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5" r:id="rId1"/>
  </p:sldMasterIdLst>
  <p:notesMasterIdLst>
    <p:notesMasterId r:id="rId75"/>
  </p:notesMasterIdLst>
  <p:handoutMasterIdLst>
    <p:handoutMasterId r:id="rId76"/>
  </p:handoutMasterIdLst>
  <p:sldIdLst>
    <p:sldId id="260" r:id="rId2"/>
    <p:sldId id="441" r:id="rId3"/>
    <p:sldId id="375" r:id="rId4"/>
    <p:sldId id="432" r:id="rId5"/>
    <p:sldId id="414" r:id="rId6"/>
    <p:sldId id="266" r:id="rId7"/>
    <p:sldId id="286" r:id="rId8"/>
    <p:sldId id="329" r:id="rId9"/>
    <p:sldId id="281" r:id="rId10"/>
    <p:sldId id="404" r:id="rId11"/>
    <p:sldId id="296" r:id="rId12"/>
    <p:sldId id="433" r:id="rId13"/>
    <p:sldId id="328" r:id="rId14"/>
    <p:sldId id="317" r:id="rId15"/>
    <p:sldId id="434" r:id="rId16"/>
    <p:sldId id="435" r:id="rId17"/>
    <p:sldId id="417" r:id="rId18"/>
    <p:sldId id="398" r:id="rId19"/>
    <p:sldId id="379" r:id="rId20"/>
    <p:sldId id="390" r:id="rId21"/>
    <p:sldId id="366" r:id="rId22"/>
    <p:sldId id="330" r:id="rId23"/>
    <p:sldId id="358" r:id="rId24"/>
    <p:sldId id="335" r:id="rId25"/>
    <p:sldId id="336" r:id="rId26"/>
    <p:sldId id="436" r:id="rId27"/>
    <p:sldId id="437" r:id="rId28"/>
    <p:sldId id="438" r:id="rId29"/>
    <p:sldId id="337" r:id="rId30"/>
    <p:sldId id="391" r:id="rId31"/>
    <p:sldId id="377" r:id="rId32"/>
    <p:sldId id="339" r:id="rId33"/>
    <p:sldId id="340" r:id="rId34"/>
    <p:sldId id="399" r:id="rId35"/>
    <p:sldId id="341" r:id="rId36"/>
    <p:sldId id="392" r:id="rId37"/>
    <p:sldId id="342" r:id="rId38"/>
    <p:sldId id="376" r:id="rId39"/>
    <p:sldId id="439" r:id="rId40"/>
    <p:sldId id="440" r:id="rId41"/>
    <p:sldId id="395" r:id="rId42"/>
    <p:sldId id="345" r:id="rId43"/>
    <p:sldId id="369" r:id="rId44"/>
    <p:sldId id="370" r:id="rId45"/>
    <p:sldId id="416" r:id="rId46"/>
    <p:sldId id="413" r:id="rId47"/>
    <p:sldId id="365" r:id="rId48"/>
    <p:sldId id="383" r:id="rId49"/>
    <p:sldId id="388" r:id="rId50"/>
    <p:sldId id="347" r:id="rId51"/>
    <p:sldId id="306" r:id="rId52"/>
    <p:sldId id="267" r:id="rId53"/>
    <p:sldId id="378" r:id="rId54"/>
    <p:sldId id="405" r:id="rId55"/>
    <p:sldId id="418" r:id="rId56"/>
    <p:sldId id="422" r:id="rId57"/>
    <p:sldId id="423" r:id="rId58"/>
    <p:sldId id="407" r:id="rId59"/>
    <p:sldId id="409" r:id="rId60"/>
    <p:sldId id="410" r:id="rId61"/>
    <p:sldId id="412" r:id="rId62"/>
    <p:sldId id="316" r:id="rId63"/>
    <p:sldId id="356" r:id="rId64"/>
    <p:sldId id="314" r:id="rId65"/>
    <p:sldId id="394" r:id="rId66"/>
    <p:sldId id="424" r:id="rId67"/>
    <p:sldId id="427" r:id="rId68"/>
    <p:sldId id="426" r:id="rId69"/>
    <p:sldId id="352" r:id="rId70"/>
    <p:sldId id="428" r:id="rId71"/>
    <p:sldId id="429" r:id="rId72"/>
    <p:sldId id="430" r:id="rId73"/>
    <p:sldId id="431" r:id="rId74"/>
  </p:sldIdLst>
  <p:sldSz cx="10980738" cy="6858000"/>
  <p:notesSz cx="6797675" cy="992663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87" userDrawn="1">
          <p15:clr>
            <a:srgbClr val="A4A3A4"/>
          </p15:clr>
        </p15:guide>
        <p15:guide id="2" orient="horz" pos="3475" userDrawn="1">
          <p15:clr>
            <a:srgbClr val="A4A3A4"/>
          </p15:clr>
        </p15:guide>
        <p15:guide id="3" orient="horz" pos="845" userDrawn="1">
          <p15:clr>
            <a:srgbClr val="A4A3A4"/>
          </p15:clr>
        </p15:guide>
        <p15:guide id="4" pos="6781" userDrawn="1">
          <p15:clr>
            <a:srgbClr val="A4A3A4"/>
          </p15:clr>
        </p15:guide>
        <p15:guide id="5" pos="5637"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rin Maier" initials="mai" lastIdx="1" clrIdx="0"/>
  <p:cmAuthor id="1" name="Mathias Bannwart" initials="MB"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CC4C"/>
    <a:srgbClr val="7F7F7F"/>
    <a:srgbClr val="D3B887"/>
    <a:srgbClr val="434C52"/>
    <a:srgbClr val="232333"/>
    <a:srgbClr val="D8E491"/>
    <a:srgbClr val="57575F"/>
    <a:srgbClr val="424B51"/>
    <a:srgbClr val="000000"/>
    <a:srgbClr val="FFEE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51" autoAdjust="0"/>
    <p:restoredTop sz="81784" autoAdjust="0"/>
  </p:normalViewPr>
  <p:slideViewPr>
    <p:cSldViewPr showGuides="1">
      <p:cViewPr varScale="1">
        <p:scale>
          <a:sx n="87" d="100"/>
          <a:sy n="87" d="100"/>
        </p:scale>
        <p:origin x="1950" y="78"/>
      </p:cViewPr>
      <p:guideLst>
        <p:guide orient="horz" pos="587"/>
        <p:guide orient="horz" pos="3475"/>
        <p:guide orient="horz" pos="845"/>
        <p:guide pos="6781"/>
        <p:guide pos="5637"/>
      </p:guideLst>
    </p:cSldViewPr>
  </p:slideViewPr>
  <p:outlineViewPr>
    <p:cViewPr>
      <p:scale>
        <a:sx n="33" d="100"/>
        <a:sy n="33" d="100"/>
      </p:scale>
      <p:origin x="0" y="-50238"/>
    </p:cViewPr>
  </p:outlineViewPr>
  <p:notesTextViewPr>
    <p:cViewPr>
      <p:scale>
        <a:sx n="100" d="100"/>
        <a:sy n="100" d="100"/>
      </p:scale>
      <p:origin x="0" y="0"/>
    </p:cViewPr>
  </p:notesTextViewPr>
  <p:notesViewPr>
    <p:cSldViewPr>
      <p:cViewPr varScale="1">
        <p:scale>
          <a:sx n="60" d="100"/>
          <a:sy n="60" d="100"/>
        </p:scale>
        <p:origin x="2490" y="96"/>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648782680045598"/>
          <c:y val="4.4996817336239621E-2"/>
          <c:w val="0.5598908420709785"/>
          <c:h val="0.75716686553421775"/>
        </c:manualLayout>
      </c:layout>
      <c:scatterChart>
        <c:scatterStyle val="smoothMarker"/>
        <c:varyColors val="0"/>
        <c:ser>
          <c:idx val="3"/>
          <c:order val="0"/>
          <c:tx>
            <c:strRef>
              <c:f>Sheet1!$E$1</c:f>
              <c:strCache>
                <c:ptCount val="1"/>
                <c:pt idx="0">
                  <c:v>Best</c:v>
                </c:pt>
              </c:strCache>
            </c:strRef>
          </c:tx>
          <c:spPr>
            <a:ln w="12700" cap="rnd">
              <a:solidFill>
                <a:schemeClr val="tx1"/>
              </a:solidFill>
              <a:round/>
            </a:ln>
            <a:effectLst/>
          </c:spPr>
          <c:marker>
            <c:symbol val="square"/>
            <c:size val="6"/>
            <c:spPr>
              <a:solidFill>
                <a:schemeClr val="bg1"/>
              </a:solidFill>
              <a:ln w="15875">
                <a:solidFill>
                  <a:schemeClr val="tx1"/>
                </a:solidFill>
              </a:ln>
              <a:effectLst/>
            </c:spPr>
          </c:marker>
          <c:xVal>
            <c:numRef>
              <c:f>Sheet1!$A$2:$A$17</c:f>
              <c:numCache>
                <c:formatCode>General</c:formatCode>
                <c:ptCount val="16"/>
                <c:pt idx="0">
                  <c:v>5</c:v>
                </c:pt>
                <c:pt idx="1">
                  <c:v>6</c:v>
                </c:pt>
                <c:pt idx="2">
                  <c:v>7</c:v>
                </c:pt>
                <c:pt idx="3">
                  <c:v>8</c:v>
                </c:pt>
                <c:pt idx="4">
                  <c:v>9</c:v>
                </c:pt>
                <c:pt idx="5">
                  <c:v>10</c:v>
                </c:pt>
                <c:pt idx="6">
                  <c:v>11</c:v>
                </c:pt>
                <c:pt idx="7">
                  <c:v>12</c:v>
                </c:pt>
                <c:pt idx="8">
                  <c:v>13</c:v>
                </c:pt>
                <c:pt idx="9">
                  <c:v>14</c:v>
                </c:pt>
                <c:pt idx="10">
                  <c:v>15</c:v>
                </c:pt>
                <c:pt idx="11">
                  <c:v>16</c:v>
                </c:pt>
                <c:pt idx="12">
                  <c:v>17</c:v>
                </c:pt>
                <c:pt idx="13">
                  <c:v>18</c:v>
                </c:pt>
                <c:pt idx="14">
                  <c:v>19</c:v>
                </c:pt>
                <c:pt idx="15">
                  <c:v>20</c:v>
                </c:pt>
              </c:numCache>
            </c:numRef>
          </c:xVal>
          <c:yVal>
            <c:numRef>
              <c:f>Sheet1!$E$2:$E$17</c:f>
              <c:numCache>
                <c:formatCode>General</c:formatCode>
                <c:ptCount val="16"/>
                <c:pt idx="0">
                  <c:v>60</c:v>
                </c:pt>
                <c:pt idx="1">
                  <c:v>120</c:v>
                </c:pt>
                <c:pt idx="2">
                  <c:v>250</c:v>
                </c:pt>
                <c:pt idx="3">
                  <c:v>470</c:v>
                </c:pt>
                <c:pt idx="4">
                  <c:v>750</c:v>
                </c:pt>
                <c:pt idx="5">
                  <c:v>1050</c:v>
                </c:pt>
                <c:pt idx="6">
                  <c:v>1550</c:v>
                </c:pt>
                <c:pt idx="7">
                  <c:v>2000</c:v>
                </c:pt>
                <c:pt idx="8">
                  <c:v>2570</c:v>
                </c:pt>
                <c:pt idx="9">
                  <c:v>3400</c:v>
                </c:pt>
                <c:pt idx="10">
                  <c:v>4300</c:v>
                </c:pt>
                <c:pt idx="11">
                  <c:v>5300</c:v>
                </c:pt>
                <c:pt idx="12">
                  <c:v>6300</c:v>
                </c:pt>
                <c:pt idx="13">
                  <c:v>7300</c:v>
                </c:pt>
                <c:pt idx="14">
                  <c:v>8750</c:v>
                </c:pt>
                <c:pt idx="15">
                  <c:v>10200</c:v>
                </c:pt>
              </c:numCache>
            </c:numRef>
          </c:yVal>
          <c:smooth val="1"/>
          <c:extLst>
            <c:ext xmlns:c16="http://schemas.microsoft.com/office/drawing/2014/chart" uri="{C3380CC4-5D6E-409C-BE32-E72D297353CC}">
              <c16:uniqueId val="{00000000-5725-4B47-918F-E06CF3367424}"/>
            </c:ext>
          </c:extLst>
        </c:ser>
        <c:ser>
          <c:idx val="1"/>
          <c:order val="1"/>
          <c:tx>
            <c:strRef>
              <c:f>Sheet1!$C$1</c:f>
              <c:strCache>
                <c:ptCount val="1"/>
                <c:pt idx="0">
                  <c:v>Good</c:v>
                </c:pt>
              </c:strCache>
            </c:strRef>
          </c:tx>
          <c:spPr>
            <a:ln w="12700" cap="rnd">
              <a:solidFill>
                <a:schemeClr val="tx1"/>
              </a:solidFill>
              <a:round/>
            </a:ln>
            <a:effectLst/>
          </c:spPr>
          <c:marker>
            <c:symbol val="circle"/>
            <c:size val="6"/>
            <c:spPr>
              <a:solidFill>
                <a:schemeClr val="bg1"/>
              </a:solidFill>
              <a:ln w="15875">
                <a:solidFill>
                  <a:schemeClr val="tx1"/>
                </a:solidFill>
              </a:ln>
              <a:effectLst/>
            </c:spPr>
          </c:marker>
          <c:xVal>
            <c:numRef>
              <c:f>Sheet1!$A$2:$A$17</c:f>
              <c:numCache>
                <c:formatCode>General</c:formatCode>
                <c:ptCount val="16"/>
                <c:pt idx="0">
                  <c:v>5</c:v>
                </c:pt>
                <c:pt idx="1">
                  <c:v>6</c:v>
                </c:pt>
                <c:pt idx="2">
                  <c:v>7</c:v>
                </c:pt>
                <c:pt idx="3">
                  <c:v>8</c:v>
                </c:pt>
                <c:pt idx="4">
                  <c:v>9</c:v>
                </c:pt>
                <c:pt idx="5">
                  <c:v>10</c:v>
                </c:pt>
                <c:pt idx="6">
                  <c:v>11</c:v>
                </c:pt>
                <c:pt idx="7">
                  <c:v>12</c:v>
                </c:pt>
                <c:pt idx="8">
                  <c:v>13</c:v>
                </c:pt>
                <c:pt idx="9">
                  <c:v>14</c:v>
                </c:pt>
                <c:pt idx="10">
                  <c:v>15</c:v>
                </c:pt>
                <c:pt idx="11">
                  <c:v>16</c:v>
                </c:pt>
                <c:pt idx="12">
                  <c:v>17</c:v>
                </c:pt>
                <c:pt idx="13">
                  <c:v>18</c:v>
                </c:pt>
                <c:pt idx="14">
                  <c:v>19</c:v>
                </c:pt>
                <c:pt idx="15">
                  <c:v>20</c:v>
                </c:pt>
              </c:numCache>
            </c:numRef>
          </c:xVal>
          <c:yVal>
            <c:numRef>
              <c:f>Sheet1!$C$2:$C$17</c:f>
              <c:numCache>
                <c:formatCode>General</c:formatCode>
                <c:ptCount val="16"/>
                <c:pt idx="0">
                  <c:v>50</c:v>
                </c:pt>
                <c:pt idx="1">
                  <c:v>100</c:v>
                </c:pt>
                <c:pt idx="2">
                  <c:v>200</c:v>
                </c:pt>
                <c:pt idx="3">
                  <c:v>300</c:v>
                </c:pt>
                <c:pt idx="4">
                  <c:v>400</c:v>
                </c:pt>
                <c:pt idx="5">
                  <c:v>640</c:v>
                </c:pt>
                <c:pt idx="6">
                  <c:v>800</c:v>
                </c:pt>
                <c:pt idx="7">
                  <c:v>1080</c:v>
                </c:pt>
                <c:pt idx="8">
                  <c:v>1550</c:v>
                </c:pt>
                <c:pt idx="9">
                  <c:v>2050</c:v>
                </c:pt>
                <c:pt idx="10">
                  <c:v>2700</c:v>
                </c:pt>
                <c:pt idx="11">
                  <c:v>3350</c:v>
                </c:pt>
                <c:pt idx="12">
                  <c:v>4200</c:v>
                </c:pt>
                <c:pt idx="13">
                  <c:v>5200</c:v>
                </c:pt>
                <c:pt idx="14">
                  <c:v>6450</c:v>
                </c:pt>
                <c:pt idx="15">
                  <c:v>7800</c:v>
                </c:pt>
              </c:numCache>
            </c:numRef>
          </c:yVal>
          <c:smooth val="1"/>
          <c:extLst>
            <c:ext xmlns:c16="http://schemas.microsoft.com/office/drawing/2014/chart" uri="{C3380CC4-5D6E-409C-BE32-E72D297353CC}">
              <c16:uniqueId val="{00000001-5725-4B47-918F-E06CF3367424}"/>
            </c:ext>
          </c:extLst>
        </c:ser>
        <c:ser>
          <c:idx val="0"/>
          <c:order val="2"/>
          <c:tx>
            <c:strRef>
              <c:f>Sheet1!$B$1</c:f>
              <c:strCache>
                <c:ptCount val="1"/>
                <c:pt idx="0">
                  <c:v>Teachers</c:v>
                </c:pt>
              </c:strCache>
            </c:strRef>
          </c:tx>
          <c:spPr>
            <a:ln w="12700" cap="rnd">
              <a:solidFill>
                <a:schemeClr val="tx1"/>
              </a:solidFill>
              <a:round/>
            </a:ln>
            <a:effectLst/>
          </c:spPr>
          <c:marker>
            <c:symbol val="circle"/>
            <c:size val="5"/>
            <c:spPr>
              <a:solidFill>
                <a:schemeClr val="tx1"/>
              </a:solidFill>
              <a:ln w="15875">
                <a:solidFill>
                  <a:schemeClr val="tx1"/>
                </a:solidFill>
              </a:ln>
              <a:effectLst/>
            </c:spPr>
          </c:marker>
          <c:xVal>
            <c:numRef>
              <c:f>Sheet1!$A$2:$A$17</c:f>
              <c:numCache>
                <c:formatCode>General</c:formatCode>
                <c:ptCount val="16"/>
                <c:pt idx="0">
                  <c:v>5</c:v>
                </c:pt>
                <c:pt idx="1">
                  <c:v>6</c:v>
                </c:pt>
                <c:pt idx="2">
                  <c:v>7</c:v>
                </c:pt>
                <c:pt idx="3">
                  <c:v>8</c:v>
                </c:pt>
                <c:pt idx="4">
                  <c:v>9</c:v>
                </c:pt>
                <c:pt idx="5">
                  <c:v>10</c:v>
                </c:pt>
                <c:pt idx="6">
                  <c:v>11</c:v>
                </c:pt>
                <c:pt idx="7">
                  <c:v>12</c:v>
                </c:pt>
                <c:pt idx="8">
                  <c:v>13</c:v>
                </c:pt>
                <c:pt idx="9">
                  <c:v>14</c:v>
                </c:pt>
                <c:pt idx="10">
                  <c:v>15</c:v>
                </c:pt>
                <c:pt idx="11">
                  <c:v>16</c:v>
                </c:pt>
                <c:pt idx="12">
                  <c:v>17</c:v>
                </c:pt>
                <c:pt idx="13">
                  <c:v>18</c:v>
                </c:pt>
                <c:pt idx="14">
                  <c:v>19</c:v>
                </c:pt>
                <c:pt idx="15">
                  <c:v>20</c:v>
                </c:pt>
              </c:numCache>
            </c:numRef>
          </c:xVal>
          <c:yVal>
            <c:numRef>
              <c:f>Sheet1!$B$2:$B$17</c:f>
              <c:numCache>
                <c:formatCode>General</c:formatCode>
                <c:ptCount val="16"/>
                <c:pt idx="0">
                  <c:v>50</c:v>
                </c:pt>
                <c:pt idx="1">
                  <c:v>100</c:v>
                </c:pt>
                <c:pt idx="2">
                  <c:v>200</c:v>
                </c:pt>
                <c:pt idx="3">
                  <c:v>300</c:v>
                </c:pt>
                <c:pt idx="4">
                  <c:v>400</c:v>
                </c:pt>
                <c:pt idx="5">
                  <c:v>600</c:v>
                </c:pt>
                <c:pt idx="6">
                  <c:v>750</c:v>
                </c:pt>
                <c:pt idx="7">
                  <c:v>900</c:v>
                </c:pt>
                <c:pt idx="8">
                  <c:v>1200</c:v>
                </c:pt>
                <c:pt idx="9">
                  <c:v>1600</c:v>
                </c:pt>
                <c:pt idx="10">
                  <c:v>2050</c:v>
                </c:pt>
                <c:pt idx="11">
                  <c:v>2500</c:v>
                </c:pt>
                <c:pt idx="12">
                  <c:v>3000</c:v>
                </c:pt>
                <c:pt idx="13">
                  <c:v>3500</c:v>
                </c:pt>
                <c:pt idx="14">
                  <c:v>4050</c:v>
                </c:pt>
                <c:pt idx="15">
                  <c:v>4500</c:v>
                </c:pt>
              </c:numCache>
            </c:numRef>
          </c:yVal>
          <c:smooth val="1"/>
          <c:extLst>
            <c:ext xmlns:c16="http://schemas.microsoft.com/office/drawing/2014/chart" uri="{C3380CC4-5D6E-409C-BE32-E72D297353CC}">
              <c16:uniqueId val="{00000002-5725-4B47-918F-E06CF3367424}"/>
            </c:ext>
          </c:extLst>
        </c:ser>
        <c:ser>
          <c:idx val="2"/>
          <c:order val="3"/>
          <c:tx>
            <c:strRef>
              <c:f>Sheet1!$D$1</c:f>
              <c:strCache>
                <c:ptCount val="1"/>
                <c:pt idx="0">
                  <c:v>Professionals</c:v>
                </c:pt>
              </c:strCache>
            </c:strRef>
          </c:tx>
          <c:spPr>
            <a:ln w="12700" cap="rnd">
              <a:solidFill>
                <a:schemeClr val="tx1"/>
              </a:solidFill>
              <a:round/>
            </a:ln>
            <a:effectLst/>
          </c:spPr>
          <c:marker>
            <c:symbol val="triangle"/>
            <c:size val="6"/>
            <c:spPr>
              <a:solidFill>
                <a:schemeClr val="tx1"/>
              </a:solidFill>
              <a:ln w="15875">
                <a:solidFill>
                  <a:schemeClr val="tx1"/>
                </a:solidFill>
              </a:ln>
              <a:effectLst/>
            </c:spPr>
          </c:marker>
          <c:xVal>
            <c:numRef>
              <c:f>Sheet1!$A$2:$A$17</c:f>
              <c:numCache>
                <c:formatCode>General</c:formatCode>
                <c:ptCount val="16"/>
                <c:pt idx="0">
                  <c:v>5</c:v>
                </c:pt>
                <c:pt idx="1">
                  <c:v>6</c:v>
                </c:pt>
                <c:pt idx="2">
                  <c:v>7</c:v>
                </c:pt>
                <c:pt idx="3">
                  <c:v>8</c:v>
                </c:pt>
                <c:pt idx="4">
                  <c:v>9</c:v>
                </c:pt>
                <c:pt idx="5">
                  <c:v>10</c:v>
                </c:pt>
                <c:pt idx="6">
                  <c:v>11</c:v>
                </c:pt>
                <c:pt idx="7">
                  <c:v>12</c:v>
                </c:pt>
                <c:pt idx="8">
                  <c:v>13</c:v>
                </c:pt>
                <c:pt idx="9">
                  <c:v>14</c:v>
                </c:pt>
                <c:pt idx="10">
                  <c:v>15</c:v>
                </c:pt>
                <c:pt idx="11">
                  <c:v>16</c:v>
                </c:pt>
                <c:pt idx="12">
                  <c:v>17</c:v>
                </c:pt>
                <c:pt idx="13">
                  <c:v>18</c:v>
                </c:pt>
                <c:pt idx="14">
                  <c:v>19</c:v>
                </c:pt>
                <c:pt idx="15">
                  <c:v>20</c:v>
                </c:pt>
              </c:numCache>
            </c:numRef>
          </c:xVal>
          <c:yVal>
            <c:numRef>
              <c:f>Sheet1!$D$2:$D$17</c:f>
              <c:numCache>
                <c:formatCode>General</c:formatCode>
                <c:ptCount val="16"/>
                <c:pt idx="0">
                  <c:v>50</c:v>
                </c:pt>
                <c:pt idx="1">
                  <c:v>100</c:v>
                </c:pt>
                <c:pt idx="2">
                  <c:v>200</c:v>
                </c:pt>
                <c:pt idx="3">
                  <c:v>330</c:v>
                </c:pt>
                <c:pt idx="4">
                  <c:v>470</c:v>
                </c:pt>
                <c:pt idx="5">
                  <c:v>750</c:v>
                </c:pt>
                <c:pt idx="6">
                  <c:v>1000</c:v>
                </c:pt>
                <c:pt idx="7">
                  <c:v>1320</c:v>
                </c:pt>
                <c:pt idx="8">
                  <c:v>2030</c:v>
                </c:pt>
                <c:pt idx="9">
                  <c:v>2800</c:v>
                </c:pt>
                <c:pt idx="10">
                  <c:v>3620</c:v>
                </c:pt>
                <c:pt idx="11">
                  <c:v>4700</c:v>
                </c:pt>
                <c:pt idx="12">
                  <c:v>6000</c:v>
                </c:pt>
                <c:pt idx="13">
                  <c:v>7200</c:v>
                </c:pt>
                <c:pt idx="14">
                  <c:v>8600</c:v>
                </c:pt>
                <c:pt idx="15">
                  <c:v>10200</c:v>
                </c:pt>
              </c:numCache>
            </c:numRef>
          </c:yVal>
          <c:smooth val="1"/>
          <c:extLst>
            <c:ext xmlns:c16="http://schemas.microsoft.com/office/drawing/2014/chart" uri="{C3380CC4-5D6E-409C-BE32-E72D297353CC}">
              <c16:uniqueId val="{00000003-5725-4B47-918F-E06CF3367424}"/>
            </c:ext>
          </c:extLst>
        </c:ser>
        <c:dLbls>
          <c:showLegendKey val="0"/>
          <c:showVal val="0"/>
          <c:showCatName val="0"/>
          <c:showSerName val="0"/>
          <c:showPercent val="0"/>
          <c:showBubbleSize val="0"/>
        </c:dLbls>
        <c:axId val="104382464"/>
        <c:axId val="38957440"/>
      </c:scatterChart>
      <c:valAx>
        <c:axId val="104382464"/>
        <c:scaling>
          <c:orientation val="minMax"/>
          <c:max val="21"/>
          <c:min val="4"/>
        </c:scaling>
        <c:delete val="0"/>
        <c:axPos val="b"/>
        <c:majorGridlines>
          <c:spPr>
            <a:ln w="9525" cap="flat" cmpd="sng" algn="ctr">
              <a:noFill/>
              <a:round/>
            </a:ln>
            <a:effectLst/>
          </c:spPr>
        </c:majorGridlines>
        <c:title>
          <c:tx>
            <c:rich>
              <a:bodyPr rot="0" spcFirstLastPara="1" vertOverflow="ellipsis" vert="horz" wrap="square" anchor="ctr" anchorCtr="1"/>
              <a:lstStyle/>
              <a:p>
                <a:pPr>
                  <a:defRPr lang="en-US" sz="1200" b="0" i="0" u="none" strike="noStrike" kern="1200" baseline="0" noProof="0">
                    <a:solidFill>
                      <a:schemeClr val="tx1"/>
                    </a:solidFill>
                    <a:latin typeface="+mn-lt"/>
                    <a:ea typeface="+mn-ea"/>
                    <a:cs typeface="+mn-cs"/>
                  </a:defRPr>
                </a:pPr>
                <a:r>
                  <a:rPr lang="en-US" sz="1200" noProof="0" dirty="0">
                    <a:solidFill>
                      <a:schemeClr val="tx1"/>
                    </a:solidFill>
                    <a:latin typeface="HelveticaNeueLT W1G 45 Lt" panose="020B0403020202020204" pitchFamily="34" charset="0"/>
                  </a:rPr>
                  <a:t>Age of Violinists</a:t>
                </a:r>
                <a:r>
                  <a:rPr lang="en-US" sz="1200" baseline="0" noProof="0" dirty="0">
                    <a:solidFill>
                      <a:schemeClr val="tx1"/>
                    </a:solidFill>
                    <a:latin typeface="HelveticaNeueLT W1G 45 Lt" panose="020B0403020202020204" pitchFamily="34" charset="0"/>
                  </a:rPr>
                  <a:t> (Years)</a:t>
                </a:r>
                <a:endParaRPr lang="en-US" sz="1200" noProof="0" dirty="0">
                  <a:solidFill>
                    <a:schemeClr val="tx1"/>
                  </a:solidFill>
                  <a:latin typeface="HelveticaNeueLT W1G 45 Lt" panose="020B0403020202020204" pitchFamily="34" charset="0"/>
                </a:endParaRPr>
              </a:p>
            </c:rich>
          </c:tx>
          <c:overlay val="0"/>
          <c:spPr>
            <a:noFill/>
            <a:ln>
              <a:noFill/>
            </a:ln>
            <a:effectLst/>
          </c:spPr>
          <c:txPr>
            <a:bodyPr rot="0" spcFirstLastPara="1" vertOverflow="ellipsis" vert="horz" wrap="square" anchor="ctr" anchorCtr="1"/>
            <a:lstStyle/>
            <a:p>
              <a:pPr>
                <a:defRPr lang="en-US" sz="1200" b="0" i="0" u="none" strike="noStrike" kern="1200" baseline="0" noProof="0">
                  <a:solidFill>
                    <a:schemeClr val="tx1"/>
                  </a:solidFill>
                  <a:latin typeface="+mn-lt"/>
                  <a:ea typeface="+mn-ea"/>
                  <a:cs typeface="+mn-cs"/>
                </a:defRPr>
              </a:pPr>
              <a:endParaRPr lang="en-CH"/>
            </a:p>
          </c:txPr>
        </c:title>
        <c:numFmt formatCode="General" sourceLinked="1"/>
        <c:majorTickMark val="out"/>
        <c:minorTickMark val="none"/>
        <c:tickLblPos val="nextTo"/>
        <c:spPr>
          <a:noFill/>
          <a:ln w="9525" cap="flat" cmpd="sng" algn="ctr">
            <a:solidFill>
              <a:srgbClr val="7F7F7F"/>
            </a:solidFill>
            <a:round/>
          </a:ln>
          <a:effectLst/>
        </c:spPr>
        <c:txPr>
          <a:bodyPr rot="-60000000" spcFirstLastPara="1" vertOverflow="ellipsis" vert="horz" wrap="square" anchor="ctr" anchorCtr="1"/>
          <a:lstStyle/>
          <a:p>
            <a:pPr>
              <a:defRPr sz="1050" b="0" i="0" u="none" strike="noStrike" kern="1200" baseline="0">
                <a:solidFill>
                  <a:srgbClr val="7F7F7F"/>
                </a:solidFill>
                <a:latin typeface="HelveticaNeueLT W1G 45 Lt" panose="020B0403020202020204" pitchFamily="34" charset="0"/>
                <a:ea typeface="+mn-ea"/>
                <a:cs typeface="+mn-cs"/>
              </a:defRPr>
            </a:pPr>
            <a:endParaRPr lang="en-CH"/>
          </a:p>
        </c:txPr>
        <c:crossAx val="38957440"/>
        <c:crosses val="autoZero"/>
        <c:crossBetween val="midCat"/>
        <c:majorUnit val="2"/>
      </c:valAx>
      <c:valAx>
        <c:axId val="38957440"/>
        <c:scaling>
          <c:orientation val="minMax"/>
          <c:max val="11000"/>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lang="en-US" sz="1200" b="0" i="0" u="none" strike="noStrike" kern="1200" baseline="0" noProof="0">
                    <a:solidFill>
                      <a:schemeClr val="tx1"/>
                    </a:solidFill>
                    <a:latin typeface="HelveticaNeueLT W1G 45 Lt" panose="020B0403020202020204" pitchFamily="34" charset="0"/>
                    <a:ea typeface="+mn-ea"/>
                    <a:cs typeface="+mn-cs"/>
                  </a:defRPr>
                </a:pPr>
                <a:r>
                  <a:rPr lang="en-US" sz="1200" noProof="0" dirty="0" err="1">
                    <a:solidFill>
                      <a:schemeClr val="tx1"/>
                    </a:solidFill>
                    <a:latin typeface="HelveticaNeueLT W1G 45 Lt" panose="020B0403020202020204" pitchFamily="34" charset="0"/>
                  </a:rPr>
                  <a:t>Práctica</a:t>
                </a:r>
                <a:r>
                  <a:rPr lang="en-US" sz="1200" baseline="0" noProof="0" dirty="0">
                    <a:solidFill>
                      <a:schemeClr val="tx1"/>
                    </a:solidFill>
                    <a:latin typeface="HelveticaNeueLT W1G 45 Lt" panose="020B0403020202020204" pitchFamily="34" charset="0"/>
                  </a:rPr>
                  <a:t> </a:t>
                </a:r>
                <a:r>
                  <a:rPr lang="en-US" sz="1200" baseline="0" noProof="0" dirty="0" err="1">
                    <a:solidFill>
                      <a:schemeClr val="tx1"/>
                    </a:solidFill>
                    <a:latin typeface="HelveticaNeueLT W1G 45 Lt" panose="020B0403020202020204" pitchFamily="34" charset="0"/>
                  </a:rPr>
                  <a:t>estimada</a:t>
                </a:r>
                <a:r>
                  <a:rPr lang="en-US" sz="1200" baseline="0" noProof="0" dirty="0">
                    <a:solidFill>
                      <a:schemeClr val="tx1"/>
                    </a:solidFill>
                    <a:latin typeface="HelveticaNeueLT W1G 45 Lt" panose="020B0403020202020204" pitchFamily="34" charset="0"/>
                  </a:rPr>
                  <a:t> </a:t>
                </a:r>
                <a:r>
                  <a:rPr lang="en-US" sz="1200" baseline="0" noProof="0" dirty="0" err="1">
                    <a:solidFill>
                      <a:schemeClr val="tx1"/>
                    </a:solidFill>
                    <a:latin typeface="HelveticaNeueLT W1G 45 Lt" panose="020B0403020202020204" pitchFamily="34" charset="0"/>
                  </a:rPr>
                  <a:t>acumulada</a:t>
                </a:r>
                <a:r>
                  <a:rPr lang="en-US" sz="1200" baseline="0" noProof="0" dirty="0">
                    <a:solidFill>
                      <a:schemeClr val="tx1"/>
                    </a:solidFill>
                    <a:latin typeface="HelveticaNeueLT W1G 45 Lt" panose="020B0403020202020204" pitchFamily="34" charset="0"/>
                  </a:rPr>
                  <a:t> (horas)</a:t>
                </a:r>
                <a:endParaRPr lang="en-US" sz="1200" noProof="0" dirty="0">
                  <a:solidFill>
                    <a:schemeClr val="tx1"/>
                  </a:solidFill>
                  <a:latin typeface="HelveticaNeueLT W1G 45 Lt" panose="020B0403020202020204" pitchFamily="34" charset="0"/>
                </a:endParaRPr>
              </a:p>
            </c:rich>
          </c:tx>
          <c:overlay val="0"/>
          <c:spPr>
            <a:noFill/>
            <a:ln>
              <a:noFill/>
            </a:ln>
            <a:effectLst/>
          </c:spPr>
          <c:txPr>
            <a:bodyPr rot="-5400000" spcFirstLastPara="1" vertOverflow="ellipsis" vert="horz" wrap="square" anchor="ctr" anchorCtr="1"/>
            <a:lstStyle/>
            <a:p>
              <a:pPr>
                <a:defRPr lang="en-US" sz="1200" b="0" i="0" u="none" strike="noStrike" kern="1200" baseline="0" noProof="0">
                  <a:solidFill>
                    <a:schemeClr val="tx1"/>
                  </a:solidFill>
                  <a:latin typeface="HelveticaNeueLT W1G 45 Lt" panose="020B0403020202020204" pitchFamily="34" charset="0"/>
                  <a:ea typeface="+mn-ea"/>
                  <a:cs typeface="+mn-cs"/>
                </a:defRPr>
              </a:pPr>
              <a:endParaRPr lang="en-CH"/>
            </a:p>
          </c:txPr>
        </c:title>
        <c:numFmt formatCode="General" sourceLinked="1"/>
        <c:majorTickMark val="out"/>
        <c:minorTickMark val="none"/>
        <c:tickLblPos val="nextTo"/>
        <c:spPr>
          <a:noFill/>
          <a:ln w="9525" cap="flat" cmpd="sng" algn="ctr">
            <a:solidFill>
              <a:srgbClr val="7F7F7F"/>
            </a:solidFill>
            <a:round/>
          </a:ln>
          <a:effectLst/>
        </c:spPr>
        <c:txPr>
          <a:bodyPr rot="-60000000" spcFirstLastPara="1" vertOverflow="ellipsis" vert="horz" wrap="square" anchor="ctr" anchorCtr="1"/>
          <a:lstStyle/>
          <a:p>
            <a:pPr>
              <a:defRPr sz="1000" b="0" i="0" u="none" strike="noStrike" kern="1200" baseline="0">
                <a:solidFill>
                  <a:srgbClr val="7F7F7F"/>
                </a:solidFill>
                <a:latin typeface="HelveticaNeueLT W1G 45 Lt" panose="020B0403020202020204" pitchFamily="34" charset="0"/>
                <a:ea typeface="+mn-ea"/>
                <a:cs typeface="+mn-cs"/>
              </a:defRPr>
            </a:pPr>
            <a:endParaRPr lang="en-CH"/>
          </a:p>
        </c:txPr>
        <c:crossAx val="104382464"/>
        <c:crosses val="autoZero"/>
        <c:crossBetween val="midCat"/>
        <c:majorUnit val="1500"/>
        <c:minorUnit val="500"/>
      </c:valAx>
      <c:spPr>
        <a:solidFill>
          <a:schemeClr val="bg1"/>
        </a:solidFill>
        <a:ln w="19050">
          <a:solidFill>
            <a:schemeClr val="tx1"/>
          </a:solidFill>
        </a:ln>
        <a:effectLst/>
      </c:spPr>
    </c:plotArea>
    <c:legend>
      <c:legendPos val="r"/>
      <c:layout>
        <c:manualLayout>
          <c:xMode val="edge"/>
          <c:yMode val="edge"/>
          <c:x val="0.26208844595187092"/>
          <c:y val="8.0615346311398411E-2"/>
          <c:w val="0.25317189829255765"/>
          <c:h val="0.25488585165151145"/>
        </c:manualLayout>
      </c:layout>
      <c:overlay val="0"/>
      <c:spPr>
        <a:noFill/>
        <a:ln>
          <a:solidFill>
            <a:schemeClr val="tx1"/>
          </a:solid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HelveticaNeueLT W1G 45 Lt" panose="020B0403020202020204" pitchFamily="34" charset="0"/>
              <a:ea typeface="+mn-ea"/>
              <a:cs typeface="+mn-cs"/>
            </a:defRPr>
          </a:pPr>
          <a:endParaRPr lang="en-CH"/>
        </a:p>
      </c:txPr>
    </c:legend>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Sheet1!$B$1</c:f>
              <c:strCache>
                <c:ptCount val="1"/>
                <c:pt idx="0">
                  <c:v>high motivation</c:v>
                </c:pt>
              </c:strCache>
            </c:strRef>
          </c:tx>
          <c:spPr>
            <a:ln w="19050">
              <a:solidFill>
                <a:schemeClr val="tx1"/>
              </a:solidFill>
            </a:ln>
            <a:effectLst/>
          </c:spPr>
          <c:marker>
            <c:symbol val="square"/>
            <c:size val="7"/>
            <c:spPr>
              <a:solidFill>
                <a:schemeClr val="tx1"/>
              </a:solidFill>
              <a:ln w="9525" cap="flat" cmpd="sng" algn="ctr">
                <a:solidFill>
                  <a:schemeClr val="tx1"/>
                </a:solidFill>
                <a:round/>
              </a:ln>
              <a:effectLst/>
            </c:spPr>
          </c:marker>
          <c:xVal>
            <c:numRef>
              <c:f>Sheet1!$A$2:$A$4</c:f>
              <c:numCache>
                <c:formatCode>General</c:formatCode>
                <c:ptCount val="3"/>
                <c:pt idx="0">
                  <c:v>20</c:v>
                </c:pt>
                <c:pt idx="1">
                  <c:v>45</c:v>
                </c:pt>
                <c:pt idx="2">
                  <c:v>90</c:v>
                </c:pt>
              </c:numCache>
            </c:numRef>
          </c:xVal>
          <c:yVal>
            <c:numRef>
              <c:f>Sheet1!$B$2:$B$4</c:f>
              <c:numCache>
                <c:formatCode>General</c:formatCode>
                <c:ptCount val="3"/>
                <c:pt idx="0">
                  <c:v>12.5</c:v>
                </c:pt>
                <c:pt idx="1">
                  <c:v>20</c:v>
                </c:pt>
                <c:pt idx="2">
                  <c:v>34</c:v>
                </c:pt>
              </c:numCache>
            </c:numRef>
          </c:yVal>
          <c:smooth val="0"/>
          <c:extLst>
            <c:ext xmlns:c16="http://schemas.microsoft.com/office/drawing/2014/chart" uri="{C3380CC4-5D6E-409C-BE32-E72D297353CC}">
              <c16:uniqueId val="{00000000-85D0-4C1A-A844-15419A3C2928}"/>
            </c:ext>
          </c:extLst>
        </c:ser>
        <c:ser>
          <c:idx val="1"/>
          <c:order val="1"/>
          <c:tx>
            <c:strRef>
              <c:f>Sheet1!$C$1</c:f>
              <c:strCache>
                <c:ptCount val="1"/>
                <c:pt idx="0">
                  <c:v>medium motivation</c:v>
                </c:pt>
              </c:strCache>
            </c:strRef>
          </c:tx>
          <c:spPr>
            <a:ln w="19050">
              <a:solidFill>
                <a:schemeClr val="tx1"/>
              </a:solidFill>
            </a:ln>
            <a:effectLst/>
          </c:spPr>
          <c:marker>
            <c:symbol val="triangle"/>
            <c:size val="7"/>
            <c:spPr>
              <a:solidFill>
                <a:schemeClr val="bg1"/>
              </a:solidFill>
              <a:ln w="19050" cap="flat" cmpd="sng" algn="ctr">
                <a:solidFill>
                  <a:schemeClr val="tx1"/>
                </a:solidFill>
                <a:round/>
              </a:ln>
              <a:effectLst/>
            </c:spPr>
          </c:marker>
          <c:xVal>
            <c:numRef>
              <c:f>Sheet1!$A$2:$A$4</c:f>
              <c:numCache>
                <c:formatCode>General</c:formatCode>
                <c:ptCount val="3"/>
                <c:pt idx="0">
                  <c:v>20</c:v>
                </c:pt>
                <c:pt idx="1">
                  <c:v>45</c:v>
                </c:pt>
                <c:pt idx="2">
                  <c:v>90</c:v>
                </c:pt>
              </c:numCache>
            </c:numRef>
          </c:xVal>
          <c:yVal>
            <c:numRef>
              <c:f>Sheet1!$C$2:$C$4</c:f>
              <c:numCache>
                <c:formatCode>General</c:formatCode>
                <c:ptCount val="3"/>
                <c:pt idx="0">
                  <c:v>10</c:v>
                </c:pt>
                <c:pt idx="1">
                  <c:v>12.5</c:v>
                </c:pt>
                <c:pt idx="2">
                  <c:v>15</c:v>
                </c:pt>
              </c:numCache>
            </c:numRef>
          </c:yVal>
          <c:smooth val="0"/>
          <c:extLst>
            <c:ext xmlns:c16="http://schemas.microsoft.com/office/drawing/2014/chart" uri="{C3380CC4-5D6E-409C-BE32-E72D297353CC}">
              <c16:uniqueId val="{00000001-85D0-4C1A-A844-15419A3C2928}"/>
            </c:ext>
          </c:extLst>
        </c:ser>
        <c:ser>
          <c:idx val="2"/>
          <c:order val="2"/>
          <c:tx>
            <c:strRef>
              <c:f>Sheet1!$D$1</c:f>
              <c:strCache>
                <c:ptCount val="1"/>
                <c:pt idx="0">
                  <c:v>low motivation</c:v>
                </c:pt>
              </c:strCache>
            </c:strRef>
          </c:tx>
          <c:spPr>
            <a:ln w="19050">
              <a:solidFill>
                <a:schemeClr val="tx1"/>
              </a:solidFill>
            </a:ln>
            <a:effectLst/>
          </c:spPr>
          <c:marker>
            <c:symbol val="circle"/>
            <c:size val="7"/>
            <c:spPr>
              <a:solidFill>
                <a:schemeClr val="bg1"/>
              </a:solidFill>
              <a:ln w="19050" cap="flat" cmpd="sng" algn="ctr">
                <a:solidFill>
                  <a:schemeClr val="tx1"/>
                </a:solidFill>
                <a:round/>
              </a:ln>
              <a:effectLst/>
            </c:spPr>
          </c:marker>
          <c:xVal>
            <c:numRef>
              <c:f>Sheet1!$A$2:$A$4</c:f>
              <c:numCache>
                <c:formatCode>General</c:formatCode>
                <c:ptCount val="3"/>
                <c:pt idx="0">
                  <c:v>20</c:v>
                </c:pt>
                <c:pt idx="1">
                  <c:v>45</c:v>
                </c:pt>
                <c:pt idx="2">
                  <c:v>90</c:v>
                </c:pt>
              </c:numCache>
            </c:numRef>
          </c:xVal>
          <c:yVal>
            <c:numRef>
              <c:f>Sheet1!$D$2:$D$4</c:f>
              <c:numCache>
                <c:formatCode>General</c:formatCode>
                <c:ptCount val="3"/>
                <c:pt idx="0">
                  <c:v>7.5</c:v>
                </c:pt>
                <c:pt idx="1">
                  <c:v>7.1</c:v>
                </c:pt>
                <c:pt idx="2">
                  <c:v>8.5</c:v>
                </c:pt>
              </c:numCache>
            </c:numRef>
          </c:yVal>
          <c:smooth val="0"/>
          <c:extLst>
            <c:ext xmlns:c16="http://schemas.microsoft.com/office/drawing/2014/chart" uri="{C3380CC4-5D6E-409C-BE32-E72D297353CC}">
              <c16:uniqueId val="{00000002-85D0-4C1A-A844-15419A3C2928}"/>
            </c:ext>
          </c:extLst>
        </c:ser>
        <c:dLbls>
          <c:showLegendKey val="0"/>
          <c:showVal val="0"/>
          <c:showCatName val="0"/>
          <c:showSerName val="0"/>
          <c:showPercent val="0"/>
          <c:showBubbleSize val="0"/>
        </c:dLbls>
        <c:axId val="40406400"/>
        <c:axId val="40408960"/>
      </c:scatterChart>
      <c:valAx>
        <c:axId val="40406400"/>
        <c:scaling>
          <c:orientation val="minMax"/>
          <c:max val="95"/>
          <c:min val="15"/>
        </c:scaling>
        <c:delete val="0"/>
        <c:axPos val="b"/>
        <c:title>
          <c:tx>
            <c:rich>
              <a:bodyPr rot="0" spcFirstLastPara="1" vertOverflow="ellipsis" vert="horz" wrap="square" anchor="ctr" anchorCtr="1"/>
              <a:lstStyle/>
              <a:p>
                <a:pPr>
                  <a:defRPr lang="en-US" sz="1200" b="1" i="0" u="none" strike="noStrike" kern="1200" baseline="0" noProof="0">
                    <a:solidFill>
                      <a:schemeClr val="tx1"/>
                    </a:solidFill>
                    <a:latin typeface="HelveticaNeueLT W1G 45 Lt" panose="020B0403020202020204" pitchFamily="34" charset="0"/>
                    <a:ea typeface="+mn-ea"/>
                    <a:cs typeface="+mn-cs"/>
                  </a:defRPr>
                </a:pPr>
                <a:r>
                  <a:rPr lang="en-US" sz="1200" noProof="0" dirty="0" err="1">
                    <a:solidFill>
                      <a:schemeClr val="tx1"/>
                    </a:solidFill>
                    <a:latin typeface="HelveticaNeueLT W1G 45 Lt" panose="020B0403020202020204" pitchFamily="34" charset="0"/>
                  </a:rPr>
                  <a:t>Práctica</a:t>
                </a:r>
                <a:r>
                  <a:rPr lang="en-US" sz="1200" baseline="0" noProof="0" dirty="0">
                    <a:solidFill>
                      <a:schemeClr val="tx1"/>
                    </a:solidFill>
                    <a:latin typeface="HelveticaNeueLT W1G 45 Lt" panose="020B0403020202020204" pitchFamily="34" charset="0"/>
                  </a:rPr>
                  <a:t> media </a:t>
                </a:r>
                <a:r>
                  <a:rPr lang="en-US" sz="1200" baseline="0" noProof="0" dirty="0" err="1">
                    <a:solidFill>
                      <a:schemeClr val="tx1"/>
                    </a:solidFill>
                    <a:latin typeface="HelveticaNeueLT W1G 45 Lt" panose="020B0403020202020204" pitchFamily="34" charset="0"/>
                  </a:rPr>
                  <a:t>semanal</a:t>
                </a:r>
                <a:r>
                  <a:rPr lang="en-US" sz="1200" noProof="0" dirty="0">
                    <a:solidFill>
                      <a:schemeClr val="tx1"/>
                    </a:solidFill>
                    <a:latin typeface="HelveticaNeueLT W1G 45 Lt" panose="020B0403020202020204" pitchFamily="34" charset="0"/>
                  </a:rPr>
                  <a:t> (</a:t>
                </a:r>
                <a:r>
                  <a:rPr lang="en-US" sz="1200" noProof="0" dirty="0" err="1">
                    <a:solidFill>
                      <a:schemeClr val="tx1"/>
                    </a:solidFill>
                    <a:latin typeface="HelveticaNeueLT W1G 45 Lt" panose="020B0403020202020204" pitchFamily="34" charset="0"/>
                  </a:rPr>
                  <a:t>minutos</a:t>
                </a:r>
                <a:r>
                  <a:rPr lang="en-US" sz="1200" noProof="0" dirty="0">
                    <a:solidFill>
                      <a:schemeClr val="tx1"/>
                    </a:solidFill>
                    <a:latin typeface="HelveticaNeueLT W1G 45 Lt" panose="020B0403020202020204" pitchFamily="34" charset="0"/>
                  </a:rPr>
                  <a:t>)</a:t>
                </a:r>
              </a:p>
            </c:rich>
          </c:tx>
          <c:overlay val="0"/>
          <c:spPr>
            <a:noFill/>
            <a:ln>
              <a:noFill/>
            </a:ln>
            <a:effectLst/>
          </c:spPr>
          <c:txPr>
            <a:bodyPr rot="0" spcFirstLastPara="1" vertOverflow="ellipsis" vert="horz" wrap="square" anchor="ctr" anchorCtr="1"/>
            <a:lstStyle/>
            <a:p>
              <a:pPr>
                <a:defRPr lang="en-US" sz="1200" b="1" i="0" u="none" strike="noStrike" kern="1200" baseline="0" noProof="0">
                  <a:solidFill>
                    <a:schemeClr val="tx1"/>
                  </a:solidFill>
                  <a:latin typeface="HelveticaNeueLT W1G 45 Lt" panose="020B0403020202020204" pitchFamily="34" charset="0"/>
                  <a:ea typeface="+mn-ea"/>
                  <a:cs typeface="+mn-cs"/>
                </a:defRPr>
              </a:pPr>
              <a:endParaRPr lang="en-CH"/>
            </a:p>
          </c:txPr>
        </c:title>
        <c:numFmt formatCode="General" sourceLinked="1"/>
        <c:majorTickMark val="in"/>
        <c:minorTickMark val="none"/>
        <c:tickLblPos val="nextTo"/>
        <c:spPr>
          <a:noFill/>
          <a:ln w="9525" cap="flat" cmpd="sng" algn="ctr">
            <a:solidFill>
              <a:srgbClr val="7F7F7F"/>
            </a:solidFill>
            <a:round/>
          </a:ln>
          <a:effectLst/>
        </c:spPr>
        <c:txPr>
          <a:bodyPr rot="-60000000" spcFirstLastPara="1" vertOverflow="ellipsis" vert="horz" wrap="square" anchor="ctr" anchorCtr="1"/>
          <a:lstStyle/>
          <a:p>
            <a:pPr>
              <a:defRPr sz="1050" b="0" i="0" u="none" strike="noStrike" kern="1200" baseline="0">
                <a:solidFill>
                  <a:srgbClr val="7F7F7F"/>
                </a:solidFill>
                <a:latin typeface="HelveticaNeueLT W1G 45 Lt" panose="020B0403020202020204" pitchFamily="34" charset="0"/>
                <a:ea typeface="+mn-ea"/>
                <a:cs typeface="+mn-cs"/>
              </a:defRPr>
            </a:pPr>
            <a:endParaRPr lang="en-CH"/>
          </a:p>
        </c:txPr>
        <c:crossAx val="40408960"/>
        <c:crosses val="autoZero"/>
        <c:crossBetween val="midCat"/>
        <c:majorUnit val="15"/>
        <c:minorUnit val="5"/>
      </c:valAx>
      <c:valAx>
        <c:axId val="40408960"/>
        <c:scaling>
          <c:orientation val="minMax"/>
          <c:max val="37"/>
          <c:min val="0"/>
        </c:scaling>
        <c:delete val="0"/>
        <c:axPos val="l"/>
        <c:majorGridlines>
          <c:spPr>
            <a:ln w="9525" cap="flat" cmpd="sng" algn="ctr">
              <a:noFill/>
              <a:round/>
            </a:ln>
            <a:effectLst/>
          </c:spPr>
        </c:majorGridlines>
        <c:title>
          <c:tx>
            <c:rich>
              <a:bodyPr rot="-5400000" spcFirstLastPara="1" vertOverflow="ellipsis" vert="horz" wrap="square" anchor="ctr" anchorCtr="1"/>
              <a:lstStyle/>
              <a:p>
                <a:pPr>
                  <a:defRPr sz="1200" b="1" i="0" u="none" strike="noStrike" kern="1200" baseline="0">
                    <a:solidFill>
                      <a:schemeClr val="tx1"/>
                    </a:solidFill>
                    <a:latin typeface="HelveticaNeueLT W1G 45 Lt" panose="020B0403020202020204" pitchFamily="34" charset="0"/>
                    <a:ea typeface="+mn-ea"/>
                    <a:cs typeface="+mn-cs"/>
                  </a:defRPr>
                </a:pPr>
                <a:r>
                  <a:rPr lang="de-CH" sz="1200" dirty="0">
                    <a:solidFill>
                      <a:schemeClr val="tx1"/>
                    </a:solidFill>
                    <a:latin typeface="HelveticaNeueLT W1G 45 Lt" panose="020B0403020202020204" pitchFamily="34" charset="0"/>
                  </a:rPr>
                  <a:t>Puntuación de ejecución</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solidFill>
                  <a:latin typeface="HelveticaNeueLT W1G 45 Lt" panose="020B0403020202020204" pitchFamily="34" charset="0"/>
                  <a:ea typeface="+mn-ea"/>
                  <a:cs typeface="+mn-cs"/>
                </a:defRPr>
              </a:pPr>
              <a:endParaRPr lang="en-CH"/>
            </a:p>
          </c:txPr>
        </c:title>
        <c:numFmt formatCode="General" sourceLinked="1"/>
        <c:majorTickMark val="out"/>
        <c:minorTickMark val="none"/>
        <c:tickLblPos val="nextTo"/>
        <c:spPr>
          <a:noFill/>
          <a:ln w="9525">
            <a:solidFill>
              <a:srgbClr val="7F7F7F"/>
            </a:solidFill>
          </a:ln>
          <a:effectLst/>
        </c:spPr>
        <c:txPr>
          <a:bodyPr rot="-60000000" spcFirstLastPara="1" vertOverflow="ellipsis" vert="horz" wrap="square" anchor="ctr" anchorCtr="1"/>
          <a:lstStyle/>
          <a:p>
            <a:pPr>
              <a:defRPr sz="1000" b="0" i="0" u="none" strike="noStrike" kern="1200" baseline="0">
                <a:solidFill>
                  <a:schemeClr val="dk1">
                    <a:lumMod val="50000"/>
                    <a:lumOff val="50000"/>
                  </a:schemeClr>
                </a:solidFill>
                <a:latin typeface="HelveticaNeueLT W1G 45 Lt" panose="020B0403020202020204" pitchFamily="34" charset="0"/>
                <a:ea typeface="+mn-ea"/>
                <a:cs typeface="+mn-cs"/>
              </a:defRPr>
            </a:pPr>
            <a:endParaRPr lang="en-CH"/>
          </a:p>
        </c:txPr>
        <c:crossAx val="40406400"/>
        <c:crosses val="autoZero"/>
        <c:crossBetween val="midCat"/>
      </c:valAx>
      <c:spPr>
        <a:solidFill>
          <a:schemeClr val="bg1"/>
        </a:solidFill>
        <a:ln w="19050">
          <a:solidFill>
            <a:schemeClr val="tx1"/>
          </a:solidFill>
        </a:ln>
        <a:effectLst/>
      </c:spPr>
    </c:plotArea>
    <c:legend>
      <c:legendPos val="tr"/>
      <c:layout>
        <c:manualLayout>
          <c:xMode val="edge"/>
          <c:yMode val="edge"/>
          <c:x val="0.19112832507090285"/>
          <c:y val="8.9533871911384594E-2"/>
          <c:w val="0.31918946660595393"/>
          <c:h val="0.2754138984484466"/>
        </c:manualLayout>
      </c:layout>
      <c:overlay val="1"/>
      <c:spPr>
        <a:noFill/>
        <a:ln w="31750" cap="rnd">
          <a:noFill/>
        </a:ln>
        <a:effectLst/>
      </c:spPr>
      <c:txPr>
        <a:bodyPr rot="0" spcFirstLastPara="1" vertOverflow="ellipsis" vert="horz" wrap="square" anchor="ctr" anchorCtr="1"/>
        <a:lstStyle/>
        <a:p>
          <a:pPr>
            <a:defRPr sz="900" b="0" i="0" u="none" strike="noStrike" kern="1200" baseline="0">
              <a:solidFill>
                <a:schemeClr val="tx1"/>
              </a:solidFill>
              <a:latin typeface="HelveticaNeueLT W1G 45 Lt" panose="020B0403020202020204" pitchFamily="34" charset="0"/>
              <a:ea typeface="+mn-ea"/>
              <a:cs typeface="+mn-cs"/>
            </a:defRPr>
          </a:pPr>
          <a:endParaRPr lang="en-CH"/>
        </a:p>
      </c:txPr>
    </c:legend>
    <c:plotVisOnly val="1"/>
    <c:dispBlanksAs val="gap"/>
    <c:showDLblsOverMax val="0"/>
  </c:chart>
  <c:spPr>
    <a:noFill/>
    <a:ln w="9525" cap="flat" cmpd="sng" algn="ctr">
      <a:noFill/>
      <a:round/>
    </a:ln>
    <a:effectLst/>
  </c:spPr>
  <c:txPr>
    <a:bodyPr/>
    <a:lstStyle/>
    <a:p>
      <a:pPr>
        <a:defRPr/>
      </a:pPr>
      <a:endParaRPr lang="en-CH"/>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7.3754644641991676E-2"/>
          <c:w val="1"/>
          <c:h val="0.92624535535800834"/>
        </c:manualLayout>
      </c:layout>
      <c:pie3DChart>
        <c:varyColors val="1"/>
        <c:ser>
          <c:idx val="0"/>
          <c:order val="0"/>
          <c:tx>
            <c:strRef>
              <c:f>Sheet1!$B$1</c:f>
              <c:strCache>
                <c:ptCount val="1"/>
                <c:pt idx="0">
                  <c:v>Sales</c:v>
                </c:pt>
              </c:strCache>
            </c:strRef>
          </c:tx>
          <c:dPt>
            <c:idx val="0"/>
            <c:bubble3D val="0"/>
            <c:explosion val="27"/>
            <c:spPr>
              <a:solidFill>
                <a:srgbClr val="B4CC4C"/>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1-FA74-4500-8C65-A004AD4495DB}"/>
              </c:ext>
            </c:extLst>
          </c:dPt>
          <c:dPt>
            <c:idx val="1"/>
            <c:bubble3D val="0"/>
            <c:explosion val="32"/>
            <c:spPr>
              <a:solidFill>
                <a:srgbClr val="D7E4A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3-FA74-4500-8C65-A004AD4495DB}"/>
              </c:ext>
            </c:extLst>
          </c:dPt>
          <c:dPt>
            <c:idx val="2"/>
            <c:bubble3D val="0"/>
            <c:spPr>
              <a:solidFill>
                <a:srgbClr val="ECF2D2"/>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5-FA74-4500-8C65-A004AD4495DB}"/>
              </c:ext>
            </c:extLst>
          </c:dPt>
          <c:dPt>
            <c:idx val="3"/>
            <c:bubble3D val="0"/>
            <c:spPr>
              <a:solidFill>
                <a:schemeClr val="bg1">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7-FA74-4500-8C65-A004AD4495DB}"/>
              </c:ext>
            </c:extLst>
          </c:dPt>
          <c:dPt>
            <c:idx val="4"/>
            <c:bubble3D val="0"/>
            <c:explosion val="20"/>
            <c:spPr>
              <a:solidFill>
                <a:schemeClr val="bg2">
                  <a:lumMod val="50000"/>
                </a:schemeClr>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c:ext xmlns:c16="http://schemas.microsoft.com/office/drawing/2014/chart" uri="{C3380CC4-5D6E-409C-BE32-E72D297353CC}">
                <c16:uniqueId val="{00000009-FA74-4500-8C65-A004AD4495DB}"/>
              </c:ext>
            </c:extLst>
          </c:dPt>
          <c:cat>
            <c:strRef>
              <c:f>Sheet1!$A$2:$A$6</c:f>
              <c:strCache>
                <c:ptCount val="4"/>
                <c:pt idx="0">
                  <c:v>1st Qtr</c:v>
                </c:pt>
                <c:pt idx="1">
                  <c:v>2nd Qtr</c:v>
                </c:pt>
                <c:pt idx="2">
                  <c:v>3rd Qtr</c:v>
                </c:pt>
                <c:pt idx="3">
                  <c:v>4th Qtr</c:v>
                </c:pt>
              </c:strCache>
            </c:strRef>
          </c:cat>
          <c:val>
            <c:numRef>
              <c:f>Sheet1!$B$2:$B$6</c:f>
              <c:numCache>
                <c:formatCode>General</c:formatCode>
                <c:ptCount val="5"/>
                <c:pt idx="0">
                  <c:v>4.2</c:v>
                </c:pt>
                <c:pt idx="1">
                  <c:v>2.8</c:v>
                </c:pt>
                <c:pt idx="2">
                  <c:v>2.2999999999999998</c:v>
                </c:pt>
                <c:pt idx="3">
                  <c:v>2.1</c:v>
                </c:pt>
              </c:numCache>
            </c:numRef>
          </c:val>
          <c:extLst>
            <c:ext xmlns:c16="http://schemas.microsoft.com/office/drawing/2014/chart" uri="{C3380CC4-5D6E-409C-BE32-E72D297353CC}">
              <c16:uniqueId val="{0000000A-FA74-4500-8C65-A004AD4495DB}"/>
            </c:ext>
          </c:extLst>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CH"/>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4">
  <cs:axisTitle>
    <cs:lnRef idx="0"/>
    <cs:fillRef idx="0"/>
    <cs:effectRef idx="0"/>
    <cs:fontRef idx="minor">
      <a:schemeClr val="dk1">
        <a:lumMod val="50000"/>
        <a:lumOff val="50000"/>
      </a:schemeClr>
    </cs:fontRef>
    <cs:defRPr sz="1197" b="1" kern="1200"/>
  </cs:axisTitle>
  <cs:categoryAxis>
    <cs:lnRef idx="0"/>
    <cs:fillRef idx="0"/>
    <cs:effectRef idx="0"/>
    <cs:fontRef idx="minor">
      <a:schemeClr val="dk1">
        <a:lumMod val="50000"/>
        <a:lumOff val="50000"/>
      </a:schemeClr>
    </cs:fontRef>
    <cs:spPr>
      <a:ln w="9525" cap="flat" cmpd="sng" algn="ctr">
        <a:solidFill>
          <a:schemeClr val="dk1">
            <a:lumMod val="15000"/>
            <a:lumOff val="85000"/>
          </a:schemeClr>
        </a:solidFill>
        <a:round/>
      </a:ln>
    </cs:spPr>
    <cs:defRPr sz="1197" kern="1200"/>
  </cs:categoryAxis>
  <cs:chartArea>
    <cs:lnRef idx="0"/>
    <cs:fillRef idx="0"/>
    <cs:effectRef idx="0"/>
    <cs:fontRef idx="minor">
      <a:schemeClr val="dk1"/>
    </cs:fontRef>
    <cs:spPr>
      <a:gradFill flip="none" rotWithShape="1">
        <a:gsLst>
          <a:gs pos="100000">
            <a:schemeClr val="lt1">
              <a:lumMod val="95000"/>
            </a:schemeClr>
          </a:gs>
          <a:gs pos="43000">
            <a:schemeClr val="lt1"/>
          </a:gs>
        </a:gsLst>
        <a:path path="circle">
          <a:fillToRect l="50000" t="50000" r="50000" b="50000"/>
        </a:path>
        <a:tileRect/>
      </a:gra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dk1">
          <a:lumMod val="15000"/>
          <a:lumOff val="85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a:solidFill>
          <a:schemeClr val="phClr">
            <a:alpha val="20000"/>
          </a:schemeClr>
        </a:solidFill>
      </a:ln>
    </cs:spPr>
  </cs:dataPointLine>
  <cs:dataPointMarker>
    <cs:lnRef idx="0">
      <cs:styleClr val="auto"/>
    </cs:lnRef>
    <cs:fillRef idx="0">
      <cs:styleClr val="auto"/>
    </cs:fillRef>
    <cs:effectRef idx="0"/>
    <cs:fontRef idx="minor">
      <a:schemeClr val="tx1"/>
    </cs:fontRef>
    <cs:spPr>
      <a:solidFill>
        <a:schemeClr val="phClr"/>
      </a:solidFill>
      <a:ln w="9525" cap="flat" cmpd="sng" algn="ctr">
        <a:solidFill>
          <a:schemeClr val="phClr"/>
        </a:solidFill>
        <a:round/>
      </a:ln>
    </cs:spPr>
  </cs:dataPointMarker>
  <cs:dataPointMarkerLayout symbol="circle" size="4"/>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dk1">
        <a:lumMod val="50000"/>
        <a:lumOff val="50000"/>
      </a:schemeClr>
    </cs:fontRef>
    <cs:spPr>
      <a:ln w="9525" cap="rnd">
        <a:solidFill>
          <a:schemeClr val="dk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tx1"/>
    </cs:fontRef>
    <cs:spPr>
      <a:ln w="9525">
        <a:solidFill>
          <a:schemeClr val="dk1">
            <a:lumMod val="35000"/>
            <a:lumOff val="65000"/>
          </a:schemeClr>
        </a:solidFill>
      </a:ln>
    </cs:spPr>
  </cs:dropLine>
  <cs:errorBar>
    <cs:lnRef idx="0"/>
    <cs:fillRef idx="0"/>
    <cs:effectRef idx="0"/>
    <cs:fontRef idx="minor">
      <a:schemeClr val="tx1"/>
    </cs:fontRef>
    <cs:spPr>
      <a:ln w="9525">
        <a:solidFill>
          <a:schemeClr val="dk1">
            <a:lumMod val="50000"/>
            <a:lumOff val="50000"/>
          </a:schemeClr>
        </a:solidFill>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dk1">
            <a:lumMod val="15000"/>
            <a:lumOff val="85000"/>
          </a:schemeClr>
        </a:solidFill>
        <a:round/>
      </a:ln>
    </cs:spPr>
  </cs:gridlineMajor>
  <cs:gridlineMinor>
    <cs:lnRef idx="0"/>
    <cs:fillRef idx="0"/>
    <cs:effectRef idx="0"/>
    <cs:fontRef idx="minor">
      <a:schemeClr val="tx1"/>
    </cs:fontRef>
    <cs:spPr>
      <a:ln w="9525" cap="flat" cmpd="sng" algn="ctr">
        <a:solidFill>
          <a:schemeClr val="dk1">
            <a:lumMod val="5000"/>
            <a:lumOff val="95000"/>
          </a:schemeClr>
        </a:solidFill>
        <a:round/>
      </a:ln>
    </cs:spPr>
  </cs:gridlineMinor>
  <cs:hiLoLine>
    <cs:lnRef idx="0"/>
    <cs:fillRef idx="0"/>
    <cs:effectRef idx="0"/>
    <cs:fontRef idx="minor">
      <a:schemeClr val="tx1"/>
    </cs:fontRef>
    <cs:spPr>
      <a:ln w="9525">
        <a:solidFill>
          <a:schemeClr val="dk1">
            <a:lumMod val="35000"/>
            <a:lumOff val="65000"/>
          </a:schemeClr>
        </a:solidFill>
      </a:ln>
    </cs:spPr>
  </cs:hiLoLine>
  <cs:leaderLine>
    <cs:lnRef idx="0"/>
    <cs:fillRef idx="0"/>
    <cs:effectRef idx="0"/>
    <cs:fontRef idx="minor">
      <a:schemeClr val="tx1"/>
    </cs:fontRef>
    <cs:spPr>
      <a:ln w="9525">
        <a:solidFill>
          <a:schemeClr val="dk1">
            <a:lumMod val="35000"/>
            <a:lumOff val="65000"/>
          </a:schemeClr>
        </a:solidFill>
      </a:ln>
    </cs:spPr>
  </cs:leaderLine>
  <cs:legend>
    <cs:lnRef idx="0"/>
    <cs:fillRef idx="0"/>
    <cs:effectRef idx="0"/>
    <cs:fontRef idx="minor">
      <a:schemeClr val="dk1">
        <a:lumMod val="50000"/>
        <a:lumOff val="50000"/>
      </a:schemeClr>
    </cs:fontRef>
    <cs:defRPr sz="1197"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tx1">
        <a:lumMod val="50000"/>
        <a:lumOff val="50000"/>
      </a:schemeClr>
    </cs:fontRef>
    <cs:spPr>
      <a:ln w="9525">
        <a:solidFill>
          <a:schemeClr val="dk1">
            <a:lumMod val="15000"/>
            <a:lumOff val="85000"/>
          </a:schemeClr>
        </a:solidFill>
      </a:ln>
    </cs:spPr>
    <cs:defRPr sz="1197" kern="1200"/>
  </cs:seriesAxis>
  <cs:seriesLine>
    <cs:lnRef idx="0"/>
    <cs:fillRef idx="0"/>
    <cs:effectRef idx="0"/>
    <cs:fontRef idx="minor">
      <a:schemeClr val="tx1"/>
    </cs:fontRef>
    <cs:spPr>
      <a:ln w="9525">
        <a:solidFill>
          <a:schemeClr val="dk1">
            <a:lumMod val="35000"/>
            <a:lumOff val="65000"/>
          </a:schemeClr>
        </a:solidFill>
      </a:ln>
    </cs:spPr>
  </cs:seriesLine>
  <cs:title>
    <cs:lnRef idx="0"/>
    <cs:fillRef idx="0"/>
    <cs:effectRef idx="0"/>
    <cs:fontRef idx="minor">
      <a:schemeClr val="dk1">
        <a:lumMod val="50000"/>
        <a:lumOff val="50000"/>
      </a:schemeClr>
    </cs:fontRef>
    <cs:defRPr sz="2128" b="0" kern="1200" spc="70" baseline="0"/>
  </cs:title>
  <cs:trendline>
    <cs:lnRef idx="0">
      <cs:styleClr val="0"/>
    </cs:lnRef>
    <cs:fillRef idx="0"/>
    <cs:effectRef idx="0"/>
    <cs:fontRef idx="minor">
      <a:schemeClr val="tx1"/>
    </cs:fontRef>
    <cs:spPr>
      <a:ln w="63500" cap="rnd" cmpd="sng" algn="ctr">
        <a:solidFill>
          <a:schemeClr val="phClr">
            <a:alpha val="25000"/>
          </a:schemeClr>
        </a:solidFill>
        <a:round/>
      </a:ln>
    </cs:spPr>
  </cs:trendline>
  <cs:trendlineLabel>
    <cs:lnRef idx="0"/>
    <cs:fillRef idx="0"/>
    <cs:effectRef idx="0"/>
    <cs:fontRef idx="minor">
      <a:schemeClr val="dk1">
        <a:lumMod val="50000"/>
        <a:lumOff val="50000"/>
      </a:schemeClr>
    </cs:fontRef>
    <cs:defRPr sz="1197" kern="1200"/>
  </cs:trendlineLabel>
  <cs:upBar>
    <cs:lnRef idx="0"/>
    <cs:fillRef idx="0"/>
    <cs:effectRef idx="0"/>
    <cs:fontRef idx="minor">
      <a:schemeClr val="tx1"/>
    </cs:fontRef>
    <cs:spPr>
      <a:solidFill>
        <a:schemeClr val="lt1"/>
      </a:solidFill>
      <a:ln w="9525">
        <a:solidFill>
          <a:schemeClr val="dk1">
            <a:lumMod val="50000"/>
            <a:lumOff val="50000"/>
          </a:schemeClr>
        </a:solidFill>
      </a:ln>
    </cs:spPr>
  </cs:upBar>
  <cs:valueAxis>
    <cs:lnRef idx="0"/>
    <cs:fillRef idx="0"/>
    <cs:effectRef idx="0"/>
    <cs:fontRef idx="minor">
      <a:schemeClr val="dk1">
        <a:lumMod val="50000"/>
        <a:lumOff val="50000"/>
      </a:schemeClr>
    </cs:fontRef>
    <cs:defRPr sz="1197" kern="1200"/>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04032A-7589-4C9A-9EA6-FE1057B0215A}" type="doc">
      <dgm:prSet loTypeId="urn:microsoft.com/office/officeart/2005/8/layout/cycle8" loCatId="cycle" qsTypeId="urn:microsoft.com/office/officeart/2005/8/quickstyle/simple1" qsCatId="simple" csTypeId="urn:microsoft.com/office/officeart/2005/8/colors/accent1_2" csCatId="accent1" phldr="1"/>
      <dgm:spPr/>
    </dgm:pt>
    <dgm:pt modelId="{16DF8208-E645-4927-BA27-06C7FE126A15}">
      <dgm:prSet phldrT="[Text]" custT="1"/>
      <dgm:spPr>
        <a:solidFill>
          <a:srgbClr val="B4CC4C"/>
        </a:solidFill>
      </dgm:spPr>
      <dgm:t>
        <a:bodyPr/>
        <a:lstStyle/>
        <a:p>
          <a:r>
            <a:rPr lang="de-CH" sz="1600" dirty="0">
              <a:latin typeface="HelveticaNeue LT 77 BdCn" panose="020B0706030502030204" pitchFamily="34" charset="0"/>
            </a:rPr>
            <a:t>Duración</a:t>
          </a:r>
        </a:p>
      </dgm:t>
    </dgm:pt>
    <dgm:pt modelId="{702B58AA-37A0-442F-82BD-4E8D38112E12}" type="parTrans" cxnId="{0871604A-FCF6-41E1-9F20-6EF6D9F71B70}">
      <dgm:prSet/>
      <dgm:spPr/>
      <dgm:t>
        <a:bodyPr/>
        <a:lstStyle/>
        <a:p>
          <a:endParaRPr lang="de-CH"/>
        </a:p>
      </dgm:t>
    </dgm:pt>
    <dgm:pt modelId="{5DA46F37-855E-4D73-B01A-8915DB02A332}" type="sibTrans" cxnId="{0871604A-FCF6-41E1-9F20-6EF6D9F71B70}">
      <dgm:prSet/>
      <dgm:spPr/>
      <dgm:t>
        <a:bodyPr/>
        <a:lstStyle/>
        <a:p>
          <a:endParaRPr lang="de-CH"/>
        </a:p>
      </dgm:t>
    </dgm:pt>
    <dgm:pt modelId="{D72B9837-342B-43CC-87C5-637E83AB1277}">
      <dgm:prSet phldrT="[Text]" custT="1"/>
      <dgm:spPr>
        <a:solidFill>
          <a:srgbClr val="B4CC4C"/>
        </a:solidFill>
      </dgm:spPr>
      <dgm:t>
        <a:bodyPr/>
        <a:lstStyle/>
        <a:p>
          <a:r>
            <a:rPr lang="en-US" sz="1600" noProof="0" dirty="0" err="1">
              <a:latin typeface="HelveticaNeue LT 77 BdCn" panose="020B0706030502030204" pitchFamily="34" charset="0"/>
            </a:rPr>
            <a:t>Repeticiones</a:t>
          </a:r>
          <a:endParaRPr lang="en-US" sz="1600" noProof="0" dirty="0">
            <a:latin typeface="HelveticaNeue LT 77 BdCn" panose="020B0706030502030204" pitchFamily="34" charset="0"/>
          </a:endParaRPr>
        </a:p>
      </dgm:t>
    </dgm:pt>
    <dgm:pt modelId="{60B1CDDB-D082-4E03-AD41-ED88E9B74C1C}" type="parTrans" cxnId="{C2E9BCE9-ADC6-4A56-84AD-8076ACC6C5CC}">
      <dgm:prSet/>
      <dgm:spPr/>
      <dgm:t>
        <a:bodyPr/>
        <a:lstStyle/>
        <a:p>
          <a:endParaRPr lang="de-CH"/>
        </a:p>
      </dgm:t>
    </dgm:pt>
    <dgm:pt modelId="{F3884787-C25D-4AD6-86AD-4DE021539D06}" type="sibTrans" cxnId="{C2E9BCE9-ADC6-4A56-84AD-8076ACC6C5CC}">
      <dgm:prSet/>
      <dgm:spPr/>
      <dgm:t>
        <a:bodyPr/>
        <a:lstStyle/>
        <a:p>
          <a:endParaRPr lang="de-CH"/>
        </a:p>
      </dgm:t>
    </dgm:pt>
    <dgm:pt modelId="{B8377730-BE55-4407-A8E8-F5B8C7C8BD1E}">
      <dgm:prSet phldrT="[Text]" custT="1"/>
      <dgm:spPr>
        <a:solidFill>
          <a:srgbClr val="B4CC4C"/>
        </a:solidFill>
      </dgm:spPr>
      <dgm:t>
        <a:bodyPr/>
        <a:lstStyle/>
        <a:p>
          <a:r>
            <a:rPr lang="en-US" sz="1400" noProof="0" dirty="0" err="1">
              <a:latin typeface="HelveticaNeue LT 77 BdCn" panose="020B0706030502030204" pitchFamily="34" charset="0"/>
            </a:rPr>
            <a:t>Frecuencia</a:t>
          </a:r>
          <a:endParaRPr lang="en-US" sz="1400" noProof="0" dirty="0">
            <a:latin typeface="HelveticaNeue LT 77 BdCn" panose="020B0706030502030204" pitchFamily="34" charset="0"/>
          </a:endParaRPr>
        </a:p>
      </dgm:t>
    </dgm:pt>
    <dgm:pt modelId="{2E1F6C08-4230-4281-A875-E5462408BCAB}" type="parTrans" cxnId="{185B11ED-71EF-4AE1-81EA-B6C1F2625F0F}">
      <dgm:prSet/>
      <dgm:spPr/>
      <dgm:t>
        <a:bodyPr/>
        <a:lstStyle/>
        <a:p>
          <a:endParaRPr lang="de-CH"/>
        </a:p>
      </dgm:t>
    </dgm:pt>
    <dgm:pt modelId="{F6A180E4-3FCB-4698-B6D7-8C81ECE28C30}" type="sibTrans" cxnId="{185B11ED-71EF-4AE1-81EA-B6C1F2625F0F}">
      <dgm:prSet/>
      <dgm:spPr/>
      <dgm:t>
        <a:bodyPr/>
        <a:lstStyle/>
        <a:p>
          <a:endParaRPr lang="de-CH"/>
        </a:p>
      </dgm:t>
    </dgm:pt>
    <dgm:pt modelId="{DEA5AEDB-D3C8-41DA-B0FA-E801604B6AB4}" type="pres">
      <dgm:prSet presAssocID="{0904032A-7589-4C9A-9EA6-FE1057B0215A}" presName="compositeShape" presStyleCnt="0">
        <dgm:presLayoutVars>
          <dgm:chMax val="7"/>
          <dgm:dir/>
          <dgm:resizeHandles val="exact"/>
        </dgm:presLayoutVars>
      </dgm:prSet>
      <dgm:spPr/>
    </dgm:pt>
    <dgm:pt modelId="{CB4EA70C-8CB3-49F2-87DA-F5C8A197E467}" type="pres">
      <dgm:prSet presAssocID="{0904032A-7589-4C9A-9EA6-FE1057B0215A}" presName="wedge1" presStyleLbl="node1" presStyleIdx="0" presStyleCnt="3"/>
      <dgm:spPr/>
    </dgm:pt>
    <dgm:pt modelId="{47C7DD9A-50C0-4757-B8C0-F57B39AA60FD}" type="pres">
      <dgm:prSet presAssocID="{0904032A-7589-4C9A-9EA6-FE1057B0215A}" presName="dummy1a" presStyleCnt="0"/>
      <dgm:spPr/>
    </dgm:pt>
    <dgm:pt modelId="{491A0D73-7DE2-4098-81F4-67BA095B0595}" type="pres">
      <dgm:prSet presAssocID="{0904032A-7589-4C9A-9EA6-FE1057B0215A}" presName="dummy1b" presStyleCnt="0"/>
      <dgm:spPr/>
    </dgm:pt>
    <dgm:pt modelId="{CE200919-C398-4EAE-B65D-8D9813E5C5DD}" type="pres">
      <dgm:prSet presAssocID="{0904032A-7589-4C9A-9EA6-FE1057B0215A}" presName="wedge1Tx" presStyleLbl="node1" presStyleIdx="0" presStyleCnt="3">
        <dgm:presLayoutVars>
          <dgm:chMax val="0"/>
          <dgm:chPref val="0"/>
          <dgm:bulletEnabled val="1"/>
        </dgm:presLayoutVars>
      </dgm:prSet>
      <dgm:spPr/>
    </dgm:pt>
    <dgm:pt modelId="{AAE0B7AC-B47B-425A-A426-AAC70B893117}" type="pres">
      <dgm:prSet presAssocID="{0904032A-7589-4C9A-9EA6-FE1057B0215A}" presName="wedge2" presStyleLbl="node1" presStyleIdx="1" presStyleCnt="3"/>
      <dgm:spPr/>
    </dgm:pt>
    <dgm:pt modelId="{62FC8CC9-7512-4B8B-9F3F-852EFA873156}" type="pres">
      <dgm:prSet presAssocID="{0904032A-7589-4C9A-9EA6-FE1057B0215A}" presName="dummy2a" presStyleCnt="0"/>
      <dgm:spPr/>
    </dgm:pt>
    <dgm:pt modelId="{05EA4A7E-360D-4306-8E22-C044DEE9CA24}" type="pres">
      <dgm:prSet presAssocID="{0904032A-7589-4C9A-9EA6-FE1057B0215A}" presName="dummy2b" presStyleCnt="0"/>
      <dgm:spPr/>
    </dgm:pt>
    <dgm:pt modelId="{E784A05A-12BB-4CA5-A5B7-5FD7261C1F6C}" type="pres">
      <dgm:prSet presAssocID="{0904032A-7589-4C9A-9EA6-FE1057B0215A}" presName="wedge2Tx" presStyleLbl="node1" presStyleIdx="1" presStyleCnt="3">
        <dgm:presLayoutVars>
          <dgm:chMax val="0"/>
          <dgm:chPref val="0"/>
          <dgm:bulletEnabled val="1"/>
        </dgm:presLayoutVars>
      </dgm:prSet>
      <dgm:spPr/>
    </dgm:pt>
    <dgm:pt modelId="{5C22CDEE-E97E-4B48-9E9C-785448C636F5}" type="pres">
      <dgm:prSet presAssocID="{0904032A-7589-4C9A-9EA6-FE1057B0215A}" presName="wedge3" presStyleLbl="node1" presStyleIdx="2" presStyleCnt="3"/>
      <dgm:spPr/>
    </dgm:pt>
    <dgm:pt modelId="{73EDF5B6-E5E5-44D7-9199-59476C6CB1FF}" type="pres">
      <dgm:prSet presAssocID="{0904032A-7589-4C9A-9EA6-FE1057B0215A}" presName="dummy3a" presStyleCnt="0"/>
      <dgm:spPr/>
    </dgm:pt>
    <dgm:pt modelId="{883E139E-7114-4D0E-A439-CBA1FD38685E}" type="pres">
      <dgm:prSet presAssocID="{0904032A-7589-4C9A-9EA6-FE1057B0215A}" presName="dummy3b" presStyleCnt="0"/>
      <dgm:spPr/>
    </dgm:pt>
    <dgm:pt modelId="{FFFC2124-6687-4849-BCCE-212B6D4020AE}" type="pres">
      <dgm:prSet presAssocID="{0904032A-7589-4C9A-9EA6-FE1057B0215A}" presName="wedge3Tx" presStyleLbl="node1" presStyleIdx="2" presStyleCnt="3">
        <dgm:presLayoutVars>
          <dgm:chMax val="0"/>
          <dgm:chPref val="0"/>
          <dgm:bulletEnabled val="1"/>
        </dgm:presLayoutVars>
      </dgm:prSet>
      <dgm:spPr/>
    </dgm:pt>
    <dgm:pt modelId="{C7BB50F6-AD1D-4377-85EE-9AD8AF98E4CB}" type="pres">
      <dgm:prSet presAssocID="{5DA46F37-855E-4D73-B01A-8915DB02A332}" presName="arrowWedge1" presStyleLbl="fgSibTrans2D1" presStyleIdx="0" presStyleCnt="3"/>
      <dgm:spPr>
        <a:solidFill>
          <a:srgbClr val="768927"/>
        </a:solidFill>
      </dgm:spPr>
    </dgm:pt>
    <dgm:pt modelId="{C0B281A7-590C-44F2-9796-9C3DC1A5FFA1}" type="pres">
      <dgm:prSet presAssocID="{F3884787-C25D-4AD6-86AD-4DE021539D06}" presName="arrowWedge2" presStyleLbl="fgSibTrans2D1" presStyleIdx="1" presStyleCnt="3"/>
      <dgm:spPr>
        <a:solidFill>
          <a:srgbClr val="768927"/>
        </a:solidFill>
      </dgm:spPr>
    </dgm:pt>
    <dgm:pt modelId="{7A36097D-3D7D-4B8F-8A2B-5917110B2364}" type="pres">
      <dgm:prSet presAssocID="{F6A180E4-3FCB-4698-B6D7-8C81ECE28C30}" presName="arrowWedge3" presStyleLbl="fgSibTrans2D1" presStyleIdx="2" presStyleCnt="3"/>
      <dgm:spPr>
        <a:solidFill>
          <a:srgbClr val="768927"/>
        </a:solidFill>
      </dgm:spPr>
    </dgm:pt>
  </dgm:ptLst>
  <dgm:cxnLst>
    <dgm:cxn modelId="{C5707118-A772-4DDC-8D80-CD2379278EAF}" type="presOf" srcId="{D72B9837-342B-43CC-87C5-637E83AB1277}" destId="{E784A05A-12BB-4CA5-A5B7-5FD7261C1F6C}" srcOrd="1" destOrd="0" presId="urn:microsoft.com/office/officeart/2005/8/layout/cycle8"/>
    <dgm:cxn modelId="{EF591E27-71FD-4A3D-94CB-952CD63C7075}" type="presOf" srcId="{16DF8208-E645-4927-BA27-06C7FE126A15}" destId="{CB4EA70C-8CB3-49F2-87DA-F5C8A197E467}" srcOrd="0" destOrd="0" presId="urn:microsoft.com/office/officeart/2005/8/layout/cycle8"/>
    <dgm:cxn modelId="{0871604A-FCF6-41E1-9F20-6EF6D9F71B70}" srcId="{0904032A-7589-4C9A-9EA6-FE1057B0215A}" destId="{16DF8208-E645-4927-BA27-06C7FE126A15}" srcOrd="0" destOrd="0" parTransId="{702B58AA-37A0-442F-82BD-4E8D38112E12}" sibTransId="{5DA46F37-855E-4D73-B01A-8915DB02A332}"/>
    <dgm:cxn modelId="{17238F4B-31EF-4FDF-9CA2-579D6691B22D}" type="presOf" srcId="{D72B9837-342B-43CC-87C5-637E83AB1277}" destId="{AAE0B7AC-B47B-425A-A426-AAC70B893117}" srcOrd="0" destOrd="0" presId="urn:microsoft.com/office/officeart/2005/8/layout/cycle8"/>
    <dgm:cxn modelId="{EECEBD72-A4A2-4C3E-B7D4-1A6B7CFBE088}" type="presOf" srcId="{B8377730-BE55-4407-A8E8-F5B8C7C8BD1E}" destId="{FFFC2124-6687-4849-BCCE-212B6D4020AE}" srcOrd="1" destOrd="0" presId="urn:microsoft.com/office/officeart/2005/8/layout/cycle8"/>
    <dgm:cxn modelId="{E9CE1176-6E32-4F47-9C5E-E83A45250D8A}" type="presOf" srcId="{0904032A-7589-4C9A-9EA6-FE1057B0215A}" destId="{DEA5AEDB-D3C8-41DA-B0FA-E801604B6AB4}" srcOrd="0" destOrd="0" presId="urn:microsoft.com/office/officeart/2005/8/layout/cycle8"/>
    <dgm:cxn modelId="{78045F90-23D6-4EFE-9594-0954FD1BB92D}" type="presOf" srcId="{B8377730-BE55-4407-A8E8-F5B8C7C8BD1E}" destId="{5C22CDEE-E97E-4B48-9E9C-785448C636F5}" srcOrd="0" destOrd="0" presId="urn:microsoft.com/office/officeart/2005/8/layout/cycle8"/>
    <dgm:cxn modelId="{575805B1-CD74-4E8F-9DC2-617C5A3CD7EC}" type="presOf" srcId="{16DF8208-E645-4927-BA27-06C7FE126A15}" destId="{CE200919-C398-4EAE-B65D-8D9813E5C5DD}" srcOrd="1" destOrd="0" presId="urn:microsoft.com/office/officeart/2005/8/layout/cycle8"/>
    <dgm:cxn modelId="{C2E9BCE9-ADC6-4A56-84AD-8076ACC6C5CC}" srcId="{0904032A-7589-4C9A-9EA6-FE1057B0215A}" destId="{D72B9837-342B-43CC-87C5-637E83AB1277}" srcOrd="1" destOrd="0" parTransId="{60B1CDDB-D082-4E03-AD41-ED88E9B74C1C}" sibTransId="{F3884787-C25D-4AD6-86AD-4DE021539D06}"/>
    <dgm:cxn modelId="{185B11ED-71EF-4AE1-81EA-B6C1F2625F0F}" srcId="{0904032A-7589-4C9A-9EA6-FE1057B0215A}" destId="{B8377730-BE55-4407-A8E8-F5B8C7C8BD1E}" srcOrd="2" destOrd="0" parTransId="{2E1F6C08-4230-4281-A875-E5462408BCAB}" sibTransId="{F6A180E4-3FCB-4698-B6D7-8C81ECE28C30}"/>
    <dgm:cxn modelId="{D459CDE5-7F84-4AAF-9625-3A5BBEEA3A71}" type="presParOf" srcId="{DEA5AEDB-D3C8-41DA-B0FA-E801604B6AB4}" destId="{CB4EA70C-8CB3-49F2-87DA-F5C8A197E467}" srcOrd="0" destOrd="0" presId="urn:microsoft.com/office/officeart/2005/8/layout/cycle8"/>
    <dgm:cxn modelId="{F027E790-4C08-4675-AD4B-B51FC2AE0A27}" type="presParOf" srcId="{DEA5AEDB-D3C8-41DA-B0FA-E801604B6AB4}" destId="{47C7DD9A-50C0-4757-B8C0-F57B39AA60FD}" srcOrd="1" destOrd="0" presId="urn:microsoft.com/office/officeart/2005/8/layout/cycle8"/>
    <dgm:cxn modelId="{9ECE125C-3965-483C-8588-EEAF08AD31F5}" type="presParOf" srcId="{DEA5AEDB-D3C8-41DA-B0FA-E801604B6AB4}" destId="{491A0D73-7DE2-4098-81F4-67BA095B0595}" srcOrd="2" destOrd="0" presId="urn:microsoft.com/office/officeart/2005/8/layout/cycle8"/>
    <dgm:cxn modelId="{A941A795-3DD4-445B-AD30-7E23371486CD}" type="presParOf" srcId="{DEA5AEDB-D3C8-41DA-B0FA-E801604B6AB4}" destId="{CE200919-C398-4EAE-B65D-8D9813E5C5DD}" srcOrd="3" destOrd="0" presId="urn:microsoft.com/office/officeart/2005/8/layout/cycle8"/>
    <dgm:cxn modelId="{EF060014-E4F8-4818-B183-6DCCA2F20920}" type="presParOf" srcId="{DEA5AEDB-D3C8-41DA-B0FA-E801604B6AB4}" destId="{AAE0B7AC-B47B-425A-A426-AAC70B893117}" srcOrd="4" destOrd="0" presId="urn:microsoft.com/office/officeart/2005/8/layout/cycle8"/>
    <dgm:cxn modelId="{CF8C1A38-AFDF-4616-9E9E-046AE3CB0714}" type="presParOf" srcId="{DEA5AEDB-D3C8-41DA-B0FA-E801604B6AB4}" destId="{62FC8CC9-7512-4B8B-9F3F-852EFA873156}" srcOrd="5" destOrd="0" presId="urn:microsoft.com/office/officeart/2005/8/layout/cycle8"/>
    <dgm:cxn modelId="{2E98D428-0D65-4E8E-A2E5-AB23C1B5D0EA}" type="presParOf" srcId="{DEA5AEDB-D3C8-41DA-B0FA-E801604B6AB4}" destId="{05EA4A7E-360D-4306-8E22-C044DEE9CA24}" srcOrd="6" destOrd="0" presId="urn:microsoft.com/office/officeart/2005/8/layout/cycle8"/>
    <dgm:cxn modelId="{4C9A131A-0F92-465B-94BD-2A40D2609927}" type="presParOf" srcId="{DEA5AEDB-D3C8-41DA-B0FA-E801604B6AB4}" destId="{E784A05A-12BB-4CA5-A5B7-5FD7261C1F6C}" srcOrd="7" destOrd="0" presId="urn:microsoft.com/office/officeart/2005/8/layout/cycle8"/>
    <dgm:cxn modelId="{D81A7F19-D028-4AB7-9BE8-8C0035497E1B}" type="presParOf" srcId="{DEA5AEDB-D3C8-41DA-B0FA-E801604B6AB4}" destId="{5C22CDEE-E97E-4B48-9E9C-785448C636F5}" srcOrd="8" destOrd="0" presId="urn:microsoft.com/office/officeart/2005/8/layout/cycle8"/>
    <dgm:cxn modelId="{3B9B31A6-55E4-46E5-A7D2-87774A1BFD08}" type="presParOf" srcId="{DEA5AEDB-D3C8-41DA-B0FA-E801604B6AB4}" destId="{73EDF5B6-E5E5-44D7-9199-59476C6CB1FF}" srcOrd="9" destOrd="0" presId="urn:microsoft.com/office/officeart/2005/8/layout/cycle8"/>
    <dgm:cxn modelId="{CF3E8C83-8C9C-4C34-A8F1-2BE6146C5A23}" type="presParOf" srcId="{DEA5AEDB-D3C8-41DA-B0FA-E801604B6AB4}" destId="{883E139E-7114-4D0E-A439-CBA1FD38685E}" srcOrd="10" destOrd="0" presId="urn:microsoft.com/office/officeart/2005/8/layout/cycle8"/>
    <dgm:cxn modelId="{6805715F-4C3F-4995-812F-C21BD9A98C4E}" type="presParOf" srcId="{DEA5AEDB-D3C8-41DA-B0FA-E801604B6AB4}" destId="{FFFC2124-6687-4849-BCCE-212B6D4020AE}" srcOrd="11" destOrd="0" presId="urn:microsoft.com/office/officeart/2005/8/layout/cycle8"/>
    <dgm:cxn modelId="{AEE926AE-7A55-43C6-808E-586354B9B23F}" type="presParOf" srcId="{DEA5AEDB-D3C8-41DA-B0FA-E801604B6AB4}" destId="{C7BB50F6-AD1D-4377-85EE-9AD8AF98E4CB}" srcOrd="12" destOrd="0" presId="urn:microsoft.com/office/officeart/2005/8/layout/cycle8"/>
    <dgm:cxn modelId="{1AD0C716-CAE5-447C-891B-D2292C90F71D}" type="presParOf" srcId="{DEA5AEDB-D3C8-41DA-B0FA-E801604B6AB4}" destId="{C0B281A7-590C-44F2-9796-9C3DC1A5FFA1}" srcOrd="13" destOrd="0" presId="urn:microsoft.com/office/officeart/2005/8/layout/cycle8"/>
    <dgm:cxn modelId="{E520E84B-FA5E-40C3-9CD9-B00086AB6457}" type="presParOf" srcId="{DEA5AEDB-D3C8-41DA-B0FA-E801604B6AB4}" destId="{7A36097D-3D7D-4B8F-8A2B-5917110B2364}"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04032A-7589-4C9A-9EA6-FE1057B0215A}" type="doc">
      <dgm:prSet loTypeId="urn:microsoft.com/office/officeart/2005/8/layout/cycle8" loCatId="cycle" qsTypeId="urn:microsoft.com/office/officeart/2005/8/quickstyle/simple1" qsCatId="simple" csTypeId="urn:microsoft.com/office/officeart/2005/8/colors/accent1_2" csCatId="accent1" phldr="1"/>
      <dgm:spPr/>
    </dgm:pt>
    <dgm:pt modelId="{16DF8208-E645-4927-BA27-06C7FE126A15}">
      <dgm:prSet phldrT="[Text]" custT="1"/>
      <dgm:spPr>
        <a:solidFill>
          <a:srgbClr val="B4CC4C"/>
        </a:solidFill>
      </dgm:spPr>
      <dgm:t>
        <a:bodyPr/>
        <a:lstStyle/>
        <a:p>
          <a:r>
            <a:rPr lang="en-US" sz="1600" noProof="0" dirty="0" err="1">
              <a:latin typeface="HelveticaNeue LT 77 BdCn" panose="020B0706030502030204" pitchFamily="34" charset="0"/>
            </a:rPr>
            <a:t>Difficultad</a:t>
          </a:r>
          <a:r>
            <a:rPr lang="en-US" sz="1600" noProof="0" dirty="0">
              <a:latin typeface="HelveticaNeue LT 77 BdCn" panose="020B0706030502030204" pitchFamily="34" charset="0"/>
            </a:rPr>
            <a:t> de la </a:t>
          </a:r>
          <a:r>
            <a:rPr lang="en-US" sz="1600" noProof="0" dirty="0" err="1">
              <a:latin typeface="HelveticaNeue LT 77 BdCn" panose="020B0706030502030204" pitchFamily="34" charset="0"/>
            </a:rPr>
            <a:t>tarea</a:t>
          </a:r>
          <a:endParaRPr lang="en-US" sz="1600" noProof="0" dirty="0">
            <a:latin typeface="HelveticaNeue LT 77 BdCn" panose="020B0706030502030204" pitchFamily="34" charset="0"/>
          </a:endParaRPr>
        </a:p>
      </dgm:t>
    </dgm:pt>
    <dgm:pt modelId="{702B58AA-37A0-442F-82BD-4E8D38112E12}" type="parTrans" cxnId="{0871604A-FCF6-41E1-9F20-6EF6D9F71B70}">
      <dgm:prSet/>
      <dgm:spPr/>
      <dgm:t>
        <a:bodyPr/>
        <a:lstStyle/>
        <a:p>
          <a:endParaRPr lang="de-CH"/>
        </a:p>
      </dgm:t>
    </dgm:pt>
    <dgm:pt modelId="{5DA46F37-855E-4D73-B01A-8915DB02A332}" type="sibTrans" cxnId="{0871604A-FCF6-41E1-9F20-6EF6D9F71B70}">
      <dgm:prSet/>
      <dgm:spPr/>
      <dgm:t>
        <a:bodyPr/>
        <a:lstStyle/>
        <a:p>
          <a:endParaRPr lang="de-CH"/>
        </a:p>
      </dgm:t>
    </dgm:pt>
    <dgm:pt modelId="{D72B9837-342B-43CC-87C5-637E83AB1277}">
      <dgm:prSet phldrT="[Text]" custT="1"/>
      <dgm:spPr>
        <a:solidFill>
          <a:srgbClr val="B4CC4C"/>
        </a:solidFill>
      </dgm:spPr>
      <dgm:t>
        <a:bodyPr/>
        <a:lstStyle/>
        <a:p>
          <a:r>
            <a:rPr lang="en-US" sz="1600" noProof="0" dirty="0" err="1">
              <a:latin typeface="HelveticaNeue LT 77 BdCn" panose="020B0706030502030204" pitchFamily="34" charset="0"/>
            </a:rPr>
            <a:t>Esfuerzo</a:t>
          </a:r>
          <a:endParaRPr lang="en-US" sz="1600" noProof="0" dirty="0">
            <a:latin typeface="HelveticaNeue LT 77 BdCn" panose="020B0706030502030204" pitchFamily="34" charset="0"/>
          </a:endParaRPr>
        </a:p>
      </dgm:t>
    </dgm:pt>
    <dgm:pt modelId="{60B1CDDB-D082-4E03-AD41-ED88E9B74C1C}" type="parTrans" cxnId="{C2E9BCE9-ADC6-4A56-84AD-8076ACC6C5CC}">
      <dgm:prSet/>
      <dgm:spPr/>
      <dgm:t>
        <a:bodyPr/>
        <a:lstStyle/>
        <a:p>
          <a:endParaRPr lang="de-CH"/>
        </a:p>
      </dgm:t>
    </dgm:pt>
    <dgm:pt modelId="{F3884787-C25D-4AD6-86AD-4DE021539D06}" type="sibTrans" cxnId="{C2E9BCE9-ADC6-4A56-84AD-8076ACC6C5CC}">
      <dgm:prSet/>
      <dgm:spPr/>
      <dgm:t>
        <a:bodyPr/>
        <a:lstStyle/>
        <a:p>
          <a:endParaRPr lang="de-CH"/>
        </a:p>
      </dgm:t>
    </dgm:pt>
    <dgm:pt modelId="{DEA5AEDB-D3C8-41DA-B0FA-E801604B6AB4}" type="pres">
      <dgm:prSet presAssocID="{0904032A-7589-4C9A-9EA6-FE1057B0215A}" presName="compositeShape" presStyleCnt="0">
        <dgm:presLayoutVars>
          <dgm:chMax val="7"/>
          <dgm:dir/>
          <dgm:resizeHandles val="exact"/>
        </dgm:presLayoutVars>
      </dgm:prSet>
      <dgm:spPr/>
    </dgm:pt>
    <dgm:pt modelId="{CB4EA70C-8CB3-49F2-87DA-F5C8A197E467}" type="pres">
      <dgm:prSet presAssocID="{0904032A-7589-4C9A-9EA6-FE1057B0215A}" presName="wedge1" presStyleLbl="node1" presStyleIdx="0" presStyleCnt="2"/>
      <dgm:spPr/>
    </dgm:pt>
    <dgm:pt modelId="{47C7DD9A-50C0-4757-B8C0-F57B39AA60FD}" type="pres">
      <dgm:prSet presAssocID="{0904032A-7589-4C9A-9EA6-FE1057B0215A}" presName="dummy1a" presStyleCnt="0"/>
      <dgm:spPr/>
    </dgm:pt>
    <dgm:pt modelId="{491A0D73-7DE2-4098-81F4-67BA095B0595}" type="pres">
      <dgm:prSet presAssocID="{0904032A-7589-4C9A-9EA6-FE1057B0215A}" presName="dummy1b" presStyleCnt="0"/>
      <dgm:spPr/>
    </dgm:pt>
    <dgm:pt modelId="{CE200919-C398-4EAE-B65D-8D9813E5C5DD}" type="pres">
      <dgm:prSet presAssocID="{0904032A-7589-4C9A-9EA6-FE1057B0215A}" presName="wedge1Tx" presStyleLbl="node1" presStyleIdx="0" presStyleCnt="2">
        <dgm:presLayoutVars>
          <dgm:chMax val="0"/>
          <dgm:chPref val="0"/>
          <dgm:bulletEnabled val="1"/>
        </dgm:presLayoutVars>
      </dgm:prSet>
      <dgm:spPr/>
    </dgm:pt>
    <dgm:pt modelId="{AAE0B7AC-B47B-425A-A426-AAC70B893117}" type="pres">
      <dgm:prSet presAssocID="{0904032A-7589-4C9A-9EA6-FE1057B0215A}" presName="wedge2" presStyleLbl="node1" presStyleIdx="1" presStyleCnt="2"/>
      <dgm:spPr/>
    </dgm:pt>
    <dgm:pt modelId="{62FC8CC9-7512-4B8B-9F3F-852EFA873156}" type="pres">
      <dgm:prSet presAssocID="{0904032A-7589-4C9A-9EA6-FE1057B0215A}" presName="dummy2a" presStyleCnt="0"/>
      <dgm:spPr/>
    </dgm:pt>
    <dgm:pt modelId="{05EA4A7E-360D-4306-8E22-C044DEE9CA24}" type="pres">
      <dgm:prSet presAssocID="{0904032A-7589-4C9A-9EA6-FE1057B0215A}" presName="dummy2b" presStyleCnt="0"/>
      <dgm:spPr/>
    </dgm:pt>
    <dgm:pt modelId="{E784A05A-12BB-4CA5-A5B7-5FD7261C1F6C}" type="pres">
      <dgm:prSet presAssocID="{0904032A-7589-4C9A-9EA6-FE1057B0215A}" presName="wedge2Tx" presStyleLbl="node1" presStyleIdx="1" presStyleCnt="2">
        <dgm:presLayoutVars>
          <dgm:chMax val="0"/>
          <dgm:chPref val="0"/>
          <dgm:bulletEnabled val="1"/>
        </dgm:presLayoutVars>
      </dgm:prSet>
      <dgm:spPr/>
    </dgm:pt>
    <dgm:pt modelId="{C7BB50F6-AD1D-4377-85EE-9AD8AF98E4CB}" type="pres">
      <dgm:prSet presAssocID="{5DA46F37-855E-4D73-B01A-8915DB02A332}" presName="arrowWedge1" presStyleLbl="fgSibTrans2D1" presStyleIdx="0" presStyleCnt="2"/>
      <dgm:spPr>
        <a:solidFill>
          <a:srgbClr val="768927"/>
        </a:solidFill>
      </dgm:spPr>
    </dgm:pt>
    <dgm:pt modelId="{C0B281A7-590C-44F2-9796-9C3DC1A5FFA1}" type="pres">
      <dgm:prSet presAssocID="{F3884787-C25D-4AD6-86AD-4DE021539D06}" presName="arrowWedge2" presStyleLbl="fgSibTrans2D1" presStyleIdx="1" presStyleCnt="2"/>
      <dgm:spPr>
        <a:solidFill>
          <a:srgbClr val="768927"/>
        </a:solidFill>
      </dgm:spPr>
    </dgm:pt>
  </dgm:ptLst>
  <dgm:cxnLst>
    <dgm:cxn modelId="{DF84E900-E569-410A-9536-D5CDA72E4AA4}" type="presOf" srcId="{D72B9837-342B-43CC-87C5-637E83AB1277}" destId="{E784A05A-12BB-4CA5-A5B7-5FD7261C1F6C}" srcOrd="1" destOrd="0" presId="urn:microsoft.com/office/officeart/2005/8/layout/cycle8"/>
    <dgm:cxn modelId="{5E8E1324-8D94-457E-BCA4-470B82694497}" type="presOf" srcId="{0904032A-7589-4C9A-9EA6-FE1057B0215A}" destId="{DEA5AEDB-D3C8-41DA-B0FA-E801604B6AB4}" srcOrd="0" destOrd="0" presId="urn:microsoft.com/office/officeart/2005/8/layout/cycle8"/>
    <dgm:cxn modelId="{D0D65F68-FE5F-44A0-A5E9-ACD33E840A22}" type="presOf" srcId="{D72B9837-342B-43CC-87C5-637E83AB1277}" destId="{AAE0B7AC-B47B-425A-A426-AAC70B893117}" srcOrd="0" destOrd="0" presId="urn:microsoft.com/office/officeart/2005/8/layout/cycle8"/>
    <dgm:cxn modelId="{0871604A-FCF6-41E1-9F20-6EF6D9F71B70}" srcId="{0904032A-7589-4C9A-9EA6-FE1057B0215A}" destId="{16DF8208-E645-4927-BA27-06C7FE126A15}" srcOrd="0" destOrd="0" parTransId="{702B58AA-37A0-442F-82BD-4E8D38112E12}" sibTransId="{5DA46F37-855E-4D73-B01A-8915DB02A332}"/>
    <dgm:cxn modelId="{89B3118E-ED77-491D-B4C4-CC32343EC031}" type="presOf" srcId="{16DF8208-E645-4927-BA27-06C7FE126A15}" destId="{CE200919-C398-4EAE-B65D-8D9813E5C5DD}" srcOrd="1" destOrd="0" presId="urn:microsoft.com/office/officeart/2005/8/layout/cycle8"/>
    <dgm:cxn modelId="{3D648E97-E459-4AF9-8146-9CA8B9131356}" type="presOf" srcId="{16DF8208-E645-4927-BA27-06C7FE126A15}" destId="{CB4EA70C-8CB3-49F2-87DA-F5C8A197E467}" srcOrd="0" destOrd="0" presId="urn:microsoft.com/office/officeart/2005/8/layout/cycle8"/>
    <dgm:cxn modelId="{C2E9BCE9-ADC6-4A56-84AD-8076ACC6C5CC}" srcId="{0904032A-7589-4C9A-9EA6-FE1057B0215A}" destId="{D72B9837-342B-43CC-87C5-637E83AB1277}" srcOrd="1" destOrd="0" parTransId="{60B1CDDB-D082-4E03-AD41-ED88E9B74C1C}" sibTransId="{F3884787-C25D-4AD6-86AD-4DE021539D06}"/>
    <dgm:cxn modelId="{AD8D24DA-5870-4560-B7B0-808E46471172}" type="presParOf" srcId="{DEA5AEDB-D3C8-41DA-B0FA-E801604B6AB4}" destId="{CB4EA70C-8CB3-49F2-87DA-F5C8A197E467}" srcOrd="0" destOrd="0" presId="urn:microsoft.com/office/officeart/2005/8/layout/cycle8"/>
    <dgm:cxn modelId="{48B92DF1-10E2-48D8-915A-406500B3FCAB}" type="presParOf" srcId="{DEA5AEDB-D3C8-41DA-B0FA-E801604B6AB4}" destId="{47C7DD9A-50C0-4757-B8C0-F57B39AA60FD}" srcOrd="1" destOrd="0" presId="urn:microsoft.com/office/officeart/2005/8/layout/cycle8"/>
    <dgm:cxn modelId="{AE203DA1-3A39-4FEF-BA2F-CC69C9E5F95A}" type="presParOf" srcId="{DEA5AEDB-D3C8-41DA-B0FA-E801604B6AB4}" destId="{491A0D73-7DE2-4098-81F4-67BA095B0595}" srcOrd="2" destOrd="0" presId="urn:microsoft.com/office/officeart/2005/8/layout/cycle8"/>
    <dgm:cxn modelId="{BAC7A1B6-60F8-4F78-AB47-EF1C007C0020}" type="presParOf" srcId="{DEA5AEDB-D3C8-41DA-B0FA-E801604B6AB4}" destId="{CE200919-C398-4EAE-B65D-8D9813E5C5DD}" srcOrd="3" destOrd="0" presId="urn:microsoft.com/office/officeart/2005/8/layout/cycle8"/>
    <dgm:cxn modelId="{F3ADB87C-1FC7-4EB2-98BE-2955A7F9CB97}" type="presParOf" srcId="{DEA5AEDB-D3C8-41DA-B0FA-E801604B6AB4}" destId="{AAE0B7AC-B47B-425A-A426-AAC70B893117}" srcOrd="4" destOrd="0" presId="urn:microsoft.com/office/officeart/2005/8/layout/cycle8"/>
    <dgm:cxn modelId="{47E591F3-FA6F-4CE0-9E18-047C090FF5C5}" type="presParOf" srcId="{DEA5AEDB-D3C8-41DA-B0FA-E801604B6AB4}" destId="{62FC8CC9-7512-4B8B-9F3F-852EFA873156}" srcOrd="5" destOrd="0" presId="urn:microsoft.com/office/officeart/2005/8/layout/cycle8"/>
    <dgm:cxn modelId="{08BD9A7E-98EA-41E9-A46E-F1BA3920E642}" type="presParOf" srcId="{DEA5AEDB-D3C8-41DA-B0FA-E801604B6AB4}" destId="{05EA4A7E-360D-4306-8E22-C044DEE9CA24}" srcOrd="6" destOrd="0" presId="urn:microsoft.com/office/officeart/2005/8/layout/cycle8"/>
    <dgm:cxn modelId="{1CEAFC00-7B15-4766-8179-DC40D7EB4A70}" type="presParOf" srcId="{DEA5AEDB-D3C8-41DA-B0FA-E801604B6AB4}" destId="{E784A05A-12BB-4CA5-A5B7-5FD7261C1F6C}" srcOrd="7" destOrd="0" presId="urn:microsoft.com/office/officeart/2005/8/layout/cycle8"/>
    <dgm:cxn modelId="{8A127160-2A3E-48A2-AAB6-07B5B0E6F9B8}" type="presParOf" srcId="{DEA5AEDB-D3C8-41DA-B0FA-E801604B6AB4}" destId="{C7BB50F6-AD1D-4377-85EE-9AD8AF98E4CB}" srcOrd="8" destOrd="0" presId="urn:microsoft.com/office/officeart/2005/8/layout/cycle8"/>
    <dgm:cxn modelId="{1D4402A8-E21B-4A05-8E4C-5B09F5F40C5D}" type="presParOf" srcId="{DEA5AEDB-D3C8-41DA-B0FA-E801604B6AB4}" destId="{C0B281A7-590C-44F2-9796-9C3DC1A5FFA1}" srcOrd="9" destOrd="0" presId="urn:microsoft.com/office/officeart/2005/8/layout/cycle8"/>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EA70C-8CB3-49F2-87DA-F5C8A197E467}">
      <dsp:nvSpPr>
        <dsp:cNvPr id="0" name=""/>
        <dsp:cNvSpPr/>
      </dsp:nvSpPr>
      <dsp:spPr>
        <a:xfrm>
          <a:off x="581435" y="208830"/>
          <a:ext cx="2698730" cy="2698730"/>
        </a:xfrm>
        <a:prstGeom prst="pie">
          <a:avLst>
            <a:gd name="adj1" fmla="val 16200000"/>
            <a:gd name="adj2" fmla="val 1800000"/>
          </a:avLst>
        </a:prstGeom>
        <a:solidFill>
          <a:srgbClr val="B4CC4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de-CH" sz="1600" kern="1200" dirty="0">
              <a:latin typeface="HelveticaNeue LT 77 BdCn" panose="020B0706030502030204" pitchFamily="34" charset="0"/>
            </a:rPr>
            <a:t>Duración</a:t>
          </a:r>
        </a:p>
      </dsp:txBody>
      <dsp:txXfrm>
        <a:off x="2003730" y="780704"/>
        <a:ext cx="963832" cy="803193"/>
      </dsp:txXfrm>
    </dsp:sp>
    <dsp:sp modelId="{AAE0B7AC-B47B-425A-A426-AAC70B893117}">
      <dsp:nvSpPr>
        <dsp:cNvPr id="0" name=""/>
        <dsp:cNvSpPr/>
      </dsp:nvSpPr>
      <dsp:spPr>
        <a:xfrm>
          <a:off x="525854" y="305213"/>
          <a:ext cx="2698730" cy="2698730"/>
        </a:xfrm>
        <a:prstGeom prst="pie">
          <a:avLst>
            <a:gd name="adj1" fmla="val 1800000"/>
            <a:gd name="adj2" fmla="val 9000000"/>
          </a:avLst>
        </a:prstGeom>
        <a:solidFill>
          <a:srgbClr val="B4CC4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noProof="0" dirty="0" err="1">
              <a:latin typeface="HelveticaNeue LT 77 BdCn" panose="020B0706030502030204" pitchFamily="34" charset="0"/>
            </a:rPr>
            <a:t>Repeticiones</a:t>
          </a:r>
          <a:endParaRPr lang="en-US" sz="1600" kern="1200" noProof="0" dirty="0">
            <a:latin typeface="HelveticaNeue LT 77 BdCn" panose="020B0706030502030204" pitchFamily="34" charset="0"/>
          </a:endParaRPr>
        </a:p>
      </dsp:txBody>
      <dsp:txXfrm>
        <a:off x="1168409" y="2056175"/>
        <a:ext cx="1445748" cy="706810"/>
      </dsp:txXfrm>
    </dsp:sp>
    <dsp:sp modelId="{5C22CDEE-E97E-4B48-9E9C-785448C636F5}">
      <dsp:nvSpPr>
        <dsp:cNvPr id="0" name=""/>
        <dsp:cNvSpPr/>
      </dsp:nvSpPr>
      <dsp:spPr>
        <a:xfrm>
          <a:off x="470273" y="208830"/>
          <a:ext cx="2698730" cy="2698730"/>
        </a:xfrm>
        <a:prstGeom prst="pie">
          <a:avLst>
            <a:gd name="adj1" fmla="val 9000000"/>
            <a:gd name="adj2" fmla="val 16200000"/>
          </a:avLst>
        </a:prstGeom>
        <a:solidFill>
          <a:srgbClr val="B4CC4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noProof="0" dirty="0" err="1">
              <a:latin typeface="HelveticaNeue LT 77 BdCn" panose="020B0706030502030204" pitchFamily="34" charset="0"/>
            </a:rPr>
            <a:t>Frecuencia</a:t>
          </a:r>
          <a:endParaRPr lang="en-US" sz="1400" kern="1200" noProof="0" dirty="0">
            <a:latin typeface="HelveticaNeue LT 77 BdCn" panose="020B0706030502030204" pitchFamily="34" charset="0"/>
          </a:endParaRPr>
        </a:p>
      </dsp:txBody>
      <dsp:txXfrm>
        <a:off x="782876" y="780704"/>
        <a:ext cx="963832" cy="803193"/>
      </dsp:txXfrm>
    </dsp:sp>
    <dsp:sp modelId="{C7BB50F6-AD1D-4377-85EE-9AD8AF98E4CB}">
      <dsp:nvSpPr>
        <dsp:cNvPr id="0" name=""/>
        <dsp:cNvSpPr/>
      </dsp:nvSpPr>
      <dsp:spPr>
        <a:xfrm>
          <a:off x="414593" y="41766"/>
          <a:ext cx="3032858" cy="3032858"/>
        </a:xfrm>
        <a:prstGeom prst="circularArrow">
          <a:avLst>
            <a:gd name="adj1" fmla="val 5085"/>
            <a:gd name="adj2" fmla="val 327528"/>
            <a:gd name="adj3" fmla="val 1472472"/>
            <a:gd name="adj4" fmla="val 16199432"/>
            <a:gd name="adj5" fmla="val 5932"/>
          </a:avLst>
        </a:prstGeom>
        <a:solidFill>
          <a:srgbClr val="768927"/>
        </a:solidFill>
        <a:ln>
          <a:noFill/>
        </a:ln>
        <a:effectLst/>
      </dsp:spPr>
      <dsp:style>
        <a:lnRef idx="0">
          <a:scrgbClr r="0" g="0" b="0"/>
        </a:lnRef>
        <a:fillRef idx="1">
          <a:scrgbClr r="0" g="0" b="0"/>
        </a:fillRef>
        <a:effectRef idx="0">
          <a:scrgbClr r="0" g="0" b="0"/>
        </a:effectRef>
        <a:fontRef idx="minor">
          <a:schemeClr val="lt1"/>
        </a:fontRef>
      </dsp:style>
    </dsp:sp>
    <dsp:sp modelId="{C0B281A7-590C-44F2-9796-9C3DC1A5FFA1}">
      <dsp:nvSpPr>
        <dsp:cNvPr id="0" name=""/>
        <dsp:cNvSpPr/>
      </dsp:nvSpPr>
      <dsp:spPr>
        <a:xfrm>
          <a:off x="358790" y="137978"/>
          <a:ext cx="3032858" cy="3032858"/>
        </a:xfrm>
        <a:prstGeom prst="circularArrow">
          <a:avLst>
            <a:gd name="adj1" fmla="val 5085"/>
            <a:gd name="adj2" fmla="val 327528"/>
            <a:gd name="adj3" fmla="val 8671970"/>
            <a:gd name="adj4" fmla="val 1800502"/>
            <a:gd name="adj5" fmla="val 5932"/>
          </a:avLst>
        </a:prstGeom>
        <a:solidFill>
          <a:srgbClr val="768927"/>
        </a:solidFill>
        <a:ln>
          <a:noFill/>
        </a:ln>
        <a:effectLst/>
      </dsp:spPr>
      <dsp:style>
        <a:lnRef idx="0">
          <a:scrgbClr r="0" g="0" b="0"/>
        </a:lnRef>
        <a:fillRef idx="1">
          <a:scrgbClr r="0" g="0" b="0"/>
        </a:fillRef>
        <a:effectRef idx="0">
          <a:scrgbClr r="0" g="0" b="0"/>
        </a:effectRef>
        <a:fontRef idx="minor">
          <a:schemeClr val="lt1"/>
        </a:fontRef>
      </dsp:style>
    </dsp:sp>
    <dsp:sp modelId="{7A36097D-3D7D-4B8F-8A2B-5917110B2364}">
      <dsp:nvSpPr>
        <dsp:cNvPr id="0" name=""/>
        <dsp:cNvSpPr/>
      </dsp:nvSpPr>
      <dsp:spPr>
        <a:xfrm>
          <a:off x="302986" y="41766"/>
          <a:ext cx="3032858" cy="3032858"/>
        </a:xfrm>
        <a:prstGeom prst="circularArrow">
          <a:avLst>
            <a:gd name="adj1" fmla="val 5085"/>
            <a:gd name="adj2" fmla="val 327528"/>
            <a:gd name="adj3" fmla="val 15873039"/>
            <a:gd name="adj4" fmla="val 9000000"/>
            <a:gd name="adj5" fmla="val 5932"/>
          </a:avLst>
        </a:prstGeom>
        <a:solidFill>
          <a:srgbClr val="768927"/>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4EA70C-8CB3-49F2-87DA-F5C8A197E467}">
      <dsp:nvSpPr>
        <dsp:cNvPr id="0" name=""/>
        <dsp:cNvSpPr/>
      </dsp:nvSpPr>
      <dsp:spPr>
        <a:xfrm>
          <a:off x="590109" y="239021"/>
          <a:ext cx="2698730" cy="2698730"/>
        </a:xfrm>
        <a:prstGeom prst="pie">
          <a:avLst>
            <a:gd name="adj1" fmla="val 16200000"/>
            <a:gd name="adj2" fmla="val 5400000"/>
          </a:avLst>
        </a:prstGeom>
        <a:solidFill>
          <a:srgbClr val="B4CC4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noProof="0" dirty="0" err="1">
              <a:latin typeface="HelveticaNeue LT 77 BdCn" panose="020B0706030502030204" pitchFamily="34" charset="0"/>
            </a:rPr>
            <a:t>Difficultad</a:t>
          </a:r>
          <a:r>
            <a:rPr lang="en-US" sz="1600" kern="1200" noProof="0" dirty="0">
              <a:latin typeface="HelveticaNeue LT 77 BdCn" panose="020B0706030502030204" pitchFamily="34" charset="0"/>
            </a:rPr>
            <a:t> de la </a:t>
          </a:r>
          <a:r>
            <a:rPr lang="en-US" sz="1600" kern="1200" noProof="0" dirty="0" err="1">
              <a:latin typeface="HelveticaNeue LT 77 BdCn" panose="020B0706030502030204" pitchFamily="34" charset="0"/>
            </a:rPr>
            <a:t>tarea</a:t>
          </a:r>
          <a:endParaRPr lang="en-US" sz="1600" kern="1200" noProof="0" dirty="0">
            <a:latin typeface="HelveticaNeue LT 77 BdCn" panose="020B0706030502030204" pitchFamily="34" charset="0"/>
          </a:endParaRPr>
        </a:p>
      </dsp:txBody>
      <dsp:txXfrm>
        <a:off x="2064773" y="945832"/>
        <a:ext cx="963832" cy="1285109"/>
      </dsp:txXfrm>
    </dsp:sp>
    <dsp:sp modelId="{AAE0B7AC-B47B-425A-A426-AAC70B893117}">
      <dsp:nvSpPr>
        <dsp:cNvPr id="0" name=""/>
        <dsp:cNvSpPr/>
      </dsp:nvSpPr>
      <dsp:spPr>
        <a:xfrm>
          <a:off x="461598" y="239021"/>
          <a:ext cx="2698730" cy="2698730"/>
        </a:xfrm>
        <a:prstGeom prst="pie">
          <a:avLst>
            <a:gd name="adj1" fmla="val 5400000"/>
            <a:gd name="adj2" fmla="val 16200000"/>
          </a:avLst>
        </a:prstGeom>
        <a:solidFill>
          <a:srgbClr val="B4CC4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noProof="0" dirty="0" err="1">
              <a:latin typeface="HelveticaNeue LT 77 BdCn" panose="020B0706030502030204" pitchFamily="34" charset="0"/>
            </a:rPr>
            <a:t>Esfuerzo</a:t>
          </a:r>
          <a:endParaRPr lang="en-US" sz="1600" kern="1200" noProof="0" dirty="0">
            <a:latin typeface="HelveticaNeue LT 77 BdCn" panose="020B0706030502030204" pitchFamily="34" charset="0"/>
          </a:endParaRPr>
        </a:p>
      </dsp:txBody>
      <dsp:txXfrm>
        <a:off x="721833" y="945832"/>
        <a:ext cx="963832" cy="1285109"/>
      </dsp:txXfrm>
    </dsp:sp>
    <dsp:sp modelId="{C7BB50F6-AD1D-4377-85EE-9AD8AF98E4CB}">
      <dsp:nvSpPr>
        <dsp:cNvPr id="0" name=""/>
        <dsp:cNvSpPr/>
      </dsp:nvSpPr>
      <dsp:spPr>
        <a:xfrm>
          <a:off x="423045" y="71957"/>
          <a:ext cx="3032858" cy="3032858"/>
        </a:xfrm>
        <a:prstGeom prst="circularArrow">
          <a:avLst>
            <a:gd name="adj1" fmla="val 5085"/>
            <a:gd name="adj2" fmla="val 327528"/>
            <a:gd name="adj3" fmla="val 5072472"/>
            <a:gd name="adj4" fmla="val 16200000"/>
            <a:gd name="adj5" fmla="val 5932"/>
          </a:avLst>
        </a:prstGeom>
        <a:solidFill>
          <a:srgbClr val="768927"/>
        </a:solidFill>
        <a:ln>
          <a:noFill/>
        </a:ln>
        <a:effectLst/>
      </dsp:spPr>
      <dsp:style>
        <a:lnRef idx="0">
          <a:scrgbClr r="0" g="0" b="0"/>
        </a:lnRef>
        <a:fillRef idx="1">
          <a:scrgbClr r="0" g="0" b="0"/>
        </a:fillRef>
        <a:effectRef idx="0">
          <a:scrgbClr r="0" g="0" b="0"/>
        </a:effectRef>
        <a:fontRef idx="minor">
          <a:schemeClr val="lt1"/>
        </a:fontRef>
      </dsp:style>
    </dsp:sp>
    <dsp:sp modelId="{C0B281A7-590C-44F2-9796-9C3DC1A5FFA1}">
      <dsp:nvSpPr>
        <dsp:cNvPr id="0" name=""/>
        <dsp:cNvSpPr/>
      </dsp:nvSpPr>
      <dsp:spPr>
        <a:xfrm>
          <a:off x="294534" y="71957"/>
          <a:ext cx="3032858" cy="3032858"/>
        </a:xfrm>
        <a:prstGeom prst="circularArrow">
          <a:avLst>
            <a:gd name="adj1" fmla="val 5085"/>
            <a:gd name="adj2" fmla="val 327528"/>
            <a:gd name="adj3" fmla="val 15872472"/>
            <a:gd name="adj4" fmla="val 5400000"/>
            <a:gd name="adj5" fmla="val 5932"/>
          </a:avLst>
        </a:prstGeom>
        <a:solidFill>
          <a:srgbClr val="768927"/>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de-CH"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1B41A451-9D0E-483C-927A-D869A99FA87F}" type="datetimeFigureOut">
              <a:rPr lang="de-CH" smtClean="0"/>
              <a:t>10.02.2024</a:t>
            </a:fld>
            <a:endParaRPr lang="de-CH" dirty="0"/>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de-CH" dirty="0"/>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D29CDB0F-30CA-42A8-908F-23983A1CCDDC}" type="slidenum">
              <a:rPr lang="de-CH" smtClean="0"/>
              <a:t>‹#›</a:t>
            </a:fld>
            <a:endParaRPr lang="de-CH" dirty="0"/>
          </a:p>
        </p:txBody>
      </p:sp>
    </p:spTree>
    <p:extLst>
      <p:ext uri="{BB962C8B-B14F-4D97-AF65-F5344CB8AC3E}">
        <p14:creationId xmlns:p14="http://schemas.microsoft.com/office/powerpoint/2010/main" val="34679019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de-CH"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3E1088F0-5A32-41CA-BBF3-23FB440ABCD7}" type="datetimeFigureOut">
              <a:rPr lang="de-CH" smtClean="0"/>
              <a:t>10.02.2024</a:t>
            </a:fld>
            <a:endParaRPr lang="de-CH" dirty="0"/>
          </a:p>
        </p:txBody>
      </p:sp>
      <p:sp>
        <p:nvSpPr>
          <p:cNvPr id="4" name="Slide Image Placeholder 3"/>
          <p:cNvSpPr>
            <a:spLocks noGrp="1" noRot="1" noChangeAspect="1"/>
          </p:cNvSpPr>
          <p:nvPr>
            <p:ph type="sldImg" idx="2"/>
          </p:nvPr>
        </p:nvSpPr>
        <p:spPr>
          <a:xfrm>
            <a:off x="419100" y="744538"/>
            <a:ext cx="5959475" cy="3722687"/>
          </a:xfrm>
          <a:prstGeom prst="rect">
            <a:avLst/>
          </a:prstGeom>
          <a:noFill/>
          <a:ln w="12700">
            <a:solidFill>
              <a:prstClr val="black"/>
            </a:solidFill>
          </a:ln>
        </p:spPr>
        <p:txBody>
          <a:bodyPr vert="horz" lIns="91440" tIns="45720" rIns="91440" bIns="45720" rtlCol="0" anchor="ctr"/>
          <a:lstStyle/>
          <a:p>
            <a:endParaRPr lang="de-CH"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CH"/>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de-CH"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A5CCBA3-A251-43A9-B1B9-B309A3F689C0}" type="slidenum">
              <a:rPr lang="de-CH" smtClean="0"/>
              <a:t>‹#›</a:t>
            </a:fld>
            <a:endParaRPr lang="de-CH" dirty="0"/>
          </a:p>
        </p:txBody>
      </p:sp>
    </p:spTree>
    <p:extLst>
      <p:ext uri="{BB962C8B-B14F-4D97-AF65-F5344CB8AC3E}">
        <p14:creationId xmlns:p14="http://schemas.microsoft.com/office/powerpoint/2010/main" val="3357118981"/>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a:t>
            </a:fld>
            <a:endParaRPr lang="de-CH" dirty="0"/>
          </a:p>
        </p:txBody>
      </p:sp>
    </p:spTree>
    <p:extLst>
      <p:ext uri="{BB962C8B-B14F-4D97-AF65-F5344CB8AC3E}">
        <p14:creationId xmlns:p14="http://schemas.microsoft.com/office/powerpoint/2010/main" val="18201826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u="none" strike="noStrike" kern="1200" baseline="0" noProof="0" dirty="0">
                <a:solidFill>
                  <a:schemeClr val="tx1"/>
                </a:solidFill>
                <a:latin typeface="+mn-lt"/>
                <a:ea typeface="+mn-ea"/>
                <a:cs typeface="+mn-cs"/>
              </a:rPr>
              <a:t>Understanding upper limb recovery after stroke: https://pubmed.ncbi.nlm.nih.gov/23963341/ </a:t>
            </a:r>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A5CCBA3-A251-43A9-B1B9-B309A3F689C0}"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de-CH"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56676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Adapted from Neuroplasticity After </a:t>
            </a:r>
            <a:r>
              <a:rPr lang="en-US" noProof="0" dirty="0" err="1"/>
              <a:t>Aquired</a:t>
            </a:r>
            <a:r>
              <a:rPr lang="en-US" noProof="0" dirty="0"/>
              <a:t> Brain Injury</a:t>
            </a:r>
          </a:p>
          <a:p>
            <a:r>
              <a:rPr lang="en-US" noProof="0" dirty="0"/>
              <a:t>By Heidi </a:t>
            </a:r>
            <a:r>
              <a:rPr lang="en-US" noProof="0" dirty="0" err="1"/>
              <a:t>Reyst</a:t>
            </a:r>
            <a:r>
              <a:rPr lang="en-US" noProof="0" dirty="0"/>
              <a:t>, Rainbow Rehabilitation Centers</a:t>
            </a:r>
          </a:p>
          <a:p>
            <a:endParaRPr lang="en-US" dirty="0"/>
          </a:p>
          <a:p>
            <a:r>
              <a:rPr lang="en-US" dirty="0"/>
              <a:t>Neuroplasticity is the ability of the nervous system to respond to intrinsic and</a:t>
            </a:r>
            <a:r>
              <a:rPr lang="en-US" baseline="0" dirty="0"/>
              <a:t> extrinsic stimuli by reorganizing its structure, function and connections. It is </a:t>
            </a:r>
            <a:r>
              <a:rPr lang="en-US" dirty="0"/>
              <a:t>believed to be the basis of recovery </a:t>
            </a:r>
            <a:r>
              <a:rPr lang="en-US" baseline="0" dirty="0"/>
              <a:t>after an injury to the central nervous system </a:t>
            </a:r>
            <a:r>
              <a:rPr lang="en-US" dirty="0"/>
              <a:t>(Carmichael 2010). Some of the neuroplastic changes which take place after injury are:</a:t>
            </a:r>
          </a:p>
          <a:p>
            <a:pPr marL="228600" indent="-228600">
              <a:buAutoNum type="arabicPeriod"/>
            </a:pPr>
            <a:r>
              <a:rPr lang="en-US" dirty="0"/>
              <a:t>An increase in number</a:t>
            </a:r>
            <a:r>
              <a:rPr lang="en-US" baseline="0" dirty="0"/>
              <a:t> of synapses or changes to synapses </a:t>
            </a:r>
            <a:r>
              <a:rPr lang="en-US" dirty="0"/>
              <a:t>(synaptogenesis and synaptic plasticity; Chen, Epstein and Stern 2010; Nudo 2011)</a:t>
            </a:r>
          </a:p>
          <a:p>
            <a:pPr marL="228600" indent="-228600">
              <a:buAutoNum type="arabicPeriod"/>
            </a:pPr>
            <a:r>
              <a:rPr lang="en-US" dirty="0"/>
              <a:t>Changes to dendrites such as increased arborization, dendritic growth and spine growth (Nudo 2011).</a:t>
            </a:r>
          </a:p>
          <a:p>
            <a:pPr marL="228600" indent="-228600">
              <a:buAutoNum type="arabicPeriod"/>
            </a:pPr>
            <a:r>
              <a:rPr lang="en-US" dirty="0"/>
              <a:t>Changes to axons such as axonal sprouting or unmasking (Nudo 2011; Charmichael 2010).</a:t>
            </a:r>
          </a:p>
          <a:p>
            <a:pPr marL="228600" indent="-228600">
              <a:buAutoNum type="arabicPeriod"/>
            </a:pPr>
            <a:r>
              <a:rPr lang="en-US" dirty="0"/>
              <a:t>Increase in the number of neurons through neurogenesis (Schoch, Madathil and Saatman 2012).</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r>
              <a:rPr lang="en-US" dirty="0"/>
              <a:t>Formation of new blood vessels</a:t>
            </a:r>
            <a:r>
              <a:rPr lang="en-US" baseline="0" dirty="0"/>
              <a:t> from existing vessels (</a:t>
            </a:r>
            <a:r>
              <a:rPr lang="en-US" dirty="0"/>
              <a:t>angiogenesis). The benefit from newly formed blood vessels</a:t>
            </a:r>
            <a:r>
              <a:rPr lang="en-US" baseline="0" dirty="0"/>
              <a:t> </a:t>
            </a:r>
            <a:r>
              <a:rPr lang="en-US" dirty="0"/>
              <a:t>is the return of blood flow to previously damaged areas which provides metabolic support necessary for recovery (Krum, Mani, &amp; Rosenstein, 2008).</a:t>
            </a:r>
          </a:p>
          <a:p>
            <a:pPr marL="228600" indent="-228600">
              <a:buAutoNum type="arabicPeriod"/>
            </a:pPr>
            <a:r>
              <a:rPr lang="en-US" dirty="0"/>
              <a:t>Changes to the excitability of neurons such as the ability to generate action potentials.</a:t>
            </a:r>
          </a:p>
          <a:p>
            <a:endParaRPr lang="en-US" dirty="0"/>
          </a:p>
          <a:p>
            <a:r>
              <a:rPr lang="en-US" dirty="0"/>
              <a:t>An increase in neurons is rare and limited while an increase in synapses or synaptic strength is the principle</a:t>
            </a:r>
            <a:r>
              <a:rPr lang="en-US" baseline="0" dirty="0"/>
              <a:t> </a:t>
            </a:r>
            <a:r>
              <a:rPr lang="en-US" dirty="0"/>
              <a:t>effect. All these changes take also place in the intact brain in the form of experience dependent learning. In the case of rehabilitation it is a relearning process.</a:t>
            </a:r>
          </a:p>
          <a:p>
            <a:endParaRPr lang="en-US"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Global changes such as reorganization of neuronal networks where different areas controlling motor movements compensate for damaged areas are a result of synaptic changes. Reorganization of neural networks depends on the size of the lesion. With smaller lesions reorganization tends to occur close to the injury area while for larger lesions, reorganization or recruitment is more widespread to other areas of the brain (Chen, Epstein and Stern; 2010).</a:t>
            </a:r>
          </a:p>
        </p:txBody>
      </p:sp>
      <p:sp>
        <p:nvSpPr>
          <p:cNvPr id="4" name="Slide Number Placeholder 3"/>
          <p:cNvSpPr>
            <a:spLocks noGrp="1"/>
          </p:cNvSpPr>
          <p:nvPr>
            <p:ph type="sldNum" sz="quarter" idx="10"/>
          </p:nvPr>
        </p:nvSpPr>
        <p:spPr/>
        <p:txBody>
          <a:bodyPr/>
          <a:lstStyle/>
          <a:p>
            <a:fld id="{4A5CCBA3-A251-43A9-B1B9-B309A3F689C0}" type="slidenum">
              <a:rPr lang="de-CH" smtClean="0"/>
              <a:t>13</a:t>
            </a:fld>
            <a:endParaRPr lang="de-CH" dirty="0"/>
          </a:p>
        </p:txBody>
      </p:sp>
    </p:spTree>
    <p:extLst>
      <p:ext uri="{BB962C8B-B14F-4D97-AF65-F5344CB8AC3E}">
        <p14:creationId xmlns:p14="http://schemas.microsoft.com/office/powerpoint/2010/main" val="1128506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Adapted from Neuroplasticity After </a:t>
            </a:r>
            <a:r>
              <a:rPr lang="en-US" noProof="0" dirty="0" err="1"/>
              <a:t>Aquired</a:t>
            </a:r>
            <a:r>
              <a:rPr lang="en-US" noProof="0" dirty="0"/>
              <a:t> Brain Injury</a:t>
            </a:r>
          </a:p>
          <a:p>
            <a:r>
              <a:rPr lang="en-US" noProof="0" dirty="0"/>
              <a:t>By Heidi </a:t>
            </a:r>
            <a:r>
              <a:rPr lang="en-US" noProof="0" dirty="0" err="1"/>
              <a:t>Reyst</a:t>
            </a:r>
            <a:r>
              <a:rPr lang="en-US" noProof="0" dirty="0"/>
              <a:t>, Rainbow Rehabilitation Centers</a:t>
            </a:r>
          </a:p>
          <a:p>
            <a:endParaRPr lang="en-US" dirty="0"/>
          </a:p>
          <a:p>
            <a:r>
              <a:rPr lang="en-US" dirty="0"/>
              <a:t>Training-induced recovery</a:t>
            </a:r>
          </a:p>
          <a:p>
            <a:r>
              <a:rPr lang="en-US" dirty="0"/>
              <a:t>Training in the form of rehabilitation can induce plasticity post injury, but is not necessarily time limited like spontaneous recovery (Chen, Epstein and Stern, 2010). New brain areas or neural networks are enlisted to complete previous functions. Through the process of training, neuroplasticity is induced. Chen, Epstein and Stern (2010) note that adaptive changes after injury are the outcome of new patterns of activation which include plasticity in areas surrounding the damaged cortex, reorganization of existing networks or recruitment of new cortical areas or networks.</a:t>
            </a:r>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14</a:t>
            </a:fld>
            <a:endParaRPr lang="de-CH" dirty="0"/>
          </a:p>
        </p:txBody>
      </p:sp>
    </p:spTree>
    <p:extLst>
      <p:ext uri="{BB962C8B-B14F-4D97-AF65-F5344CB8AC3E}">
        <p14:creationId xmlns:p14="http://schemas.microsoft.com/office/powerpoint/2010/main" val="5507721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15</a:t>
            </a:fld>
            <a:endParaRPr lang="de-CH" dirty="0"/>
          </a:p>
        </p:txBody>
      </p:sp>
    </p:spTree>
    <p:extLst>
      <p:ext uri="{BB962C8B-B14F-4D97-AF65-F5344CB8AC3E}">
        <p14:creationId xmlns:p14="http://schemas.microsoft.com/office/powerpoint/2010/main" val="13412694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16</a:t>
            </a:fld>
            <a:endParaRPr lang="de-CH" dirty="0"/>
          </a:p>
        </p:txBody>
      </p:sp>
    </p:spTree>
    <p:extLst>
      <p:ext uri="{BB962C8B-B14F-4D97-AF65-F5344CB8AC3E}">
        <p14:creationId xmlns:p14="http://schemas.microsoft.com/office/powerpoint/2010/main" val="308852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17</a:t>
            </a:fld>
            <a:endParaRPr lang="de-CH" dirty="0"/>
          </a:p>
        </p:txBody>
      </p:sp>
    </p:spTree>
    <p:extLst>
      <p:ext uri="{BB962C8B-B14F-4D97-AF65-F5344CB8AC3E}">
        <p14:creationId xmlns:p14="http://schemas.microsoft.com/office/powerpoint/2010/main" val="4217260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Factors which affect</a:t>
            </a:r>
            <a:r>
              <a:rPr lang="en-US" baseline="0" noProof="0" dirty="0"/>
              <a:t> neuroplasticity and learning are manifold. One important group of factors is related to the intensity of training while another group is related to the manner how a training and activity is carried out. Other factors include the psychological state or the amount of information provided during training. On the following slides we will look at each group and factor in detail and summarize the scientific evidence which describes the influence of the factor on recovery.  </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19</a:t>
            </a:fld>
            <a:endParaRPr lang="de-CH" dirty="0"/>
          </a:p>
        </p:txBody>
      </p:sp>
    </p:spTree>
    <p:extLst>
      <p:ext uri="{BB962C8B-B14F-4D97-AF65-F5344CB8AC3E}">
        <p14:creationId xmlns:p14="http://schemas.microsoft.com/office/powerpoint/2010/main" val="20135758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20</a:t>
            </a:fld>
            <a:endParaRPr lang="de-CH" dirty="0"/>
          </a:p>
        </p:txBody>
      </p:sp>
    </p:spTree>
    <p:extLst>
      <p:ext uri="{BB962C8B-B14F-4D97-AF65-F5344CB8AC3E}">
        <p14:creationId xmlns:p14="http://schemas.microsoft.com/office/powerpoint/2010/main" val="13341231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The intensity of a training can be seen as an</a:t>
            </a:r>
            <a:r>
              <a:rPr lang="en-US" baseline="0" noProof="0" dirty="0"/>
              <a:t> interaction of the training duration, amount of repetitions, frequency of training and the effort put forward by the patients as well as the difficulty of the training task. These 5 factors should be considered to adjust the training intensity optimally to individual patients.</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21</a:t>
            </a:fld>
            <a:endParaRPr lang="de-CH" dirty="0"/>
          </a:p>
        </p:txBody>
      </p:sp>
    </p:spTree>
    <p:extLst>
      <p:ext uri="{BB962C8B-B14F-4D97-AF65-F5344CB8AC3E}">
        <p14:creationId xmlns:p14="http://schemas.microsoft.com/office/powerpoint/2010/main" val="15993688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The power law of practice states that with all other things being equal, the degree of performance improvement depends on the amount of practice. This law has been proven for many activities such as playing an instrument or sports. The same is also true for relearning skills and activities after a central nervous system injury. Both for stroke and traumatic brain injury patients an increase in the amount of task repetitions results in cortical changes and functional improvements. If the amount of repetitions is too small, no such neuroplastic changes and functional improvements occur.</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Evidence in animal models suggests that an amount of 400-600 repetitions is necessary to lead to structural neuronal changes for the upper limbs while 1000-2000 steps are needed to improve walking. If one compares these numbers with the amount of repetitions in current rehabilitation therapy that amount is much smaller.</a:t>
            </a:r>
            <a:r>
              <a:rPr lang="en-US" noProof="0" dirty="0"/>
              <a:t> This suggests</a:t>
            </a:r>
            <a:r>
              <a:rPr lang="en-US" baseline="0" noProof="0" dirty="0"/>
              <a:t> that for optimal neural reorganization and functional recovery higher amounts of repetitions are required in future therapy.</a:t>
            </a:r>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Image:</a:t>
            </a:r>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solidFill>
                  <a:srgbClr val="000000"/>
                </a:solidFill>
              </a:rPr>
              <a:t>By the age of 20, the best violin players have practiced more than twice as much as regular violin teachers.</a:t>
            </a:r>
          </a:p>
        </p:txBody>
      </p:sp>
      <p:sp>
        <p:nvSpPr>
          <p:cNvPr id="4" name="Slide Number Placeholder 3"/>
          <p:cNvSpPr>
            <a:spLocks noGrp="1"/>
          </p:cNvSpPr>
          <p:nvPr>
            <p:ph type="sldNum" sz="quarter" idx="10"/>
          </p:nvPr>
        </p:nvSpPr>
        <p:spPr/>
        <p:txBody>
          <a:bodyPr/>
          <a:lstStyle/>
          <a:p>
            <a:fld id="{4A5CCBA3-A251-43A9-B1B9-B309A3F689C0}" type="slidenum">
              <a:rPr lang="de-CH" smtClean="0"/>
              <a:t>22</a:t>
            </a:fld>
            <a:endParaRPr lang="de-CH" dirty="0"/>
          </a:p>
        </p:txBody>
      </p:sp>
    </p:spTree>
    <p:extLst>
      <p:ext uri="{BB962C8B-B14F-4D97-AF65-F5344CB8AC3E}">
        <p14:creationId xmlns:p14="http://schemas.microsoft.com/office/powerpoint/2010/main" val="1890706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a:t>
            </a:r>
            <a:r>
              <a:rPr lang="en-US" noProof="0" dirty="0"/>
              <a:t>Attention</a:t>
            </a:r>
            <a:r>
              <a:rPr lang="de-CH" dirty="0"/>
              <a:t>: </a:t>
            </a:r>
            <a:r>
              <a:rPr lang="en-US" noProof="0" dirty="0"/>
              <a:t>slide</a:t>
            </a:r>
            <a:r>
              <a:rPr lang="de-CH" dirty="0"/>
              <a:t> </a:t>
            </a:r>
            <a:r>
              <a:rPr lang="en-US" noProof="0" dirty="0"/>
              <a:t>contains</a:t>
            </a:r>
            <a:r>
              <a:rPr lang="de-CH" dirty="0"/>
              <a:t> </a:t>
            </a:r>
            <a:r>
              <a:rPr lang="en-US" noProof="0" dirty="0"/>
              <a:t>animations</a:t>
            </a:r>
            <a:r>
              <a:rPr lang="de-CH"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a:t>Target </a:t>
            </a:r>
            <a:r>
              <a:rPr lang="en-US" noProof="0" dirty="0"/>
              <a:t>audience</a:t>
            </a:r>
            <a:r>
              <a:rPr lang="de-CH" dirty="0"/>
              <a:t>: </a:t>
            </a:r>
            <a:r>
              <a:rPr lang="en-US" noProof="0" dirty="0"/>
              <a:t>Clinicians</a:t>
            </a:r>
            <a:r>
              <a:rPr lang="de-CH" dirty="0"/>
              <a:t>, </a:t>
            </a:r>
            <a:r>
              <a:rPr lang="en-US" noProof="0" dirty="0"/>
              <a:t>engineers</a:t>
            </a:r>
            <a:r>
              <a:rPr lang="de-CH" dirty="0"/>
              <a:t> </a:t>
            </a:r>
            <a:r>
              <a:rPr lang="en-US" noProof="0" dirty="0"/>
              <a:t>and</a:t>
            </a:r>
            <a:r>
              <a:rPr lang="de-CH" dirty="0"/>
              <a:t> </a:t>
            </a:r>
            <a:r>
              <a:rPr lang="en-US" noProof="0" dirty="0"/>
              <a:t>scientists</a:t>
            </a:r>
            <a:r>
              <a:rPr lang="de-CH" dirty="0"/>
              <a:t> </a:t>
            </a:r>
            <a:r>
              <a:rPr lang="en-US" noProof="0" dirty="0"/>
              <a:t>or</a:t>
            </a:r>
            <a:r>
              <a:rPr lang="de-CH" baseline="0" dirty="0"/>
              <a:t> </a:t>
            </a:r>
            <a:r>
              <a:rPr lang="en-US" baseline="0" noProof="0" dirty="0"/>
              <a:t>anyone</a:t>
            </a:r>
            <a:r>
              <a:rPr lang="de-CH" baseline="0" dirty="0"/>
              <a:t> </a:t>
            </a:r>
            <a:r>
              <a:rPr lang="en-US" baseline="0" noProof="0" dirty="0"/>
              <a:t>with</a:t>
            </a:r>
            <a:r>
              <a:rPr lang="de-CH" baseline="0" dirty="0"/>
              <a:t> an </a:t>
            </a:r>
            <a:r>
              <a:rPr lang="en-US" baseline="0" noProof="0" dirty="0"/>
              <a:t>interest</a:t>
            </a:r>
            <a:r>
              <a:rPr lang="de-CH" baseline="0" dirty="0"/>
              <a:t> in </a:t>
            </a:r>
            <a:r>
              <a:rPr lang="en-US" baseline="0" noProof="0" dirty="0"/>
              <a:t>the</a:t>
            </a:r>
            <a:r>
              <a:rPr lang="de-CH" baseline="0" dirty="0"/>
              <a:t> </a:t>
            </a:r>
            <a:r>
              <a:rPr lang="en-GB" baseline="0" noProof="0" dirty="0"/>
              <a:t>application</a:t>
            </a:r>
            <a:r>
              <a:rPr lang="de-CH" baseline="0" dirty="0"/>
              <a:t> </a:t>
            </a:r>
            <a:r>
              <a:rPr lang="en-US" baseline="0" noProof="0" dirty="0"/>
              <a:t>of</a:t>
            </a:r>
            <a:r>
              <a:rPr lang="de-CH" baseline="0" dirty="0"/>
              <a:t> </a:t>
            </a:r>
            <a:r>
              <a:rPr lang="en-US" baseline="0" noProof="0" dirty="0"/>
              <a:t>new</a:t>
            </a:r>
            <a:r>
              <a:rPr lang="de-CH" baseline="0" dirty="0"/>
              <a:t> </a:t>
            </a:r>
            <a:r>
              <a:rPr lang="en-US" baseline="0" noProof="0" dirty="0"/>
              <a:t>technologies</a:t>
            </a:r>
            <a:r>
              <a:rPr lang="de-CH" baseline="0" dirty="0"/>
              <a:t> </a:t>
            </a:r>
            <a:r>
              <a:rPr lang="en-US" baseline="0" noProof="0" dirty="0"/>
              <a:t>for</a:t>
            </a:r>
            <a:r>
              <a:rPr lang="de-CH" baseline="0" dirty="0"/>
              <a:t> neurorehabilitation</a:t>
            </a:r>
            <a:r>
              <a:rPr lang="de-CH"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Aim of this slide pool</a:t>
            </a:r>
            <a:r>
              <a:rPr lang="en-US" baseline="0" noProof="0" dirty="0"/>
              <a:t>: </a:t>
            </a:r>
            <a:r>
              <a:rPr lang="en-US" noProof="0" dirty="0"/>
              <a:t>Provide a concise</a:t>
            </a:r>
            <a:r>
              <a:rPr lang="en-US" baseline="0" noProof="0" dirty="0"/>
              <a:t> and </a:t>
            </a:r>
            <a:r>
              <a:rPr lang="en-US" noProof="0" dirty="0"/>
              <a:t>comprehensive summary about the neural principles in movement therapy and present factors which are believed to strongly influence</a:t>
            </a:r>
            <a:r>
              <a:rPr lang="en-US" baseline="0" noProof="0" dirty="0"/>
              <a:t> recovery. Present how </a:t>
            </a:r>
            <a:r>
              <a:rPr lang="en-US" noProof="0" dirty="0"/>
              <a:t>new rehabilitation technologies help to control</a:t>
            </a:r>
            <a:r>
              <a:rPr lang="en-US" baseline="0" noProof="0" dirty="0"/>
              <a:t> and enhance these key factors</a:t>
            </a:r>
            <a:r>
              <a:rPr lang="en-US" noProof="0" dirty="0"/>
              <a:t> and therefore drive recovery.</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a:t>
            </a:fld>
            <a:endParaRPr lang="de-CH" dirty="0"/>
          </a:p>
        </p:txBody>
      </p:sp>
    </p:spTree>
    <p:extLst>
      <p:ext uri="{BB962C8B-B14F-4D97-AF65-F5344CB8AC3E}">
        <p14:creationId xmlns:p14="http://schemas.microsoft.com/office/powerpoint/2010/main" val="27159506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The duration of therapy is closely linked to better outcomes and the longer the therapy is the greater are functional improvements (duration is linked with the number of repetitions). Although this has been shown in several systematic reviews the effect of longer therapy sessions is often small which might be due to the small therapy session times commonly provided in rehabilitation. Two studies counting the therapy session time of inpatients and outpatients came to the conclusion that on average half an hour of therapy is given to the patients. In addition patients are on average only around 60% physically active during their physiotherapy session while therapists normally overestimate this active time.</a:t>
            </a:r>
          </a:p>
          <a:p>
            <a:r>
              <a:rPr lang="en-US" sz="1200" b="0" i="0" u="none" strike="noStrike" kern="1200" baseline="0" noProof="0" dirty="0">
                <a:solidFill>
                  <a:schemeClr val="tx1"/>
                </a:solidFill>
                <a:latin typeface="+mn-lt"/>
                <a:ea typeface="+mn-ea"/>
                <a:cs typeface="+mn-cs"/>
              </a:rPr>
              <a:t>According to Wang et al. three hours of therapy per day would be optimal for recovery from a stroke and additional therapy time won’t significantly improve this outcome.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Therapy time in current rehabilitation is strongly controlled by available manpower and money. This suggests that future therapy should be less dependent on a one-to-one supervision and increase the time spent training actively.</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Image:</a:t>
            </a:r>
          </a:p>
          <a:p>
            <a:r>
              <a:rPr lang="en-US" sz="1200" b="0" i="0" u="none" strike="noStrike" kern="1200" baseline="0" noProof="0" dirty="0">
                <a:solidFill>
                  <a:schemeClr val="tx1"/>
                </a:solidFill>
                <a:latin typeface="+mn-lt"/>
                <a:ea typeface="+mn-ea"/>
                <a:cs typeface="+mn-cs"/>
              </a:rPr>
              <a:t>Having longer therapy sessions increases functional recovery.</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23</a:t>
            </a:fld>
            <a:endParaRPr lang="de-CH" dirty="0">
              <a:solidFill>
                <a:prstClr val="black"/>
              </a:solidFill>
            </a:endParaRPr>
          </a:p>
        </p:txBody>
      </p:sp>
    </p:spTree>
    <p:extLst>
      <p:ext uri="{BB962C8B-B14F-4D97-AF65-F5344CB8AC3E}">
        <p14:creationId xmlns:p14="http://schemas.microsoft.com/office/powerpoint/2010/main" val="38629512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Practice can be scheduled in various ways which has been shown to have an effect on the acquisition of motor skills and which might also affect relearning after a CNS injury. When the practice time is longer than the rest time we speak about massed practice. On the other hand when the rest time is longer than the practice time we speak of distributed practice (Schmidt and Lee 1999).</a:t>
            </a:r>
          </a:p>
          <a:p>
            <a:r>
              <a:rPr lang="en-US" sz="1200" b="0" i="0" u="none" strike="noStrike" kern="1200" baseline="0" noProof="0" dirty="0">
                <a:solidFill>
                  <a:schemeClr val="tx1"/>
                </a:solidFill>
                <a:latin typeface="+mn-lt"/>
                <a:ea typeface="+mn-ea"/>
                <a:cs typeface="+mn-cs"/>
              </a:rPr>
              <a:t>The differences between distributed and massed practice have been extensively studied in the field of motor learning. The general outcome of these studies is that distributed practice results in better learning than massed practice with everything else kept exactly the same. In rehabilitation only a handful of studies have looked at the benefits of practice distribution and found conflicting results so that no final conclusion can be currently reached.</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Although more rest time appears to be beneficial for learning there is also a trade-off with distributing practice over a longer time range. The same amount of massed practice can be done in much less time than comparable distributed practice which allows us to practice more. Therefore a massed practice schedule might eventually result in better learning than a distributed practice schedule if the amount of practice is not kept equal.</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Another point that has to be taken into account when considering practice distributions for rehabilitation is that massed practice leads to fatigue after some time which can increase the chance of injury. Especially for patients it is very important to avoid further injuries which would add on to the already present impairments.</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Image: 5th ed. Motor Control and Learning (Schmidt and Lee)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During a golf putting task the group which practiced under distributed practice showed better learning (lower putting score which means less puts needed).</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24</a:t>
            </a:fld>
            <a:endParaRPr lang="de-CH" dirty="0">
              <a:solidFill>
                <a:prstClr val="black"/>
              </a:solidFill>
            </a:endParaRPr>
          </a:p>
        </p:txBody>
      </p:sp>
    </p:spTree>
    <p:extLst>
      <p:ext uri="{BB962C8B-B14F-4D97-AF65-F5344CB8AC3E}">
        <p14:creationId xmlns:p14="http://schemas.microsoft.com/office/powerpoint/2010/main" val="22971083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According to action theory movements are actively generated and require interactions of efferent and afferent elements. Active in this sense means it is not enough to simply stimulated musculature and corresponding sensorimotor loops. </a:t>
            </a:r>
            <a:r>
              <a:rPr lang="en-US" sz="1200" noProof="0" dirty="0"/>
              <a:t>Active means control of movement while perceptual information is used to anticipate the required movement</a:t>
            </a:r>
            <a:r>
              <a:rPr lang="en-US" sz="1200" baseline="0" noProof="0" dirty="0"/>
              <a:t> </a:t>
            </a:r>
            <a:r>
              <a:rPr lang="en-US" sz="1200" noProof="0" dirty="0"/>
              <a:t>trajectory and to correct potential inaccuracy and instability.</a:t>
            </a:r>
          </a:p>
          <a:p>
            <a:r>
              <a:rPr lang="en-US" sz="1200" b="0" i="0" u="none" strike="noStrike" kern="1200" baseline="0" noProof="0" dirty="0">
                <a:solidFill>
                  <a:schemeClr val="tx1"/>
                </a:solidFill>
                <a:latin typeface="+mn-lt"/>
                <a:ea typeface="+mn-ea"/>
                <a:cs typeface="+mn-cs"/>
              </a:rPr>
              <a:t>For optimal motor learning and recovery to occur patients should therefore provide sufficient effort to promote activity-dependent plasticity. To maximize activity-dependent plasticity patients should be as active as possible. Encouraging patients to be active during therapy and adjusting task difficulty optimally increases neuromuscular recruitment and should therefore accelerate motor recovery.</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On the contrary, providing too much assistance decreases the patient’s effort and diminishes relearning of skills.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The same is true for mental effort which also enhances learning when it challenges the patient without overwhelming him.</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25</a:t>
            </a:fld>
            <a:endParaRPr lang="de-CH" dirty="0">
              <a:solidFill>
                <a:prstClr val="black"/>
              </a:solidFill>
            </a:endParaRPr>
          </a:p>
        </p:txBody>
      </p:sp>
    </p:spTree>
    <p:extLst>
      <p:ext uri="{BB962C8B-B14F-4D97-AF65-F5344CB8AC3E}">
        <p14:creationId xmlns:p14="http://schemas.microsoft.com/office/powerpoint/2010/main" val="3340084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26</a:t>
            </a:fld>
            <a:endParaRPr lang="de-CH" dirty="0">
              <a:solidFill>
                <a:prstClr val="black"/>
              </a:solidFill>
            </a:endParaRPr>
          </a:p>
        </p:txBody>
      </p:sp>
    </p:spTree>
    <p:extLst>
      <p:ext uri="{BB962C8B-B14F-4D97-AF65-F5344CB8AC3E}">
        <p14:creationId xmlns:p14="http://schemas.microsoft.com/office/powerpoint/2010/main" val="17555012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27</a:t>
            </a:fld>
            <a:endParaRPr lang="de-CH" dirty="0">
              <a:solidFill>
                <a:prstClr val="black"/>
              </a:solidFill>
            </a:endParaRPr>
          </a:p>
        </p:txBody>
      </p:sp>
    </p:spTree>
    <p:extLst>
      <p:ext uri="{BB962C8B-B14F-4D97-AF65-F5344CB8AC3E}">
        <p14:creationId xmlns:p14="http://schemas.microsoft.com/office/powerpoint/2010/main" val="26067730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28</a:t>
            </a:fld>
            <a:endParaRPr lang="de-CH" dirty="0">
              <a:solidFill>
                <a:prstClr val="black"/>
              </a:solidFill>
            </a:endParaRPr>
          </a:p>
        </p:txBody>
      </p:sp>
    </p:spTree>
    <p:extLst>
      <p:ext uri="{BB962C8B-B14F-4D97-AF65-F5344CB8AC3E}">
        <p14:creationId xmlns:p14="http://schemas.microsoft.com/office/powerpoint/2010/main" val="33323468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As seen for effort, adjusting the task difficulty to an optimal level can a</a:t>
            </a:r>
            <a:r>
              <a:rPr lang="en-US" noProof="0" dirty="0"/>
              <a:t>ccelerate motor relearning. There is evidence that </a:t>
            </a:r>
            <a:r>
              <a:rPr lang="en-US" sz="1200" b="0" i="0" u="none" strike="noStrike" kern="1200" baseline="0" noProof="0" dirty="0">
                <a:solidFill>
                  <a:schemeClr val="tx1"/>
                </a:solidFill>
                <a:latin typeface="+mn-lt"/>
                <a:ea typeface="+mn-ea"/>
                <a:cs typeface="+mn-cs"/>
              </a:rPr>
              <a:t>short term neuronal changes and long term changes are enhanced by more complex tasks (Muir and Jones 2009). There is also a positive correlation between the subject’s experience level and the amount of neuroplasticity. This suggests that more complex task and long term practice result in increased neuroplasticity. But </a:t>
            </a:r>
            <a:r>
              <a:rPr lang="en-US" noProof="0" dirty="0"/>
              <a:t>because patients can already have difficulties with simpler tasks compared to healthy subjects it is important to provide support or guidance early</a:t>
            </a:r>
            <a:r>
              <a:rPr lang="en-US" baseline="0" noProof="0" dirty="0"/>
              <a:t> on during practice </a:t>
            </a:r>
            <a:r>
              <a:rPr lang="en-US" noProof="0" dirty="0"/>
              <a:t>to avoid over-challenging them. </a:t>
            </a:r>
            <a:endParaRPr lang="en-US" sz="1200" b="0" i="0" u="none" strike="noStrike" kern="1200" baseline="0" noProof="0" dirty="0">
              <a:solidFill>
                <a:schemeClr val="tx1"/>
              </a:solidFill>
              <a:latin typeface="+mn-lt"/>
              <a:ea typeface="+mn-ea"/>
              <a:cs typeface="+mn-cs"/>
            </a:endParaRPr>
          </a:p>
          <a:p>
            <a:r>
              <a:rPr lang="en-US" noProof="0" dirty="0"/>
              <a:t>After some</a:t>
            </a:r>
            <a:r>
              <a:rPr lang="en-US" baseline="0" noProof="0" dirty="0"/>
              <a:t> amount of training task difficulty needs to be reevaluated again to keep patients in the optimal learning zone.</a:t>
            </a:r>
            <a:r>
              <a:rPr lang="en-US" noProof="0" dirty="0"/>
              <a:t> It is also important to keep in mind that the task difficulty where learning is optimized is not identical with the difficulty under which performance is optimized.</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29</a:t>
            </a:fld>
            <a:endParaRPr lang="de-CH" dirty="0">
              <a:solidFill>
                <a:prstClr val="black"/>
              </a:solidFill>
            </a:endParaRPr>
          </a:p>
        </p:txBody>
      </p:sp>
    </p:spTree>
    <p:extLst>
      <p:ext uri="{BB962C8B-B14F-4D97-AF65-F5344CB8AC3E}">
        <p14:creationId xmlns:p14="http://schemas.microsoft.com/office/powerpoint/2010/main" val="999419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30</a:t>
            </a:fld>
            <a:endParaRPr lang="de-CH" dirty="0"/>
          </a:p>
        </p:txBody>
      </p:sp>
    </p:spTree>
    <p:extLst>
      <p:ext uri="{BB962C8B-B14F-4D97-AF65-F5344CB8AC3E}">
        <p14:creationId xmlns:p14="http://schemas.microsoft.com/office/powerpoint/2010/main" val="8630685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noProof="0" dirty="0">
                <a:latin typeface="HelveticaNeue LT 77 BdCn" panose="020B0706030502030204" pitchFamily="34" charset="0"/>
              </a:rPr>
              <a:t>There</a:t>
            </a:r>
            <a:r>
              <a:rPr lang="en-US" baseline="0" noProof="0" dirty="0">
                <a:latin typeface="HelveticaNeue LT 77 BdCn" panose="020B0706030502030204" pitchFamily="34" charset="0"/>
              </a:rPr>
              <a:t> are various ways how one can reduce the complexity of a task in case the whole task proves to be to complicated to learn.</a:t>
            </a:r>
          </a:p>
          <a:p>
            <a:pPr marL="0" indent="0">
              <a:buNone/>
            </a:pPr>
            <a:endParaRPr lang="en-US" baseline="0" noProof="0" dirty="0">
              <a:latin typeface="HelveticaNeue LT 77 BdCn" panose="020B0706030502030204" pitchFamily="34" charset="0"/>
            </a:endParaRPr>
          </a:p>
          <a:p>
            <a:pPr marL="0" indent="0">
              <a:buNone/>
            </a:pPr>
            <a:r>
              <a:rPr lang="en-US" baseline="0" noProof="0" dirty="0">
                <a:latin typeface="HelveticaNeue LT 77 BdCn" panose="020B0706030502030204" pitchFamily="34" charset="0"/>
              </a:rPr>
              <a:t>Under fractionalization one understands breaking a bilateral task into two separated unilateral parts. A common example is playing the piano where in some cases one can learn both hands separately at first before putting together the whole piece.</a:t>
            </a:r>
          </a:p>
          <a:p>
            <a:pPr marL="0" indent="0">
              <a:buNone/>
            </a:pPr>
            <a:r>
              <a:rPr lang="en-US" baseline="0" noProof="0" dirty="0">
                <a:latin typeface="HelveticaNeue LT 77 BdCn" panose="020B0706030502030204" pitchFamily="34" charset="0"/>
              </a:rPr>
              <a:t>Progressive part practice is defined as breaking a task or movement into subparts to reduce complexity. For example when training to hit a tennis serve one can separate the throwing of the ball to some degree from hitting it optimally at the highest point.</a:t>
            </a:r>
            <a:endParaRPr lang="en-US" noProof="0" dirty="0">
              <a:latin typeface="HelveticaNeue LT 77 BdCn" panose="020B0706030502030204" pitchFamily="34" charset="0"/>
            </a:endParaRPr>
          </a:p>
          <a:p>
            <a:pPr marL="0" indent="0">
              <a:buNone/>
            </a:pPr>
            <a:r>
              <a:rPr lang="en-US" noProof="0" dirty="0">
                <a:latin typeface="HelveticaNeue LT 77 BdCn" panose="020B0706030502030204" pitchFamily="34" charset="0"/>
              </a:rPr>
              <a:t>Simplification as</a:t>
            </a:r>
            <a:r>
              <a:rPr lang="en-US" baseline="0" noProof="0" dirty="0">
                <a:latin typeface="HelveticaNeue LT 77 BdCn" panose="020B0706030502030204" pitchFamily="34" charset="0"/>
              </a:rPr>
              <a:t> a last option is a method to learn a simplified version of a task like learning to ride a bike with training wheels.</a:t>
            </a:r>
          </a:p>
          <a:p>
            <a:pPr marL="0" indent="0">
              <a:buNone/>
            </a:pPr>
            <a:endParaRPr lang="en-US" baseline="0" noProof="0" dirty="0">
              <a:latin typeface="HelveticaNeue LT 77 BdCn" panose="020B0706030502030204" pitchFamily="34" charset="0"/>
            </a:endParaRPr>
          </a:p>
          <a:p>
            <a:pPr marL="0" indent="0">
              <a:buNone/>
            </a:pPr>
            <a:r>
              <a:rPr lang="en-US" sz="1200" noProof="0" dirty="0"/>
              <a:t>T</a:t>
            </a:r>
            <a:r>
              <a:rPr lang="en-US" sz="1200" baseline="0" noProof="0" dirty="0"/>
              <a:t>asks segmentation is not always a straight forward method for enhancing learning because its efficiency</a:t>
            </a:r>
            <a:r>
              <a:rPr lang="en-US" sz="1200" noProof="0" dirty="0"/>
              <a:t> depends in general on the nature of the task (Lee et al. 2001, Wightman and Lindern 1985)</a:t>
            </a:r>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Evidence exists that breaking serial tasks into parts and spending more time for the complicated parts can lead to more effective training than when practicing the whole task together (Newell et al. 1989, Wightman and Sistrunk 1987). One possible explanation is that by focusing on the parts that are more difficult less time is spent rehearsing parts which have already been learned. That way more time is available for learning the hard parts (Schmidt and Lee, Motor Control and Learning). Nonetheless parts need to be put together after part training which also takes its time.</a:t>
            </a:r>
          </a:p>
          <a:p>
            <a:r>
              <a:rPr lang="en-US" sz="1200" b="0" i="0" u="none" strike="noStrike" kern="1200" baseline="0" noProof="0" dirty="0">
                <a:solidFill>
                  <a:schemeClr val="tx1"/>
                </a:solidFill>
                <a:latin typeface="+mn-lt"/>
                <a:ea typeface="+mn-ea"/>
                <a:cs typeface="+mn-cs"/>
              </a:rPr>
              <a:t>Learning of some complex task can also be facilitated by practicing parts. Butefisch et al. 2006 have shown that practicing movement segments in stroke patients can improve task performance of more complex tasks.</a:t>
            </a:r>
          </a:p>
          <a:p>
            <a:r>
              <a:rPr lang="en-US" sz="1200" b="0" i="0" u="none" strike="noStrike" kern="1200" baseline="0" noProof="0" dirty="0">
                <a:solidFill>
                  <a:schemeClr val="tx1"/>
                </a:solidFill>
                <a:latin typeface="+mn-lt"/>
                <a:ea typeface="+mn-ea"/>
                <a:cs typeface="+mn-cs"/>
              </a:rPr>
              <a:t>Continuous tasks on the other hand cannot be easily broken down into sensible parts because parts are highly coordinated or interact with others (e.g. walking). Other tasks which are better learned as whole are fast, discrete task. Lersten showed 1968 that very short movements will not benefit from practicing parts. The same is true for tasks requiring simultaneous movements of both hands.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There might exist cases where breaking a task into simpler versions might make sense for patients. These so called lead-up activities are simpler activities that help learning the real skills. Learning might not be optimally but lead-up activities provide the patients with a feeling of security and safety. This reduces fear that could otherwise be detrimental in relearning a skill.</a:t>
            </a: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31</a:t>
            </a:fld>
            <a:endParaRPr lang="de-CH" dirty="0">
              <a:solidFill>
                <a:prstClr val="black"/>
              </a:solidFill>
            </a:endParaRPr>
          </a:p>
        </p:txBody>
      </p:sp>
    </p:spTree>
    <p:extLst>
      <p:ext uri="{BB962C8B-B14F-4D97-AF65-F5344CB8AC3E}">
        <p14:creationId xmlns:p14="http://schemas.microsoft.com/office/powerpoint/2010/main" val="15288948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Several motor learning studies showed that task specific training with stroke patients changes their cortical activation patterns (e.g. from the contralesional side to ipsilesional side) and results in functional improvements.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Making the training more real by using real objects for reaching or changing the task goal to a specific situation improves motor performance. </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But not only performance improves when the practice condition matches the real life situation but also learning and transfer to real-life task.</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32</a:t>
            </a:fld>
            <a:endParaRPr lang="de-CH" dirty="0">
              <a:solidFill>
                <a:prstClr val="black"/>
              </a:solidFill>
            </a:endParaRPr>
          </a:p>
        </p:txBody>
      </p:sp>
    </p:spTree>
    <p:extLst>
      <p:ext uri="{BB962C8B-B14F-4D97-AF65-F5344CB8AC3E}">
        <p14:creationId xmlns:p14="http://schemas.microsoft.com/office/powerpoint/2010/main" val="7900794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CH" dirty="0"/>
              <a:t>[</a:t>
            </a:r>
            <a:r>
              <a:rPr lang="en-US" noProof="0" dirty="0"/>
              <a:t>Attention</a:t>
            </a:r>
            <a:r>
              <a:rPr lang="de-CH" dirty="0"/>
              <a:t>: </a:t>
            </a:r>
            <a:r>
              <a:rPr lang="en-US" noProof="0" dirty="0"/>
              <a:t>slide</a:t>
            </a:r>
            <a:r>
              <a:rPr lang="de-CH" dirty="0"/>
              <a:t> </a:t>
            </a:r>
            <a:r>
              <a:rPr lang="en-US" noProof="0" dirty="0"/>
              <a:t>contains</a:t>
            </a:r>
            <a:r>
              <a:rPr lang="de-CH" dirty="0"/>
              <a:t> </a:t>
            </a:r>
            <a:r>
              <a:rPr lang="en-US" noProof="0" dirty="0"/>
              <a:t>animations</a:t>
            </a:r>
            <a:r>
              <a:rPr lang="de-CH" dirty="0"/>
              <a:t>.]</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de-CH" dirty="0"/>
              <a:t>Target </a:t>
            </a:r>
            <a:r>
              <a:rPr lang="en-US" noProof="0" dirty="0"/>
              <a:t>audience</a:t>
            </a:r>
            <a:r>
              <a:rPr lang="de-CH" dirty="0"/>
              <a:t>: </a:t>
            </a:r>
            <a:r>
              <a:rPr lang="en-US" noProof="0" dirty="0"/>
              <a:t>Clinicians</a:t>
            </a:r>
            <a:r>
              <a:rPr lang="de-CH" dirty="0"/>
              <a:t>, </a:t>
            </a:r>
            <a:r>
              <a:rPr lang="en-US" noProof="0" dirty="0"/>
              <a:t>engineers</a:t>
            </a:r>
            <a:r>
              <a:rPr lang="de-CH" dirty="0"/>
              <a:t> </a:t>
            </a:r>
            <a:r>
              <a:rPr lang="en-US" noProof="0" dirty="0"/>
              <a:t>and</a:t>
            </a:r>
            <a:r>
              <a:rPr lang="de-CH" dirty="0"/>
              <a:t> </a:t>
            </a:r>
            <a:r>
              <a:rPr lang="en-US" noProof="0" dirty="0"/>
              <a:t>scientists</a:t>
            </a:r>
            <a:r>
              <a:rPr lang="de-CH" dirty="0"/>
              <a:t> </a:t>
            </a:r>
            <a:r>
              <a:rPr lang="en-US" noProof="0" dirty="0"/>
              <a:t>or</a:t>
            </a:r>
            <a:r>
              <a:rPr lang="de-CH" baseline="0" dirty="0"/>
              <a:t> </a:t>
            </a:r>
            <a:r>
              <a:rPr lang="en-US" baseline="0" noProof="0" dirty="0"/>
              <a:t>anyone</a:t>
            </a:r>
            <a:r>
              <a:rPr lang="de-CH" baseline="0" dirty="0"/>
              <a:t> </a:t>
            </a:r>
            <a:r>
              <a:rPr lang="en-US" baseline="0" noProof="0" dirty="0"/>
              <a:t>with</a:t>
            </a:r>
            <a:r>
              <a:rPr lang="de-CH" baseline="0" dirty="0"/>
              <a:t> an </a:t>
            </a:r>
            <a:r>
              <a:rPr lang="en-US" baseline="0" noProof="0" dirty="0"/>
              <a:t>interest</a:t>
            </a:r>
            <a:r>
              <a:rPr lang="de-CH" baseline="0" dirty="0"/>
              <a:t> in </a:t>
            </a:r>
            <a:r>
              <a:rPr lang="en-US" baseline="0" noProof="0" dirty="0"/>
              <a:t>the</a:t>
            </a:r>
            <a:r>
              <a:rPr lang="de-CH" baseline="0" dirty="0"/>
              <a:t> </a:t>
            </a:r>
            <a:r>
              <a:rPr lang="en-GB" baseline="0" noProof="0" dirty="0"/>
              <a:t>application</a:t>
            </a:r>
            <a:r>
              <a:rPr lang="de-CH" baseline="0" dirty="0"/>
              <a:t> </a:t>
            </a:r>
            <a:r>
              <a:rPr lang="en-US" baseline="0" noProof="0" dirty="0"/>
              <a:t>of</a:t>
            </a:r>
            <a:r>
              <a:rPr lang="de-CH" baseline="0" dirty="0"/>
              <a:t> </a:t>
            </a:r>
            <a:r>
              <a:rPr lang="en-US" baseline="0" noProof="0" dirty="0"/>
              <a:t>new</a:t>
            </a:r>
            <a:r>
              <a:rPr lang="de-CH" baseline="0" dirty="0"/>
              <a:t> </a:t>
            </a:r>
            <a:r>
              <a:rPr lang="en-US" baseline="0" noProof="0" dirty="0"/>
              <a:t>technologies</a:t>
            </a:r>
            <a:r>
              <a:rPr lang="de-CH" baseline="0" dirty="0"/>
              <a:t> </a:t>
            </a:r>
            <a:r>
              <a:rPr lang="en-US" baseline="0" noProof="0" dirty="0"/>
              <a:t>for</a:t>
            </a:r>
            <a:r>
              <a:rPr lang="de-CH" baseline="0" dirty="0"/>
              <a:t> neurorehabilitation</a:t>
            </a:r>
            <a:r>
              <a:rPr lang="de-CH" dirty="0"/>
              <a:t>. </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Aim of this slide pool</a:t>
            </a:r>
            <a:r>
              <a:rPr lang="en-US" baseline="0" noProof="0" dirty="0"/>
              <a:t>: </a:t>
            </a:r>
            <a:r>
              <a:rPr lang="en-US" noProof="0" dirty="0"/>
              <a:t>Provide a concise</a:t>
            </a:r>
            <a:r>
              <a:rPr lang="en-US" baseline="0" noProof="0" dirty="0"/>
              <a:t> and </a:t>
            </a:r>
            <a:r>
              <a:rPr lang="en-US" noProof="0" dirty="0"/>
              <a:t>comprehensive summary about the neural principles in movement therapy and present factors which are believed to strongly influence</a:t>
            </a:r>
            <a:r>
              <a:rPr lang="en-US" baseline="0" noProof="0" dirty="0"/>
              <a:t> recovery. Present how </a:t>
            </a:r>
            <a:r>
              <a:rPr lang="en-US" noProof="0" dirty="0"/>
              <a:t>new rehabilitation technologies help to control</a:t>
            </a:r>
            <a:r>
              <a:rPr lang="en-US" baseline="0" noProof="0" dirty="0"/>
              <a:t> and enhance these key factors</a:t>
            </a:r>
            <a:r>
              <a:rPr lang="en-US" noProof="0" dirty="0"/>
              <a:t> and therefore drive recovery.</a:t>
            </a:r>
          </a:p>
          <a:p>
            <a:pPr marL="0" marR="0" indent="0" algn="l" defTabSz="914400" rtl="0" eaLnBrk="1" fontAlgn="auto" latinLnBrk="0" hangingPunct="1">
              <a:lnSpc>
                <a:spcPct val="100000"/>
              </a:lnSpc>
              <a:spcBef>
                <a:spcPts val="0"/>
              </a:spcBef>
              <a:spcAft>
                <a:spcPts val="0"/>
              </a:spcAft>
              <a:buClrTx/>
              <a:buSzTx/>
              <a:buFontTx/>
              <a:buNone/>
              <a:tabLst/>
              <a:defRPr/>
            </a:pP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a:t>
            </a:fld>
            <a:endParaRPr lang="de-CH" dirty="0"/>
          </a:p>
        </p:txBody>
      </p:sp>
    </p:spTree>
    <p:extLst>
      <p:ext uri="{BB962C8B-B14F-4D97-AF65-F5344CB8AC3E}">
        <p14:creationId xmlns:p14="http://schemas.microsoft.com/office/powerpoint/2010/main" val="271595064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It is a well known fact that practicing a task with a lot of variability such as different starting points or with different movement speeds results in worse performance during practice but improved learning when doing the same task at a later point (Shea and Kohl 1990, 1991). On top of that variable practice not only improves learning of the task it also improves learning of a novel version of the task (transfer; McCracken and Stelmach 1977; Wrisberg and Ragsdale 1979; Roller et al. 2004). </a:t>
            </a:r>
          </a:p>
          <a:p>
            <a:r>
              <a:rPr lang="en-US" sz="1200" b="0" i="0" u="none" strike="noStrike" kern="1200" baseline="0" noProof="0" dirty="0">
                <a:solidFill>
                  <a:schemeClr val="tx1"/>
                </a:solidFill>
                <a:latin typeface="+mn-lt"/>
                <a:ea typeface="+mn-ea"/>
                <a:cs typeface="+mn-cs"/>
              </a:rPr>
              <a:t>If one wants to enhance that effect even further then the practice order needs to be randomized (Lee et al. 1985). That is to say different tasks should be alternated randomly instead of training one task first followed by the second one. The idea behind this randomization is called «contextual interference» which means that the disruption or interference during learning results in a context free environment for the task or skill to be learned.</a:t>
            </a:r>
          </a:p>
          <a:p>
            <a:r>
              <a:rPr lang="en-US" sz="1200" b="0" i="0" u="none" strike="noStrike" kern="1200" baseline="0" noProof="0" dirty="0">
                <a:solidFill>
                  <a:schemeClr val="tx1"/>
                </a:solidFill>
                <a:latin typeface="+mn-lt"/>
                <a:ea typeface="+mn-ea"/>
                <a:cs typeface="+mn-cs"/>
              </a:rPr>
              <a:t>Although variable practice has been shown to benefit in learning most tasks there are some studies which suggest that the nature of the task might play a role. Shea et al. found that relative timing of closed tasks showed better learning with constant practice than under variable practice conditions (Shea et al. 2001).</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33</a:t>
            </a:fld>
            <a:endParaRPr lang="de-CH" dirty="0">
              <a:solidFill>
                <a:prstClr val="black"/>
              </a:solidFill>
            </a:endParaRPr>
          </a:p>
        </p:txBody>
      </p:sp>
    </p:spTree>
    <p:extLst>
      <p:ext uri="{BB962C8B-B14F-4D97-AF65-F5344CB8AC3E}">
        <p14:creationId xmlns:p14="http://schemas.microsoft.com/office/powerpoint/2010/main" val="9869161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Clinical evidence for when</a:t>
            </a:r>
            <a:r>
              <a:rPr lang="en-US" baseline="0" dirty="0"/>
              <a:t> therapy after a CNS injury should start is scarce and not well established. </a:t>
            </a:r>
          </a:p>
          <a:p>
            <a:endParaRPr lang="en-US" baseline="0" dirty="0"/>
          </a:p>
          <a:p>
            <a:r>
              <a:rPr lang="en-US" baseline="0" dirty="0"/>
              <a:t>One result from animal studies shows that very intensive therapy that starts hours after a stroke incident actually increases the size of the lesion in the brain and leads to worse outcomes than no therapy. If this is also true for humans has not been investigated. What has been shown in human studies is that the earlier rehabilitation starts the better the patients recover but so far no optimal starting point or time window can be deducted from current studies.</a:t>
            </a:r>
          </a:p>
          <a:p>
            <a:endParaRPr lang="en-US" baseline="0" dirty="0"/>
          </a:p>
          <a:p>
            <a:r>
              <a:rPr lang="en-US" baseline="0" dirty="0"/>
              <a:t>A few studies have looked at the effect of early mobilization which means mobilization of patients in intensive care units which show severe weakness and often still have catheters and life supporting monitors attached. They found in general early mobilization to be a safe intervention that reduces medical complications and decreases recovery time.</a:t>
            </a: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34</a:t>
            </a:fld>
            <a:endParaRPr lang="de-CH" dirty="0"/>
          </a:p>
        </p:txBody>
      </p:sp>
    </p:spTree>
    <p:extLst>
      <p:ext uri="{BB962C8B-B14F-4D97-AF65-F5344CB8AC3E}">
        <p14:creationId xmlns:p14="http://schemas.microsoft.com/office/powerpoint/2010/main" val="8402375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What is shaping?</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Shaping is an operant training method in which a desired motor or behavioral objective is approached in small steps — by successive approximations — so that the improvement required for successful performance at any point is small. After successful performances patients are reinforced by verbal encouragement.</a:t>
            </a:r>
          </a:p>
          <a:p>
            <a:r>
              <a:rPr lang="en-US" sz="1200" b="0" i="0" u="none" strike="noStrike" kern="1200" baseline="0" noProof="0" dirty="0">
                <a:solidFill>
                  <a:schemeClr val="tx1"/>
                </a:solidFill>
                <a:latin typeface="+mn-lt"/>
                <a:ea typeface="+mn-ea"/>
                <a:cs typeface="+mn-cs"/>
              </a:rPr>
              <a:t>There is ample evidence, especially in the upper limbs, that shaping improves recovery after motor impairments. It has been used frequently in combination with constraining the healthy limb to force the use of the paretic limb. This intervention called constraint induced movement therapy (CIMT) has been shown to be highly effective.</a:t>
            </a:r>
          </a:p>
          <a:p>
            <a:br>
              <a:rPr lang="en-US" sz="1200" b="0" i="0" u="none" strike="noStrike" kern="1200" baseline="0" noProof="0" dirty="0">
                <a:solidFill>
                  <a:schemeClr val="tx1"/>
                </a:solidFill>
                <a:latin typeface="+mn-lt"/>
                <a:ea typeface="+mn-ea"/>
                <a:cs typeface="+mn-cs"/>
              </a:rPr>
            </a:br>
            <a:r>
              <a:rPr lang="en-US" sz="1200" b="0" i="0" u="none" strike="noStrike" kern="1200" baseline="0" noProof="0" dirty="0">
                <a:solidFill>
                  <a:schemeClr val="tx1"/>
                </a:solidFill>
                <a:latin typeface="+mn-lt"/>
                <a:ea typeface="+mn-ea"/>
                <a:cs typeface="+mn-cs"/>
              </a:rPr>
              <a:t>Hömberg has looked at shaping in detail and came to the conclusion that gradually increasing the task difficulty is important to avoid frustration especially when trying to learn tasks of insurmountable difficulty, but also to avoid boredom evoked by practicing insufficiently challenging tasks (Hömberg 2013). This is a very important point in rehabilitation because a lot of tasks pose a great problem to patients in the beginning and in this way shaping indirectly helps to keep the patient’s motivation at an optimal level.</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35</a:t>
            </a:fld>
            <a:endParaRPr lang="de-CH" dirty="0">
              <a:solidFill>
                <a:prstClr val="black"/>
              </a:solidFill>
            </a:endParaRPr>
          </a:p>
        </p:txBody>
      </p:sp>
    </p:spTree>
    <p:extLst>
      <p:ext uri="{BB962C8B-B14F-4D97-AF65-F5344CB8AC3E}">
        <p14:creationId xmlns:p14="http://schemas.microsoft.com/office/powerpoint/2010/main" val="3040661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36</a:t>
            </a:fld>
            <a:endParaRPr lang="de-CH" dirty="0"/>
          </a:p>
        </p:txBody>
      </p:sp>
    </p:spTree>
    <p:extLst>
      <p:ext uri="{BB962C8B-B14F-4D97-AF65-F5344CB8AC3E}">
        <p14:creationId xmlns:p14="http://schemas.microsoft.com/office/powerpoint/2010/main" val="161181610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Motivation is on of the factors that is rather poorly understood and yet it is widely believed to strongly affect outcome (Maclean et al. 2002). For most therapists motivation is one of the key points that affects positive or negative outcome of a therapy</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In the field of learning theory it is understood that motivation affects how often people will practice and therefore motivation strongly influences the rate of learning. Low motivation in patients has therefore been shown to be a detrimental factor that not only affects recovery but also the support and care provided by therapists, nursing staff and family members. </a:t>
            </a:r>
          </a:p>
          <a:p>
            <a:endParaRPr lang="en-US" sz="1200" b="0" i="0" u="none" strike="noStrike" kern="1200" baseline="0" noProof="0" dirty="0">
              <a:solidFill>
                <a:schemeClr val="tx1"/>
              </a:solidFill>
              <a:latin typeface="+mn-lt"/>
              <a:ea typeface="+mn-ea"/>
              <a:cs typeface="+mn-cs"/>
            </a:endParaRPr>
          </a:p>
          <a:p>
            <a:r>
              <a:rPr lang="en-US" b="0" noProof="0" dirty="0">
                <a:effectLst/>
              </a:rPr>
              <a:t>Image (</a:t>
            </a:r>
            <a:r>
              <a:rPr lang="en-US" noProof="0" dirty="0"/>
              <a:t>Daniel Coyle’s ‘The talent code’</a:t>
            </a:r>
            <a:r>
              <a:rPr lang="en-US" b="0" noProof="0" dirty="0">
                <a:effectLst/>
              </a:rPr>
              <a:t>):</a:t>
            </a:r>
          </a:p>
          <a:p>
            <a:r>
              <a:rPr lang="en-US" sz="1200" b="0" i="0" u="none" strike="noStrike" kern="1200" baseline="0" noProof="0" dirty="0">
                <a:solidFill>
                  <a:schemeClr val="tx1"/>
                </a:solidFill>
                <a:effectLst/>
                <a:latin typeface="+mn-lt"/>
                <a:ea typeface="+mn-ea"/>
                <a:cs typeface="+mn-cs"/>
              </a:rPr>
              <a:t>High motivation in combination with a lot of practice time can increase performance of playing an instrument strongly.</a:t>
            </a:r>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37</a:t>
            </a:fld>
            <a:endParaRPr lang="de-CH" dirty="0">
              <a:solidFill>
                <a:prstClr val="black"/>
              </a:solidFill>
            </a:endParaRPr>
          </a:p>
        </p:txBody>
      </p:sp>
    </p:spTree>
    <p:extLst>
      <p:ext uri="{BB962C8B-B14F-4D97-AF65-F5344CB8AC3E}">
        <p14:creationId xmlns:p14="http://schemas.microsoft.com/office/powerpoint/2010/main" val="1334365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There are various ways how one can increase motivation of patients in the rehabilitation setting which in turn should positively affect the recovery outcome.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One important point is to make the trained tasks and exercises meaningful and important for patients. Meaningful tasks increase the motivation and also enhance performance.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A second point is to determine specific goals which should be reached that will challenge the patient to try harder. It has been shown to be more effective to set a specific goal than to just tell patients to do their best. Reaching an attainable goal also serves as a rewarding experience which further motivates the patient to continue with therapy. Latham (1985) also suggested that difficult goals produce better performances but one has to take care not to set the goal too high or else it will end up frustrating the patient. There is also evidence that a combination of short and long term goals enhances performance compared to either short term or long term goals.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A third point for which ample evidence exists that it increases motivation and enhances learning of a motor task is positive feedback.</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38</a:t>
            </a:fld>
            <a:endParaRPr lang="de-CH" dirty="0">
              <a:solidFill>
                <a:prstClr val="black"/>
              </a:solidFill>
            </a:endParaRPr>
          </a:p>
        </p:txBody>
      </p:sp>
    </p:spTree>
    <p:extLst>
      <p:ext uri="{BB962C8B-B14F-4D97-AF65-F5344CB8AC3E}">
        <p14:creationId xmlns:p14="http://schemas.microsoft.com/office/powerpoint/2010/main" val="3849093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39</a:t>
            </a:fld>
            <a:endParaRPr lang="de-CH" dirty="0">
              <a:solidFill>
                <a:prstClr val="black"/>
              </a:solidFill>
            </a:endParaRPr>
          </a:p>
        </p:txBody>
      </p:sp>
    </p:spTree>
    <p:extLst>
      <p:ext uri="{BB962C8B-B14F-4D97-AF65-F5344CB8AC3E}">
        <p14:creationId xmlns:p14="http://schemas.microsoft.com/office/powerpoint/2010/main" val="1517006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40</a:t>
            </a:fld>
            <a:endParaRPr lang="de-CH" dirty="0">
              <a:solidFill>
                <a:prstClr val="black"/>
              </a:solidFill>
            </a:endParaRPr>
          </a:p>
        </p:txBody>
      </p:sp>
    </p:spTree>
    <p:extLst>
      <p:ext uri="{BB962C8B-B14F-4D97-AF65-F5344CB8AC3E}">
        <p14:creationId xmlns:p14="http://schemas.microsoft.com/office/powerpoint/2010/main" val="8069666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41</a:t>
            </a:fld>
            <a:endParaRPr lang="de-CH" dirty="0"/>
          </a:p>
        </p:txBody>
      </p:sp>
    </p:spTree>
    <p:extLst>
      <p:ext uri="{BB962C8B-B14F-4D97-AF65-F5344CB8AC3E}">
        <p14:creationId xmlns:p14="http://schemas.microsoft.com/office/powerpoint/2010/main" val="9427267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Instructions provide useful and important information about movements and can be used as a guide for first movement attempts, stimulation of error-detection capabilities and prevention of what not to do. It has been long known in the field of motor learning that instructions can have a dramatic and long lasting effect on performance and learning. Therefore special care has to be taken when providing instructions.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Wulf et al. for example have found that internal (focus on own body) and external (focus on environment) instructions have an impact on how subjects direct their attention during movement performance which influences how well they learn. They showed that in healthy subjects as well as in patients an internal focus has a detrimental impact on performance and learning.</a:t>
            </a:r>
          </a:p>
          <a:p>
            <a:endParaRPr lang="en-US" sz="1200" b="0" i="0" u="none" strike="noStrike" kern="1200" baseline="0" noProof="0" dirty="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Reformulated: Directing attention to the (anticipated) trajectory of a moved object increases movement accuracy (learning) compared with attention on the body part (e.g. hand) producing that effect.</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An</a:t>
            </a:r>
            <a:r>
              <a:rPr lang="en-US" baseline="0" noProof="0" dirty="0"/>
              <a:t> explanation for that effect is that f</a:t>
            </a:r>
            <a:r>
              <a:rPr lang="en-US" noProof="0" dirty="0"/>
              <a:t>ocus on the movement itself promotes the utilization of unconscious or automatic processes, whereas an internal focus on one’s own body movements results in a more conscious type of control that constrains the motor system and disrupts automatic control processes.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Despite these clear findings</a:t>
            </a:r>
            <a:r>
              <a:rPr lang="en-US" sz="1200" baseline="0" noProof="0" dirty="0"/>
              <a:t> instructions are still predominantly given </a:t>
            </a:r>
            <a:r>
              <a:rPr lang="en-US" sz="1200" noProof="0" dirty="0"/>
              <a:t>with an internal focus in rehabilitation (Johnson et al. 2013).</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Because learners can only remember a limited amount of instructions it is important to not overuse them (Hodges and Franks 2001). Best practice is to give essential instructions for the first few trials first and then add more instructions later on when subjects are already a bit familiar with the task.</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sym typeface="Wingdings" panose="05000000000000000000" pitchFamily="2" charset="2"/>
              </a:rPr>
              <a:t>Optimally, visual instructions are interspersed with active practice of a task which will result in better learning (retention and transfer) than single blocks of observations prior to physical practice (Deakin and Proteau 2000, Shea et al. 1999, Seah et al. 2000, Weeks and Anderson 2000).</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42</a:t>
            </a:fld>
            <a:endParaRPr lang="de-CH" dirty="0">
              <a:solidFill>
                <a:prstClr val="black"/>
              </a:solidFill>
            </a:endParaRPr>
          </a:p>
        </p:txBody>
      </p:sp>
    </p:spTree>
    <p:extLst>
      <p:ext uri="{BB962C8B-B14F-4D97-AF65-F5344CB8AC3E}">
        <p14:creationId xmlns:p14="http://schemas.microsoft.com/office/powerpoint/2010/main" val="1092065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251">
              <a:defRPr/>
            </a:pPr>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5</a:t>
            </a:fld>
            <a:endParaRPr lang="de-CH" dirty="0">
              <a:solidFill>
                <a:prstClr val="black"/>
              </a:solidFill>
            </a:endParaRPr>
          </a:p>
        </p:txBody>
      </p:sp>
    </p:spTree>
    <p:extLst>
      <p:ext uri="{BB962C8B-B14F-4D97-AF65-F5344CB8AC3E}">
        <p14:creationId xmlns:p14="http://schemas.microsoft.com/office/powerpoint/2010/main" val="197771240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Giving feedback when</a:t>
            </a:r>
            <a:r>
              <a:rPr lang="en-US" sz="1200" baseline="0" noProof="0" dirty="0"/>
              <a:t> learning a motor task is a complex field which is why we start off first with a short summary how feedback is used by the motor system to acquire new skills and improve performance.</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A fact that most researchers in the field of motor learning would agree on is that feedback is one</a:t>
            </a:r>
            <a:r>
              <a:rPr lang="en-US" sz="1200" baseline="0" noProof="0" dirty="0"/>
              <a:t> of the factors that influences learning of a movement the most.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noProof="0" dirty="0"/>
              <a:t>There are various ways how the human body receives feedback which includes visually, auditory, olfactory, gustatory or somatosensory. All those feedback modalities are to some degree imprecise (noisy) and delayed and our motor system needs to first learn the relationship between motor commands and the sensory consequences. As an example anyone of us has probably tried to touch a stove top as a kid and was told off by his parents. The relationship between the hot stove top and the pain felt by touching it doesn’t require much learning – it is something that is innately clear to us. On the other hand hitting a golf ball perfectly or doing a double back-somersault with half a twist requires a great amount of training hours.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To learn such movements our motor system uses probably a so called forward model. It sends motor commands to the muscles and predicts the expected sensory consequence at very short latency. Those estimated sensory consequences are then compared with delayed sensory feedback available from sensory receptors in our skin, muscles or eyes and any discrepancies are then corrected by adjusting our movement. That way the motor system can create a reference of correctness which helps us in the future to detect motor errors from sensory feedback.</a:t>
            </a:r>
            <a:endParaRPr lang="en-US" sz="1200"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43</a:t>
            </a:fld>
            <a:endParaRPr lang="de-CH" dirty="0">
              <a:solidFill>
                <a:prstClr val="black"/>
              </a:solidFill>
            </a:endParaRPr>
          </a:p>
        </p:txBody>
      </p:sp>
    </p:spTree>
    <p:extLst>
      <p:ext uri="{BB962C8B-B14F-4D97-AF65-F5344CB8AC3E}">
        <p14:creationId xmlns:p14="http://schemas.microsoft.com/office/powerpoint/2010/main" val="113401177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[Attention: </a:t>
            </a:r>
            <a:r>
              <a:rPr lang="en-US" noProof="0" dirty="0"/>
              <a:t>slide</a:t>
            </a:r>
            <a:r>
              <a:rPr lang="en-US" dirty="0"/>
              <a:t> contains animations.]</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Feedback comes in many forms and modalities which is why it makes sense to agree first on a classification.</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way to categorize feedback is to separate it into inherent and augmented feedback. Inherent feedback is the natural perceptions we receive directly from our body when performing a movement. Augmented feedback on the other hand is information that is added to the inherent feedback and supplements or augments it.</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Inherent as well as augmented feedback can both be classified further but for our purpose that is enough.</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44</a:t>
            </a:fld>
            <a:endParaRPr lang="de-CH" dirty="0">
              <a:solidFill>
                <a:prstClr val="black"/>
              </a:solidFill>
            </a:endParaRPr>
          </a:p>
        </p:txBody>
      </p:sp>
    </p:spTree>
    <p:extLst>
      <p:ext uri="{BB962C8B-B14F-4D97-AF65-F5344CB8AC3E}">
        <p14:creationId xmlns:p14="http://schemas.microsoft.com/office/powerpoint/2010/main" val="77297271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Inherent feedback plays a major role for learning of motor tasks or for recovering from motor impairments. It allows us to readjust our motor commands and references to the changes introduced by varying environments or injury. Both for the recovery of upper limbs and the lower limbs inherent feedback provided through afferent input is required for an effective training.</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45</a:t>
            </a:fld>
            <a:endParaRPr lang="de-CH" dirty="0">
              <a:solidFill>
                <a:prstClr val="black"/>
              </a:solidFill>
            </a:endParaRPr>
          </a:p>
        </p:txBody>
      </p:sp>
    </p:spTree>
    <p:extLst>
      <p:ext uri="{BB962C8B-B14F-4D97-AF65-F5344CB8AC3E}">
        <p14:creationId xmlns:p14="http://schemas.microsoft.com/office/powerpoint/2010/main" val="15758847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Augmented feedback is also very useful for enhancing the performance of motor skills</a:t>
            </a:r>
            <a:r>
              <a:rPr lang="en-US" baseline="0" noProof="0" dirty="0"/>
              <a:t> and plays an even greater role in rehabilitation because inherent feedback mechanisms are often impaired. It can increase the rate at which we learn and promote the acquisition of more efficient movements. On the other hand if inherent feedback is available that provides the same information as would additional augmented feedback, the augmented feedback is redundant on not effective.</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46</a:t>
            </a:fld>
            <a:endParaRPr lang="de-CH" dirty="0"/>
          </a:p>
        </p:txBody>
      </p:sp>
    </p:spTree>
    <p:extLst>
      <p:ext uri="{BB962C8B-B14F-4D97-AF65-F5344CB8AC3E}">
        <p14:creationId xmlns:p14="http://schemas.microsoft.com/office/powerpoint/2010/main" val="53317890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noProof="0" dirty="0">
                <a:solidFill>
                  <a:schemeClr val="tx1"/>
                </a:solidFill>
                <a:latin typeface="+mn-lt"/>
                <a:ea typeface="+mn-ea"/>
                <a:cs typeface="+mn-cs"/>
              </a:rPr>
              <a:t>But just adding additional information in form of augmented feedback is not always a good thing for learning. If learners are provided with constant augmented feedback they start to relay on it and show worse performances as soon as the feedback is removed. Inherent feedback is in that case neglected and the subjects become dependent on the augmented feedback (guidance hypothesis).</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Proteau showed that for an optimal use of feedback the learning condition and test condition need to be as similar as possible.</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When simple motor skills are learned feedback about the movement outcome can benefit learning. For the greatest learning effect the frequency of presented augmented feedback has to be decreased.</a:t>
            </a: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47</a:t>
            </a:fld>
            <a:endParaRPr lang="de-CH" dirty="0">
              <a:solidFill>
                <a:prstClr val="black"/>
              </a:solidFill>
            </a:endParaRPr>
          </a:p>
        </p:txBody>
      </p:sp>
    </p:spTree>
    <p:extLst>
      <p:ext uri="{BB962C8B-B14F-4D97-AF65-F5344CB8AC3E}">
        <p14:creationId xmlns:p14="http://schemas.microsoft.com/office/powerpoint/2010/main" val="286266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sym typeface="Wingdings" panose="05000000000000000000" pitchFamily="2" charset="2"/>
              </a:rPr>
              <a:t>For complex tasks feedback</a:t>
            </a:r>
            <a:r>
              <a:rPr lang="en-US" sz="1200" baseline="0" noProof="0" dirty="0">
                <a:sym typeface="Wingdings" panose="05000000000000000000" pitchFamily="2" charset="2"/>
              </a:rPr>
              <a:t> about the movement performance can be beneficial. One possible explanation is that performance feedback contains more information than feedback about the movement result and therefore helps more to learn a complex task.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aseline="0" noProof="0" dirty="0">
                <a:sym typeface="Wingdings" panose="05000000000000000000" pitchFamily="2" charset="2"/>
              </a:rPr>
              <a:t>Additionally, frequent feedback presentation can enhance the learning of complex skills for the same reason.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noProof="0" dirty="0">
              <a:sym typeface="Wingdings" panose="05000000000000000000" pitchFamily="2" charset="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sym typeface="Wingdings" panose="05000000000000000000" pitchFamily="2" charset="2"/>
              </a:rPr>
              <a:t>In rehabilitation a</a:t>
            </a:r>
            <a:r>
              <a:rPr lang="en-US" noProof="0" dirty="0"/>
              <a:t>ugmented feedback about the movement</a:t>
            </a:r>
            <a:r>
              <a:rPr lang="en-US" baseline="0" noProof="0" dirty="0"/>
              <a:t> performance has been shown in a few studies to result in greater recovery </a:t>
            </a:r>
            <a:r>
              <a:rPr lang="en-US" noProof="0" dirty="0"/>
              <a:t>due to raising</a:t>
            </a:r>
            <a:r>
              <a:rPr lang="en-US" baseline="0" noProof="0" dirty="0"/>
              <a:t> the</a:t>
            </a:r>
            <a:r>
              <a:rPr lang="en-US" noProof="0" dirty="0"/>
              <a:t> awareness of patients (Winstein and Stewart 2006) and avoidance of compensatory movements (Cristea et al. 2006, Michaelsen et al.</a:t>
            </a:r>
            <a:r>
              <a:rPr lang="en-US" baseline="0" noProof="0" dirty="0"/>
              <a:t> 2006, </a:t>
            </a:r>
            <a:r>
              <a:rPr lang="en-US" noProof="0" dirty="0"/>
              <a:t>Molier et al. 2010).</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Image: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Reduction of augmented feedback with increasing motor function recovery should enhance therapy outcome.</a:t>
            </a:r>
          </a:p>
        </p:txBody>
      </p:sp>
      <p:sp>
        <p:nvSpPr>
          <p:cNvPr id="4" name="Slide Number Placeholder 3"/>
          <p:cNvSpPr>
            <a:spLocks noGrp="1"/>
          </p:cNvSpPr>
          <p:nvPr>
            <p:ph type="sldNum" sz="quarter" idx="10"/>
          </p:nvPr>
        </p:nvSpPr>
        <p:spPr/>
        <p:txBody>
          <a:bodyPr/>
          <a:lstStyle/>
          <a:p>
            <a:fld id="{4A5CCBA3-A251-43A9-B1B9-B309A3F689C0}" type="slidenum">
              <a:rPr lang="de-CH" smtClean="0"/>
              <a:t>48</a:t>
            </a:fld>
            <a:endParaRPr lang="de-CH" dirty="0"/>
          </a:p>
        </p:txBody>
      </p:sp>
    </p:spTree>
    <p:extLst>
      <p:ext uri="{BB962C8B-B14F-4D97-AF65-F5344CB8AC3E}">
        <p14:creationId xmlns:p14="http://schemas.microsoft.com/office/powerpoint/2010/main" val="15196869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a:t>
            </a:r>
            <a:r>
              <a:rPr lang="en-US" noProof="0" dirty="0"/>
              <a:t>of</a:t>
            </a:r>
            <a:r>
              <a:rPr lang="en-US" dirty="0"/>
              <a:t> the available</a:t>
            </a:r>
            <a:r>
              <a:rPr lang="en-US" baseline="0" dirty="0"/>
              <a:t> studies have looked at how the information contained of feedback can influence learning and performance. But there are also studies that investigated the rewarding effect of feedback and they all showed that giving positive feedback enhances learning of motor tasks. This supports the strong effect which motivation is believed to have on therapy outcome.</a:t>
            </a:r>
          </a:p>
          <a:p>
            <a:endParaRPr lang="en-US" dirty="0"/>
          </a:p>
          <a:p>
            <a:r>
              <a:rPr lang="en-US" dirty="0"/>
              <a:t>Another way to use feedback efficiently is to let learners decide</a:t>
            </a:r>
            <a:r>
              <a:rPr lang="en-US" baseline="0" dirty="0"/>
              <a:t> themselves when they want to receive feedback. Explanations for the found effect are that self-controlled feedback probably </a:t>
            </a:r>
            <a:r>
              <a:rPr lang="en-US" sz="1200" baseline="0" dirty="0"/>
              <a:t>e</a:t>
            </a:r>
            <a:r>
              <a:rPr lang="en-US" sz="1200" dirty="0"/>
              <a:t>nhances motivation and increases the effort invested in practice. In addition, learners</a:t>
            </a:r>
            <a:r>
              <a:rPr lang="en-US" sz="1200" baseline="0" dirty="0"/>
              <a:t> might </a:t>
            </a:r>
            <a:r>
              <a:rPr lang="en-US" sz="1200" dirty="0"/>
              <a:t>extracted more, or more relevant information if they can decide when to receive</a:t>
            </a:r>
            <a:r>
              <a:rPr lang="en-US" sz="1200" baseline="0" dirty="0"/>
              <a:t> feedback</a:t>
            </a:r>
            <a:r>
              <a:rPr lang="en-US" sz="1200" dirty="0"/>
              <a:t>.</a:t>
            </a:r>
          </a:p>
          <a:p>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49</a:t>
            </a:fld>
            <a:endParaRPr lang="de-CH" dirty="0"/>
          </a:p>
        </p:txBody>
      </p:sp>
    </p:spTree>
    <p:extLst>
      <p:ext uri="{BB962C8B-B14F-4D97-AF65-F5344CB8AC3E}">
        <p14:creationId xmlns:p14="http://schemas.microsoft.com/office/powerpoint/2010/main" val="17995656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noProof="0" dirty="0">
                <a:solidFill>
                  <a:schemeClr val="tx1"/>
                </a:solidFill>
                <a:latin typeface="+mn-lt"/>
                <a:ea typeface="+mn-ea"/>
                <a:cs typeface="+mn-cs"/>
              </a:rPr>
              <a:t>A special form of feedback is guidance which is a method of directing the limb of a learner through a task, preventing incorrect movements via movement constraints and reducing fears of injury.</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In general guidance has been shown to have a detrimental effect on learning because it reduces the active effort of the learner and makes him dependent on the external guiding forces if provided to frequently. In addition the learner doesn’t make any errors and therefore receives no information on how to adjust his movement output to correct imprecise movement. </a:t>
            </a:r>
          </a:p>
          <a:p>
            <a:endParaRPr lang="en-US" sz="1200" b="0" i="0" u="none" strike="noStrike" kern="1200" baseline="0" noProof="0" dirty="0">
              <a:solidFill>
                <a:schemeClr val="tx1"/>
              </a:solidFill>
              <a:latin typeface="+mn-lt"/>
              <a:ea typeface="+mn-ea"/>
              <a:cs typeface="+mn-cs"/>
            </a:endParaRPr>
          </a:p>
          <a:p>
            <a:r>
              <a:rPr lang="en-US" sz="1200" b="0" i="0" u="none" strike="noStrike" kern="1200" baseline="0" noProof="0" dirty="0">
                <a:solidFill>
                  <a:schemeClr val="tx1"/>
                </a:solidFill>
                <a:latin typeface="+mn-lt"/>
                <a:ea typeface="+mn-ea"/>
                <a:cs typeface="+mn-cs"/>
              </a:rPr>
              <a:t>Ways in which guidance can be beneficial are if guidance is interspersed with active practice or if the task is too difficult and can’t be performed without guiding of the movement. </a:t>
            </a: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a:p>
            <a:endParaRPr lang="en-US" sz="1200" b="0" i="0" u="none" strike="noStrike" kern="1200" baseline="0" noProof="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solidFill>
                  <a:prstClr val="black"/>
                </a:solidFill>
              </a:rPr>
              <a:pPr/>
              <a:t>50</a:t>
            </a:fld>
            <a:endParaRPr lang="de-CH" dirty="0">
              <a:solidFill>
                <a:prstClr val="black"/>
              </a:solidFill>
            </a:endParaRPr>
          </a:p>
        </p:txBody>
      </p:sp>
    </p:spTree>
    <p:extLst>
      <p:ext uri="{BB962C8B-B14F-4D97-AF65-F5344CB8AC3E}">
        <p14:creationId xmlns:p14="http://schemas.microsoft.com/office/powerpoint/2010/main" val="21739975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51</a:t>
            </a:fld>
            <a:endParaRPr lang="de-CH" dirty="0"/>
          </a:p>
        </p:txBody>
      </p:sp>
    </p:spTree>
    <p:extLst>
      <p:ext uri="{BB962C8B-B14F-4D97-AF65-F5344CB8AC3E}">
        <p14:creationId xmlns:p14="http://schemas.microsoft.com/office/powerpoint/2010/main" val="427925495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Several new technologies exist which can assist with therapy and provide effective ways to increase recovery progress.</a:t>
            </a:r>
          </a:p>
          <a:p>
            <a:endParaRPr lang="en-US" noProof="0" dirty="0"/>
          </a:p>
          <a:p>
            <a:r>
              <a:rPr lang="en-US" noProof="0" dirty="0"/>
              <a:t>Each technology is</a:t>
            </a:r>
            <a:r>
              <a:rPr lang="en-US" baseline="0" noProof="0" dirty="0"/>
              <a:t> described in detail in a different presentation which is why we will therefore only give a short definition for each technology for now.</a:t>
            </a:r>
          </a:p>
          <a:p>
            <a:endParaRPr lang="en-US" baseline="0" noProof="0" dirty="0"/>
          </a:p>
          <a:p>
            <a:r>
              <a:rPr lang="en-US" baseline="0" noProof="0" dirty="0"/>
              <a:t>Robotics means the application of robotic, actuated devices to assist, enhance and intensify therapy.</a:t>
            </a:r>
          </a:p>
          <a:p>
            <a:endParaRPr lang="en-US" baseline="0" noProof="0" dirty="0"/>
          </a:p>
          <a:p>
            <a:r>
              <a:rPr lang="en-US" baseline="0" noProof="0" dirty="0"/>
              <a:t>Non-actuator devices summarizes devices with no motors that support or facilitate movement therapy. Examples would be body weight support systems which enable weakened patient to start with therapy already earlier.</a:t>
            </a:r>
          </a:p>
          <a:p>
            <a:endParaRPr lang="en-US" baseline="0" noProof="0" dirty="0"/>
          </a:p>
          <a:p>
            <a:r>
              <a:rPr lang="en-US" baseline="0" noProof="0" dirty="0"/>
              <a:t>Functional electrical stimulation contains devices that stimulate functional movements by applying electric currents to nerves or muscles and improve recovery.</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53</a:t>
            </a:fld>
            <a:endParaRPr lang="de-CH" dirty="0"/>
          </a:p>
        </p:txBody>
      </p:sp>
    </p:spTree>
    <p:extLst>
      <p:ext uri="{BB962C8B-B14F-4D97-AF65-F5344CB8AC3E}">
        <p14:creationId xmlns:p14="http://schemas.microsoft.com/office/powerpoint/2010/main" val="3756857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Our brains are built</a:t>
            </a:r>
            <a:r>
              <a:rPr lang="en-US" baseline="0" dirty="0"/>
              <a:t> of billions of cells called neurons which form large networks and </a:t>
            </a:r>
            <a:r>
              <a:rPr lang="en-US" dirty="0"/>
              <a:t>communicate with each other (on average each neuron is connected to hundreds to thousands of other neurons). Neurons involved in similar tasks form larger brain areas that for example control our movements</a:t>
            </a:r>
            <a:r>
              <a:rPr lang="en-US" baseline="0" dirty="0"/>
              <a:t> and make sense of the sensations we perceive (e.g. primary motor cortex or somatosensory cortex). To be able to perform a movement the neurons in the brain need to interconnect with the for that movement required muscles in the arms, legs or other limbs. This is achieved through the corticospinal pathway, a pathway that starts in the brain and descends down the spinal cord. Neurons from motor areas in the brain connect to so called alpha-motor neurons in the spinal cord which then send out long processes to the muscles to directly control them. </a:t>
            </a:r>
            <a:endParaRPr lang="en-US" dirty="0"/>
          </a:p>
        </p:txBody>
      </p:sp>
      <p:sp>
        <p:nvSpPr>
          <p:cNvPr id="4" name="Slide Number Placeholder 3"/>
          <p:cNvSpPr>
            <a:spLocks noGrp="1"/>
          </p:cNvSpPr>
          <p:nvPr>
            <p:ph type="sldNum" sz="quarter" idx="10"/>
          </p:nvPr>
        </p:nvSpPr>
        <p:spPr/>
        <p:txBody>
          <a:bodyPr/>
          <a:lstStyle/>
          <a:p>
            <a:fld id="{4A5CCBA3-A251-43A9-B1B9-B309A3F689C0}" type="slidenum">
              <a:rPr lang="de-CH" smtClean="0"/>
              <a:t>7</a:t>
            </a:fld>
            <a:endParaRPr lang="de-CH" dirty="0"/>
          </a:p>
        </p:txBody>
      </p:sp>
    </p:spTree>
    <p:extLst>
      <p:ext uri="{BB962C8B-B14F-4D97-AF65-F5344CB8AC3E}">
        <p14:creationId xmlns:p14="http://schemas.microsoft.com/office/powerpoint/2010/main" val="412498495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Virtual reality is the usage of virtual environments to enhance therapy and increase patient’s motivation and immersion.</a:t>
            </a:r>
          </a:p>
          <a:p>
            <a:endParaRPr lang="en-US" noProof="0" dirty="0"/>
          </a:p>
          <a:p>
            <a:r>
              <a:rPr lang="en-US" noProof="0" dirty="0"/>
              <a:t>Sensor technology</a:t>
            </a:r>
            <a:r>
              <a:rPr lang="en-US" baseline="0" noProof="0" dirty="0"/>
              <a:t> describes the use of sensors (e.g. accelerometers) to provide therapy and exact and precise assessments.</a:t>
            </a:r>
          </a:p>
          <a:p>
            <a:endParaRPr lang="en-US" baseline="0" noProof="0" dirty="0"/>
          </a:p>
          <a:p>
            <a:r>
              <a:rPr lang="en-US" baseline="0" noProof="0" dirty="0"/>
              <a:t>Brain stimulation is the application of electrical current directly to the brain to enhance recovery.</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54</a:t>
            </a:fld>
            <a:endParaRPr lang="de-CH" dirty="0"/>
          </a:p>
        </p:txBody>
      </p:sp>
    </p:spTree>
    <p:extLst>
      <p:ext uri="{BB962C8B-B14F-4D97-AF65-F5344CB8AC3E}">
        <p14:creationId xmlns:p14="http://schemas.microsoft.com/office/powerpoint/2010/main" val="426295879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One of the many advantages of new technologies is that the therapy provided is much more consistent compared to manual therapy. Training tasks can be well defined and are less dependent on the way how an individual therapist</a:t>
            </a:r>
            <a:r>
              <a:rPr lang="en-US" baseline="0" noProof="0" dirty="0"/>
              <a:t> applies them.</a:t>
            </a:r>
          </a:p>
          <a:p>
            <a:endParaRPr lang="en-US" baseline="0" noProof="0" dirty="0"/>
          </a:p>
          <a:p>
            <a:r>
              <a:rPr lang="en-US" baseline="0" noProof="0" dirty="0"/>
              <a:t>Another advantage is that some of the new technologies allow therapy to be used at home either with less supervision or in form of telerehabilitation (meaning interaction with the therapist over long distance). That also increases the time during the day patients can spend in therapy.</a:t>
            </a:r>
          </a:p>
          <a:p>
            <a:endParaRPr lang="en-US" baseline="0" noProof="0" dirty="0"/>
          </a:p>
          <a:p>
            <a:r>
              <a:rPr lang="en-US" baseline="0" noProof="0" dirty="0"/>
              <a:t>New technologies have the benefit to run on electricity which means as long as there is electrical power or battery charge the therapy can continue. Compared to that manual therapy is very tiring for the therapists and therefore is limited in the therapy duration.</a:t>
            </a:r>
            <a:endParaRPr lang="en-US" noProof="0" dirty="0"/>
          </a:p>
          <a:p>
            <a:endParaRPr lang="en-US" noProof="0" dirty="0"/>
          </a:p>
          <a:p>
            <a:r>
              <a:rPr lang="en-US" noProof="0" dirty="0"/>
              <a:t>An additional advantage is that new technologies can</a:t>
            </a:r>
            <a:r>
              <a:rPr lang="en-US" baseline="0" noProof="0" dirty="0"/>
              <a:t> provide therapy in a much more fun way in combination with motivating exercises and virtual environments. Especially for weak patients that don’t have the ability of walking around much this is a big enhancement.</a:t>
            </a:r>
          </a:p>
          <a:p>
            <a:endParaRPr lang="en-US" baseline="0" noProof="0" dirty="0"/>
          </a:p>
          <a:p>
            <a:r>
              <a:rPr lang="en-US" baseline="0" noProof="0" dirty="0"/>
              <a:t>Another plus of new technologies is the optimized patient support they can provide. Even severely impaired patients can move their arms or walk with mechanical assistance or electrical stimulation.</a:t>
            </a:r>
          </a:p>
          <a:p>
            <a:endParaRPr lang="en-US" baseline="0" noProof="0" dirty="0"/>
          </a:p>
          <a:p>
            <a:r>
              <a:rPr lang="en-US" baseline="0" noProof="0" dirty="0"/>
              <a:t>One of the main points for developing new technologies for rehabilitation was also their greatly improved precision for measuring kinematic parameters or assessing therapy outcome.</a:t>
            </a:r>
          </a:p>
          <a:p>
            <a:endParaRPr lang="en-US" baseline="0" noProof="0" dirty="0"/>
          </a:p>
          <a:p>
            <a:r>
              <a:rPr lang="en-US" baseline="0" noProof="0" dirty="0"/>
              <a:t>And another advantage of new technologies is that they can assist therapists and give them the opportunity to concentrate on the patient and the therapy instead of having to do hard manual labor. New technologies can also allow therapists to supervise multiple patients at the same time which can decrease the costs of therapy.</a:t>
            </a:r>
            <a:endParaRPr lang="en-US" sz="1200" kern="1200" noProof="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A5CCBA3-A251-43A9-B1B9-B309A3F689C0}" type="slidenum">
              <a:rPr lang="de-CH" smtClean="0"/>
              <a:t>55</a:t>
            </a:fld>
            <a:endParaRPr lang="de-CH" dirty="0"/>
          </a:p>
        </p:txBody>
      </p:sp>
    </p:spTree>
    <p:extLst>
      <p:ext uri="{BB962C8B-B14F-4D97-AF65-F5344CB8AC3E}">
        <p14:creationId xmlns:p14="http://schemas.microsoft.com/office/powerpoint/2010/main" val="278051913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 few issues still remain</a:t>
            </a:r>
            <a:r>
              <a:rPr lang="en-US" baseline="0" noProof="0" dirty="0"/>
              <a:t> for new technologies.</a:t>
            </a:r>
          </a:p>
          <a:p>
            <a:endParaRPr lang="en-US" baseline="0" noProof="0" dirty="0"/>
          </a:p>
          <a:p>
            <a:r>
              <a:rPr lang="en-US" baseline="0" noProof="0" dirty="0"/>
              <a:t>One of those is that new technologies are manufactured devices and therefore have only a limited ability to adjust to an individual patient or specific rehabilitation setting. This issue can be resolved to a great part by predictive and clever product design and software or hardware updates at a later point.</a:t>
            </a:r>
          </a:p>
          <a:p>
            <a:endParaRPr lang="en-US" baseline="0" noProof="0" dirty="0"/>
          </a:p>
          <a:p>
            <a:r>
              <a:rPr lang="en-US" baseline="0" noProof="0" dirty="0"/>
              <a:t>A second issue is the risk of a device of becoming obsolescent. After several years devices will also show material fatigue and parts might need to be replaced.</a:t>
            </a:r>
          </a:p>
          <a:p>
            <a:endParaRPr lang="en-US" baseline="0" noProof="0" dirty="0"/>
          </a:p>
          <a:p>
            <a:r>
              <a:rPr lang="en-US" baseline="0" noProof="0" dirty="0"/>
              <a:t>A third issue is the cost that comes with some of the new technologies. The manufacturing costs of a device that closely and safely interacts with a patient and contains precise actuators and sensors is still very high.</a:t>
            </a:r>
          </a:p>
          <a:p>
            <a:endParaRPr lang="en-US" baseline="0" noProof="0" dirty="0"/>
          </a:p>
          <a:p>
            <a:r>
              <a:rPr lang="en-US" baseline="0" noProof="0" dirty="0"/>
              <a:t>And as a last point mainly concerning robotics devices can be quite space consuming which might therefore present a challenge to some hospitals or rehabilitation centers.</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56</a:t>
            </a:fld>
            <a:endParaRPr lang="de-CH" dirty="0"/>
          </a:p>
        </p:txBody>
      </p:sp>
    </p:spTree>
    <p:extLst>
      <p:ext uri="{BB962C8B-B14F-4D97-AF65-F5344CB8AC3E}">
        <p14:creationId xmlns:p14="http://schemas.microsoft.com/office/powerpoint/2010/main" val="17512689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How do new technologies link to the key factors discussed in the previous</a:t>
            </a:r>
            <a:r>
              <a:rPr lang="en-US" baseline="0" noProof="0" dirty="0"/>
              <a:t> chapter?</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noProof="0" dirty="0"/>
              <a:t>As a first point n</a:t>
            </a:r>
            <a:r>
              <a:rPr lang="en-US" noProof="0" dirty="0"/>
              <a:t>ew technologies have</a:t>
            </a:r>
            <a:r>
              <a:rPr lang="en-US" baseline="0" noProof="0" dirty="0"/>
              <a:t> the ability to provide a d</a:t>
            </a:r>
            <a:r>
              <a:rPr lang="en-US" noProof="0" dirty="0"/>
              <a:t>efined, larger number of repetitions per time through automated mechanical administration (Huang and Krakauer 2009). In addition thanks to the</a:t>
            </a:r>
            <a:r>
              <a:rPr lang="en-US" baseline="0" noProof="0" dirty="0"/>
              <a:t> optimized patient support </a:t>
            </a:r>
            <a:r>
              <a:rPr lang="en-US" noProof="0" dirty="0"/>
              <a:t>practice is</a:t>
            </a:r>
            <a:r>
              <a:rPr lang="en-US" baseline="0" noProof="0" dirty="0"/>
              <a:t> even possible for severely impaired patients which also increases the repetitions they are able to do </a:t>
            </a:r>
            <a:r>
              <a:rPr lang="en-US" noProof="0" dirty="0"/>
              <a:t>(Finley et al. 2005, Quandt and Hummel 2014).</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a:p>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A second point is that new technologies increase the time patients can practice. This is achieved through the higher motivation new</a:t>
            </a:r>
            <a:r>
              <a:rPr lang="en-US" baseline="0" noProof="0" dirty="0"/>
              <a:t> technologies </a:t>
            </a:r>
            <a:r>
              <a:rPr lang="en-US" noProof="0" dirty="0"/>
              <a:t>provide so that patients don’t become </a:t>
            </a:r>
            <a:r>
              <a:rPr lang="en-US" baseline="0" noProof="0" dirty="0"/>
              <a:t>bored </a:t>
            </a:r>
            <a:r>
              <a:rPr lang="en-US" noProof="0" dirty="0"/>
              <a:t>and want to continue</a:t>
            </a:r>
            <a:r>
              <a:rPr lang="en-US" baseline="0" noProof="0" dirty="0"/>
              <a:t> therapy for extended time</a:t>
            </a:r>
            <a:r>
              <a:rPr lang="en-US" noProof="0" dirty="0"/>
              <a:t> (Di Loreto et al. 2011). Because</a:t>
            </a:r>
            <a:r>
              <a:rPr lang="en-US" baseline="0" noProof="0" dirty="0"/>
              <a:t> of the lesser need for supervision training time can also increase and becomes less dependent on therapist availability </a:t>
            </a:r>
            <a:r>
              <a:rPr lang="en-US" noProof="0" dirty="0"/>
              <a:t>(e.g. group trainings). And the option</a:t>
            </a:r>
            <a:r>
              <a:rPr lang="en-US" baseline="0" noProof="0" dirty="0"/>
              <a:t> of </a:t>
            </a:r>
            <a:r>
              <a:rPr lang="en-US" noProof="0" dirty="0"/>
              <a:t>home based training (e.g. sensor technology, Patel et al. 2012) also adds to the time patients can train per week (Coffey and Ward 2013).</a:t>
            </a:r>
          </a:p>
        </p:txBody>
      </p:sp>
      <p:sp>
        <p:nvSpPr>
          <p:cNvPr id="4" name="Slide Number Placeholder 3"/>
          <p:cNvSpPr>
            <a:spLocks noGrp="1"/>
          </p:cNvSpPr>
          <p:nvPr>
            <p:ph type="sldNum" sz="quarter" idx="10"/>
          </p:nvPr>
        </p:nvSpPr>
        <p:spPr/>
        <p:txBody>
          <a:bodyPr/>
          <a:lstStyle/>
          <a:p>
            <a:fld id="{4A5CCBA3-A251-43A9-B1B9-B309A3F689C0}" type="slidenum">
              <a:rPr lang="de-CH" smtClean="0"/>
              <a:t>57</a:t>
            </a:fld>
            <a:endParaRPr lang="de-CH" dirty="0"/>
          </a:p>
        </p:txBody>
      </p:sp>
    </p:spTree>
    <p:extLst>
      <p:ext uri="{BB962C8B-B14F-4D97-AF65-F5344CB8AC3E}">
        <p14:creationId xmlns:p14="http://schemas.microsoft.com/office/powerpoint/2010/main" val="18347328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New</a:t>
            </a:r>
            <a:r>
              <a:rPr lang="en-US" baseline="0" noProof="0" dirty="0"/>
              <a:t> technologies can also easily influence the required patient effort by adding resistance or support and making the tasks physically and cognitively more challenging (Novak et al. 2014, </a:t>
            </a:r>
            <a:r>
              <a:rPr lang="en-US" noProof="0" dirty="0"/>
              <a:t>Marchal-Crespo and Reinkensmeyer 2009). Additionally virtual reality environments allow to separate cognitive and physical effort which can not be directly achieved in reality (Holden and Todorov 2002).</a:t>
            </a:r>
          </a:p>
          <a:p>
            <a:endParaRPr lang="en-US" noProof="0" dirty="0"/>
          </a:p>
          <a:p>
            <a:r>
              <a:rPr lang="en-US" noProof="0" dirty="0"/>
              <a:t>Another factor which makes new technologies</a:t>
            </a:r>
            <a:r>
              <a:rPr lang="en-US" baseline="0" noProof="0" dirty="0"/>
              <a:t> ideal for intense training is the possibility to adjust the difficulty to each patient individually by applying resistive or assistive forces, making the task goals easier or harder and providing more or less feedback (Huang and Krakauer 2009). </a:t>
            </a:r>
          </a:p>
          <a:p>
            <a:endParaRPr lang="en-US" baseline="0" noProof="0" dirty="0"/>
          </a:p>
          <a:p>
            <a:r>
              <a:rPr lang="en-US" noProof="0" dirty="0"/>
              <a:t>A further point is that new technologies posses ideal means of providing pre-specified distributed or blocked training schedules (Huang and Krakauer 2009).</a:t>
            </a:r>
          </a:p>
        </p:txBody>
      </p:sp>
      <p:sp>
        <p:nvSpPr>
          <p:cNvPr id="4" name="Slide Number Placeholder 3"/>
          <p:cNvSpPr>
            <a:spLocks noGrp="1"/>
          </p:cNvSpPr>
          <p:nvPr>
            <p:ph type="sldNum" sz="quarter" idx="10"/>
          </p:nvPr>
        </p:nvSpPr>
        <p:spPr/>
        <p:txBody>
          <a:bodyPr/>
          <a:lstStyle/>
          <a:p>
            <a:fld id="{4A5CCBA3-A251-43A9-B1B9-B309A3F689C0}" type="slidenum">
              <a:rPr lang="de-CH" smtClean="0"/>
              <a:t>58</a:t>
            </a:fld>
            <a:endParaRPr lang="de-CH" dirty="0"/>
          </a:p>
        </p:txBody>
      </p:sp>
    </p:spTree>
    <p:extLst>
      <p:ext uri="{BB962C8B-B14F-4D97-AF65-F5344CB8AC3E}">
        <p14:creationId xmlns:p14="http://schemas.microsoft.com/office/powerpoint/2010/main" val="316419200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a:t>Difficult tasks can be simplified or broken into partial movements and reduced in the degrees of freedom (</a:t>
            </a:r>
            <a:r>
              <a:rPr lang="en-US" noProof="0" dirty="0" err="1"/>
              <a:t>Squeri</a:t>
            </a:r>
            <a:r>
              <a:rPr lang="en-US" noProof="0" dirty="0"/>
              <a:t> et al. 2012, Sensor Technology). Training can </a:t>
            </a:r>
            <a:r>
              <a:rPr lang="en-US" baseline="0" noProof="0" dirty="0"/>
              <a:t>be b</a:t>
            </a:r>
            <a:r>
              <a:rPr lang="en-US" noProof="0" dirty="0"/>
              <a:t>imanual or </a:t>
            </a:r>
            <a:r>
              <a:rPr lang="en-US" noProof="0" dirty="0" err="1"/>
              <a:t>unimanual</a:t>
            </a:r>
            <a:r>
              <a:rPr lang="en-US" noProof="0" dirty="0"/>
              <a:t> (Trlep et al. 2012).</a:t>
            </a:r>
          </a:p>
          <a:p>
            <a:r>
              <a:rPr lang="en-US" noProof="0" dirty="0"/>
              <a:t>Specific task training can be simulate</a:t>
            </a:r>
            <a:r>
              <a:rPr lang="en-US" baseline="0" noProof="0" dirty="0"/>
              <a:t>d </a:t>
            </a:r>
            <a:r>
              <a:rPr lang="en-US" noProof="0" dirty="0"/>
              <a:t>in a virtual environment with added haptic feedback or performed with sensor technology devices which allow precise movement measurements and added augmented feedback (</a:t>
            </a:r>
            <a:r>
              <a:rPr lang="en-US" noProof="0" dirty="0" err="1"/>
              <a:t>Timmermans</a:t>
            </a:r>
            <a:r>
              <a:rPr lang="en-US" noProof="0" dirty="0"/>
              <a:t> et al. 2009 &amp; 2010).</a:t>
            </a:r>
          </a:p>
          <a:p>
            <a:endParaRPr lang="en-US" noProof="0" dirty="0"/>
          </a:p>
          <a:p>
            <a:r>
              <a:rPr lang="en-US" noProof="0" dirty="0"/>
              <a:t>Another</a:t>
            </a:r>
            <a:r>
              <a:rPr lang="en-US" baseline="0" noProof="0" dirty="0"/>
              <a:t> linkage is the ease with which variability can be introduced into the training. Using virtual reality task environments can be changed, movement trajectories can differ variably by changing target locations and so on </a:t>
            </a:r>
            <a:r>
              <a:rPr lang="en-US" noProof="0" dirty="0"/>
              <a:t>(Imam and Jarus 2014, Tetteroo et al. 2014).</a:t>
            </a:r>
          </a:p>
          <a:p>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59</a:t>
            </a:fld>
            <a:endParaRPr lang="de-CH" dirty="0"/>
          </a:p>
        </p:txBody>
      </p:sp>
    </p:spTree>
    <p:extLst>
      <p:ext uri="{BB962C8B-B14F-4D97-AF65-F5344CB8AC3E}">
        <p14:creationId xmlns:p14="http://schemas.microsoft.com/office/powerpoint/2010/main" val="21641248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Movement assistance and guidance can be reduced to increase task complexity in small steps which makes shaping very well implementable (</a:t>
            </a:r>
            <a:r>
              <a:rPr lang="en-US" noProof="0" dirty="0" err="1"/>
              <a:t>Emken</a:t>
            </a:r>
            <a:r>
              <a:rPr lang="en-US" noProof="0" dirty="0"/>
              <a:t> et al. 2008)</a:t>
            </a:r>
          </a:p>
          <a:p>
            <a:endParaRPr lang="en-US" noProof="0" dirty="0"/>
          </a:p>
          <a:p>
            <a:r>
              <a:rPr lang="en-US" noProof="0" dirty="0"/>
              <a:t>As another point many ways exist to increase the patient’s motivation. Movement tasks can be implemented into serious games which increase motivation and immersion (Burke et al. 2009, Novak et al. 2014, Colombo et al. 2007). Motivating feedback can</a:t>
            </a:r>
            <a:r>
              <a:rPr lang="en-US" baseline="0" noProof="0" dirty="0"/>
              <a:t> be given verbally or visually and goals can be determined which should be reached to enhance motivation further (</a:t>
            </a:r>
            <a:r>
              <a:rPr lang="en-US" noProof="0" dirty="0" err="1"/>
              <a:t>Mihelj</a:t>
            </a:r>
            <a:r>
              <a:rPr lang="en-US" noProof="0" dirty="0"/>
              <a:t> et al. 2012). There</a:t>
            </a:r>
            <a:r>
              <a:rPr lang="en-US" baseline="0" noProof="0" dirty="0"/>
              <a:t> is even the possibility to increase assistance which allows even severely impaired patients to complete more complex tasks (</a:t>
            </a:r>
            <a:r>
              <a:rPr lang="en-US" baseline="0" noProof="0" dirty="0" err="1"/>
              <a:t>Mihelj</a:t>
            </a:r>
            <a:r>
              <a:rPr lang="en-US" baseline="0" noProof="0" dirty="0"/>
              <a:t> et al. 2012).</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60</a:t>
            </a:fld>
            <a:endParaRPr lang="de-CH" dirty="0"/>
          </a:p>
        </p:txBody>
      </p:sp>
    </p:spTree>
    <p:extLst>
      <p:ext uri="{BB962C8B-B14F-4D97-AF65-F5344CB8AC3E}">
        <p14:creationId xmlns:p14="http://schemas.microsoft.com/office/powerpoint/2010/main" val="9811985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New technologies offer a wide number of possibilities for providing instructions such as verbally</a:t>
            </a:r>
            <a:r>
              <a:rPr lang="en-US" baseline="0" noProof="0" dirty="0"/>
              <a:t> or visually on a display </a:t>
            </a:r>
            <a:r>
              <a:rPr lang="en-US" noProof="0" dirty="0"/>
              <a:t>(</a:t>
            </a:r>
            <a:r>
              <a:rPr lang="en-US" noProof="0" dirty="0" err="1"/>
              <a:t>Chinthammit</a:t>
            </a:r>
            <a:r>
              <a:rPr lang="en-US" noProof="0" dirty="0"/>
              <a:t> et al. 2014, Imam and Jarus 2014). </a:t>
            </a:r>
          </a:p>
          <a:p>
            <a:r>
              <a:rPr lang="en-US" noProof="0" dirty="0"/>
              <a:t>As with instructions there are also a lot of possibilities to provide well</a:t>
            </a:r>
            <a:r>
              <a:rPr lang="en-US" baseline="0" noProof="0" dirty="0"/>
              <a:t>-timed feedback. Inherent or augmented feedback can be given using displays, audio speakers, haptic displays (tactile or </a:t>
            </a:r>
            <a:r>
              <a:rPr lang="en-US" sz="1200" b="0" kern="1200" dirty="0">
                <a:solidFill>
                  <a:schemeClr val="tx1"/>
                </a:solidFill>
                <a:effectLst/>
                <a:latin typeface="+mn-lt"/>
                <a:ea typeface="+mn-ea"/>
                <a:cs typeface="+mn-cs"/>
              </a:rPr>
              <a:t>kinesthetic feedback) or electrical</a:t>
            </a:r>
            <a:r>
              <a:rPr lang="en-US" sz="1200" b="0" kern="1200" baseline="0" dirty="0">
                <a:solidFill>
                  <a:schemeClr val="tx1"/>
                </a:solidFill>
                <a:effectLst/>
                <a:latin typeface="+mn-lt"/>
                <a:ea typeface="+mn-ea"/>
                <a:cs typeface="+mn-cs"/>
              </a:rPr>
              <a:t> stimulation. In addition, the timing of the feedback can be very precisely chosen. And for patient’s which can’t perform the tasks on their own assistance as-needed can be provided.</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61</a:t>
            </a:fld>
            <a:endParaRPr lang="de-CH" dirty="0"/>
          </a:p>
        </p:txBody>
      </p:sp>
    </p:spTree>
    <p:extLst>
      <p:ext uri="{BB962C8B-B14F-4D97-AF65-F5344CB8AC3E}">
        <p14:creationId xmlns:p14="http://schemas.microsoft.com/office/powerpoint/2010/main" val="21019043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63</a:t>
            </a:fld>
            <a:endParaRPr lang="de-CH" dirty="0"/>
          </a:p>
        </p:txBody>
      </p:sp>
    </p:spTree>
    <p:extLst>
      <p:ext uri="{BB962C8B-B14F-4D97-AF65-F5344CB8AC3E}">
        <p14:creationId xmlns:p14="http://schemas.microsoft.com/office/powerpoint/2010/main" val="312892413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64</a:t>
            </a:fld>
            <a:endParaRPr lang="de-CH" dirty="0"/>
          </a:p>
        </p:txBody>
      </p:sp>
    </p:spTree>
    <p:extLst>
      <p:ext uri="{BB962C8B-B14F-4D97-AF65-F5344CB8AC3E}">
        <p14:creationId xmlns:p14="http://schemas.microsoft.com/office/powerpoint/2010/main" val="3942449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6"/>
          <p:cNvSpPr>
            <a:spLocks noGrp="1" noChangeArrowheads="1"/>
          </p:cNvSpPr>
          <p:nvPr>
            <p:ph type="ftr" sz="quarter" idx="4"/>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GB" altLang="de-DE" dirty="0"/>
              <a:t>Phase 1</a:t>
            </a:r>
          </a:p>
        </p:txBody>
      </p:sp>
      <p:sp>
        <p:nvSpPr>
          <p:cNvPr id="47107"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B82988C8-D5B2-4708-9397-010520B3B9EA}" type="slidenum">
              <a:rPr lang="en-GB" altLang="de-DE"/>
              <a:pPr/>
              <a:t>8</a:t>
            </a:fld>
            <a:endParaRPr lang="en-GB" altLang="de-DE" dirty="0"/>
          </a:p>
        </p:txBody>
      </p:sp>
      <p:sp>
        <p:nvSpPr>
          <p:cNvPr id="47108" name="Rectangle 2"/>
          <p:cNvSpPr>
            <a:spLocks noGrp="1" noRot="1" noChangeAspect="1" noChangeArrowheads="1" noTextEdit="1"/>
          </p:cNvSpPr>
          <p:nvPr>
            <p:ph type="sldImg"/>
          </p:nvPr>
        </p:nvSpPr>
        <p:spPr>
          <a:ln/>
        </p:spPr>
      </p:sp>
      <p:sp>
        <p:nvSpPr>
          <p:cNvPr id="47109" name="Rectangle 3"/>
          <p:cNvSpPr>
            <a:spLocks noGrp="1" noChangeArrowheads="1"/>
          </p:cNvSpPr>
          <p:nvPr>
            <p:ph type="body" idx="1"/>
          </p:nvPr>
        </p:nvSpPr>
        <p:spPr>
          <a:noFill/>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To send a signal</a:t>
            </a:r>
            <a:r>
              <a:rPr lang="en-US" baseline="0" dirty="0"/>
              <a:t> n</a:t>
            </a:r>
            <a:r>
              <a:rPr lang="en-US" dirty="0"/>
              <a:t>eurons transmit</a:t>
            </a:r>
            <a:r>
              <a:rPr lang="en-US" baseline="0" dirty="0"/>
              <a:t> small currents along elongated process called axons. To relay the signal f</a:t>
            </a:r>
            <a:r>
              <a:rPr lang="en-US" dirty="0"/>
              <a:t>rom one neuron to another or to a muscle complex junctions or connections termed synapses are required. At a synapse the electrical signal is first converted into a chemical signal (in form of neurotransmitters) which can bridge the small space between two neurons and then reconverted</a:t>
            </a:r>
            <a:r>
              <a:rPr lang="en-US" baseline="0" dirty="0"/>
              <a:t> into an electrical signal again. </a:t>
            </a:r>
            <a:r>
              <a:rPr lang="en-US" dirty="0"/>
              <a:t>Neurons can have many</a:t>
            </a:r>
            <a:r>
              <a:rPr lang="en-US" baseline="0" dirty="0"/>
              <a:t> synapses between each other which </a:t>
            </a:r>
            <a:r>
              <a:rPr lang="en-US" dirty="0"/>
              <a:t>makes the connection between them greater and stronger. Our experiences and activities can increase or decrease the number of synapses between a specific pair of neurons which</a:t>
            </a:r>
            <a:r>
              <a:rPr lang="en-US" baseline="0" dirty="0"/>
              <a:t> results in</a:t>
            </a:r>
            <a:r>
              <a:rPr lang="en-US" dirty="0"/>
              <a:t> experience-dependent learning.</a:t>
            </a:r>
          </a:p>
          <a:p>
            <a:pPr eaLnBrk="1" hangingPunct="1"/>
            <a:endParaRPr lang="en-GB" altLang="de-DE" b="1" dirty="0">
              <a:latin typeface="Arial" panose="020B0604020202020204" pitchFamily="34" charset="0"/>
            </a:endParaRPr>
          </a:p>
          <a:p>
            <a:pPr eaLnBrk="1" hangingPunct="1"/>
            <a:r>
              <a:rPr lang="en-US" altLang="de-DE" b="0" dirty="0">
                <a:latin typeface="Arial" panose="020B0604020202020204" pitchFamily="34" charset="0"/>
              </a:rPr>
              <a:t>Hebbian learning: </a:t>
            </a:r>
          </a:p>
          <a:p>
            <a:pPr eaLnBrk="1" hangingPunct="1"/>
            <a:r>
              <a:rPr lang="en-US" altLang="de-DE" dirty="0">
                <a:latin typeface="Arial" panose="020B0604020202020204" pitchFamily="34" charset="0"/>
              </a:rPr>
              <a:t>Repetitive activation of a presynaptic neuron together with simultaneous activation of a neighboring postsynaptic neuron leads to an increase in synaptic strength between them.</a:t>
            </a:r>
          </a:p>
        </p:txBody>
      </p:sp>
    </p:spTree>
    <p:extLst>
      <p:ext uri="{BB962C8B-B14F-4D97-AF65-F5344CB8AC3E}">
        <p14:creationId xmlns:p14="http://schemas.microsoft.com/office/powerpoint/2010/main" val="32654496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10"/>
          </p:nvPr>
        </p:nvSpPr>
        <p:spPr/>
        <p:txBody>
          <a:bodyPr/>
          <a:lstStyle/>
          <a:p>
            <a:fld id="{4A5CCBA3-A251-43A9-B1B9-B309A3F689C0}" type="slidenum">
              <a:rPr lang="de-CH" smtClean="0"/>
              <a:t>65</a:t>
            </a:fld>
            <a:endParaRPr lang="de-CH" dirty="0"/>
          </a:p>
        </p:txBody>
      </p:sp>
    </p:spTree>
    <p:extLst>
      <p:ext uri="{BB962C8B-B14F-4D97-AF65-F5344CB8AC3E}">
        <p14:creationId xmlns:p14="http://schemas.microsoft.com/office/powerpoint/2010/main" val="136554252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66</a:t>
            </a:fld>
            <a:endParaRPr lang="de-CH" dirty="0"/>
          </a:p>
        </p:txBody>
      </p:sp>
    </p:spTree>
    <p:extLst>
      <p:ext uri="{BB962C8B-B14F-4D97-AF65-F5344CB8AC3E}">
        <p14:creationId xmlns:p14="http://schemas.microsoft.com/office/powerpoint/2010/main" val="13675272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1"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67</a:t>
            </a:fld>
            <a:endParaRPr lang="de-CH" dirty="0"/>
          </a:p>
        </p:txBody>
      </p:sp>
    </p:spTree>
    <p:extLst>
      <p:ext uri="{BB962C8B-B14F-4D97-AF65-F5344CB8AC3E}">
        <p14:creationId xmlns:p14="http://schemas.microsoft.com/office/powerpoint/2010/main" val="60491257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68</a:t>
            </a:fld>
            <a:endParaRPr lang="de-CH" dirty="0"/>
          </a:p>
        </p:txBody>
      </p:sp>
    </p:spTree>
    <p:extLst>
      <p:ext uri="{BB962C8B-B14F-4D97-AF65-F5344CB8AC3E}">
        <p14:creationId xmlns:p14="http://schemas.microsoft.com/office/powerpoint/2010/main" val="258806221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dirty="0"/>
          </a:p>
        </p:txBody>
      </p:sp>
      <p:sp>
        <p:nvSpPr>
          <p:cNvPr id="4" name="Slide Number Placeholder 3"/>
          <p:cNvSpPr>
            <a:spLocks noGrp="1"/>
          </p:cNvSpPr>
          <p:nvPr>
            <p:ph type="sldNum" sz="quarter" idx="10"/>
          </p:nvPr>
        </p:nvSpPr>
        <p:spPr/>
        <p:txBody>
          <a:bodyPr/>
          <a:lstStyle/>
          <a:p>
            <a:fld id="{4A5CCBA3-A251-43A9-B1B9-B309A3F689C0}" type="slidenum">
              <a:rPr lang="de-CH" smtClean="0"/>
              <a:t>69</a:t>
            </a:fld>
            <a:endParaRPr lang="de-CH" dirty="0"/>
          </a:p>
        </p:txBody>
      </p:sp>
    </p:spTree>
    <p:extLst>
      <p:ext uri="{BB962C8B-B14F-4D97-AF65-F5344CB8AC3E}">
        <p14:creationId xmlns:p14="http://schemas.microsoft.com/office/powerpoint/2010/main" val="332451850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0" i="0" dirty="0"/>
          </a:p>
        </p:txBody>
      </p:sp>
      <p:sp>
        <p:nvSpPr>
          <p:cNvPr id="4" name="Slide Number Placeholder 3"/>
          <p:cNvSpPr>
            <a:spLocks noGrp="1"/>
          </p:cNvSpPr>
          <p:nvPr>
            <p:ph type="sldNum" sz="quarter" idx="10"/>
          </p:nvPr>
        </p:nvSpPr>
        <p:spPr/>
        <p:txBody>
          <a:bodyPr/>
          <a:lstStyle/>
          <a:p>
            <a:fld id="{4A5CCBA3-A251-43A9-B1B9-B309A3F689C0}" type="slidenum">
              <a:rPr lang="de-CH" smtClean="0"/>
              <a:t>70</a:t>
            </a:fld>
            <a:endParaRPr lang="de-CH" dirty="0"/>
          </a:p>
        </p:txBody>
      </p:sp>
    </p:spTree>
    <p:extLst>
      <p:ext uri="{BB962C8B-B14F-4D97-AF65-F5344CB8AC3E}">
        <p14:creationId xmlns:p14="http://schemas.microsoft.com/office/powerpoint/2010/main" val="202756212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0" i="0" dirty="0"/>
          </a:p>
        </p:txBody>
      </p:sp>
      <p:sp>
        <p:nvSpPr>
          <p:cNvPr id="4" name="Slide Number Placeholder 3"/>
          <p:cNvSpPr>
            <a:spLocks noGrp="1"/>
          </p:cNvSpPr>
          <p:nvPr>
            <p:ph type="sldNum" sz="quarter" idx="10"/>
          </p:nvPr>
        </p:nvSpPr>
        <p:spPr/>
        <p:txBody>
          <a:bodyPr/>
          <a:lstStyle/>
          <a:p>
            <a:fld id="{4A5CCBA3-A251-43A9-B1B9-B309A3F689C0}" type="slidenum">
              <a:rPr lang="de-CH" smtClean="0"/>
              <a:t>71</a:t>
            </a:fld>
            <a:endParaRPr lang="de-CH" dirty="0"/>
          </a:p>
        </p:txBody>
      </p:sp>
    </p:spTree>
    <p:extLst>
      <p:ext uri="{BB962C8B-B14F-4D97-AF65-F5344CB8AC3E}">
        <p14:creationId xmlns:p14="http://schemas.microsoft.com/office/powerpoint/2010/main" val="5343194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0" i="0" dirty="0"/>
          </a:p>
        </p:txBody>
      </p:sp>
      <p:sp>
        <p:nvSpPr>
          <p:cNvPr id="4" name="Slide Number Placeholder 3"/>
          <p:cNvSpPr>
            <a:spLocks noGrp="1"/>
          </p:cNvSpPr>
          <p:nvPr>
            <p:ph type="sldNum" sz="quarter" idx="10"/>
          </p:nvPr>
        </p:nvSpPr>
        <p:spPr/>
        <p:txBody>
          <a:bodyPr/>
          <a:lstStyle/>
          <a:p>
            <a:fld id="{4A5CCBA3-A251-43A9-B1B9-B309A3F689C0}" type="slidenum">
              <a:rPr lang="de-CH" smtClean="0"/>
              <a:t>72</a:t>
            </a:fld>
            <a:endParaRPr lang="de-CH" dirty="0"/>
          </a:p>
        </p:txBody>
      </p:sp>
    </p:spTree>
    <p:extLst>
      <p:ext uri="{BB962C8B-B14F-4D97-AF65-F5344CB8AC3E}">
        <p14:creationId xmlns:p14="http://schemas.microsoft.com/office/powerpoint/2010/main" val="329835756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CH" b="0" i="0" dirty="0"/>
          </a:p>
        </p:txBody>
      </p:sp>
      <p:sp>
        <p:nvSpPr>
          <p:cNvPr id="4" name="Slide Number Placeholder 3"/>
          <p:cNvSpPr>
            <a:spLocks noGrp="1"/>
          </p:cNvSpPr>
          <p:nvPr>
            <p:ph type="sldNum" sz="quarter" idx="10"/>
          </p:nvPr>
        </p:nvSpPr>
        <p:spPr/>
        <p:txBody>
          <a:bodyPr/>
          <a:lstStyle/>
          <a:p>
            <a:fld id="{4A5CCBA3-A251-43A9-B1B9-B309A3F689C0}" type="slidenum">
              <a:rPr lang="de-CH" smtClean="0"/>
              <a:t>73</a:t>
            </a:fld>
            <a:endParaRPr lang="de-CH" dirty="0"/>
          </a:p>
        </p:txBody>
      </p:sp>
    </p:spTree>
    <p:extLst>
      <p:ext uri="{BB962C8B-B14F-4D97-AF65-F5344CB8AC3E}">
        <p14:creationId xmlns:p14="http://schemas.microsoft.com/office/powerpoint/2010/main" val="22361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altLang="de-DE" noProof="0" dirty="0">
                <a:latin typeface="Arial" panose="020B0604020202020204" pitchFamily="34" charset="0"/>
              </a:rPr>
              <a:t>What happens when the brain or spinal cord are damaged?</a:t>
            </a:r>
            <a:endParaRPr lang="en-US" noProof="0" dirty="0"/>
          </a:p>
          <a:p>
            <a:endParaRPr lang="en-US" noProof="0" dirty="0"/>
          </a:p>
          <a:p>
            <a:r>
              <a:rPr lang="en-US" noProof="0" dirty="0"/>
              <a:t>Central nervous system injuries such as traumatic brain injury or strokes damage directly neurons in the brain and</a:t>
            </a:r>
            <a:r>
              <a:rPr lang="en-US" baseline="0" noProof="0" dirty="0"/>
              <a:t> therefore impair our abilities to move, feel, speak, think etc. depending on the areas which are affected. Traumatic brain injury is characterized by damage to the brain resulting from external mechanical force such as a blow to the head or a penetration by a projectile. Stroke on the other hand is a loss of brain function due to a disturbance in the blood supply to the brain which can either be decreased </a:t>
            </a:r>
            <a:r>
              <a:rPr lang="en-US" noProof="0" dirty="0"/>
              <a:t>by a blockage of or blood can accumulate due to a rupture of a blood vessel.</a:t>
            </a:r>
          </a:p>
          <a:p>
            <a:r>
              <a:rPr lang="en-US" noProof="0" dirty="0"/>
              <a:t>In contrast to that damage to the spinal cord interrupts the pathways from the brain to the periphery and can result in pain, numbness, loss of sensation and</a:t>
            </a:r>
            <a:r>
              <a:rPr lang="en-US" baseline="0" noProof="0" dirty="0"/>
              <a:t> </a:t>
            </a:r>
            <a:r>
              <a:rPr lang="en-US" noProof="0" dirty="0"/>
              <a:t>problems with voluntary motor control. Symptoms depend on the location of the injury and the extent</a:t>
            </a:r>
            <a:r>
              <a:rPr lang="en-US" baseline="0" noProof="0" dirty="0"/>
              <a:t> of damage to the spinal cord</a:t>
            </a:r>
            <a:r>
              <a:rPr lang="en-US" noProof="0" dirty="0"/>
              <a:t>. In the severe case of complete spinal cord injury all functions below the injured area are lost.</a:t>
            </a:r>
          </a:p>
        </p:txBody>
      </p:sp>
      <p:sp>
        <p:nvSpPr>
          <p:cNvPr id="4" name="Slide Number Placeholder 3"/>
          <p:cNvSpPr>
            <a:spLocks noGrp="1"/>
          </p:cNvSpPr>
          <p:nvPr>
            <p:ph type="sldNum" sz="quarter" idx="10"/>
          </p:nvPr>
        </p:nvSpPr>
        <p:spPr/>
        <p:txBody>
          <a:bodyPr/>
          <a:lstStyle/>
          <a:p>
            <a:fld id="{4A5CCBA3-A251-43A9-B1B9-B309A3F689C0}" type="slidenum">
              <a:rPr lang="de-CH" smtClean="0"/>
              <a:t>9</a:t>
            </a:fld>
            <a:endParaRPr lang="de-CH" dirty="0"/>
          </a:p>
        </p:txBody>
      </p:sp>
    </p:spTree>
    <p:extLst>
      <p:ext uri="{BB962C8B-B14F-4D97-AF65-F5344CB8AC3E}">
        <p14:creationId xmlns:p14="http://schemas.microsoft.com/office/powerpoint/2010/main" val="1679953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noProof="0" dirty="0"/>
              <a:t>According</a:t>
            </a:r>
            <a:r>
              <a:rPr lang="en-US" sz="1200" baseline="0" noProof="0" dirty="0"/>
              <a:t> to a survey of the national stroke association </a:t>
            </a:r>
            <a:r>
              <a:rPr lang="en-US" sz="1200" noProof="0" dirty="0"/>
              <a:t>49% of</a:t>
            </a:r>
            <a:r>
              <a:rPr lang="en-US" sz="1200" baseline="0" noProof="0" dirty="0"/>
              <a:t> stroke survivors </a:t>
            </a:r>
            <a:r>
              <a:rPr lang="en-US" sz="1200" noProof="0" dirty="0"/>
              <a:t>still experience balance impairments</a:t>
            </a:r>
            <a:r>
              <a:rPr lang="en-US" sz="1200" baseline="0" noProof="0" dirty="0"/>
              <a:t> even several months or years after the incident. 44% have still troubles with arm movements, 52% with hand movements, 44% with leg movements and 54% with walking. This affects their daily and everyday working life negatively in that they need help with daily tasks or walking or that they can’t accomplish part of their work anymore. In addition participation in social activities often decreases.</a:t>
            </a:r>
            <a:endParaRPr lang="en-US" noProof="0" dirty="0"/>
          </a:p>
        </p:txBody>
      </p:sp>
      <p:sp>
        <p:nvSpPr>
          <p:cNvPr id="4" name="Slide Number Placeholder 3"/>
          <p:cNvSpPr>
            <a:spLocks noGrp="1"/>
          </p:cNvSpPr>
          <p:nvPr>
            <p:ph type="sldNum" sz="quarter" idx="10"/>
          </p:nvPr>
        </p:nvSpPr>
        <p:spPr/>
        <p:txBody>
          <a:bodyPr/>
          <a:lstStyle/>
          <a:p>
            <a:fld id="{4A5CCBA3-A251-43A9-B1B9-B309A3F689C0}" type="slidenum">
              <a:rPr lang="de-CH" smtClean="0"/>
              <a:t>10</a:t>
            </a:fld>
            <a:endParaRPr lang="de-CH" dirty="0"/>
          </a:p>
        </p:txBody>
      </p:sp>
    </p:spTree>
    <p:extLst>
      <p:ext uri="{BB962C8B-B14F-4D97-AF65-F5344CB8AC3E}">
        <p14:creationId xmlns:p14="http://schemas.microsoft.com/office/powerpoint/2010/main" val="4218834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noProof="0" dirty="0"/>
              <a:t>Adapted from Neuroplasticity After </a:t>
            </a:r>
            <a:r>
              <a:rPr lang="en-US" noProof="0" dirty="0" err="1"/>
              <a:t>Aquired</a:t>
            </a:r>
            <a:r>
              <a:rPr lang="en-US" noProof="0" dirty="0"/>
              <a:t> Brain Injury</a:t>
            </a:r>
          </a:p>
          <a:p>
            <a:r>
              <a:rPr lang="en-US" noProof="0" dirty="0"/>
              <a:t>By Heidi </a:t>
            </a:r>
            <a:r>
              <a:rPr lang="en-US" noProof="0" dirty="0" err="1"/>
              <a:t>Reyst</a:t>
            </a:r>
            <a:r>
              <a:rPr lang="en-US" noProof="0" dirty="0"/>
              <a:t>, Rainbow Rehabilitation Centers</a:t>
            </a:r>
          </a:p>
          <a:p>
            <a:endParaRPr lang="en-US" noProof="0" dirty="0"/>
          </a:p>
          <a:p>
            <a:r>
              <a:rPr lang="en-US" noProof="0" dirty="0"/>
              <a:t>There</a:t>
            </a:r>
            <a:r>
              <a:rPr lang="en-US" baseline="0" noProof="0" dirty="0"/>
              <a:t> are t</a:t>
            </a:r>
            <a:r>
              <a:rPr lang="en-US" noProof="0" dirty="0"/>
              <a:t>wo stages of recovery - spontaneous recovery and training induced recovery (Chen, Epstein and Stern 2010).</a:t>
            </a:r>
          </a:p>
          <a:p>
            <a:endParaRPr lang="en-US" noProof="0" dirty="0"/>
          </a:p>
          <a:p>
            <a:r>
              <a:rPr lang="en-US" noProof="0" dirty="0"/>
              <a:t>Spontaneous recovery happens</a:t>
            </a:r>
            <a:r>
              <a:rPr lang="en-US" baseline="0" noProof="0" dirty="0"/>
              <a:t> e</a:t>
            </a:r>
            <a:r>
              <a:rPr lang="en-US" noProof="0" dirty="0"/>
              <a:t>ven in the absence of training or rehabilitation. The</a:t>
            </a:r>
            <a:r>
              <a:rPr lang="en-US" baseline="0" noProof="0" dirty="0"/>
              <a:t> injury improves and some functionality </a:t>
            </a:r>
            <a:r>
              <a:rPr lang="en-US" noProof="0" dirty="0"/>
              <a:t>is recovered soon after the injury</a:t>
            </a:r>
            <a:r>
              <a:rPr lang="en-US" baseline="0" noProof="0" dirty="0"/>
              <a:t> incident. Within three to six months after the injury the spontaneous recovery process generally stagnates (for traumatic brain injury; </a:t>
            </a:r>
            <a:r>
              <a:rPr lang="en-US" noProof="0" dirty="0"/>
              <a:t>Chen, Epstein and Stern 2010). Mechanisms which are believed to be responsible for this early recovery process are</a:t>
            </a:r>
            <a:r>
              <a:rPr lang="en-US" baseline="0" noProof="0" dirty="0"/>
              <a:t> </a:t>
            </a:r>
            <a:r>
              <a:rPr lang="en-US" sz="1200" b="0" i="0" u="none" strike="noStrike" kern="1200" baseline="0" noProof="0" dirty="0">
                <a:solidFill>
                  <a:schemeClr val="tx1"/>
                </a:solidFill>
                <a:latin typeface="+mn-lt"/>
                <a:ea typeface="+mn-ea"/>
                <a:cs typeface="+mn-cs"/>
              </a:rPr>
              <a:t>lessening of edema (accumulation of fluid), reestablishment of pre-morbid neurotransmitter levels, reabsorption of blood in cases of hemorrhage and recovery from diaschisis (disruption of neurons which were structurally and functionally connected to damaged or impaired neurons). Shortly summarized, intact brain areas that were previously disrupted are now being restored which can lead to functional improvements.</a:t>
            </a:r>
          </a:p>
          <a:p>
            <a:endParaRPr lang="en-US" noProof="0" dirty="0"/>
          </a:p>
          <a:p>
            <a:r>
              <a:rPr lang="en-US" noProof="0" dirty="0"/>
              <a:t>During training induced recovery patients start to use compensatory patterns</a:t>
            </a:r>
            <a:r>
              <a:rPr lang="en-US" baseline="0" noProof="0" dirty="0"/>
              <a:t> which result in improved function.</a:t>
            </a:r>
            <a:r>
              <a:rPr lang="en-US" noProof="0" dirty="0"/>
              <a:t> Nonetheless compensatory movements can lead to decreased </a:t>
            </a:r>
            <a:r>
              <a:rPr lang="en-US" baseline="0" noProof="0" dirty="0"/>
              <a:t>true recovery and should therefore be avoided if function can be restored in a different way</a:t>
            </a:r>
            <a:r>
              <a:rPr lang="en-US" noProof="0" dirty="0"/>
              <a:t>.</a:t>
            </a:r>
          </a:p>
          <a:p>
            <a:r>
              <a:rPr lang="en-US" noProof="0" dirty="0"/>
              <a:t>The brain undergoes reorganization or rewiring within areas and between areas. Many researchers have found elements of neuroplasticity near the infarct area after stroke, including cortical reorganization, neurogenesis, axonal sprouting, dendritic plasticity, new blood vessel formation (Kerr, Cheng and Jones, 2011), as well as excitability changes (Nudo, 2011). Chen, Epstein and Stern (2010) outlined neural shifts in recruitment of brain areas in the spontaneous recovery period. For example, in homologous areas, the opposite side of the brain is recruited. Later on during spontaneous recovery, there is a shift in activation back to the injury side. </a:t>
            </a:r>
          </a:p>
          <a:p>
            <a:r>
              <a:rPr lang="en-US" sz="1200" b="0" i="0" u="none" strike="noStrike" kern="1200" baseline="0" noProof="0" dirty="0">
                <a:solidFill>
                  <a:schemeClr val="tx1"/>
                </a:solidFill>
                <a:latin typeface="+mn-lt"/>
                <a:ea typeface="+mn-ea"/>
                <a:cs typeface="+mn-cs"/>
              </a:rPr>
              <a:t>Another key change in brain function relates to activation of learning networks in the early phase, where plasticity similar to when the brain was developing is induced. This includes motor control and task-learning networks (Chen, Epstein and Stern, 2010).</a:t>
            </a:r>
          </a:p>
          <a:p>
            <a:r>
              <a:rPr lang="en-US" sz="1200" b="0" i="0" u="none" strike="noStrike" kern="1200" baseline="0" noProof="0" dirty="0">
                <a:solidFill>
                  <a:schemeClr val="tx1"/>
                </a:solidFill>
                <a:latin typeface="+mn-lt"/>
                <a:ea typeface="+mn-ea"/>
                <a:cs typeface="+mn-cs"/>
              </a:rPr>
              <a:t>Cortical reorganization during spontaneous recovery is believed to be compensatory as different circuits or networks of neurons are utilized post injury than those utilized pre injury.</a:t>
            </a:r>
          </a:p>
        </p:txBody>
      </p:sp>
      <p:sp>
        <p:nvSpPr>
          <p:cNvPr id="4" name="Slide Number Placeholder 3"/>
          <p:cNvSpPr>
            <a:spLocks noGrp="1"/>
          </p:cNvSpPr>
          <p:nvPr>
            <p:ph type="sldNum" sz="quarter" idx="10"/>
          </p:nvPr>
        </p:nvSpPr>
        <p:spPr/>
        <p:txBody>
          <a:bodyPr/>
          <a:lstStyle/>
          <a:p>
            <a:fld id="{4A5CCBA3-A251-43A9-B1B9-B309A3F689C0}" type="slidenum">
              <a:rPr lang="de-CH" smtClean="0"/>
              <a:t>11</a:t>
            </a:fld>
            <a:endParaRPr lang="de-CH" dirty="0"/>
          </a:p>
        </p:txBody>
      </p:sp>
    </p:spTree>
    <p:extLst>
      <p:ext uri="{BB962C8B-B14F-4D97-AF65-F5344CB8AC3E}">
        <p14:creationId xmlns:p14="http://schemas.microsoft.com/office/powerpoint/2010/main" val="2201041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 y="115888"/>
            <a:ext cx="5774006" cy="3104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123" name="Rectangle 3"/>
          <p:cNvSpPr>
            <a:spLocks noGrp="1" noChangeArrowheads="1"/>
          </p:cNvSpPr>
          <p:nvPr>
            <p:ph type="subTitle" sz="quarter" idx="1" hasCustomPrompt="1"/>
          </p:nvPr>
        </p:nvSpPr>
        <p:spPr>
          <a:xfrm>
            <a:off x="480408" y="3933353"/>
            <a:ext cx="9507108" cy="1439863"/>
          </a:xfrm>
          <a:solidFill>
            <a:srgbClr val="413F43"/>
          </a:solidFill>
        </p:spPr>
        <p:txBody>
          <a:bodyPr anchor="ctr"/>
          <a:lstStyle>
            <a:lvl1pPr marL="0" indent="0" algn="ctr">
              <a:buFont typeface="Times" pitchFamily="18" charset="0"/>
              <a:buNone/>
              <a:defRPr sz="5400" b="1" baseline="0">
                <a:solidFill>
                  <a:schemeClr val="bg1"/>
                </a:solidFill>
                <a:latin typeface="HelveticaNeue LT 77 BdCn" panose="020B0706030502030204" pitchFamily="34" charset="0"/>
              </a:defRPr>
            </a:lvl1pPr>
          </a:lstStyle>
          <a:p>
            <a:pPr lvl="0"/>
            <a:r>
              <a:rPr lang="en-US" noProof="0" dirty="0">
                <a:sym typeface="Wingdings" pitchFamily="2" charset="2"/>
              </a:rPr>
              <a:t>Click to change title</a:t>
            </a:r>
          </a:p>
        </p:txBody>
      </p:sp>
    </p:spTree>
    <p:extLst>
      <p:ext uri="{BB962C8B-B14F-4D97-AF65-F5344CB8AC3E}">
        <p14:creationId xmlns:p14="http://schemas.microsoft.com/office/powerpoint/2010/main" val="146885456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rod.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025895"/>
            <a:ext cx="4851732" cy="405899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Tree>
    <p:extLst>
      <p:ext uri="{BB962C8B-B14F-4D97-AF65-F5344CB8AC3E}">
        <p14:creationId xmlns:p14="http://schemas.microsoft.com/office/powerpoint/2010/main" val="3328552074"/>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Prod., Ref. and Picture Right">
    <p:spTree>
      <p:nvGrpSpPr>
        <p:cNvPr id="1" name=""/>
        <p:cNvGrpSpPr/>
        <p:nvPr/>
      </p:nvGrpSpPr>
      <p:grpSpPr>
        <a:xfrm>
          <a:off x="0" y="0"/>
          <a:ext cx="0" cy="0"/>
          <a:chOff x="0" y="0"/>
          <a:chExt cx="0" cy="0"/>
        </a:xfrm>
      </p:grpSpPr>
      <p:sp>
        <p:nvSpPr>
          <p:cNvPr id="13" name="Rounded Rectangle 12"/>
          <p:cNvSpPr/>
          <p:nvPr userDrawn="1"/>
        </p:nvSpPr>
        <p:spPr bwMode="auto">
          <a:xfrm>
            <a:off x="549038"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2"/>
          <p:cNvSpPr>
            <a:spLocks noGrp="1"/>
          </p:cNvSpPr>
          <p:nvPr>
            <p:ph type="body" idx="1" hasCustomPrompt="1"/>
          </p:nvPr>
        </p:nvSpPr>
        <p:spPr>
          <a:xfrm>
            <a:off x="1106376" y="1535115"/>
            <a:ext cx="4294394"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1" name="Content Placeholder 3"/>
          <p:cNvSpPr>
            <a:spLocks noGrp="1"/>
          </p:cNvSpPr>
          <p:nvPr>
            <p:ph sz="half" idx="2" hasCustomPrompt="1"/>
          </p:nvPr>
        </p:nvSpPr>
        <p:spPr>
          <a:xfrm>
            <a:off x="549038" y="2596947"/>
            <a:ext cx="4851732" cy="2920287"/>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Text Placeholder 10"/>
          <p:cNvSpPr>
            <a:spLocks noGrp="1"/>
          </p:cNvSpPr>
          <p:nvPr>
            <p:ph type="body" sz="quarter" idx="16" hasCustomPrompt="1"/>
          </p:nvPr>
        </p:nvSpPr>
        <p:spPr>
          <a:xfrm>
            <a:off x="1212934" y="5661026"/>
            <a:ext cx="4187835" cy="423863"/>
          </a:xfrm>
        </p:spPr>
        <p:txBody>
          <a:bodyPr>
            <a:normAutofit/>
          </a:bodyPr>
          <a:lstStyle>
            <a:lvl1pPr marL="0" indent="0">
              <a:buNone/>
              <a:defRPr sz="1300"/>
            </a:lvl1pPr>
          </a:lstStyle>
          <a:p>
            <a:pPr lvl="0"/>
            <a:r>
              <a:rPr lang="en-US" dirty="0"/>
              <a:t>Click to add key reference</a:t>
            </a:r>
            <a:endParaRPr lang="de-CH" dirty="0"/>
          </a:p>
        </p:txBody>
      </p:sp>
      <p:grpSp>
        <p:nvGrpSpPr>
          <p:cNvPr id="26" name="Group 25"/>
          <p:cNvGrpSpPr/>
          <p:nvPr userDrawn="1"/>
        </p:nvGrpSpPr>
        <p:grpSpPr>
          <a:xfrm>
            <a:off x="554860" y="5603484"/>
            <a:ext cx="538945" cy="538945"/>
            <a:chOff x="554860" y="5603484"/>
            <a:chExt cx="538945" cy="538945"/>
          </a:xfrm>
        </p:grpSpPr>
        <p:grpSp>
          <p:nvGrpSpPr>
            <p:cNvPr id="3" name="Group 2"/>
            <p:cNvGrpSpPr/>
            <p:nvPr userDrawn="1"/>
          </p:nvGrpSpPr>
          <p:grpSpPr>
            <a:xfrm>
              <a:off x="554860" y="5603484"/>
              <a:ext cx="538945" cy="538945"/>
              <a:chOff x="554860" y="5603484"/>
              <a:chExt cx="538945" cy="538945"/>
            </a:xfrm>
          </p:grpSpPr>
          <p:sp>
            <p:nvSpPr>
              <p:cNvPr id="17" name="Oval 16"/>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nvGrpSpPr>
              <p:cNvPr id="31" name="Group 30"/>
              <p:cNvGrpSpPr/>
              <p:nvPr userDrawn="1"/>
            </p:nvGrpSpPr>
            <p:grpSpPr>
              <a:xfrm>
                <a:off x="716321" y="5718683"/>
                <a:ext cx="225549" cy="310927"/>
                <a:chOff x="5562377" y="3717032"/>
                <a:chExt cx="601045" cy="562838"/>
              </a:xfrm>
            </p:grpSpPr>
            <p:sp>
              <p:nvSpPr>
                <p:cNvPr id="32" name="Rectangle 31"/>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3" name="Rectangle 32"/>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4" name="Rectangle 33"/>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grpSp>
        <p:cxnSp>
          <p:nvCxnSpPr>
            <p:cNvPr id="25" name="Straight Connector 24"/>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Straight Connector 36"/>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Straight Connector 37"/>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Straight Connector 39"/>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42" name="Group 41"/>
          <p:cNvGrpSpPr/>
          <p:nvPr userDrawn="1"/>
        </p:nvGrpSpPr>
        <p:grpSpPr>
          <a:xfrm>
            <a:off x="517528" y="2059091"/>
            <a:ext cx="470302" cy="393275"/>
            <a:chOff x="4215865" y="3107732"/>
            <a:chExt cx="651410" cy="544721"/>
          </a:xfrm>
        </p:grpSpPr>
        <p:cxnSp>
          <p:nvCxnSpPr>
            <p:cNvPr id="43" name="Straight Connector 42"/>
            <p:cNvCxnSpPr/>
            <p:nvPr userDrawn="1"/>
          </p:nvCxnSpPr>
          <p:spPr bwMode="auto">
            <a:xfrm flipV="1">
              <a:off x="4215865" y="3124200"/>
              <a:ext cx="337085" cy="232792"/>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Straight Connector 43"/>
            <p:cNvCxnSpPr/>
            <p:nvPr userDrawn="1"/>
          </p:nvCxnSpPr>
          <p:spPr bwMode="auto">
            <a:xfrm>
              <a:off x="4548063" y="3124200"/>
              <a:ext cx="319212" cy="238125"/>
            </a:xfrm>
            <a:prstGeom prst="line">
              <a:avLst/>
            </a:prstGeom>
            <a:noFill/>
            <a:ln w="508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Freeform 44"/>
            <p:cNvSpPr/>
            <p:nvPr userDrawn="1"/>
          </p:nvSpPr>
          <p:spPr bwMode="auto">
            <a:xfrm>
              <a:off x="4346307" y="3240596"/>
              <a:ext cx="385778" cy="411857"/>
            </a:xfrm>
            <a:custGeom>
              <a:avLst/>
              <a:gdLst>
                <a:gd name="connsiteX0" fmla="*/ 0 w 419100"/>
                <a:gd name="connsiteY0" fmla="*/ 409575 h 419299"/>
                <a:gd name="connsiteX1" fmla="*/ 0 w 419100"/>
                <a:gd name="connsiteY1" fmla="*/ 409575 h 419299"/>
                <a:gd name="connsiteX2" fmla="*/ 419100 w 419100"/>
                <a:gd name="connsiteY2" fmla="*/ 419100 h 419299"/>
                <a:gd name="connsiteX3" fmla="*/ 419100 w 419100"/>
                <a:gd name="connsiteY3" fmla="*/ 123825 h 419299"/>
                <a:gd name="connsiteX4" fmla="*/ 219075 w 419100"/>
                <a:gd name="connsiteY4" fmla="*/ 0 h 419299"/>
                <a:gd name="connsiteX5" fmla="*/ 9525 w 419100"/>
                <a:gd name="connsiteY5" fmla="*/ 123825 h 419299"/>
                <a:gd name="connsiteX6" fmla="*/ 0 w 419100"/>
                <a:gd name="connsiteY6" fmla="*/ 409575 h 419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9100" h="419299">
                  <a:moveTo>
                    <a:pt x="0" y="409575"/>
                  </a:moveTo>
                  <a:lnTo>
                    <a:pt x="0" y="409575"/>
                  </a:lnTo>
                  <a:cubicBezTo>
                    <a:pt x="298402" y="421511"/>
                    <a:pt x="158687" y="419100"/>
                    <a:pt x="419100" y="419100"/>
                  </a:cubicBezTo>
                  <a:lnTo>
                    <a:pt x="419100" y="123825"/>
                  </a:lnTo>
                  <a:lnTo>
                    <a:pt x="219075" y="0"/>
                  </a:lnTo>
                  <a:lnTo>
                    <a:pt x="9525" y="123825"/>
                  </a:lnTo>
                  <a:lnTo>
                    <a:pt x="0" y="409575"/>
                  </a:lnTo>
                  <a:close/>
                </a:path>
              </a:pathLst>
            </a:custGeom>
            <a:noFill/>
            <a:ln w="50800">
              <a:solidFill>
                <a:srgbClr val="A7C138"/>
              </a:solid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cxnSp>
          <p:nvCxnSpPr>
            <p:cNvPr id="46" name="Straight Connector 45"/>
            <p:cNvCxnSpPr/>
            <p:nvPr userDrawn="1"/>
          </p:nvCxnSpPr>
          <p:spPr bwMode="auto">
            <a:xfrm flipH="1">
              <a:off x="4754706" y="3107732"/>
              <a:ext cx="5133" cy="158400"/>
            </a:xfrm>
            <a:prstGeom prst="line">
              <a:avLst/>
            </a:prstGeom>
            <a:noFill/>
            <a:ln w="88900" cap="rnd" cmpd="sng" algn="ctr">
              <a:solidFill>
                <a:srgbClr val="A7C138"/>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7" name="Text Placeholder 2"/>
          <p:cNvSpPr>
            <a:spLocks noGrp="1"/>
          </p:cNvSpPr>
          <p:nvPr>
            <p:ph type="body" idx="17" hasCustomPrompt="1"/>
          </p:nvPr>
        </p:nvSpPr>
        <p:spPr>
          <a:xfrm>
            <a:off x="1106376" y="2048188"/>
            <a:ext cx="4294394" cy="381719"/>
          </a:xfrm>
        </p:spPr>
        <p:txBody>
          <a:bodyPr anchor="b"/>
          <a:lstStyle>
            <a:lvl1pPr marL="0" indent="0">
              <a:buNone/>
              <a:defRPr sz="2200" b="0" i="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Tree>
    <p:extLst>
      <p:ext uri="{BB962C8B-B14F-4D97-AF65-F5344CB8AC3E}">
        <p14:creationId xmlns:p14="http://schemas.microsoft.com/office/powerpoint/2010/main" val="394950869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71126483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rod.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lgn="ctr">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4062424"/>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Tree>
    <p:extLst>
      <p:ext uri="{BB962C8B-B14F-4D97-AF65-F5344CB8AC3E}">
        <p14:creationId xmlns:p14="http://schemas.microsoft.com/office/powerpoint/2010/main" val="235152259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Prod., Ref. and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5391536" cy="3958307"/>
          </a:xfrm>
        </p:spPr>
        <p:txBody>
          <a:bodyPr/>
          <a:lstStyle>
            <a:lvl1pPr marL="0" indent="0">
              <a:buNone/>
              <a:defRPr/>
            </a:lvl1pPr>
          </a:lstStyle>
          <a:p>
            <a:r>
              <a:rPr lang="en-US" noProof="0" dirty="0"/>
              <a:t>Click icon to add picture</a:t>
            </a:r>
          </a:p>
        </p:txBody>
      </p:sp>
      <p:sp>
        <p:nvSpPr>
          <p:cNvPr id="12" name="Text Placeholder 10"/>
          <p:cNvSpPr>
            <a:spLocks noGrp="1"/>
          </p:cNvSpPr>
          <p:nvPr>
            <p:ph type="body" sz="quarter" idx="14" hasCustomPrompt="1"/>
          </p:nvPr>
        </p:nvSpPr>
        <p:spPr>
          <a:xfrm>
            <a:off x="470577" y="5664456"/>
            <a:ext cx="4920958" cy="423863"/>
          </a:xfrm>
        </p:spPr>
        <p:txBody>
          <a:bodyPr/>
          <a:lstStyle>
            <a:lvl1pPr marL="0" indent="0">
              <a:buNone/>
              <a:defRPr sz="1441"/>
            </a:lvl1pPr>
          </a:lstStyle>
          <a:p>
            <a:pPr lvl="0"/>
            <a:r>
              <a:rPr lang="en-US" dirty="0"/>
              <a:t>Click to add caption</a:t>
            </a:r>
            <a:endParaRPr lang="de-CH" dirty="0"/>
          </a:p>
        </p:txBody>
      </p:sp>
      <p:sp>
        <p:nvSpPr>
          <p:cNvPr id="8" name="Text Placeholder 4"/>
          <p:cNvSpPr>
            <a:spLocks noGrp="1"/>
          </p:cNvSpPr>
          <p:nvPr>
            <p:ph type="body" sz="quarter" idx="3" hasCustomPrompt="1"/>
          </p:nvPr>
        </p:nvSpPr>
        <p:spPr>
          <a:xfrm>
            <a:off x="6111219" y="1535115"/>
            <a:ext cx="4320483" cy="381719"/>
          </a:xfrm>
        </p:spPr>
        <p:txBody>
          <a:bodyPr anchor="b"/>
          <a:lstStyle>
            <a:lvl1pPr marL="0" indent="0">
              <a:buNone/>
              <a:defRPr sz="2400" b="0">
                <a:solidFill>
                  <a:srgbClr val="413F43"/>
                </a:solidFill>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13" name="Content Placeholder 5"/>
          <p:cNvSpPr>
            <a:spLocks noGrp="1"/>
          </p:cNvSpPr>
          <p:nvPr>
            <p:ph sz="quarter" idx="4" hasCustomPrompt="1"/>
          </p:nvPr>
        </p:nvSpPr>
        <p:spPr>
          <a:xfrm>
            <a:off x="5578065" y="2025895"/>
            <a:ext cx="4853638" cy="3487912"/>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4" name="Rounded Rectangle 13"/>
          <p:cNvSpPr/>
          <p:nvPr userDrawn="1"/>
        </p:nvSpPr>
        <p:spPr bwMode="auto">
          <a:xfrm>
            <a:off x="5581241" y="1523560"/>
            <a:ext cx="404827" cy="404827"/>
          </a:xfrm>
          <a:prstGeom prst="roundRect">
            <a:avLst/>
          </a:prstGeom>
          <a:solidFill>
            <a:srgbClr val="413F43"/>
          </a:solidFill>
          <a:ln>
            <a:noFill/>
          </a:ln>
          <a:effectLst/>
        </p:spPr>
        <p:txBody>
          <a:bodyPr vert="horz" wrap="square" lIns="0" tIns="0" rIns="0" bIns="0" numCol="1" rtlCol="0" anchor="ctr" anchorCtr="0" compatLnSpc="1">
            <a:prstTxWarp prst="textNoShape">
              <a:avLst/>
            </a:prstTxWarp>
          </a:bodyPr>
          <a:lstStyle/>
          <a:p>
            <a:pPr algn="ctr" fontAlgn="base">
              <a:spcBef>
                <a:spcPct val="0"/>
              </a:spcBef>
              <a:spcAft>
                <a:spcPct val="0"/>
              </a:spcAft>
              <a:buClr>
                <a:srgbClr val="FFFFFF"/>
              </a:buClr>
            </a:pPr>
            <a:r>
              <a:rPr lang="de-CH" sz="2800" b="1" dirty="0">
                <a:solidFill>
                  <a:srgbClr val="FFFFFF"/>
                </a:solidFill>
                <a:latin typeface="Georgia" panose="02040502050405020303" pitchFamily="18" charset="0"/>
              </a:rPr>
              <a:t>i</a:t>
            </a:r>
          </a:p>
        </p:txBody>
      </p:sp>
      <p:sp>
        <p:nvSpPr>
          <p:cNvPr id="15" name="Text Placeholder 10"/>
          <p:cNvSpPr>
            <a:spLocks noGrp="1"/>
          </p:cNvSpPr>
          <p:nvPr>
            <p:ph type="body" sz="quarter" idx="15" hasCustomPrompt="1"/>
          </p:nvPr>
        </p:nvSpPr>
        <p:spPr>
          <a:xfrm>
            <a:off x="6231217" y="5668826"/>
            <a:ext cx="4200483" cy="419493"/>
          </a:xfrm>
        </p:spPr>
        <p:txBody>
          <a:bodyPr>
            <a:normAutofit/>
          </a:bodyPr>
          <a:lstStyle>
            <a:lvl1pPr marL="0" indent="0">
              <a:buNone/>
              <a:defRPr sz="1300"/>
            </a:lvl1pPr>
          </a:lstStyle>
          <a:p>
            <a:pPr lvl="0"/>
            <a:r>
              <a:rPr lang="en-US" dirty="0"/>
              <a:t>Click to add key reference</a:t>
            </a:r>
            <a:endParaRPr lang="de-CH" dirty="0"/>
          </a:p>
        </p:txBody>
      </p:sp>
      <p:grpSp>
        <p:nvGrpSpPr>
          <p:cNvPr id="18" name="Group 17"/>
          <p:cNvGrpSpPr/>
          <p:nvPr userDrawn="1"/>
        </p:nvGrpSpPr>
        <p:grpSpPr>
          <a:xfrm>
            <a:off x="5578065" y="5614202"/>
            <a:ext cx="538945" cy="538945"/>
            <a:chOff x="554860" y="5603484"/>
            <a:chExt cx="538945" cy="538945"/>
          </a:xfrm>
        </p:grpSpPr>
        <p:grpSp>
          <p:nvGrpSpPr>
            <p:cNvPr id="19" name="Group 18"/>
            <p:cNvGrpSpPr/>
            <p:nvPr userDrawn="1"/>
          </p:nvGrpSpPr>
          <p:grpSpPr>
            <a:xfrm>
              <a:off x="554860" y="5603484"/>
              <a:ext cx="538945" cy="538945"/>
              <a:chOff x="554860" y="5603484"/>
              <a:chExt cx="538945" cy="538945"/>
            </a:xfrm>
          </p:grpSpPr>
          <p:sp>
            <p:nvSpPr>
              <p:cNvPr id="26" name="Oval 25"/>
              <p:cNvSpPr/>
              <p:nvPr/>
            </p:nvSpPr>
            <p:spPr bwMode="auto">
              <a:xfrm>
                <a:off x="554860" y="5603484"/>
                <a:ext cx="538945" cy="538945"/>
              </a:xfrm>
              <a:prstGeom prst="ellipse">
                <a:avLst/>
              </a:prstGeom>
              <a:solidFill>
                <a:schemeClr val="bg1">
                  <a:lumMod val="95000"/>
                </a:schemeClr>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nvGrpSpPr>
              <p:cNvPr id="27" name="Group 26"/>
              <p:cNvGrpSpPr/>
              <p:nvPr userDrawn="1"/>
            </p:nvGrpSpPr>
            <p:grpSpPr>
              <a:xfrm>
                <a:off x="716321" y="5718683"/>
                <a:ext cx="225549" cy="310927"/>
                <a:chOff x="5562377" y="3717032"/>
                <a:chExt cx="601045" cy="562838"/>
              </a:xfrm>
            </p:grpSpPr>
            <p:sp>
              <p:nvSpPr>
                <p:cNvPr id="28" name="Rectangle 27"/>
                <p:cNvSpPr/>
                <p:nvPr userDrawn="1"/>
              </p:nvSpPr>
              <p:spPr bwMode="auto">
                <a:xfrm>
                  <a:off x="5642753" y="3775814"/>
                  <a:ext cx="520669"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9" name="Rectangle 28"/>
                <p:cNvSpPr/>
                <p:nvPr userDrawn="1"/>
              </p:nvSpPr>
              <p:spPr bwMode="auto">
                <a:xfrm>
                  <a:off x="5595141" y="3744266"/>
                  <a:ext cx="51972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30" name="Rectangle 29"/>
                <p:cNvSpPr/>
                <p:nvPr userDrawn="1"/>
              </p:nvSpPr>
              <p:spPr bwMode="auto">
                <a:xfrm>
                  <a:off x="5562377" y="3717032"/>
                  <a:ext cx="504056" cy="504056"/>
                </a:xfrm>
                <a:prstGeom prst="rect">
                  <a:avLst/>
                </a:prstGeom>
                <a:solidFill>
                  <a:schemeClr val="bg1"/>
                </a:solidFill>
                <a:ln w="9525" cap="flat" cmpd="sng" algn="ctr">
                  <a:gradFill>
                    <a:gsLst>
                      <a:gs pos="43000">
                        <a:srgbClr val="413F43"/>
                      </a:gs>
                      <a:gs pos="0">
                        <a:schemeClr val="bg2"/>
                      </a:gs>
                      <a:gs pos="100000">
                        <a:schemeClr val="tx1"/>
                      </a:gs>
                    </a:gsLst>
                    <a:lin ang="5400000" scaled="0"/>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grpSp>
        </p:grpSp>
        <p:cxnSp>
          <p:nvCxnSpPr>
            <p:cNvPr id="20" name="Straight Connector 19"/>
            <p:cNvCxnSpPr/>
            <p:nvPr userDrawn="1"/>
          </p:nvCxnSpPr>
          <p:spPr bwMode="auto">
            <a:xfrm>
              <a:off x="738000" y="5754117"/>
              <a:ext cx="144016" cy="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userDrawn="1"/>
          </p:nvCxnSpPr>
          <p:spPr bwMode="auto">
            <a:xfrm>
              <a:off x="738000" y="5844605"/>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userDrawn="1"/>
          </p:nvCxnSpPr>
          <p:spPr bwMode="auto">
            <a:xfrm>
              <a:off x="738000" y="5805264"/>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Connector 22"/>
            <p:cNvCxnSpPr/>
            <p:nvPr userDrawn="1"/>
          </p:nvCxnSpPr>
          <p:spPr bwMode="auto">
            <a:xfrm>
              <a:off x="738000" y="587727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Connector 23"/>
            <p:cNvCxnSpPr/>
            <p:nvPr userDrawn="1"/>
          </p:nvCxnSpPr>
          <p:spPr bwMode="auto">
            <a:xfrm>
              <a:off x="738611" y="5913662"/>
              <a:ext cx="144016"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Connector 24"/>
            <p:cNvCxnSpPr/>
            <p:nvPr userDrawn="1"/>
          </p:nvCxnSpPr>
          <p:spPr bwMode="auto">
            <a:xfrm>
              <a:off x="738000" y="5949280"/>
              <a:ext cx="72000"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30805866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ig Video and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4" name="Footer Placeholder 3"/>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5" name="Slide Number Placeholder 4"/>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7" name="Media Placeholder 6"/>
          <p:cNvSpPr>
            <a:spLocks noGrp="1"/>
          </p:cNvSpPr>
          <p:nvPr>
            <p:ph type="media" sz="quarter" idx="13" hasCustomPrompt="1"/>
          </p:nvPr>
        </p:nvSpPr>
        <p:spPr>
          <a:xfrm>
            <a:off x="0" y="1340767"/>
            <a:ext cx="10980738" cy="4248473"/>
          </a:xfrm>
        </p:spPr>
        <p:txBody>
          <a:bodyPr anchor="t"/>
          <a:lstStyle>
            <a:lvl1pPr marL="0" indent="0" algn="l">
              <a:buNone/>
              <a:defRPr/>
            </a:lvl1pPr>
          </a:lstStyle>
          <a:p>
            <a:r>
              <a:rPr lang="en-US" noProof="0" dirty="0"/>
              <a:t>Click icon to add video</a:t>
            </a:r>
          </a:p>
        </p:txBody>
      </p:sp>
      <p:sp>
        <p:nvSpPr>
          <p:cNvPr id="9" name="Text Placeholder 8"/>
          <p:cNvSpPr>
            <a:spLocks noGrp="1"/>
          </p:cNvSpPr>
          <p:nvPr>
            <p:ph type="body" sz="quarter" idx="14" hasCustomPrompt="1"/>
          </p:nvPr>
        </p:nvSpPr>
        <p:spPr>
          <a:xfrm>
            <a:off x="3586851" y="5659909"/>
            <a:ext cx="3807037" cy="433387"/>
          </a:xfrm>
        </p:spPr>
        <p:txBody>
          <a:bodyPr anchor="ctr"/>
          <a:lstStyle>
            <a:lvl1pPr marL="0" indent="0" algn="ctr">
              <a:buNone/>
              <a:defRPr sz="1621"/>
            </a:lvl1pPr>
          </a:lstStyle>
          <a:p>
            <a:pPr lvl="0"/>
            <a:r>
              <a:rPr lang="en-US" dirty="0"/>
              <a:t>Click to add caption</a:t>
            </a:r>
            <a:endParaRPr lang="de-CH" dirty="0"/>
          </a:p>
        </p:txBody>
      </p:sp>
    </p:spTree>
    <p:extLst>
      <p:ext uri="{BB962C8B-B14F-4D97-AF65-F5344CB8AC3E}">
        <p14:creationId xmlns:p14="http://schemas.microsoft.com/office/powerpoint/2010/main" val="268385225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g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1" name="Picture Placeholder 5"/>
          <p:cNvSpPr>
            <a:spLocks noGrp="1"/>
          </p:cNvSpPr>
          <p:nvPr>
            <p:ph type="pic" sz="quarter" idx="13"/>
          </p:nvPr>
        </p:nvSpPr>
        <p:spPr>
          <a:xfrm>
            <a:off x="-1" y="1555500"/>
            <a:ext cx="10980739" cy="4532819"/>
          </a:xfrm>
        </p:spPr>
        <p:txBody>
          <a:bodyPr/>
          <a:lstStyle>
            <a:lvl1pPr marL="0" indent="0">
              <a:buNone/>
              <a:defRPr/>
            </a:lvl1pPr>
          </a:lstStyle>
          <a:p>
            <a:r>
              <a:rPr lang="en-US" noProof="0" dirty="0"/>
              <a:t>Click icon to add picture</a:t>
            </a:r>
          </a:p>
        </p:txBody>
      </p:sp>
    </p:spTree>
    <p:extLst>
      <p:ext uri="{BB962C8B-B14F-4D97-AF65-F5344CB8AC3E}">
        <p14:creationId xmlns:p14="http://schemas.microsoft.com/office/powerpoint/2010/main" val="8063001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 name="Title 1"/>
          <p:cNvSpPr>
            <a:spLocks noGrp="1"/>
          </p:cNvSpPr>
          <p:nvPr>
            <p:ph type="title" hasCustomPrompt="1"/>
          </p:nvPr>
        </p:nvSpPr>
        <p:spPr>
          <a:xfrm>
            <a:off x="867402" y="3668236"/>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2" y="4406900"/>
            <a:ext cx="9333627" cy="1500187"/>
          </a:xfrm>
        </p:spPr>
        <p:txBody>
          <a:bodyPr anchor="t"/>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2788"/>
            <a:ext cx="617727" cy="363600"/>
          </a:xfrm>
        </p:spPr>
        <p:txBody>
          <a:bodyPr/>
          <a:lstStyle/>
          <a:p>
            <a:fld id="{9F8E3E85-A5F1-45AC-BC8E-CB7307177C38}" type="slidenum">
              <a:rPr lang="de-CH" smtClean="0">
                <a:solidFill>
                  <a:srgbClr val="000000"/>
                </a:solidFill>
              </a:rPr>
              <a:pPr/>
              <a:t>‹#›</a:t>
            </a:fld>
            <a:endParaRPr lang="de-CH" dirty="0">
              <a:solidFill>
                <a:srgbClr val="000000"/>
              </a:solidFill>
            </a:endParaRPr>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Oval 15"/>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5" name="Text Placeholder 4"/>
          <p:cNvSpPr>
            <a:spLocks noGrp="1"/>
          </p:cNvSpPr>
          <p:nvPr>
            <p:ph type="body" sz="quarter" idx="13" hasCustomPrompt="1"/>
          </p:nvPr>
        </p:nvSpPr>
        <p:spPr>
          <a:xfrm>
            <a:off x="866775" y="1125538"/>
            <a:ext cx="3255442" cy="2303462"/>
          </a:xfrm>
        </p:spPr>
        <p:txBody>
          <a:bodyPr/>
          <a:lstStyle>
            <a:lvl1pPr marL="0" indent="0">
              <a:buNone/>
              <a:defRPr sz="15000">
                <a:solidFill>
                  <a:srgbClr val="A7C138"/>
                </a:solidFill>
                <a:latin typeface="HelveticaNeue LT 77 BdCn" panose="020B0706030502030204" pitchFamily="34" charset="0"/>
              </a:defRPr>
            </a:lvl1pPr>
          </a:lstStyle>
          <a:p>
            <a:pPr lvl="0"/>
            <a:r>
              <a:rPr lang="en-US" dirty="0"/>
              <a:t>#</a:t>
            </a:r>
            <a:endParaRPr lang="de-CH" dirty="0"/>
          </a:p>
        </p:txBody>
      </p:sp>
    </p:spTree>
    <p:extLst>
      <p:ext uri="{BB962C8B-B14F-4D97-AF65-F5344CB8AC3E}">
        <p14:creationId xmlns:p14="http://schemas.microsoft.com/office/powerpoint/2010/main" val="388610443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1" name="Rectangle 10"/>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 name="Title 1"/>
          <p:cNvSpPr>
            <a:spLocks noGrp="1"/>
          </p:cNvSpPr>
          <p:nvPr>
            <p:ph type="title" hasCustomPrompt="1"/>
          </p:nvPr>
        </p:nvSpPr>
        <p:spPr>
          <a:xfrm>
            <a:off x="867403" y="4406903"/>
            <a:ext cx="9333627" cy="738664"/>
          </a:xfrm>
        </p:spPr>
        <p:txBody>
          <a:bodyPr/>
          <a:lstStyle>
            <a:lvl1pPr algn="l">
              <a:defRPr sz="4800" b="1" cap="all"/>
            </a:lvl1pPr>
          </a:lstStyle>
          <a:p>
            <a:r>
              <a:rPr lang="en-US" dirty="0"/>
              <a:t>Click to add Title</a:t>
            </a:r>
            <a:endParaRPr lang="de-CH" dirty="0"/>
          </a:p>
        </p:txBody>
      </p:sp>
      <p:sp>
        <p:nvSpPr>
          <p:cNvPr id="3" name="Text Placeholder 2"/>
          <p:cNvSpPr>
            <a:spLocks noGrp="1"/>
          </p:cNvSpPr>
          <p:nvPr>
            <p:ph type="body" idx="1" hasCustomPrompt="1"/>
          </p:nvPr>
        </p:nvSpPr>
        <p:spPr>
          <a:xfrm>
            <a:off x="867403" y="2906713"/>
            <a:ext cx="9333627" cy="1500187"/>
          </a:xfrm>
        </p:spPr>
        <p:txBody>
          <a:bodyPr anchor="b"/>
          <a:lstStyle>
            <a:lvl1pPr marL="0" indent="0">
              <a:buNone/>
              <a:defRPr sz="2400"/>
            </a:lvl1pPr>
            <a:lvl2pPr marL="411782" indent="0">
              <a:buNone/>
              <a:defRPr sz="1621"/>
            </a:lvl2pPr>
            <a:lvl3pPr marL="823563" indent="0">
              <a:buNone/>
              <a:defRPr sz="1441"/>
            </a:lvl3pPr>
            <a:lvl4pPr marL="1235344" indent="0">
              <a:buNone/>
              <a:defRPr sz="1261"/>
            </a:lvl4pPr>
            <a:lvl5pPr marL="1647126" indent="0">
              <a:buNone/>
              <a:defRPr sz="1261"/>
            </a:lvl5pPr>
            <a:lvl6pPr marL="2058907" indent="0">
              <a:buNone/>
              <a:defRPr sz="1261"/>
            </a:lvl6pPr>
            <a:lvl7pPr marL="2470689" indent="0">
              <a:buNone/>
              <a:defRPr sz="1261"/>
            </a:lvl7pPr>
            <a:lvl8pPr marL="2882469" indent="0">
              <a:buNone/>
              <a:defRPr sz="1261"/>
            </a:lvl8pPr>
            <a:lvl9pPr marL="3294251" indent="0">
              <a:buNone/>
              <a:defRPr sz="1261"/>
            </a:lvl9pPr>
          </a:lstStyle>
          <a:p>
            <a:pPr lvl="0"/>
            <a:r>
              <a:rPr lang="en-US" dirty="0"/>
              <a:t>Click to add subtitle</a:t>
            </a:r>
          </a:p>
        </p:txBody>
      </p:sp>
      <p:sp>
        <p:nvSpPr>
          <p:cNvPr id="8" name="Footer Placeholder 7"/>
          <p:cNvSpPr>
            <a:spLocks noGrp="1"/>
          </p:cNvSpPr>
          <p:nvPr>
            <p:ph type="ftr" sz="quarter" idx="11"/>
          </p:nvPr>
        </p:nvSpPr>
        <p:spPr/>
        <p:txBody>
          <a:bodyPr/>
          <a:lstStyle>
            <a:lvl1pPr>
              <a:defRPr>
                <a:solidFill>
                  <a:schemeClr val="bg1"/>
                </a:solidFill>
              </a:defRPr>
            </a:lvl1p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pic>
        <p:nvPicPr>
          <p:cNvPr id="15" name="Picture 4"/>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Oval 16"/>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Tree>
    <p:extLst>
      <p:ext uri="{BB962C8B-B14F-4D97-AF65-F5344CB8AC3E}">
        <p14:creationId xmlns:p14="http://schemas.microsoft.com/office/powerpoint/2010/main" val="2642809009"/>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7" name="Footer Placeholder 6"/>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8" name="Slide Number Placeholder 7"/>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844184292"/>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Agenda">
    <p:spTree>
      <p:nvGrpSpPr>
        <p:cNvPr id="1" name=""/>
        <p:cNvGrpSpPr/>
        <p:nvPr/>
      </p:nvGrpSpPr>
      <p:grpSpPr>
        <a:xfrm>
          <a:off x="0" y="0"/>
          <a:ext cx="0" cy="0"/>
          <a:chOff x="0" y="0"/>
          <a:chExt cx="0" cy="0"/>
        </a:xfrm>
      </p:grpSpPr>
      <p:sp>
        <p:nvSpPr>
          <p:cNvPr id="14" name="Rechteck 14"/>
          <p:cNvSpPr/>
          <p:nvPr userDrawn="1"/>
        </p:nvSpPr>
        <p:spPr>
          <a:xfrm>
            <a:off x="360413" y="3994123"/>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5" name="Rechteck 14"/>
          <p:cNvSpPr/>
          <p:nvPr/>
        </p:nvSpPr>
        <p:spPr>
          <a:xfrm>
            <a:off x="360413" y="3992400"/>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6" name="Rechteck 14"/>
          <p:cNvSpPr/>
          <p:nvPr userDrawn="1"/>
        </p:nvSpPr>
        <p:spPr>
          <a:xfrm>
            <a:off x="360413" y="3384927"/>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8" name="Rechteck 14"/>
          <p:cNvSpPr/>
          <p:nvPr userDrawn="1"/>
        </p:nvSpPr>
        <p:spPr>
          <a:xfrm>
            <a:off x="360413" y="2775731"/>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1" name="Rechteck 14"/>
          <p:cNvSpPr/>
          <p:nvPr userDrawn="1"/>
        </p:nvSpPr>
        <p:spPr>
          <a:xfrm>
            <a:off x="360413" y="2166535"/>
            <a:ext cx="1020371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7" name="Rechteck 14"/>
          <p:cNvSpPr/>
          <p:nvPr userDrawn="1"/>
        </p:nvSpPr>
        <p:spPr>
          <a:xfrm>
            <a:off x="360414" y="1557339"/>
            <a:ext cx="10203710" cy="431501"/>
          </a:xfrm>
          <a:prstGeom prst="rect">
            <a:avLst/>
          </a:prstGeom>
          <a:gradFill>
            <a:gsLst>
              <a:gs pos="100000">
                <a:srgbClr val="B6CE28">
                  <a:alpha val="50000"/>
                </a:srgbClr>
              </a:gs>
              <a:gs pos="100000">
                <a:schemeClr val="bg1"/>
              </a:gs>
            </a:gsLst>
            <a:lin ang="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5" name="Rechteck 14"/>
          <p:cNvSpPr/>
          <p:nvPr userDrawn="1"/>
        </p:nvSpPr>
        <p:spPr>
          <a:xfrm>
            <a:off x="360000" y="4603319"/>
            <a:ext cx="10204123"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3" name="Rechteck 14"/>
          <p:cNvSpPr/>
          <p:nvPr/>
        </p:nvSpPr>
        <p:spPr>
          <a:xfrm>
            <a:off x="360000" y="5817600"/>
            <a:ext cx="10202400" cy="431501"/>
          </a:xfrm>
          <a:prstGeom prst="rect">
            <a:avLst/>
          </a:prstGeom>
          <a:gradFill flip="none" rotWithShape="1">
            <a:gsLst>
              <a:gs pos="100000">
                <a:srgbClr val="B6CE28">
                  <a:alpha val="50000"/>
                </a:srgbClr>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2" name="Rechteck 14"/>
          <p:cNvSpPr/>
          <p:nvPr/>
        </p:nvSpPr>
        <p:spPr>
          <a:xfrm>
            <a:off x="360413" y="5209200"/>
            <a:ext cx="1020240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6" name="Rechteck 14"/>
          <p:cNvSpPr/>
          <p:nvPr/>
        </p:nvSpPr>
        <p:spPr>
          <a:xfrm>
            <a:off x="360413" y="4600800"/>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4" name="Rechteck 14"/>
          <p:cNvSpPr/>
          <p:nvPr/>
        </p:nvSpPr>
        <p:spPr>
          <a:xfrm>
            <a:off x="360413" y="3384927"/>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0" name="Rechteck 14"/>
          <p:cNvSpPr/>
          <p:nvPr/>
        </p:nvSpPr>
        <p:spPr>
          <a:xfrm>
            <a:off x="360413" y="2775731"/>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19" name="Rechteck 14"/>
          <p:cNvSpPr/>
          <p:nvPr/>
        </p:nvSpPr>
        <p:spPr>
          <a:xfrm>
            <a:off x="360413" y="2166535"/>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7" name="Rechteck 14"/>
          <p:cNvSpPr/>
          <p:nvPr/>
        </p:nvSpPr>
        <p:spPr>
          <a:xfrm>
            <a:off x="360414" y="1557339"/>
            <a:ext cx="10203710" cy="431501"/>
          </a:xfrm>
          <a:prstGeom prst="rect">
            <a:avLst/>
          </a:prstGeom>
          <a:gradFill flip="none" rotWithShape="1">
            <a:gsLst>
              <a:gs pos="100000">
                <a:srgbClr val="D8E491"/>
              </a:gs>
              <a:gs pos="100000">
                <a:schemeClr val="bg1"/>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21" dirty="0">
              <a:solidFill>
                <a:srgbClr val="FFFFFF"/>
              </a:solidFill>
            </a:endParaRPr>
          </a:p>
        </p:txBody>
      </p:sp>
      <p:sp>
        <p:nvSpPr>
          <p:cNvPr id="2" name="Title 1"/>
          <p:cNvSpPr>
            <a:spLocks noGrp="1"/>
          </p:cNvSpPr>
          <p:nvPr>
            <p:ph type="title" hasCustomPrompt="1"/>
          </p:nvPr>
        </p:nvSpPr>
        <p:spPr/>
        <p:txBody>
          <a:bodyPr/>
          <a:lstStyle>
            <a:lvl1pPr>
              <a:defRPr b="1" baseline="0">
                <a:solidFill>
                  <a:srgbClr val="A7C138"/>
                </a:solidFill>
              </a:defRPr>
            </a:lvl1pPr>
          </a:lstStyle>
          <a:p>
            <a:r>
              <a:rPr lang="en-US" dirty="0"/>
              <a:t>Click to add title</a:t>
            </a:r>
            <a:endParaRPr lang="de-CH" dirty="0"/>
          </a:p>
        </p:txBody>
      </p:sp>
      <p:sp>
        <p:nvSpPr>
          <p:cNvPr id="17" name="Content Placeholder 16"/>
          <p:cNvSpPr>
            <a:spLocks noGrp="1"/>
          </p:cNvSpPr>
          <p:nvPr>
            <p:ph sz="quarter" idx="10" hasCustomPrompt="1"/>
          </p:nvPr>
        </p:nvSpPr>
        <p:spPr>
          <a:xfrm>
            <a:off x="492836" y="1557337"/>
            <a:ext cx="9938865" cy="4525200"/>
          </a:xfrm>
        </p:spPr>
        <p:txBody>
          <a:bodyPr/>
          <a:lstStyle>
            <a:lvl1pPr marL="770400" indent="-411782">
              <a:spcBef>
                <a:spcPts val="1400"/>
              </a:spcBef>
              <a:buClrTx/>
              <a:buSzPct val="100000"/>
              <a:buFont typeface="+mj-lt"/>
              <a:buAutoNum type="arabicPeriod"/>
              <a:defRPr sz="2800" baseline="0">
                <a:solidFill>
                  <a:schemeClr val="tx1"/>
                </a:solidFill>
                <a:latin typeface="HelveticaNeue LT 77 BdCn" panose="020B0706030502030204" pitchFamily="34" charset="0"/>
              </a:defRPr>
            </a:lvl1pPr>
            <a:lvl3pPr marL="654960">
              <a:defRPr/>
            </a:lvl3pPr>
            <a:lvl4pPr marL="862471">
              <a:defRPr/>
            </a:lvl4pPr>
          </a:lstStyle>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r>
              <a:rPr lang="en-US" dirty="0"/>
              <a:t>Click to add text</a:t>
            </a:r>
          </a:p>
          <a:p>
            <a:pPr lvl="0"/>
            <a:endParaRPr lang="en-US" dirty="0"/>
          </a:p>
          <a:p>
            <a:pPr lvl="0"/>
            <a:endParaRPr lang="en-US" dirty="0"/>
          </a:p>
          <a:p>
            <a:pPr lvl="0"/>
            <a:endParaRPr lang="en-US" dirty="0"/>
          </a:p>
          <a:p>
            <a:pPr lvl="0"/>
            <a:endParaRPr lang="en-US" dirty="0"/>
          </a:p>
          <a:p>
            <a:pPr lvl="0"/>
            <a:endParaRPr lang="en-US" dirty="0"/>
          </a:p>
        </p:txBody>
      </p:sp>
      <p:sp>
        <p:nvSpPr>
          <p:cNvPr id="22" name="Footer Placeholder 21"/>
          <p:cNvSpPr>
            <a:spLocks noGrp="1"/>
          </p:cNvSpPr>
          <p:nvPr>
            <p:ph type="ftr" sz="quarter" idx="12"/>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23" name="Slide Number Placeholder 22"/>
          <p:cNvSpPr>
            <a:spLocks noGrp="1"/>
          </p:cNvSpPr>
          <p:nvPr>
            <p:ph type="sldNum" sz="quarter" idx="13"/>
          </p:nvPr>
        </p:nvSpPr>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687012528"/>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0339124"/>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49037" y="1157783"/>
            <a:ext cx="3612587" cy="277320"/>
          </a:xfrm>
        </p:spPr>
        <p:txBody>
          <a:bodyPr anchor="b"/>
          <a:lstStyle>
            <a:lvl1pPr algn="l">
              <a:defRPr sz="1801" b="1"/>
            </a:lvl1pPr>
          </a:lstStyle>
          <a:p>
            <a:r>
              <a:rPr lang="en-US" dirty="0"/>
              <a:t>Click to add title</a:t>
            </a:r>
            <a:endParaRPr lang="de-CH" dirty="0"/>
          </a:p>
        </p:txBody>
      </p:sp>
      <p:sp>
        <p:nvSpPr>
          <p:cNvPr id="3" name="Content Placeholder 2"/>
          <p:cNvSpPr>
            <a:spLocks noGrp="1"/>
          </p:cNvSpPr>
          <p:nvPr>
            <p:ph idx="1"/>
          </p:nvPr>
        </p:nvSpPr>
        <p:spPr>
          <a:xfrm>
            <a:off x="4293163" y="273053"/>
            <a:ext cx="6138538" cy="5853113"/>
          </a:xfrm>
        </p:spPr>
        <p:txBody>
          <a:bodyPr/>
          <a:lstStyle>
            <a:lvl1pPr>
              <a:defRPr sz="1982"/>
            </a:lvl1pPr>
            <a:lvl2pPr>
              <a:defRPr sz="1801"/>
            </a:lvl2pPr>
            <a:lvl3pPr>
              <a:defRPr sz="1621"/>
            </a:lvl3pPr>
            <a:lvl4pPr>
              <a:defRPr sz="1441"/>
            </a:lvl4pPr>
            <a:lvl5pPr>
              <a:defRPr sz="1261"/>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de-CH" dirty="0"/>
          </a:p>
        </p:txBody>
      </p:sp>
      <p:sp>
        <p:nvSpPr>
          <p:cNvPr id="4" name="Text Placeholder 3"/>
          <p:cNvSpPr>
            <a:spLocks noGrp="1"/>
          </p:cNvSpPr>
          <p:nvPr>
            <p:ph type="body" sz="half" idx="2" hasCustomPrompt="1"/>
          </p:nvPr>
        </p:nvSpPr>
        <p:spPr>
          <a:xfrm>
            <a:off x="549037" y="1435103"/>
            <a:ext cx="3612587" cy="4691063"/>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992983048"/>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152302" y="5090020"/>
            <a:ext cx="6588443" cy="277320"/>
          </a:xfrm>
        </p:spPr>
        <p:txBody>
          <a:bodyPr anchor="b"/>
          <a:lstStyle>
            <a:lvl1pPr algn="l">
              <a:defRPr sz="1801" b="1"/>
            </a:lvl1pPr>
          </a:lstStyle>
          <a:p>
            <a:r>
              <a:rPr lang="en-US" dirty="0"/>
              <a:t>Click to add title</a:t>
            </a:r>
            <a:endParaRPr lang="de-CH" dirty="0"/>
          </a:p>
        </p:txBody>
      </p:sp>
      <p:sp>
        <p:nvSpPr>
          <p:cNvPr id="3" name="Picture Placeholder 2"/>
          <p:cNvSpPr>
            <a:spLocks noGrp="1"/>
          </p:cNvSpPr>
          <p:nvPr>
            <p:ph type="pic" idx="1"/>
          </p:nvPr>
        </p:nvSpPr>
        <p:spPr>
          <a:xfrm>
            <a:off x="2152302" y="612775"/>
            <a:ext cx="6588443" cy="4114800"/>
          </a:xfrm>
        </p:spPr>
        <p:txBody>
          <a:bodyPr/>
          <a:lstStyle>
            <a:lvl1pPr marL="0" indent="0">
              <a:buNone/>
              <a:defRPr sz="2882"/>
            </a:lvl1pPr>
            <a:lvl2pPr marL="411782" indent="0">
              <a:buNone/>
              <a:defRPr sz="2521"/>
            </a:lvl2pPr>
            <a:lvl3pPr marL="823563" indent="0">
              <a:buNone/>
              <a:defRPr sz="2162"/>
            </a:lvl3pPr>
            <a:lvl4pPr marL="1235344" indent="0">
              <a:buNone/>
              <a:defRPr sz="1801"/>
            </a:lvl4pPr>
            <a:lvl5pPr marL="1647126" indent="0">
              <a:buNone/>
              <a:defRPr sz="1801"/>
            </a:lvl5pPr>
            <a:lvl6pPr marL="2058907" indent="0">
              <a:buNone/>
              <a:defRPr sz="1801"/>
            </a:lvl6pPr>
            <a:lvl7pPr marL="2470689" indent="0">
              <a:buNone/>
              <a:defRPr sz="1801"/>
            </a:lvl7pPr>
            <a:lvl8pPr marL="2882469" indent="0">
              <a:buNone/>
              <a:defRPr sz="1801"/>
            </a:lvl8pPr>
            <a:lvl9pPr marL="3294251" indent="0">
              <a:buNone/>
              <a:defRPr sz="1801"/>
            </a:lvl9pPr>
          </a:lstStyle>
          <a:p>
            <a:r>
              <a:rPr lang="en-US" noProof="0" dirty="0"/>
              <a:t>Click icon to add picture</a:t>
            </a:r>
          </a:p>
        </p:txBody>
      </p:sp>
      <p:sp>
        <p:nvSpPr>
          <p:cNvPr id="4" name="Text Placeholder 3"/>
          <p:cNvSpPr>
            <a:spLocks noGrp="1"/>
          </p:cNvSpPr>
          <p:nvPr>
            <p:ph type="body" sz="half" idx="2" hasCustomPrompt="1"/>
          </p:nvPr>
        </p:nvSpPr>
        <p:spPr>
          <a:xfrm>
            <a:off x="2152302" y="5367338"/>
            <a:ext cx="6588443" cy="804862"/>
          </a:xfrm>
        </p:spPr>
        <p:txBody>
          <a:bodyPr/>
          <a:lstStyle>
            <a:lvl1pPr marL="0" indent="0">
              <a:buNone/>
              <a:defRPr sz="1261"/>
            </a:lvl1pPr>
            <a:lvl2pPr marL="411782" indent="0">
              <a:buNone/>
              <a:defRPr sz="1080"/>
            </a:lvl2pPr>
            <a:lvl3pPr marL="823563" indent="0">
              <a:buNone/>
              <a:defRPr sz="900"/>
            </a:lvl3pPr>
            <a:lvl4pPr marL="1235344" indent="0">
              <a:buNone/>
              <a:defRPr sz="811"/>
            </a:lvl4pPr>
            <a:lvl5pPr marL="1647126" indent="0">
              <a:buNone/>
              <a:defRPr sz="811"/>
            </a:lvl5pPr>
            <a:lvl6pPr marL="2058907" indent="0">
              <a:buNone/>
              <a:defRPr sz="811"/>
            </a:lvl6pPr>
            <a:lvl7pPr marL="2470689" indent="0">
              <a:buNone/>
              <a:defRPr sz="811"/>
            </a:lvl7pPr>
            <a:lvl8pPr marL="2882469" indent="0">
              <a:buNone/>
              <a:defRPr sz="811"/>
            </a:lvl8pPr>
            <a:lvl9pPr marL="3294251" indent="0">
              <a:buNone/>
              <a:defRPr sz="811"/>
            </a:lvl9pPr>
          </a:lstStyle>
          <a:p>
            <a:pPr lvl="0"/>
            <a:r>
              <a:rPr lang="en-US" dirty="0"/>
              <a:t>Click to add text</a:t>
            </a:r>
          </a:p>
        </p:txBody>
      </p:sp>
      <p:sp>
        <p:nvSpPr>
          <p:cNvPr id="5" name="Footer Placeholder 4"/>
          <p:cNvSpPr>
            <a:spLocks noGrp="1"/>
          </p:cNvSpPr>
          <p:nvPr>
            <p:ph type="ftr" sz="quarter" idx="10"/>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6" name="Slide Number Placeholder 5"/>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411006823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0"/>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1"/>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465143611"/>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hasCustomPrompt="1"/>
          </p:nvPr>
        </p:nvSpPr>
        <p:spPr>
          <a:xfrm>
            <a:off x="10015883" y="388938"/>
            <a:ext cx="415819" cy="5695950"/>
          </a:xfrm>
        </p:spPr>
        <p:txBody>
          <a:bodyPr vert="eaVert"/>
          <a:lstStyle>
            <a:lvl1pPr>
              <a:defRPr/>
            </a:lvl1pPr>
          </a:lstStyle>
          <a:p>
            <a:r>
              <a:rPr lang="en-US" dirty="0"/>
              <a:t>Click to add title</a:t>
            </a:r>
            <a:endParaRPr lang="de-CH" dirty="0"/>
          </a:p>
        </p:txBody>
      </p:sp>
      <p:sp>
        <p:nvSpPr>
          <p:cNvPr id="3" name="Vertical Text Placeholder 2"/>
          <p:cNvSpPr>
            <a:spLocks noGrp="1"/>
          </p:cNvSpPr>
          <p:nvPr>
            <p:ph type="body" orient="vert" idx="1" hasCustomPrompt="1"/>
          </p:nvPr>
        </p:nvSpPr>
        <p:spPr>
          <a:xfrm>
            <a:off x="478502" y="388938"/>
            <a:ext cx="7282365" cy="5695950"/>
          </a:xfrm>
        </p:spPr>
        <p:txBody>
          <a:bodyPr vert="eaVert"/>
          <a:lstStyle>
            <a:lvl1pPr>
              <a:defRPr/>
            </a:lvl1pPr>
            <a:lvl2pPr>
              <a:defRPr/>
            </a:lvl2pPr>
            <a:lvl3pPr>
              <a:defRPr/>
            </a:lvl3pPr>
            <a:lvl4pPr>
              <a:defRPr/>
            </a:lvl4pPr>
            <a:lvl5pPr>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8" name="Footer Placeholder 7"/>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9" name="Slide Number Placeholder 8"/>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5597448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243"/>
            </a:lvl1pPr>
          </a:lstStyle>
          <a:p>
            <a:r>
              <a:rPr lang="en-US" dirty="0"/>
              <a:t>Click to add title</a:t>
            </a:r>
            <a:endParaRPr lang="de-CH" dirty="0"/>
          </a:p>
        </p:txBody>
      </p:sp>
      <p:sp>
        <p:nvSpPr>
          <p:cNvPr id="3" name="Content Placeholder 2"/>
          <p:cNvSpPr>
            <a:spLocks noGrp="1"/>
          </p:cNvSpPr>
          <p:nvPr>
            <p:ph idx="1" hasCustomPrompt="1"/>
          </p:nvPr>
        </p:nvSpPr>
        <p:spPr>
          <a:xfrm>
            <a:off x="491847" y="1558930"/>
            <a:ext cx="9939856" cy="3670271"/>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03109">
              <a:defRPr>
                <a:latin typeface="HelveticaNeueLT W1G 45 Lt" panose="020B0403020202020204" pitchFamily="34" charset="0"/>
              </a:defRPr>
            </a:lvl3pPr>
            <a:lvl4pPr marL="791175" indent="-216110">
              <a:spcBef>
                <a:spcPts val="406"/>
              </a:spcBef>
              <a:buClr>
                <a:srgbClr val="A7C138"/>
              </a:buClr>
              <a:buSzPct val="100000"/>
              <a:buFont typeface="Arial" panose="020B0604020202020204" pitchFamily="34" charset="0"/>
              <a:buChar char="•"/>
              <a:defRPr sz="1298">
                <a:latin typeface="HelveticaNeueLT W1G 45 Lt" panose="020B0403020202020204" pitchFamily="34" charset="0"/>
                <a:ea typeface="Tahoma" panose="020B0604030504040204" pitchFamily="34" charset="0"/>
                <a:cs typeface="Tahoma" panose="020B0604030504040204" pitchFamily="34" charset="0"/>
              </a:defRPr>
            </a:lvl4pPr>
            <a:lvl5pPr marL="979431" indent="-231807">
              <a:spcBef>
                <a:spcPts val="406"/>
              </a:spcBef>
              <a:buClr>
                <a:srgbClr val="A7C138"/>
              </a:buClr>
              <a:buSzPct val="100000"/>
              <a:buFont typeface="Arial" panose="020B0604020202020204" pitchFamily="34" charset="0"/>
              <a:buChar char="•"/>
              <a:defRPr sz="1136">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7"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407924207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3171776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1558928"/>
            <a:ext cx="9939856" cy="3670271"/>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5" name="Text Placeholder 4"/>
          <p:cNvSpPr>
            <a:spLocks noGrp="1"/>
          </p:cNvSpPr>
          <p:nvPr>
            <p:ph type="body" sz="quarter" idx="13" hasCustomPrompt="1"/>
          </p:nvPr>
        </p:nvSpPr>
        <p:spPr>
          <a:xfrm>
            <a:off x="478502" y="5301208"/>
            <a:ext cx="9953201" cy="791617"/>
          </a:xfrm>
          <a:ln>
            <a:solidFill>
              <a:srgbClr val="413F43"/>
            </a:solidFill>
          </a:ln>
        </p:spPr>
        <p:txBody>
          <a:bodyPr anchor="ctr"/>
          <a:lstStyle>
            <a:lvl1pPr marL="720000" indent="0">
              <a:buNone/>
              <a:defRPr baseline="0"/>
            </a:lvl1pPr>
          </a:lstStyle>
          <a:p>
            <a:pPr lvl="0"/>
            <a:r>
              <a:rPr lang="de-CH" dirty="0"/>
              <a:t>Add Key Message </a:t>
            </a:r>
            <a:r>
              <a:rPr lang="de-CH" dirty="0" err="1"/>
              <a:t>here</a:t>
            </a:r>
            <a:endParaRPr lang="de-CH" dirty="0"/>
          </a:p>
        </p:txBody>
      </p:sp>
      <p:sp>
        <p:nvSpPr>
          <p:cNvPr id="7" name="Oval 6"/>
          <p:cNvSpPr/>
          <p:nvPr userDrawn="1"/>
        </p:nvSpPr>
        <p:spPr bwMode="auto">
          <a:xfrm>
            <a:off x="593825" y="5480992"/>
            <a:ext cx="432048" cy="432048"/>
          </a:xfrm>
          <a:prstGeom prst="ellipse">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3000" b="0" i="0" u="none" strike="noStrike" cap="none" normalizeH="0" baseline="0" dirty="0">
                <a:ln>
                  <a:noFill/>
                </a:ln>
                <a:solidFill>
                  <a:schemeClr val="bg1"/>
                </a:solidFill>
                <a:effectLst/>
                <a:latin typeface="HelveticaNeue LT 77 BdCn" panose="020B0706030502030204" pitchFamily="34" charset="0"/>
              </a:rPr>
              <a:t>!</a:t>
            </a:r>
          </a:p>
        </p:txBody>
      </p:sp>
    </p:spTree>
    <p:extLst>
      <p:ext uri="{BB962C8B-B14F-4D97-AF65-F5344CB8AC3E}">
        <p14:creationId xmlns:p14="http://schemas.microsoft.com/office/powerpoint/2010/main" val="1085113741"/>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2"/>
            <a:ext cx="9939856" cy="3447979"/>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t>Basic Knowledge - A Movement Therapy Perspective</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Tree>
    <p:extLst>
      <p:ext uri="{BB962C8B-B14F-4D97-AF65-F5344CB8AC3E}">
        <p14:creationId xmlns:p14="http://schemas.microsoft.com/office/powerpoint/2010/main" val="284596797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Definition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78502" y="388938"/>
            <a:ext cx="8557731" cy="553998"/>
          </a:xfrm>
        </p:spPr>
        <p:txBody>
          <a:bodyPr/>
          <a:lstStyle>
            <a:lvl1pPr>
              <a:defRPr sz="3600"/>
            </a:lvl1pPr>
          </a:lstStyle>
          <a:p>
            <a:r>
              <a:rPr lang="en-US" dirty="0"/>
              <a:t>Click to add title</a:t>
            </a:r>
            <a:endParaRPr lang="de-CH" dirty="0"/>
          </a:p>
        </p:txBody>
      </p:sp>
      <p:sp>
        <p:nvSpPr>
          <p:cNvPr id="3" name="Content Placeholder 2"/>
          <p:cNvSpPr>
            <a:spLocks noGrp="1"/>
          </p:cNvSpPr>
          <p:nvPr>
            <p:ph idx="1" hasCustomPrompt="1"/>
          </p:nvPr>
        </p:nvSpPr>
        <p:spPr>
          <a:xfrm>
            <a:off x="491847" y="2636913"/>
            <a:ext cx="9939856" cy="2592288"/>
          </a:xfrm>
        </p:spPr>
        <p:txBody>
          <a:bodyPr/>
          <a:lstStyle>
            <a:lvl1pPr>
              <a:defRPr>
                <a:latin typeface="HelveticaNeueLT W1G 45 Lt" panose="020B0403020202020204" pitchFamily="34" charset="0"/>
              </a:defRPr>
            </a:lvl1pPr>
            <a:lvl2pPr>
              <a:defRPr>
                <a:latin typeface="HelveticaNeueLT W1G 45 Lt" panose="020B0403020202020204" pitchFamily="34" charset="0"/>
              </a:defRPr>
            </a:lvl2pPr>
            <a:lvl3pPr marL="669600">
              <a:defRPr>
                <a:latin typeface="HelveticaNeueLT W1G 45 Lt" panose="020B0403020202020204" pitchFamily="34" charset="0"/>
              </a:defRPr>
            </a:lvl3pPr>
            <a:lvl4pPr marL="878400" indent="-239936">
              <a:spcBef>
                <a:spcPts val="451"/>
              </a:spcBef>
              <a:buClr>
                <a:srgbClr val="A7C138"/>
              </a:buClr>
              <a:buSzPct val="100000"/>
              <a:buFont typeface="Arial" panose="020B0604020202020204" pitchFamily="34" charset="0"/>
              <a:buChar char="•"/>
              <a:defRPr sz="1441">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spcBef>
                <a:spcPts val="451"/>
              </a:spcBef>
              <a:buClr>
                <a:srgbClr val="A7C138"/>
              </a:buClr>
              <a:buSzPct val="100000"/>
              <a:buFont typeface="Arial" panose="020B0604020202020204" pitchFamily="34" charset="0"/>
              <a:buChar char="•"/>
              <a:defRPr sz="1261">
                <a:latin typeface="HelveticaNeueLT W1G 45 Lt" panose="020B0403020202020204" pitchFamily="34" charset="0"/>
                <a:ea typeface="Tahoma" panose="020B0604030504040204" pitchFamily="34" charset="0"/>
                <a:cs typeface="Tahoma" panose="020B0604030504040204" pitchFamily="34" charset="0"/>
              </a:defRPr>
            </a:lvl5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t>Basic Knowledge - A Movement Therapy Perspective</a:t>
            </a:r>
            <a:endParaRPr lang="de-CH" dirty="0"/>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pPr/>
              <a:t>‹#›</a:t>
            </a:fld>
            <a:endParaRPr lang="de-CH" dirty="0"/>
          </a:p>
        </p:txBody>
      </p:sp>
      <p:sp>
        <p:nvSpPr>
          <p:cNvPr id="5" name="Text Placeholder 4"/>
          <p:cNvSpPr>
            <a:spLocks noGrp="1"/>
          </p:cNvSpPr>
          <p:nvPr>
            <p:ph type="body" sz="quarter" idx="13" hasCustomPrompt="1"/>
          </p:nvPr>
        </p:nvSpPr>
        <p:spPr>
          <a:xfrm>
            <a:off x="478502" y="1484784"/>
            <a:ext cx="9953201" cy="1008112"/>
          </a:xfrm>
        </p:spPr>
        <p:txBody>
          <a:bodyPr>
            <a:normAutofit/>
          </a:bodyPr>
          <a:lstStyle>
            <a:lvl1pPr marL="0" indent="0" algn="ctr">
              <a:buFont typeface="Arial" panose="020B0604020202020204" pitchFamily="34" charset="0"/>
              <a:buNone/>
              <a:defRPr sz="1800" i="1"/>
            </a:lvl1pPr>
            <a:lvl2pPr marL="207241" indent="0" algn="ctr">
              <a:buNone/>
              <a:defRPr/>
            </a:lvl2pPr>
            <a:lvl3pPr marL="430965" indent="0" algn="ctr">
              <a:buNone/>
              <a:defRPr/>
            </a:lvl3pPr>
          </a:lstStyle>
          <a:p>
            <a:pPr lvl="0"/>
            <a:r>
              <a:rPr lang="en-US" dirty="0"/>
              <a:t>Click to edit definition</a:t>
            </a:r>
          </a:p>
        </p:txBody>
      </p:sp>
      <p:sp>
        <p:nvSpPr>
          <p:cNvPr id="7" name="Text Placeholder 4"/>
          <p:cNvSpPr>
            <a:spLocks noGrp="1"/>
          </p:cNvSpPr>
          <p:nvPr>
            <p:ph type="body" sz="quarter" idx="14" hasCustomPrompt="1"/>
          </p:nvPr>
        </p:nvSpPr>
        <p:spPr>
          <a:xfrm>
            <a:off x="478502" y="5301208"/>
            <a:ext cx="9953201" cy="791617"/>
          </a:xfrm>
          <a:ln>
            <a:solidFill>
              <a:srgbClr val="413F43"/>
            </a:solidFill>
          </a:ln>
        </p:spPr>
        <p:txBody>
          <a:bodyPr anchor="ctr"/>
          <a:lstStyle>
            <a:lvl1pPr marL="720000" indent="0">
              <a:buNone/>
              <a:defRPr baseline="0"/>
            </a:lvl1pPr>
          </a:lstStyle>
          <a:p>
            <a:pPr lvl="0"/>
            <a:r>
              <a:rPr lang="de-CH" dirty="0"/>
              <a:t>Add Key Message </a:t>
            </a:r>
            <a:r>
              <a:rPr lang="de-CH" dirty="0" err="1"/>
              <a:t>here</a:t>
            </a:r>
            <a:endParaRPr lang="de-CH" dirty="0"/>
          </a:p>
        </p:txBody>
      </p:sp>
      <p:sp>
        <p:nvSpPr>
          <p:cNvPr id="8" name="Oval 7"/>
          <p:cNvSpPr/>
          <p:nvPr userDrawn="1"/>
        </p:nvSpPr>
        <p:spPr bwMode="auto">
          <a:xfrm>
            <a:off x="593825" y="5480992"/>
            <a:ext cx="432048" cy="432048"/>
          </a:xfrm>
          <a:prstGeom prst="ellipse">
            <a:avLst/>
          </a:prstGeom>
          <a:solidFill>
            <a:srgbClr val="413F43"/>
          </a:solidFill>
          <a:ln>
            <a:no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3000" b="0" i="0" u="none" strike="noStrike" cap="none" normalizeH="0" baseline="0" dirty="0">
                <a:ln>
                  <a:noFill/>
                </a:ln>
                <a:solidFill>
                  <a:schemeClr val="bg1"/>
                </a:solidFill>
                <a:effectLst/>
                <a:latin typeface="HelveticaNeue LT 77 BdCn" panose="020B0706030502030204" pitchFamily="34" charset="0"/>
              </a:rPr>
              <a:t>!</a:t>
            </a:r>
          </a:p>
        </p:txBody>
      </p:sp>
    </p:spTree>
    <p:extLst>
      <p:ext uri="{BB962C8B-B14F-4D97-AF65-F5344CB8AC3E}">
        <p14:creationId xmlns:p14="http://schemas.microsoft.com/office/powerpoint/2010/main" val="2234504415"/>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4" name="Content Placeholder 3"/>
          <p:cNvSpPr>
            <a:spLocks noGrp="1"/>
          </p:cNvSpPr>
          <p:nvPr>
            <p:ph sz="half" idx="2" hasCustomPrompt="1"/>
          </p:nvPr>
        </p:nvSpPr>
        <p:spPr>
          <a:xfrm>
            <a:off x="5553281" y="1558928"/>
            <a:ext cx="4878421"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47369662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49038" y="1535115"/>
            <a:ext cx="4851732"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4" name="Content Placeholder 3"/>
          <p:cNvSpPr>
            <a:spLocks noGrp="1"/>
          </p:cNvSpPr>
          <p:nvPr>
            <p:ph sz="half" idx="2" hasCustomPrompt="1"/>
          </p:nvPr>
        </p:nvSpPr>
        <p:spPr>
          <a:xfrm>
            <a:off x="549038" y="2025895"/>
            <a:ext cx="4851732"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5" name="Text Placeholder 4"/>
          <p:cNvSpPr>
            <a:spLocks noGrp="1"/>
          </p:cNvSpPr>
          <p:nvPr>
            <p:ph type="body" sz="quarter" idx="3" hasCustomPrompt="1"/>
          </p:nvPr>
        </p:nvSpPr>
        <p:spPr>
          <a:xfrm>
            <a:off x="5578065" y="1535115"/>
            <a:ext cx="4853638" cy="381719"/>
          </a:xfrm>
        </p:spPr>
        <p:txBody>
          <a:bodyPr anchor="b"/>
          <a:lstStyle>
            <a:lvl1pPr marL="0" indent="0">
              <a:buNone/>
              <a:defRPr sz="1982" b="0">
                <a:latin typeface="HelveticaNeue LT 77 BdCn" panose="020B0706030502030204" pitchFamily="34" charset="0"/>
              </a:defRPr>
            </a:lvl1pPr>
            <a:lvl2pPr marL="411782" indent="0">
              <a:buNone/>
              <a:defRPr sz="1801" b="1"/>
            </a:lvl2pPr>
            <a:lvl3pPr marL="823563" indent="0">
              <a:buNone/>
              <a:defRPr sz="1621" b="1"/>
            </a:lvl3pPr>
            <a:lvl4pPr marL="1235344" indent="0">
              <a:buNone/>
              <a:defRPr sz="1441" b="1"/>
            </a:lvl4pPr>
            <a:lvl5pPr marL="1647126" indent="0">
              <a:buNone/>
              <a:defRPr sz="1441" b="1"/>
            </a:lvl5pPr>
            <a:lvl6pPr marL="2058907" indent="0">
              <a:buNone/>
              <a:defRPr sz="1441" b="1"/>
            </a:lvl6pPr>
            <a:lvl7pPr marL="2470689" indent="0">
              <a:buNone/>
              <a:defRPr sz="1441" b="1"/>
            </a:lvl7pPr>
            <a:lvl8pPr marL="2882469" indent="0">
              <a:buNone/>
              <a:defRPr sz="1441" b="1"/>
            </a:lvl8pPr>
            <a:lvl9pPr marL="3294251" indent="0">
              <a:buNone/>
              <a:defRPr sz="1441" b="1"/>
            </a:lvl9pPr>
          </a:lstStyle>
          <a:p>
            <a:pPr lvl="0"/>
            <a:r>
              <a:rPr lang="en-US" dirty="0"/>
              <a:t>Click to add subtitle</a:t>
            </a:r>
          </a:p>
        </p:txBody>
      </p:sp>
      <p:sp>
        <p:nvSpPr>
          <p:cNvPr id="6" name="Content Placeholder 5"/>
          <p:cNvSpPr>
            <a:spLocks noGrp="1"/>
          </p:cNvSpPr>
          <p:nvPr>
            <p:ph sz="quarter" idx="4" hasCustomPrompt="1"/>
          </p:nvPr>
        </p:nvSpPr>
        <p:spPr>
          <a:xfrm>
            <a:off x="5578065" y="2025895"/>
            <a:ext cx="4853638" cy="4100268"/>
          </a:xfrm>
        </p:spPr>
        <p:txBody>
          <a:bodyPr/>
          <a:lstStyle>
            <a:lvl1pPr>
              <a:defRPr sz="1982"/>
            </a:lvl1pPr>
            <a:lvl2pPr>
              <a:defRPr sz="1801"/>
            </a:lvl2pPr>
            <a:lvl3pPr>
              <a:defRPr sz="1621"/>
            </a:lvl3pPr>
            <a:lvl4pPr>
              <a:defRPr sz="1441"/>
            </a:lvl4pPr>
            <a:lvl5pPr>
              <a:defRPr sz="1441"/>
            </a:lvl5pPr>
            <a:lvl6pPr>
              <a:defRPr sz="1441"/>
            </a:lvl6pPr>
            <a:lvl7pPr>
              <a:defRPr sz="1441"/>
            </a:lvl7pPr>
            <a:lvl8pPr>
              <a:defRPr sz="1441"/>
            </a:lvl8pPr>
            <a:lvl9pPr>
              <a:defRPr sz="144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11" name="Footer Placeholder 10"/>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2" name="Slide Number Placeholder 11"/>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13" name="Title 1"/>
          <p:cNvSpPr>
            <a:spLocks noGrp="1"/>
          </p:cNvSpPr>
          <p:nvPr>
            <p:ph type="title" hasCustomPrompt="1"/>
          </p:nvPr>
        </p:nvSpPr>
        <p:spPr>
          <a:xfrm>
            <a:off x="478502" y="388938"/>
            <a:ext cx="8557731" cy="416140"/>
          </a:xfrm>
        </p:spPr>
        <p:txBody>
          <a:bodyPr/>
          <a:lstStyle>
            <a:lvl1pPr>
              <a:defRPr/>
            </a:lvl1pPr>
          </a:lstStyle>
          <a:p>
            <a:r>
              <a:rPr lang="en-US" dirty="0"/>
              <a:t>Click to add title</a:t>
            </a:r>
            <a:endParaRPr lang="de-CH" dirty="0"/>
          </a:p>
        </p:txBody>
      </p:sp>
    </p:spTree>
    <p:extLst>
      <p:ext uri="{BB962C8B-B14F-4D97-AF65-F5344CB8AC3E}">
        <p14:creationId xmlns:p14="http://schemas.microsoft.com/office/powerpoint/2010/main" val="357734434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Picture Righ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endParaRPr lang="de-CH" dirty="0"/>
          </a:p>
        </p:txBody>
      </p:sp>
      <p:sp>
        <p:nvSpPr>
          <p:cNvPr id="3" name="Content Placeholder 2"/>
          <p:cNvSpPr>
            <a:spLocks noGrp="1"/>
          </p:cNvSpPr>
          <p:nvPr>
            <p:ph sz="half" idx="1" hasCustomPrompt="1"/>
          </p:nvPr>
        </p:nvSpPr>
        <p:spPr>
          <a:xfrm>
            <a:off x="491847" y="1558928"/>
            <a:ext cx="4878423" cy="4525963"/>
          </a:xfrm>
        </p:spPr>
        <p:txBody>
          <a:bodyPr/>
          <a:lstStyle>
            <a:lvl1pPr>
              <a:defRPr sz="1982"/>
            </a:lvl1pPr>
            <a:lvl2pPr>
              <a:defRPr sz="1801"/>
            </a:lvl2pPr>
            <a:lvl3pPr>
              <a:defRPr sz="1621"/>
            </a:lvl3pPr>
            <a:lvl4pPr>
              <a:defRPr sz="1441"/>
            </a:lvl4pPr>
            <a:lvl5pPr>
              <a:defRPr sz="1261"/>
            </a:lvl5pPr>
            <a:lvl6pPr>
              <a:defRPr sz="1621"/>
            </a:lvl6pPr>
            <a:lvl7pPr>
              <a:defRPr sz="1621"/>
            </a:lvl7pPr>
            <a:lvl8pPr>
              <a:defRPr sz="1621"/>
            </a:lvl8pPr>
            <a:lvl9pPr>
              <a:defRPr sz="1621"/>
            </a:lvl9pPr>
          </a:lstStyle>
          <a:p>
            <a:pPr lvl="0"/>
            <a:r>
              <a:rPr lang="en-US" dirty="0"/>
              <a:t>Click to add text</a:t>
            </a:r>
          </a:p>
          <a:p>
            <a:pPr lvl="1"/>
            <a:r>
              <a:rPr lang="en-US" dirty="0"/>
              <a:t>Second layer</a:t>
            </a:r>
          </a:p>
          <a:p>
            <a:pPr lvl="2"/>
            <a:r>
              <a:rPr lang="en-US" dirty="0"/>
              <a:t>Third layer</a:t>
            </a:r>
          </a:p>
          <a:p>
            <a:pPr lvl="3"/>
            <a:r>
              <a:rPr lang="en-US" dirty="0"/>
              <a:t>Fourth layer</a:t>
            </a:r>
          </a:p>
          <a:p>
            <a:pPr lvl="4"/>
            <a:r>
              <a:rPr lang="en-US" dirty="0"/>
              <a:t>Fifth layer</a:t>
            </a:r>
            <a:endParaRPr lang="de-CH" dirty="0"/>
          </a:p>
        </p:txBody>
      </p:sp>
      <p:sp>
        <p:nvSpPr>
          <p:cNvPr id="9" name="Footer Placeholder 8"/>
          <p:cNvSpPr>
            <a:spLocks noGrp="1"/>
          </p:cNvSpPr>
          <p:nvPr>
            <p:ph type="ftr" sz="quarter" idx="11"/>
          </p:nvPr>
        </p:nvSpPr>
        <p:spPr/>
        <p:txBody>
          <a:bodyPr/>
          <a:lstStyle/>
          <a:p>
            <a:r>
              <a:rPr lang="en-US" dirty="0">
                <a:solidFill>
                  <a:srgbClr val="FFFFFF"/>
                </a:solidFill>
              </a:rPr>
              <a:t>Basic Knowledge - A Movement Therapy Perspective</a:t>
            </a:r>
            <a:endParaRPr lang="de-CH" dirty="0">
              <a:solidFill>
                <a:srgbClr val="FFFFFF"/>
              </a:solidFill>
            </a:endParaRPr>
          </a:p>
        </p:txBody>
      </p:sp>
      <p:sp>
        <p:nvSpPr>
          <p:cNvPr id="10" name="Slide Number Placeholder 9"/>
          <p:cNvSpPr>
            <a:spLocks noGrp="1"/>
          </p:cNvSpPr>
          <p:nvPr>
            <p:ph type="sldNum" sz="quarter" idx="12"/>
          </p:nvPr>
        </p:nvSpPr>
        <p:spPr>
          <a:xfrm>
            <a:off x="5181506" y="6449776"/>
            <a:ext cx="617727" cy="363600"/>
          </a:xfrm>
          <a:prstGeom prst="rect">
            <a:avLst/>
          </a:prstGeom>
        </p:spPr>
        <p:txBody>
          <a:bodyPr/>
          <a:lstStyle/>
          <a:p>
            <a:fld id="{9F8E3E85-A5F1-45AC-BC8E-CB7307177C38}" type="slidenum">
              <a:rPr lang="de-CH" smtClean="0">
                <a:solidFill>
                  <a:srgbClr val="000000"/>
                </a:solidFill>
              </a:rPr>
              <a:pPr/>
              <a:t>‹#›</a:t>
            </a:fld>
            <a:endParaRPr lang="de-CH" dirty="0">
              <a:solidFill>
                <a:srgbClr val="000000"/>
              </a:solidFill>
            </a:endParaRPr>
          </a:p>
        </p:txBody>
      </p:sp>
      <p:sp>
        <p:nvSpPr>
          <p:cNvPr id="6" name="Picture Placeholder 5"/>
          <p:cNvSpPr>
            <a:spLocks noGrp="1"/>
          </p:cNvSpPr>
          <p:nvPr>
            <p:ph type="pic" sz="quarter" idx="13"/>
          </p:nvPr>
        </p:nvSpPr>
        <p:spPr>
          <a:xfrm>
            <a:off x="5553281" y="1558928"/>
            <a:ext cx="5427457" cy="3958307"/>
          </a:xfrm>
        </p:spPr>
        <p:txBody>
          <a:bodyPr/>
          <a:lstStyle>
            <a:lvl1pPr marL="0" indent="0">
              <a:buNone/>
              <a:defRPr/>
            </a:lvl1pPr>
          </a:lstStyle>
          <a:p>
            <a:r>
              <a:rPr lang="de-CH" dirty="0"/>
              <a:t>Click icon to add picture</a:t>
            </a:r>
          </a:p>
        </p:txBody>
      </p:sp>
      <p:sp>
        <p:nvSpPr>
          <p:cNvPr id="12" name="Text Placeholder 10"/>
          <p:cNvSpPr>
            <a:spLocks noGrp="1"/>
          </p:cNvSpPr>
          <p:nvPr>
            <p:ph type="body" sz="quarter" idx="15" hasCustomPrompt="1"/>
          </p:nvPr>
        </p:nvSpPr>
        <p:spPr>
          <a:xfrm>
            <a:off x="5553281" y="5661027"/>
            <a:ext cx="4920958" cy="423863"/>
          </a:xfrm>
        </p:spPr>
        <p:txBody>
          <a:bodyPr/>
          <a:lstStyle>
            <a:lvl1pPr marL="0" indent="0" algn="ctr">
              <a:buNone/>
              <a:defRPr sz="1441"/>
            </a:lvl1pPr>
          </a:lstStyle>
          <a:p>
            <a:pPr lvl="0"/>
            <a:r>
              <a:rPr lang="en-US" dirty="0"/>
              <a:t>Click to add caption</a:t>
            </a:r>
            <a:endParaRPr lang="de-CH" dirty="0"/>
          </a:p>
        </p:txBody>
      </p:sp>
    </p:spTree>
    <p:extLst>
      <p:ext uri="{BB962C8B-B14F-4D97-AF65-F5344CB8AC3E}">
        <p14:creationId xmlns:p14="http://schemas.microsoft.com/office/powerpoint/2010/main" val="110929689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70000"/>
          </a:schemeClr>
        </a:solidFill>
        <a:effectLst/>
      </p:bgPr>
    </p:bg>
    <p:spTree>
      <p:nvGrpSpPr>
        <p:cNvPr id="1" name=""/>
        <p:cNvGrpSpPr/>
        <p:nvPr/>
      </p:nvGrpSpPr>
      <p:grpSpPr>
        <a:xfrm>
          <a:off x="0" y="0"/>
          <a:ext cx="0" cy="0"/>
          <a:chOff x="0" y="0"/>
          <a:chExt cx="0" cy="0"/>
        </a:xfrm>
      </p:grpSpPr>
      <p:sp>
        <p:nvSpPr>
          <p:cNvPr id="15" name="Rectangle 14"/>
          <p:cNvSpPr/>
          <p:nvPr userDrawn="1"/>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4098" name="Rectangle 2"/>
          <p:cNvSpPr>
            <a:spLocks noGrp="1" noChangeArrowheads="1"/>
          </p:cNvSpPr>
          <p:nvPr>
            <p:ph type="title"/>
          </p:nvPr>
        </p:nvSpPr>
        <p:spPr bwMode="auto">
          <a:xfrm>
            <a:off x="478502" y="388938"/>
            <a:ext cx="8557731" cy="553998"/>
          </a:xfrm>
          <a:prstGeom prst="rect">
            <a:avLst/>
          </a:prstGeom>
          <a:solidFill>
            <a:schemeClr val="bg1"/>
          </a:solidFill>
          <a:ln>
            <a:noFill/>
          </a:ln>
          <a:effectLst/>
        </p:spPr>
        <p:txBody>
          <a:bodyPr vert="horz" wrap="square" lIns="0" tIns="0" rIns="0" bIns="0" numCol="1" anchor="t" anchorCtr="0" compatLnSpc="1">
            <a:prstTxWarp prst="textNoShape">
              <a:avLst/>
            </a:prstTxWarp>
            <a:normAutofit/>
          </a:bodyPr>
          <a:lstStyle/>
          <a:p>
            <a:pPr lvl="0"/>
            <a:r>
              <a:rPr lang="de-DE" dirty="0"/>
              <a:t>Click </a:t>
            </a:r>
            <a:r>
              <a:rPr lang="de-DE" dirty="0" err="1"/>
              <a:t>to</a:t>
            </a:r>
            <a:r>
              <a:rPr lang="de-DE" dirty="0"/>
              <a:t> </a:t>
            </a:r>
            <a:r>
              <a:rPr lang="de-DE" dirty="0" err="1"/>
              <a:t>change</a:t>
            </a:r>
            <a:r>
              <a:rPr lang="de-DE" dirty="0"/>
              <a:t> title</a:t>
            </a:r>
          </a:p>
        </p:txBody>
      </p:sp>
      <p:sp>
        <p:nvSpPr>
          <p:cNvPr id="4099" name="Rectangle 3"/>
          <p:cNvSpPr>
            <a:spLocks noGrp="1" noChangeArrowheads="1"/>
          </p:cNvSpPr>
          <p:nvPr>
            <p:ph type="body" idx="1"/>
          </p:nvPr>
        </p:nvSpPr>
        <p:spPr bwMode="auto">
          <a:xfrm>
            <a:off x="491847" y="1558928"/>
            <a:ext cx="993985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p>
            <a:pPr lvl="0"/>
            <a:r>
              <a:rPr lang="de-DE" dirty="0">
                <a:sym typeface="Wingdings" pitchFamily="2" charset="2"/>
              </a:rPr>
              <a:t>First </a:t>
            </a:r>
            <a:r>
              <a:rPr lang="de-DE" dirty="0" err="1">
                <a:sym typeface="Wingdings" pitchFamily="2" charset="2"/>
              </a:rPr>
              <a:t>layer</a:t>
            </a:r>
            <a:endParaRPr lang="de-DE" dirty="0">
              <a:sym typeface="Wingdings" pitchFamily="2" charset="2"/>
            </a:endParaRPr>
          </a:p>
          <a:p>
            <a:pPr lvl="1"/>
            <a:r>
              <a:rPr lang="de-DE" dirty="0">
                <a:sym typeface="Wingdings" pitchFamily="2" charset="2"/>
              </a:rPr>
              <a:t>Second </a:t>
            </a:r>
            <a:r>
              <a:rPr lang="de-DE" dirty="0" err="1">
                <a:sym typeface="Wingdings" pitchFamily="2" charset="2"/>
              </a:rPr>
              <a:t>layer</a:t>
            </a:r>
            <a:endParaRPr lang="de-DE" dirty="0">
              <a:sym typeface="Wingdings" pitchFamily="2" charset="2"/>
            </a:endParaRPr>
          </a:p>
          <a:p>
            <a:pPr lvl="2"/>
            <a:r>
              <a:rPr lang="de-DE" dirty="0"/>
              <a:t>Third </a:t>
            </a:r>
            <a:r>
              <a:rPr lang="de-DE" dirty="0" err="1"/>
              <a:t>layer</a:t>
            </a:r>
            <a:endParaRPr lang="de-DE" dirty="0"/>
          </a:p>
          <a:p>
            <a:pPr lvl="3"/>
            <a:r>
              <a:rPr lang="en-US" dirty="0"/>
              <a:t>Fourth layer</a:t>
            </a:r>
          </a:p>
          <a:p>
            <a:pPr lvl="4"/>
            <a:r>
              <a:rPr lang="en-US" dirty="0"/>
              <a:t>Fifth layer</a:t>
            </a:r>
            <a:endParaRPr lang="de-DE" dirty="0"/>
          </a:p>
        </p:txBody>
      </p:sp>
      <p:pic>
        <p:nvPicPr>
          <p:cNvPr id="4100" name="Picture 4"/>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Footer Placeholder 4"/>
          <p:cNvSpPr>
            <a:spLocks noGrp="1"/>
          </p:cNvSpPr>
          <p:nvPr>
            <p:ph type="ftr" sz="quarter" idx="3"/>
          </p:nvPr>
        </p:nvSpPr>
        <p:spPr>
          <a:xfrm>
            <a:off x="509866" y="6449776"/>
            <a:ext cx="4476447" cy="363600"/>
          </a:xfrm>
          <a:prstGeom prst="rect">
            <a:avLst/>
          </a:prstGeom>
        </p:spPr>
        <p:txBody>
          <a:bodyPr vert="horz" lIns="91440" tIns="45720" rIns="91440" bIns="45720" rtlCol="0" anchor="ctr"/>
          <a:lstStyle>
            <a:lvl1pPr algn="l">
              <a:defRPr sz="1600" b="0">
                <a:solidFill>
                  <a:schemeClr val="bg1"/>
                </a:solidFill>
                <a:latin typeface="HelveticaNeue LT 77 BdCn" panose="020B0706030502030204" pitchFamily="34" charset="0"/>
                <a:ea typeface="Tahoma" panose="020B0604030504040204" pitchFamily="34" charset="0"/>
                <a:cs typeface="Tahoma" panose="020B0604030504040204" pitchFamily="34" charset="0"/>
              </a:defRPr>
            </a:lvl1pPr>
          </a:lstStyle>
          <a:p>
            <a:r>
              <a:rPr lang="en-US" dirty="0">
                <a:solidFill>
                  <a:srgbClr val="FFFFFF"/>
                </a:solidFill>
              </a:rPr>
              <a:t>Basic Knowledge - A Movement Therapy Perspective</a:t>
            </a:r>
            <a:endParaRPr lang="de-CH" dirty="0">
              <a:solidFill>
                <a:srgbClr val="FFFFFF"/>
              </a:solidFill>
            </a:endParaRPr>
          </a:p>
        </p:txBody>
      </p:sp>
      <p:cxnSp>
        <p:nvCxnSpPr>
          <p:cNvPr id="16" name="Straight Connector 15"/>
          <p:cNvCxnSpPr/>
          <p:nvPr userDrawn="1"/>
        </p:nvCxnSpPr>
        <p:spPr bwMode="auto">
          <a:xfrm>
            <a:off x="478503" y="1196752"/>
            <a:ext cx="9953199" cy="0"/>
          </a:xfrm>
          <a:prstGeom prst="line">
            <a:avLst/>
          </a:prstGeom>
          <a:noFill/>
          <a:ln w="15875" cap="flat" cmpd="sng" algn="ctr">
            <a:gradFill flip="none" rotWithShape="1">
              <a:gsLst>
                <a:gs pos="0">
                  <a:schemeClr val="accent1">
                    <a:lumMod val="5000"/>
                    <a:lumOff val="95000"/>
                  </a:schemeClr>
                </a:gs>
                <a:gs pos="100000">
                  <a:schemeClr val="tx1"/>
                </a:gs>
              </a:gsLst>
              <a:lin ang="10800000" scaled="1"/>
              <a:tileRect/>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Rectangle 17"/>
          <p:cNvSpPr/>
          <p:nvPr userDrawn="1"/>
        </p:nvSpPr>
        <p:spPr bwMode="auto">
          <a:xfrm>
            <a:off x="5181506" y="6449776"/>
            <a:ext cx="524887" cy="3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14" name="Oval 13"/>
          <p:cNvSpPr/>
          <p:nvPr userDrawn="1"/>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rgbClr val="FFFFFF"/>
              </a:buClr>
              <a:buFontTx/>
              <a:buChar char="•"/>
            </a:pPr>
            <a:endParaRPr lang="de-CH" sz="2400" dirty="0">
              <a:solidFill>
                <a:srgbClr val="232333"/>
              </a:solidFill>
              <a:latin typeface="Arial Narrow" pitchFamily="34" charset="0"/>
            </a:endParaRPr>
          </a:p>
        </p:txBody>
      </p:sp>
      <p:sp>
        <p:nvSpPr>
          <p:cNvPr id="21" name="Slide Number Placeholder 6"/>
          <p:cNvSpPr>
            <a:spLocks noGrp="1"/>
          </p:cNvSpPr>
          <p:nvPr>
            <p:ph type="sldNum" sz="quarter" idx="4"/>
          </p:nvPr>
        </p:nvSpPr>
        <p:spPr>
          <a:xfrm>
            <a:off x="5181506" y="6442788"/>
            <a:ext cx="617727" cy="363600"/>
          </a:xfrm>
          <a:prstGeom prst="rect">
            <a:avLst/>
          </a:prstGeom>
          <a:ln>
            <a:noFill/>
          </a:ln>
        </p:spPr>
        <p:txBody>
          <a:bodyPr vert="horz" lIns="91440" tIns="45720" rIns="91440" bIns="45720" rtlCol="0" anchor="ctr"/>
          <a:lstStyle>
            <a:lvl1pPr algn="ctr">
              <a:defRPr sz="1200" b="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stStyle>
          <a:p>
            <a:fld id="{9F8E3E85-A5F1-45AC-BC8E-CB7307177C38}" type="slidenum">
              <a:rPr lang="de-CH" smtClean="0">
                <a:solidFill>
                  <a:srgbClr val="000000"/>
                </a:solidFill>
              </a:rPr>
              <a:pPr/>
              <a:t>‹#›</a:t>
            </a:fld>
            <a:endParaRPr lang="de-CH" dirty="0">
              <a:solidFill>
                <a:srgbClr val="000000"/>
              </a:solidFill>
            </a:endParaRPr>
          </a:p>
        </p:txBody>
      </p:sp>
    </p:spTree>
    <p:extLst>
      <p:ext uri="{BB962C8B-B14F-4D97-AF65-F5344CB8AC3E}">
        <p14:creationId xmlns:p14="http://schemas.microsoft.com/office/powerpoint/2010/main" val="2081208417"/>
      </p:ext>
    </p:extLst>
  </p:cSld>
  <p:clrMap bg1="lt1" tx1="dk1" bg2="lt2" tx2="dk2" accent1="accent1" accent2="accent2" accent3="accent3" accent4="accent4" accent5="accent5" accent6="accent6" hlink="hlink" folHlink="folHlink"/>
  <p:sldLayoutIdLst>
    <p:sldLayoutId id="2147483696" r:id="rId1"/>
    <p:sldLayoutId id="2147483951" r:id="rId2"/>
    <p:sldLayoutId id="2147483699" r:id="rId3"/>
    <p:sldLayoutId id="2147483722" r:id="rId4"/>
    <p:sldLayoutId id="2147483721" r:id="rId5"/>
    <p:sldLayoutId id="2147483723"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3" r:id="rId19"/>
    <p:sldLayoutId id="2147483714" r:id="rId20"/>
    <p:sldLayoutId id="2147483715" r:id="rId21"/>
    <p:sldLayoutId id="2147483716" r:id="rId22"/>
    <p:sldLayoutId id="2147483717" r:id="rId23"/>
    <p:sldLayoutId id="2147483718" r:id="rId24"/>
    <p:sldLayoutId id="2147483724" r:id="rId25"/>
  </p:sldLayoutIdLst>
  <p:transition/>
  <p:hf hdr="0" dt="0"/>
  <p:txStyles>
    <p:titleStyle>
      <a:lvl1pPr algn="l" rtl="0" fontAlgn="base">
        <a:spcBef>
          <a:spcPct val="0"/>
        </a:spcBef>
        <a:spcAft>
          <a:spcPct val="0"/>
        </a:spcAft>
        <a:defRPr sz="3600" b="0">
          <a:solidFill>
            <a:srgbClr val="A7C138"/>
          </a:solidFill>
          <a:latin typeface="HelveticaNeue LT 77 BdCn" panose="020B0706030502030204" pitchFamily="34" charset="0"/>
          <a:ea typeface="Tahoma" panose="020B0604030504040204" pitchFamily="34" charset="0"/>
          <a:cs typeface="Tahoma" panose="020B0604030504040204" pitchFamily="34" charset="0"/>
        </a:defRPr>
      </a:lvl1pPr>
      <a:lvl2pPr algn="l" rtl="0" fontAlgn="base">
        <a:spcBef>
          <a:spcPct val="0"/>
        </a:spcBef>
        <a:spcAft>
          <a:spcPct val="0"/>
        </a:spcAft>
        <a:defRPr sz="2702" b="1">
          <a:solidFill>
            <a:schemeClr val="tx1"/>
          </a:solidFill>
          <a:latin typeface="Arial" pitchFamily="34" charset="0"/>
        </a:defRPr>
      </a:lvl2pPr>
      <a:lvl3pPr algn="l" rtl="0" fontAlgn="base">
        <a:spcBef>
          <a:spcPct val="0"/>
        </a:spcBef>
        <a:spcAft>
          <a:spcPct val="0"/>
        </a:spcAft>
        <a:defRPr sz="2702" b="1">
          <a:solidFill>
            <a:schemeClr val="tx1"/>
          </a:solidFill>
          <a:latin typeface="Arial" pitchFamily="34" charset="0"/>
        </a:defRPr>
      </a:lvl3pPr>
      <a:lvl4pPr algn="l" rtl="0" fontAlgn="base">
        <a:spcBef>
          <a:spcPct val="0"/>
        </a:spcBef>
        <a:spcAft>
          <a:spcPct val="0"/>
        </a:spcAft>
        <a:defRPr sz="2702" b="1">
          <a:solidFill>
            <a:schemeClr val="tx1"/>
          </a:solidFill>
          <a:latin typeface="Arial" pitchFamily="34" charset="0"/>
        </a:defRPr>
      </a:lvl4pPr>
      <a:lvl5pPr algn="l" rtl="0" fontAlgn="base">
        <a:spcBef>
          <a:spcPct val="0"/>
        </a:spcBef>
        <a:spcAft>
          <a:spcPct val="0"/>
        </a:spcAft>
        <a:defRPr sz="2702" b="1">
          <a:solidFill>
            <a:schemeClr val="tx1"/>
          </a:solidFill>
          <a:latin typeface="Arial" pitchFamily="34" charset="0"/>
        </a:defRPr>
      </a:lvl5pPr>
      <a:lvl6pPr marL="411782" algn="l" rtl="0" fontAlgn="base">
        <a:spcBef>
          <a:spcPct val="0"/>
        </a:spcBef>
        <a:spcAft>
          <a:spcPct val="0"/>
        </a:spcAft>
        <a:defRPr sz="2702" b="1">
          <a:solidFill>
            <a:schemeClr val="tx1"/>
          </a:solidFill>
          <a:latin typeface="Arial" pitchFamily="34" charset="0"/>
        </a:defRPr>
      </a:lvl6pPr>
      <a:lvl7pPr marL="823563" algn="l" rtl="0" fontAlgn="base">
        <a:spcBef>
          <a:spcPct val="0"/>
        </a:spcBef>
        <a:spcAft>
          <a:spcPct val="0"/>
        </a:spcAft>
        <a:defRPr sz="2702" b="1">
          <a:solidFill>
            <a:schemeClr val="tx1"/>
          </a:solidFill>
          <a:latin typeface="Arial" pitchFamily="34" charset="0"/>
        </a:defRPr>
      </a:lvl7pPr>
      <a:lvl8pPr marL="1235344" algn="l" rtl="0" fontAlgn="base">
        <a:spcBef>
          <a:spcPct val="0"/>
        </a:spcBef>
        <a:spcAft>
          <a:spcPct val="0"/>
        </a:spcAft>
        <a:defRPr sz="2702" b="1">
          <a:solidFill>
            <a:schemeClr val="tx1"/>
          </a:solidFill>
          <a:latin typeface="Arial" pitchFamily="34" charset="0"/>
        </a:defRPr>
      </a:lvl8pPr>
      <a:lvl9pPr marL="1647126" algn="l" rtl="0" fontAlgn="base">
        <a:spcBef>
          <a:spcPct val="0"/>
        </a:spcBef>
        <a:spcAft>
          <a:spcPct val="0"/>
        </a:spcAft>
        <a:defRPr sz="2702" b="1">
          <a:solidFill>
            <a:schemeClr val="tx1"/>
          </a:solidFill>
          <a:latin typeface="Arial" pitchFamily="34" charset="0"/>
        </a:defRPr>
      </a:lvl9pPr>
    </p:titleStyle>
    <p:bodyStyle>
      <a:lvl1pPr marL="240206" indent="-240206" algn="l" rtl="0" fontAlgn="base">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fontAlgn="base">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71171" indent="-240206" algn="l" rtl="0" fontAlgn="base">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9899" indent="-257363" algn="l" rtl="0" fontAlgn="base">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fontAlgn="base">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fontAlgn="base">
        <a:spcBef>
          <a:spcPct val="20000"/>
        </a:spcBef>
        <a:spcAft>
          <a:spcPct val="0"/>
        </a:spcAft>
        <a:defRPr>
          <a:solidFill>
            <a:srgbClr val="232333"/>
          </a:solidFill>
          <a:latin typeface="Arial Narrow" pitchFamily="34" charset="0"/>
        </a:defRPr>
      </a:lvl6pPr>
      <a:lvl7pPr marL="3319988" indent="-308836" algn="l" rtl="0" fontAlgn="base">
        <a:spcBef>
          <a:spcPct val="20000"/>
        </a:spcBef>
        <a:spcAft>
          <a:spcPct val="0"/>
        </a:spcAft>
        <a:defRPr>
          <a:solidFill>
            <a:srgbClr val="232333"/>
          </a:solidFill>
          <a:latin typeface="Arial Narrow" pitchFamily="34" charset="0"/>
        </a:defRPr>
      </a:lvl7pPr>
      <a:lvl8pPr marL="3731770" indent="-308836" algn="l" rtl="0" fontAlgn="base">
        <a:spcBef>
          <a:spcPct val="20000"/>
        </a:spcBef>
        <a:spcAft>
          <a:spcPct val="0"/>
        </a:spcAft>
        <a:defRPr>
          <a:solidFill>
            <a:srgbClr val="232333"/>
          </a:solidFill>
          <a:latin typeface="Arial Narrow" pitchFamily="34" charset="0"/>
        </a:defRPr>
      </a:lvl8pPr>
      <a:lvl9pPr marL="4143550" indent="-308836" algn="l" rtl="0" fontAlgn="base">
        <a:spcBef>
          <a:spcPct val="20000"/>
        </a:spcBef>
        <a:spcAft>
          <a:spcPct val="0"/>
        </a:spcAft>
        <a:defRPr>
          <a:solidFill>
            <a:srgbClr val="232333"/>
          </a:solidFill>
          <a:latin typeface="Arial Narrow" pitchFamily="34" charset="0"/>
        </a:defRPr>
      </a:lvl9pPr>
    </p:bodyStyle>
    <p:otherStyle>
      <a:defPPr>
        <a:defRPr lang="de-DE"/>
      </a:defPPr>
      <a:lvl1pPr marL="0" algn="l" defTabSz="823563" rtl="0" eaLnBrk="1" latinLnBrk="0" hangingPunct="1">
        <a:defRPr sz="1621" kern="1200">
          <a:solidFill>
            <a:schemeClr val="tx1"/>
          </a:solidFill>
          <a:latin typeface="+mn-lt"/>
          <a:ea typeface="+mn-ea"/>
          <a:cs typeface="+mn-cs"/>
        </a:defRPr>
      </a:lvl1pPr>
      <a:lvl2pPr marL="411782" algn="l" defTabSz="823563" rtl="0" eaLnBrk="1" latinLnBrk="0" hangingPunct="1">
        <a:defRPr sz="1621" kern="1200">
          <a:solidFill>
            <a:schemeClr val="tx1"/>
          </a:solidFill>
          <a:latin typeface="+mn-lt"/>
          <a:ea typeface="+mn-ea"/>
          <a:cs typeface="+mn-cs"/>
        </a:defRPr>
      </a:lvl2pPr>
      <a:lvl3pPr marL="823563" algn="l" defTabSz="823563" rtl="0" eaLnBrk="1" latinLnBrk="0" hangingPunct="1">
        <a:defRPr sz="1621" kern="1200">
          <a:solidFill>
            <a:schemeClr val="tx1"/>
          </a:solidFill>
          <a:latin typeface="+mn-lt"/>
          <a:ea typeface="+mn-ea"/>
          <a:cs typeface="+mn-cs"/>
        </a:defRPr>
      </a:lvl3pPr>
      <a:lvl4pPr marL="1235344" algn="l" defTabSz="823563" rtl="0" eaLnBrk="1" latinLnBrk="0" hangingPunct="1">
        <a:defRPr sz="1621" kern="1200">
          <a:solidFill>
            <a:schemeClr val="tx1"/>
          </a:solidFill>
          <a:latin typeface="+mn-lt"/>
          <a:ea typeface="+mn-ea"/>
          <a:cs typeface="+mn-cs"/>
        </a:defRPr>
      </a:lvl4pPr>
      <a:lvl5pPr marL="1647126" algn="l" defTabSz="823563" rtl="0" eaLnBrk="1" latinLnBrk="0" hangingPunct="1">
        <a:defRPr sz="1621" kern="1200">
          <a:solidFill>
            <a:schemeClr val="tx1"/>
          </a:solidFill>
          <a:latin typeface="+mn-lt"/>
          <a:ea typeface="+mn-ea"/>
          <a:cs typeface="+mn-cs"/>
        </a:defRPr>
      </a:lvl5pPr>
      <a:lvl6pPr marL="2058907" algn="l" defTabSz="823563" rtl="0" eaLnBrk="1" latinLnBrk="0" hangingPunct="1">
        <a:defRPr sz="1621" kern="1200">
          <a:solidFill>
            <a:schemeClr val="tx1"/>
          </a:solidFill>
          <a:latin typeface="+mn-lt"/>
          <a:ea typeface="+mn-ea"/>
          <a:cs typeface="+mn-cs"/>
        </a:defRPr>
      </a:lvl6pPr>
      <a:lvl7pPr marL="2470689" algn="l" defTabSz="823563" rtl="0" eaLnBrk="1" latinLnBrk="0" hangingPunct="1">
        <a:defRPr sz="1621" kern="1200">
          <a:solidFill>
            <a:schemeClr val="tx1"/>
          </a:solidFill>
          <a:latin typeface="+mn-lt"/>
          <a:ea typeface="+mn-ea"/>
          <a:cs typeface="+mn-cs"/>
        </a:defRPr>
      </a:lvl7pPr>
      <a:lvl8pPr marL="2882469" algn="l" defTabSz="823563" rtl="0" eaLnBrk="1" latinLnBrk="0" hangingPunct="1">
        <a:defRPr sz="1621" kern="1200">
          <a:solidFill>
            <a:schemeClr val="tx1"/>
          </a:solidFill>
          <a:latin typeface="+mn-lt"/>
          <a:ea typeface="+mn-ea"/>
          <a:cs typeface="+mn-cs"/>
        </a:defRPr>
      </a:lvl8pPr>
      <a:lvl9pPr marL="3294251" algn="l" defTabSz="823563" rtl="0" eaLnBrk="1" latinLnBrk="0" hangingPunct="1">
        <a:defRPr sz="162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6.jp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8.png"/><Relationship Id="rId5" Type="http://schemas.microsoft.com/office/2007/relationships/hdphoto" Target="../media/hdphoto1.wdp"/><Relationship Id="rId10" Type="http://schemas.openxmlformats.org/officeDocument/2006/relationships/image" Target="../media/image6.png"/><Relationship Id="rId4" Type="http://schemas.openxmlformats.org/officeDocument/2006/relationships/image" Target="../media/image17.png"/><Relationship Id="rId9"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s://pubmed.ncbi.nlm.nih.gov/23963341/" TargetMode="Externa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6.png"/><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hyperlink" Target="https://www.ncbi.nlm.nih.gov/pmc/articles/PMC3870954/" TargetMode="Externa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6.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6.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1.jpeg"/></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thelancet.com/journals/lancet/article/PIIS0140-6736(15)60690-0/fulltext" TargetMode="External"/><Relationship Id="rId2" Type="http://schemas.openxmlformats.org/officeDocument/2006/relationships/notesSlide" Target="../notesSlides/notesSlide31.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4.xml"/><Relationship Id="rId4" Type="http://schemas.openxmlformats.org/officeDocument/2006/relationships/image" Target="../media/image39.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1.jpeg"/></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43.jpg"/></Relationships>
</file>

<file path=ppt/slides/_rels/slide4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5.xm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5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49.png"/><Relationship Id="rId4" Type="http://schemas.openxmlformats.org/officeDocument/2006/relationships/image" Target="../media/image48.png"/></Relationships>
</file>

<file path=ppt/slides/_rels/slide5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0.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2.png"/><Relationship Id="rId4" Type="http://schemas.openxmlformats.org/officeDocument/2006/relationships/image" Target="../media/image51.png"/></Relationships>
</file>

<file path=ppt/slides/_rels/slide5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4.png"/></Relationships>
</file>

<file path=ppt/slides/_rels/slide5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6.png"/></Relationships>
</file>

<file path=ppt/slides/_rels/slide5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5.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7.png"/></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61.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57.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60.png"/></Relationships>
</file>

<file path=ppt/slides/_rels/slide6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hyperlink" Target="http://www.iisartonline.org/" TargetMode="External"/><Relationship Id="rId2" Type="http://schemas.openxmlformats.org/officeDocument/2006/relationships/notesSlide" Target="../notesSlides/notesSlide58.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hyperlink" Target="http://www.eneurocenter.com/" TargetMode="External"/><Relationship Id="rId4" Type="http://schemas.openxmlformats.org/officeDocument/2006/relationships/hyperlink" Target="mailto:info@eneurocenter.com"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8" Type="http://schemas.openxmlformats.org/officeDocument/2006/relationships/hyperlink" Target="https://plus.google.com/+VomrheinDe/posts/HdJcmQh3ZNE" TargetMode="External"/><Relationship Id="rId3" Type="http://schemas.openxmlformats.org/officeDocument/2006/relationships/hyperlink" Target="http://www.iisd.ca/ymb/climate/wcc3/pix/1sept/DSC_6266%20full%20room.jpg" TargetMode="External"/><Relationship Id="rId7" Type="http://schemas.openxmlformats.org/officeDocument/2006/relationships/hyperlink" Target="http://www.rgbstock.com/bigphoto/n3hzesC/Old+man" TargetMode="External"/><Relationship Id="rId2" Type="http://schemas.openxmlformats.org/officeDocument/2006/relationships/notesSlide" Target="../notesSlides/notesSlide64.xml"/><Relationship Id="rId1" Type="http://schemas.openxmlformats.org/officeDocument/2006/relationships/slideLayout" Target="../slideLayouts/slideLayout3.xml"/><Relationship Id="rId6" Type="http://schemas.openxmlformats.org/officeDocument/2006/relationships/hyperlink" Target="http://www.nlm.nih.gov/medlineplus/ency/imagepages/" TargetMode="External"/><Relationship Id="rId5" Type="http://schemas.openxmlformats.org/officeDocument/2006/relationships/hyperlink" Target="http://www.merckmanuals.com/home/brain_spinal_cord_and_nerve_disorders/stroke_cva/ischemic_stroke.html" TargetMode="External"/><Relationship Id="rId4" Type="http://schemas.openxmlformats.org/officeDocument/2006/relationships/hyperlink" Target="http://www.pialaw.ca/wp-content/uploads/2014/04/traumatic_brain_injuries_hv.png" TargetMode="External"/><Relationship Id="rId9" Type="http://schemas.openxmlformats.org/officeDocument/2006/relationships/image" Target="../media/image61.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9.jpeg"/><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3" Type="http://schemas.openxmlformats.org/officeDocument/2006/relationships/hyperlink" Target="http://upload.wikimedia.org/wikipedia/en/d/d9/Motor_Cortex_monkey.jpg" TargetMode="External"/><Relationship Id="rId2" Type="http://schemas.openxmlformats.org/officeDocument/2006/relationships/notesSlide" Target="../notesSlides/notesSlide65.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71.xml.rels><?xml version="1.0" encoding="UTF-8" standalone="yes"?>
<Relationships xmlns="http://schemas.openxmlformats.org/package/2006/relationships"><Relationship Id="rId8" Type="http://schemas.openxmlformats.org/officeDocument/2006/relationships/hyperlink" Target="http://products.iisartonline.org/products/80/photos/80.jpg" TargetMode="External"/><Relationship Id="rId3" Type="http://schemas.openxmlformats.org/officeDocument/2006/relationships/hyperlink" Target="https://www.helenhayeshospital.org/wp-content/uploads/2010/07/armeo_machine.jpg" TargetMode="External"/><Relationship Id="rId7" Type="http://schemas.openxmlformats.org/officeDocument/2006/relationships/hyperlink" Target="http://products.iisartonline.org/products/50/photos/50.jpg" TargetMode="External"/><Relationship Id="rId2" Type="http://schemas.openxmlformats.org/officeDocument/2006/relationships/notesSlide" Target="../notesSlides/notesSlide66.xml"/><Relationship Id="rId1" Type="http://schemas.openxmlformats.org/officeDocument/2006/relationships/slideLayout" Target="../slideLayouts/slideLayout3.xml"/><Relationship Id="rId6" Type="http://schemas.openxmlformats.org/officeDocument/2006/relationships/hyperlink" Target="http://products.iisartonline.org/products/22/photos/22.jpg" TargetMode="External"/><Relationship Id="rId5" Type="http://schemas.openxmlformats.org/officeDocument/2006/relationships/hyperlink" Target="http://www.thesixthaxis.com/wp-content/uploads/2011/03/tennistech-e1299666034139.jpg" TargetMode="External"/><Relationship Id="rId4" Type="http://schemas.openxmlformats.org/officeDocument/2006/relationships/hyperlink" Target="http://www.optimumtennis.net/images/federer-forehand-grip.jpg" TargetMode="External"/><Relationship Id="rId9" Type="http://schemas.openxmlformats.org/officeDocument/2006/relationships/image" Target="../media/image61.png"/></Relationships>
</file>

<file path=ppt/slides/_rels/slide72.xml.rels><?xml version="1.0" encoding="UTF-8" standalone="yes"?>
<Relationships xmlns="http://schemas.openxmlformats.org/package/2006/relationships"><Relationship Id="rId8" Type="http://schemas.openxmlformats.org/officeDocument/2006/relationships/hyperlink" Target="https://creativecommons.org/licenses/by-sa/2.0/legalcode" TargetMode="External"/><Relationship Id="rId3" Type="http://schemas.openxmlformats.org/officeDocument/2006/relationships/hyperlink" Target="http://products.iisartonline.org/products/60/photos/60.jpg" TargetMode="External"/><Relationship Id="rId7" Type="http://schemas.openxmlformats.org/officeDocument/2006/relationships/hyperlink" Target="http://c1.staticflickr.com/1/82/244870160_416de4dbaa_z.jpg" TargetMode="External"/><Relationship Id="rId2" Type="http://schemas.openxmlformats.org/officeDocument/2006/relationships/notesSlide" Target="../notesSlides/notesSlide67.xml"/><Relationship Id="rId1" Type="http://schemas.openxmlformats.org/officeDocument/2006/relationships/slideLayout" Target="../slideLayouts/slideLayout3.xml"/><Relationship Id="rId6" Type="http://schemas.openxmlformats.org/officeDocument/2006/relationships/hyperlink" Target="http://www.minutehound.com/time-clock-blog/time-clock-in-the-corporate-environment/time-clock-sand/" TargetMode="External"/><Relationship Id="rId5" Type="http://schemas.openxmlformats.org/officeDocument/2006/relationships/hyperlink" Target="http://psychiatry.duke.edu/files/pictures/072911_lisanby011_fpo.jpg" TargetMode="External"/><Relationship Id="rId10" Type="http://schemas.openxmlformats.org/officeDocument/2006/relationships/image" Target="../media/image61.png"/><Relationship Id="rId4" Type="http://schemas.openxmlformats.org/officeDocument/2006/relationships/hyperlink" Target="http://products.iisartonline.org/products/49/photos/49.jpg" TargetMode="External"/><Relationship Id="rId9" Type="http://schemas.openxmlformats.org/officeDocument/2006/relationships/hyperlink" Target="http://www.androidtapp.com/wp-content/uploads/2012/07/Birds-Difficulty.jpeg"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informatics.northwestern.edu/blog/wp-content/uploads/2012/01/ikea_assembly_instructions.jpg" TargetMode="External"/><Relationship Id="rId2" Type="http://schemas.openxmlformats.org/officeDocument/2006/relationships/notesSlide" Target="../notesSlides/notesSlide68.xml"/><Relationship Id="rId1" Type="http://schemas.openxmlformats.org/officeDocument/2006/relationships/slideLayout" Target="../slideLayouts/slideLayout3.xml"/><Relationship Id="rId4" Type="http://schemas.openxmlformats.org/officeDocument/2006/relationships/image" Target="../media/image61.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6.png"/><Relationship Id="rId5" Type="http://schemas.openxmlformats.org/officeDocument/2006/relationships/image" Target="../media/image15.jpeg"/><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3804163" y="964545"/>
            <a:ext cx="823556" cy="823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fontAlgn="base">
              <a:spcBef>
                <a:spcPct val="0"/>
              </a:spcBef>
              <a:spcAft>
                <a:spcPct val="0"/>
              </a:spcAft>
              <a:buClr>
                <a:schemeClr val="bg1"/>
              </a:buClr>
              <a:buFontTx/>
              <a:buChar char="•"/>
            </a:pPr>
            <a:endParaRPr lang="de-CH" sz="2162" dirty="0">
              <a:solidFill>
                <a:srgbClr val="232333"/>
              </a:solidFill>
              <a:latin typeface="Arial Narrow" pitchFamily="34" charset="0"/>
            </a:endParaRPr>
          </a:p>
        </p:txBody>
      </p:sp>
      <p:sp>
        <p:nvSpPr>
          <p:cNvPr id="4" name="Subtitle 3"/>
          <p:cNvSpPr>
            <a:spLocks noGrp="1"/>
          </p:cNvSpPr>
          <p:nvPr>
            <p:ph type="subTitle" sz="quarter" idx="1"/>
          </p:nvPr>
        </p:nvSpPr>
        <p:spPr>
          <a:xfrm>
            <a:off x="480407" y="3933353"/>
            <a:ext cx="10050521" cy="2159943"/>
          </a:xfrm>
          <a:solidFill>
            <a:srgbClr val="413F43"/>
          </a:solidFill>
          <a:ln cap="rnd">
            <a:solidFill>
              <a:schemeClr val="bg1"/>
            </a:solidFill>
            <a:bevel/>
          </a:ln>
        </p:spPr>
        <p:txBody>
          <a:bodyPr anchor="ctr">
            <a:noAutofit/>
          </a:bodyPr>
          <a:lstStyle/>
          <a:p>
            <a:pPr algn="ctr"/>
            <a:r>
              <a:rPr lang="es-ES" sz="5000" dirty="0"/>
              <a:t>Conocimiento</a:t>
            </a:r>
            <a:r>
              <a:rPr lang="en-US" sz="5000" dirty="0"/>
              <a:t> </a:t>
            </a:r>
            <a:r>
              <a:rPr lang="en-US" sz="5000" dirty="0" err="1"/>
              <a:t>básico</a:t>
            </a:r>
            <a:r>
              <a:rPr lang="en-US" sz="5000" noProof="0" dirty="0">
                <a:solidFill>
                  <a:schemeClr val="bg1"/>
                </a:solidFill>
              </a:rPr>
              <a:t> – Una </a:t>
            </a:r>
            <a:r>
              <a:rPr lang="en-US" sz="5000" noProof="0" dirty="0" err="1">
                <a:solidFill>
                  <a:schemeClr val="bg1"/>
                </a:solidFill>
              </a:rPr>
              <a:t>perspectiva</a:t>
            </a:r>
            <a:r>
              <a:rPr lang="en-US" sz="5000" noProof="0" dirty="0">
                <a:solidFill>
                  <a:schemeClr val="bg1"/>
                </a:solidFill>
              </a:rPr>
              <a:t> </a:t>
            </a:r>
            <a:r>
              <a:rPr lang="en-US" sz="5000" noProof="0" dirty="0" err="1">
                <a:solidFill>
                  <a:schemeClr val="bg1"/>
                </a:solidFill>
              </a:rPr>
              <a:t>basada</a:t>
            </a:r>
            <a:r>
              <a:rPr lang="en-US" sz="5000" noProof="0" dirty="0">
                <a:solidFill>
                  <a:schemeClr val="bg1"/>
                </a:solidFill>
              </a:rPr>
              <a:t> en la terapia del movimiento</a:t>
            </a:r>
          </a:p>
        </p:txBody>
      </p:sp>
      <p:pic>
        <p:nvPicPr>
          <p:cNvPr id="5" name="Imagen 4">
            <a:extLst>
              <a:ext uri="{FF2B5EF4-FFF2-40B4-BE49-F238E27FC236}">
                <a16:creationId xmlns:a16="http://schemas.microsoft.com/office/drawing/2014/main" id="{F67836F4-0DC5-4174-BAE8-84FA42AB5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59019" y="179331"/>
            <a:ext cx="4290053" cy="3217540"/>
          </a:xfrm>
          <a:prstGeom prst="rect">
            <a:avLst/>
          </a:prstGeom>
        </p:spPr>
      </p:pic>
    </p:spTree>
    <p:extLst>
      <p:ext uri="{BB962C8B-B14F-4D97-AF65-F5344CB8AC3E}">
        <p14:creationId xmlns:p14="http://schemas.microsoft.com/office/powerpoint/2010/main" val="72314198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Déficits</a:t>
            </a:r>
            <a:r>
              <a:rPr lang="en-US" dirty="0"/>
              <a:t> </a:t>
            </a:r>
            <a:r>
              <a:rPr lang="en-US" dirty="0" err="1"/>
              <a:t>motores</a:t>
            </a:r>
            <a:r>
              <a:rPr lang="en-US" dirty="0"/>
              <a:t> </a:t>
            </a:r>
            <a:r>
              <a:rPr lang="en-US" dirty="0" err="1"/>
              <a:t>después</a:t>
            </a:r>
            <a:r>
              <a:rPr lang="en-US" dirty="0"/>
              <a:t> ictus</a:t>
            </a:r>
            <a:endParaRPr lang="en-US" noProof="0" dirty="0"/>
          </a:p>
        </p:txBody>
      </p:sp>
      <p:sp>
        <p:nvSpPr>
          <p:cNvPr id="3" name="Text Placeholder 2"/>
          <p:cNvSpPr>
            <a:spLocks noGrp="1"/>
          </p:cNvSpPr>
          <p:nvPr>
            <p:ph type="body" sz="quarter" idx="13"/>
          </p:nvPr>
        </p:nvSpPr>
        <p:spPr/>
        <p:txBody>
          <a:bodyPr>
            <a:normAutofit/>
          </a:bodyPr>
          <a:lstStyle/>
          <a:p>
            <a:r>
              <a:rPr lang="en-US" noProof="0" dirty="0"/>
              <a:t>Los deficits </a:t>
            </a:r>
            <a:r>
              <a:rPr lang="en-US" noProof="0" dirty="0" err="1"/>
              <a:t>motores</a:t>
            </a:r>
            <a:r>
              <a:rPr lang="en-US" noProof="0" dirty="0"/>
              <a:t> </a:t>
            </a:r>
            <a:r>
              <a:rPr lang="en-US" noProof="0" dirty="0" err="1"/>
              <a:t>tienen</a:t>
            </a:r>
            <a:r>
              <a:rPr lang="en-US" noProof="0" dirty="0"/>
              <a:t> un </a:t>
            </a:r>
            <a:r>
              <a:rPr lang="en-US" noProof="0" dirty="0" err="1"/>
              <a:t>impacto</a:t>
            </a:r>
            <a:r>
              <a:rPr lang="en-US" noProof="0" dirty="0"/>
              <a:t> en las </a:t>
            </a:r>
            <a:r>
              <a:rPr lang="en-US" noProof="0" dirty="0" err="1"/>
              <a:t>actividades</a:t>
            </a:r>
            <a:r>
              <a:rPr lang="en-US" noProof="0" dirty="0"/>
              <a:t>, la participacion, la </a:t>
            </a:r>
            <a:r>
              <a:rPr lang="en-US" noProof="0" dirty="0" err="1"/>
              <a:t>independencia</a:t>
            </a:r>
            <a:r>
              <a:rPr lang="en-US" noProof="0" dirty="0"/>
              <a:t> y la </a:t>
            </a:r>
            <a:r>
              <a:rPr lang="en-US" noProof="0" dirty="0" err="1"/>
              <a:t>calidad</a:t>
            </a:r>
            <a:r>
              <a:rPr lang="en-US" noProof="0" dirty="0"/>
              <a:t> de </a:t>
            </a:r>
            <a:r>
              <a:rPr lang="en-US" noProof="0" dirty="0" err="1"/>
              <a:t>vida</a:t>
            </a:r>
            <a:r>
              <a:rPr lang="en-US" noProof="0" dirty="0"/>
              <a:t>. </a:t>
            </a:r>
          </a:p>
        </p:txBody>
      </p:sp>
      <p:sp>
        <p:nvSpPr>
          <p:cNvPr id="5" name="Footer Placeholder 4"/>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6" name="Slide Number Placeholder 5"/>
          <p:cNvSpPr>
            <a:spLocks noGrp="1"/>
          </p:cNvSpPr>
          <p:nvPr>
            <p:ph type="sldNum" sz="quarter" idx="12"/>
          </p:nvPr>
        </p:nvSpPr>
        <p:spPr/>
        <p:txBody>
          <a:bodyPr/>
          <a:lstStyle/>
          <a:p>
            <a:fld id="{9F8E3E85-A5F1-45AC-BC8E-CB7307177C38}" type="slidenum">
              <a:rPr lang="de-CH" smtClean="0">
                <a:solidFill>
                  <a:srgbClr val="000000"/>
                </a:solidFill>
              </a:rPr>
              <a:pPr/>
              <a:t>10</a:t>
            </a:fld>
            <a:endParaRPr lang="de-CH" dirty="0">
              <a:solidFill>
                <a:srgbClr val="000000"/>
              </a:solidFill>
            </a:endParaRPr>
          </a:p>
        </p:txBody>
      </p:sp>
      <p:grpSp>
        <p:nvGrpSpPr>
          <p:cNvPr id="45" name="Group 44"/>
          <p:cNvGrpSpPr/>
          <p:nvPr/>
        </p:nvGrpSpPr>
        <p:grpSpPr>
          <a:xfrm>
            <a:off x="1745953" y="1870802"/>
            <a:ext cx="3424180" cy="2606960"/>
            <a:chOff x="2292623" y="1870802"/>
            <a:chExt cx="3424180" cy="2606960"/>
          </a:xfrm>
        </p:grpSpPr>
        <p:cxnSp>
          <p:nvCxnSpPr>
            <p:cNvPr id="59" name="Straight Connector 58"/>
            <p:cNvCxnSpPr/>
            <p:nvPr/>
          </p:nvCxnSpPr>
          <p:spPr bwMode="auto">
            <a:xfrm>
              <a:off x="2292623" y="2060848"/>
              <a:ext cx="829077"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0" name="TextBox 59"/>
            <p:cNvSpPr txBox="1"/>
            <p:nvPr/>
          </p:nvSpPr>
          <p:spPr>
            <a:xfrm>
              <a:off x="3133094" y="1870802"/>
              <a:ext cx="1633781" cy="369332"/>
            </a:xfrm>
            <a:prstGeom prst="rect">
              <a:avLst/>
            </a:prstGeom>
            <a:noFill/>
          </p:spPr>
          <p:txBody>
            <a:bodyPr wrap="none" rtlCol="0">
              <a:spAutoFit/>
            </a:bodyPr>
            <a:lstStyle/>
            <a:p>
              <a:r>
                <a:rPr lang="de-CH" dirty="0">
                  <a:latin typeface="HelveticaNeueLT W1G 45 Lt" panose="020B0403020202020204" pitchFamily="34" charset="0"/>
                </a:rPr>
                <a:t>49% </a:t>
              </a:r>
              <a:r>
                <a:rPr lang="en-GB" dirty="0">
                  <a:latin typeface="HelveticaNeueLT W1G 45 Lt" panose="020B0403020202020204" pitchFamily="34" charset="0"/>
                </a:rPr>
                <a:t>equilibrio</a:t>
              </a:r>
            </a:p>
          </p:txBody>
        </p:sp>
        <p:cxnSp>
          <p:nvCxnSpPr>
            <p:cNvPr id="61" name="Straight Connector 60"/>
            <p:cNvCxnSpPr/>
            <p:nvPr/>
          </p:nvCxnSpPr>
          <p:spPr bwMode="auto">
            <a:xfrm>
              <a:off x="2542776" y="4293096"/>
              <a:ext cx="579875"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2" name="TextBox 61"/>
            <p:cNvSpPr txBox="1"/>
            <p:nvPr/>
          </p:nvSpPr>
          <p:spPr>
            <a:xfrm>
              <a:off x="3127433" y="4108430"/>
              <a:ext cx="1531188" cy="369332"/>
            </a:xfrm>
            <a:prstGeom prst="rect">
              <a:avLst/>
            </a:prstGeom>
            <a:noFill/>
          </p:spPr>
          <p:txBody>
            <a:bodyPr wrap="none" rtlCol="0">
              <a:spAutoFit/>
            </a:bodyPr>
            <a:lstStyle/>
            <a:p>
              <a:r>
                <a:rPr lang="de-CH" dirty="0">
                  <a:latin typeface="HelveticaNeueLT W1G 45 Lt" panose="020B0403020202020204" pitchFamily="34" charset="0"/>
                </a:rPr>
                <a:t>54% </a:t>
              </a:r>
              <a:r>
                <a:rPr lang="en-US" dirty="0" err="1">
                  <a:latin typeface="HelveticaNeueLT W1G 45 Lt" panose="020B0403020202020204" pitchFamily="34" charset="0"/>
                </a:rPr>
                <a:t>caminar</a:t>
              </a:r>
              <a:endParaRPr lang="en-US" dirty="0">
                <a:latin typeface="HelveticaNeueLT W1G 45 Lt" panose="020B0403020202020204" pitchFamily="34" charset="0"/>
              </a:endParaRPr>
            </a:p>
          </p:txBody>
        </p:sp>
        <p:cxnSp>
          <p:nvCxnSpPr>
            <p:cNvPr id="63" name="Straight Connector 62"/>
            <p:cNvCxnSpPr/>
            <p:nvPr/>
          </p:nvCxnSpPr>
          <p:spPr bwMode="auto">
            <a:xfrm flipV="1">
              <a:off x="2542776" y="3284984"/>
              <a:ext cx="578924" cy="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 name="TextBox 63"/>
            <p:cNvSpPr txBox="1"/>
            <p:nvPr/>
          </p:nvSpPr>
          <p:spPr>
            <a:xfrm>
              <a:off x="3133094" y="3093318"/>
              <a:ext cx="2531462" cy="369332"/>
            </a:xfrm>
            <a:prstGeom prst="rect">
              <a:avLst/>
            </a:prstGeom>
            <a:noFill/>
          </p:spPr>
          <p:txBody>
            <a:bodyPr wrap="none" rtlCol="0">
              <a:spAutoFit/>
            </a:bodyPr>
            <a:lstStyle/>
            <a:p>
              <a:r>
                <a:rPr lang="de-CH" dirty="0">
                  <a:latin typeface="HelveticaNeueLT W1G 45 Lt" panose="020B0403020202020204" pitchFamily="34" charset="0"/>
                </a:rPr>
                <a:t>52% </a:t>
              </a:r>
              <a:r>
                <a:rPr lang="en-GB" dirty="0">
                  <a:latin typeface="HelveticaNeueLT W1G 45 Lt" panose="020B0403020202020204" pitchFamily="34" charset="0"/>
                </a:rPr>
                <a:t>movimiento mano</a:t>
              </a:r>
              <a:endParaRPr lang="en-US" dirty="0">
                <a:latin typeface="HelveticaNeueLT W1G 45 Lt" panose="020B0403020202020204" pitchFamily="34" charset="0"/>
              </a:endParaRPr>
            </a:p>
          </p:txBody>
        </p:sp>
        <p:cxnSp>
          <p:nvCxnSpPr>
            <p:cNvPr id="65" name="Straight Connector 64"/>
            <p:cNvCxnSpPr/>
            <p:nvPr/>
          </p:nvCxnSpPr>
          <p:spPr bwMode="auto">
            <a:xfrm>
              <a:off x="2609886" y="2957407"/>
              <a:ext cx="512727" cy="111"/>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 name="TextBox 65"/>
            <p:cNvSpPr txBox="1"/>
            <p:nvPr/>
          </p:nvSpPr>
          <p:spPr>
            <a:xfrm>
              <a:off x="3131490" y="2772741"/>
              <a:ext cx="2531462" cy="369332"/>
            </a:xfrm>
            <a:prstGeom prst="rect">
              <a:avLst/>
            </a:prstGeom>
            <a:noFill/>
          </p:spPr>
          <p:txBody>
            <a:bodyPr wrap="none" rtlCol="0">
              <a:spAutoFit/>
            </a:bodyPr>
            <a:lstStyle/>
            <a:p>
              <a:r>
                <a:rPr lang="de-CH" dirty="0">
                  <a:latin typeface="HelveticaNeueLT W1G 45 Lt" panose="020B0403020202020204" pitchFamily="34" charset="0"/>
                </a:rPr>
                <a:t>44% movimiento brazo</a:t>
              </a:r>
              <a:endParaRPr lang="en-US" dirty="0">
                <a:latin typeface="HelveticaNeueLT W1G 45 Lt" panose="020B0403020202020204" pitchFamily="34" charset="0"/>
              </a:endParaRPr>
            </a:p>
          </p:txBody>
        </p:sp>
        <p:sp>
          <p:nvSpPr>
            <p:cNvPr id="67" name="TextBox 66"/>
            <p:cNvSpPr txBox="1"/>
            <p:nvPr/>
          </p:nvSpPr>
          <p:spPr>
            <a:xfrm>
              <a:off x="3121221" y="3669410"/>
              <a:ext cx="2595582" cy="369332"/>
            </a:xfrm>
            <a:prstGeom prst="rect">
              <a:avLst/>
            </a:prstGeom>
            <a:noFill/>
          </p:spPr>
          <p:txBody>
            <a:bodyPr wrap="none" rtlCol="0">
              <a:spAutoFit/>
            </a:bodyPr>
            <a:lstStyle/>
            <a:p>
              <a:r>
                <a:rPr lang="de-CH" dirty="0">
                  <a:latin typeface="HelveticaNeueLT W1G 45 Lt" panose="020B0403020202020204" pitchFamily="34" charset="0"/>
                </a:rPr>
                <a:t>44% movimiento pierna</a:t>
              </a:r>
              <a:endParaRPr lang="en-US" dirty="0">
                <a:latin typeface="HelveticaNeueLT W1G 45 Lt" panose="020B0403020202020204" pitchFamily="34" charset="0"/>
              </a:endParaRPr>
            </a:p>
          </p:txBody>
        </p:sp>
        <p:cxnSp>
          <p:nvCxnSpPr>
            <p:cNvPr id="68" name="Straight Connector 67"/>
            <p:cNvCxnSpPr/>
            <p:nvPr/>
          </p:nvCxnSpPr>
          <p:spPr bwMode="auto">
            <a:xfrm>
              <a:off x="2481140" y="3849496"/>
              <a:ext cx="640081" cy="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4" name="Picture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9866" y="1764552"/>
            <a:ext cx="1563355" cy="3179705"/>
          </a:xfrm>
          <a:prstGeom prst="rect">
            <a:avLst/>
          </a:prstGeom>
        </p:spPr>
      </p:pic>
      <p:grpSp>
        <p:nvGrpSpPr>
          <p:cNvPr id="9" name="Group 8"/>
          <p:cNvGrpSpPr/>
          <p:nvPr/>
        </p:nvGrpSpPr>
        <p:grpSpPr>
          <a:xfrm>
            <a:off x="5418361" y="1386935"/>
            <a:ext cx="905260" cy="3567249"/>
            <a:chOff x="5521213" y="1556792"/>
            <a:chExt cx="905260" cy="3567249"/>
          </a:xfrm>
        </p:grpSpPr>
        <p:grpSp>
          <p:nvGrpSpPr>
            <p:cNvPr id="1033" name="Gruppieren 1032"/>
            <p:cNvGrpSpPr/>
            <p:nvPr/>
          </p:nvGrpSpPr>
          <p:grpSpPr>
            <a:xfrm>
              <a:off x="5521213" y="1556792"/>
              <a:ext cx="905260" cy="3567249"/>
              <a:chOff x="5697807" y="1082840"/>
              <a:chExt cx="905260" cy="3567249"/>
            </a:xfrm>
          </p:grpSpPr>
          <p:pic>
            <p:nvPicPr>
              <p:cNvPr id="1027" name="Picture 3"/>
              <p:cNvPicPr>
                <a:picLocks noChangeAspect="1" noChangeArrowheads="1"/>
              </p:cNvPicPr>
              <p:nvPr/>
            </p:nvPicPr>
            <p:blipFill>
              <a:blip r:embed="rId4">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822718" y="3953568"/>
                <a:ext cx="647862" cy="5854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28" name="Abgerundetes Rechteck 1027"/>
              <p:cNvSpPr/>
              <p:nvPr/>
            </p:nvSpPr>
            <p:spPr>
              <a:xfrm>
                <a:off x="5697807" y="1082840"/>
                <a:ext cx="905260" cy="8142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37" name="Abgerundetes Rechteck 36"/>
              <p:cNvSpPr/>
              <p:nvPr/>
            </p:nvSpPr>
            <p:spPr>
              <a:xfrm>
                <a:off x="5697807" y="1996767"/>
                <a:ext cx="905260" cy="8142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38" name="Abgerundetes Rechteck 37"/>
              <p:cNvSpPr/>
              <p:nvPr/>
            </p:nvSpPr>
            <p:spPr>
              <a:xfrm>
                <a:off x="5697807" y="2916893"/>
                <a:ext cx="905260" cy="8142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39" name="Abgerundetes Rechteck 38"/>
              <p:cNvSpPr/>
              <p:nvPr/>
            </p:nvSpPr>
            <p:spPr>
              <a:xfrm>
                <a:off x="5697807" y="3835824"/>
                <a:ext cx="905260" cy="814265"/>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pic>
            <p:nvPicPr>
              <p:cNvPr id="1029"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22718" y="1143009"/>
                <a:ext cx="697402" cy="6974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6"/>
              <p:cNvPicPr>
                <a:picLocks noChangeAspect="1"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833616" y="3011659"/>
                <a:ext cx="633642" cy="623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8" name="Picture 7"/>
            <p:cNvPicPr>
              <a:picLocks noChangeAspect="1"/>
            </p:cNvPicPr>
            <p:nvPr/>
          </p:nvPicPr>
          <p:blipFill rotWithShape="1">
            <a:blip r:embed="rId9" cstate="print">
              <a:clrChange>
                <a:clrFrom>
                  <a:srgbClr val="F6F6F6"/>
                </a:clrFrom>
                <a:clrTo>
                  <a:srgbClr val="F6F6F6">
                    <a:alpha val="0"/>
                  </a:srgbClr>
                </a:clrTo>
              </a:clrChange>
              <a:extLst>
                <a:ext uri="{28A0092B-C50C-407E-A947-70E740481C1C}">
                  <a14:useLocalDpi xmlns:a14="http://schemas.microsoft.com/office/drawing/2010/main" val="0"/>
                </a:ext>
              </a:extLst>
            </a:blip>
            <a:srcRect l="15046" t="14367" r="21315" b="15934"/>
            <a:stretch/>
          </p:blipFill>
          <p:spPr>
            <a:xfrm flipH="1">
              <a:off x="5752005" y="2529147"/>
              <a:ext cx="609778" cy="667852"/>
            </a:xfrm>
            <a:prstGeom prst="rect">
              <a:avLst/>
            </a:prstGeom>
          </p:spPr>
        </p:pic>
      </p:grpSp>
      <p:sp>
        <p:nvSpPr>
          <p:cNvPr id="10" name="TextBox 9"/>
          <p:cNvSpPr txBox="1"/>
          <p:nvPr/>
        </p:nvSpPr>
        <p:spPr>
          <a:xfrm>
            <a:off x="6648163" y="1610084"/>
            <a:ext cx="2775119" cy="369332"/>
          </a:xfrm>
          <a:prstGeom prst="rect">
            <a:avLst/>
          </a:prstGeom>
          <a:noFill/>
        </p:spPr>
        <p:txBody>
          <a:bodyPr wrap="none" rtlCol="0">
            <a:spAutoFit/>
          </a:bodyPr>
          <a:lstStyle/>
          <a:p>
            <a:pPr>
              <a:buClr>
                <a:srgbClr val="B4CC4C"/>
              </a:buClr>
              <a:buSzPct val="130000"/>
            </a:pPr>
            <a:r>
              <a:rPr lang="en-US" dirty="0">
                <a:latin typeface="HelveticaNeueLT W1G 45 Lt" panose="020B0403020202020204" pitchFamily="34" charset="0"/>
              </a:rPr>
              <a:t>31% </a:t>
            </a:r>
            <a:r>
              <a:rPr lang="en-US" dirty="0" err="1">
                <a:latin typeface="HelveticaNeueLT W1G 45 Lt" panose="020B0403020202020204" pitchFamily="34" charset="0"/>
              </a:rPr>
              <a:t>requieren</a:t>
            </a:r>
            <a:r>
              <a:rPr lang="en-US" dirty="0">
                <a:latin typeface="HelveticaNeueLT W1G 45 Lt" panose="020B0403020202020204" pitchFamily="34" charset="0"/>
              </a:rPr>
              <a:t> </a:t>
            </a:r>
            <a:r>
              <a:rPr lang="en-US" dirty="0" err="1">
                <a:latin typeface="HelveticaNeueLT W1G 45 Lt" panose="020B0403020202020204" pitchFamily="34" charset="0"/>
              </a:rPr>
              <a:t>asistencia</a:t>
            </a:r>
            <a:endParaRPr lang="en-US" dirty="0">
              <a:latin typeface="HelveticaNeueLT W1G 45 Lt" panose="020B0403020202020204" pitchFamily="34" charset="0"/>
            </a:endParaRPr>
          </a:p>
        </p:txBody>
      </p:sp>
      <p:sp>
        <p:nvSpPr>
          <p:cNvPr id="11" name="TextBox 10"/>
          <p:cNvSpPr txBox="1"/>
          <p:nvPr/>
        </p:nvSpPr>
        <p:spPr>
          <a:xfrm>
            <a:off x="6649200" y="2520890"/>
            <a:ext cx="3801041" cy="369332"/>
          </a:xfrm>
          <a:prstGeom prst="rect">
            <a:avLst/>
          </a:prstGeom>
          <a:noFill/>
        </p:spPr>
        <p:txBody>
          <a:bodyPr wrap="none" rtlCol="0">
            <a:spAutoFit/>
          </a:bodyPr>
          <a:lstStyle/>
          <a:p>
            <a:r>
              <a:rPr lang="en-US" dirty="0">
                <a:latin typeface="HelveticaNeueLT W1G 45 Lt" panose="020B0403020202020204" pitchFamily="34" charset="0"/>
              </a:rPr>
              <a:t>20% </a:t>
            </a:r>
            <a:r>
              <a:rPr lang="en-US" dirty="0" err="1">
                <a:latin typeface="HelveticaNeueLT W1G 45 Lt" panose="020B0403020202020204" pitchFamily="34" charset="0"/>
              </a:rPr>
              <a:t>necesitan</a:t>
            </a:r>
            <a:r>
              <a:rPr lang="en-US" dirty="0">
                <a:latin typeface="HelveticaNeueLT W1G 45 Lt" panose="020B0403020202020204" pitchFamily="34" charset="0"/>
              </a:rPr>
              <a:t> </a:t>
            </a:r>
            <a:r>
              <a:rPr lang="en-US" dirty="0" err="1">
                <a:latin typeface="HelveticaNeueLT W1G 45 Lt" panose="020B0403020202020204" pitchFamily="34" charset="0"/>
              </a:rPr>
              <a:t>ayuda</a:t>
            </a:r>
            <a:r>
              <a:rPr lang="en-US" dirty="0">
                <a:latin typeface="HelveticaNeueLT W1G 45 Lt" panose="020B0403020202020204" pitchFamily="34" charset="0"/>
              </a:rPr>
              <a:t> para </a:t>
            </a:r>
            <a:r>
              <a:rPr lang="en-US" dirty="0" err="1">
                <a:latin typeface="HelveticaNeueLT W1G 45 Lt" panose="020B0403020202020204" pitchFamily="34" charset="0"/>
              </a:rPr>
              <a:t>caminar</a:t>
            </a:r>
            <a:endParaRPr lang="en-US" dirty="0">
              <a:latin typeface="HelveticaNeueLT W1G 45 Lt" panose="020B0403020202020204" pitchFamily="34" charset="0"/>
            </a:endParaRPr>
          </a:p>
        </p:txBody>
      </p:sp>
      <p:sp>
        <p:nvSpPr>
          <p:cNvPr id="12" name="TextBox 11"/>
          <p:cNvSpPr txBox="1"/>
          <p:nvPr/>
        </p:nvSpPr>
        <p:spPr>
          <a:xfrm>
            <a:off x="6648163" y="3448642"/>
            <a:ext cx="2582758" cy="369332"/>
          </a:xfrm>
          <a:prstGeom prst="rect">
            <a:avLst/>
          </a:prstGeom>
          <a:noFill/>
        </p:spPr>
        <p:txBody>
          <a:bodyPr wrap="none" rtlCol="0">
            <a:spAutoFit/>
          </a:bodyPr>
          <a:lstStyle/>
          <a:p>
            <a:r>
              <a:rPr lang="en-US" dirty="0">
                <a:latin typeface="HelveticaNeueLT W1G 45 Lt" panose="020B0403020202020204" pitchFamily="34" charset="0"/>
              </a:rPr>
              <a:t>16% </a:t>
            </a:r>
            <a:r>
              <a:rPr lang="en-US" dirty="0" err="1">
                <a:latin typeface="HelveticaNeueLT W1G 45 Lt" panose="020B0403020202020204" pitchFamily="34" charset="0"/>
              </a:rPr>
              <a:t>institucionalizados</a:t>
            </a:r>
            <a:endParaRPr lang="en-US" dirty="0">
              <a:latin typeface="HelveticaNeueLT W1G 45 Lt" panose="020B0403020202020204" pitchFamily="34" charset="0"/>
            </a:endParaRPr>
          </a:p>
        </p:txBody>
      </p:sp>
      <p:sp>
        <p:nvSpPr>
          <p:cNvPr id="13" name="TextBox 12"/>
          <p:cNvSpPr txBox="1"/>
          <p:nvPr/>
        </p:nvSpPr>
        <p:spPr>
          <a:xfrm>
            <a:off x="6648163" y="4163092"/>
            <a:ext cx="4098790" cy="1000274"/>
          </a:xfrm>
          <a:prstGeom prst="rect">
            <a:avLst/>
          </a:prstGeom>
          <a:noFill/>
        </p:spPr>
        <p:txBody>
          <a:bodyPr wrap="square" rtlCol="0">
            <a:spAutoFit/>
          </a:bodyPr>
          <a:lstStyle/>
          <a:p>
            <a:pPr>
              <a:spcAft>
                <a:spcPts val="600"/>
              </a:spcAft>
              <a:buClr>
                <a:srgbClr val="B4CC4C"/>
              </a:buClr>
              <a:buSzPct val="130000"/>
            </a:pPr>
            <a:r>
              <a:rPr lang="en-US" dirty="0">
                <a:latin typeface="HelveticaNeueLT W1G 45 Lt" panose="020B0403020202020204" pitchFamily="34" charset="0"/>
              </a:rPr>
              <a:t>71% no </a:t>
            </a:r>
            <a:r>
              <a:rPr lang="en-US" dirty="0" err="1">
                <a:latin typeface="HelveticaNeueLT W1G 45 Lt" panose="020B0403020202020204" pitchFamily="34" charset="0"/>
              </a:rPr>
              <a:t>pueden</a:t>
            </a:r>
            <a:r>
              <a:rPr lang="en-US" dirty="0">
                <a:latin typeface="HelveticaNeueLT W1G 45 Lt" panose="020B0403020202020204" pitchFamily="34" charset="0"/>
              </a:rPr>
              <a:t> </a:t>
            </a:r>
            <a:r>
              <a:rPr lang="en-US" dirty="0" err="1">
                <a:latin typeface="HelveticaNeueLT W1G 45 Lt" panose="020B0403020202020204" pitchFamily="34" charset="0"/>
              </a:rPr>
              <a:t>desarrollar</a:t>
            </a:r>
            <a:r>
              <a:rPr lang="en-US" dirty="0">
                <a:latin typeface="HelveticaNeueLT W1G 45 Lt" panose="020B0403020202020204" pitchFamily="34" charset="0"/>
              </a:rPr>
              <a:t> sus </a:t>
            </a:r>
            <a:r>
              <a:rPr lang="en-US" dirty="0" err="1">
                <a:latin typeface="HelveticaNeueLT W1G 45 Lt" panose="020B0403020202020204" pitchFamily="34" charset="0"/>
              </a:rPr>
              <a:t>vocaciones</a:t>
            </a:r>
            <a:r>
              <a:rPr lang="en-US" dirty="0">
                <a:latin typeface="HelveticaNeueLT W1G 45 Lt" panose="020B0403020202020204" pitchFamily="34" charset="0"/>
              </a:rPr>
              <a:t> </a:t>
            </a:r>
            <a:r>
              <a:rPr lang="en-US" dirty="0" err="1">
                <a:latin typeface="HelveticaNeueLT W1G 45 Lt" panose="020B0403020202020204" pitchFamily="34" charset="0"/>
              </a:rPr>
              <a:t>después</a:t>
            </a:r>
            <a:r>
              <a:rPr lang="en-US" dirty="0">
                <a:latin typeface="HelveticaNeueLT W1G 45 Lt" panose="020B0403020202020204" pitchFamily="34" charset="0"/>
              </a:rPr>
              <a:t> de 7 </a:t>
            </a:r>
            <a:r>
              <a:rPr lang="en-US" dirty="0" err="1">
                <a:latin typeface="HelveticaNeueLT W1G 45 Lt" panose="020B0403020202020204" pitchFamily="34" charset="0"/>
              </a:rPr>
              <a:t>años</a:t>
            </a:r>
            <a:r>
              <a:rPr lang="en-US" dirty="0">
                <a:latin typeface="HelveticaNeueLT W1G 45 Lt" panose="020B0403020202020204" pitchFamily="34" charset="0"/>
              </a:rPr>
              <a:t> </a:t>
            </a:r>
          </a:p>
          <a:p>
            <a:pPr>
              <a:buClr>
                <a:srgbClr val="B4CC4C"/>
              </a:buClr>
              <a:buSzPct val="130000"/>
            </a:pPr>
            <a:r>
              <a:rPr lang="en-US" dirty="0">
                <a:latin typeface="HelveticaNeueLT W1G 45 Lt" panose="020B0403020202020204" pitchFamily="34" charset="0"/>
              </a:rPr>
              <a:t>34% sin </a:t>
            </a:r>
            <a:r>
              <a:rPr lang="en-US" dirty="0" err="1">
                <a:latin typeface="HelveticaNeueLT W1G 45 Lt" panose="020B0403020202020204" pitchFamily="34" charset="0"/>
              </a:rPr>
              <a:t>empleo</a:t>
            </a:r>
            <a:r>
              <a:rPr lang="en-US" dirty="0">
                <a:latin typeface="HelveticaNeueLT W1G 45 Lt" panose="020B0403020202020204" pitchFamily="34" charset="0"/>
              </a:rPr>
              <a:t> &lt;65 </a:t>
            </a:r>
            <a:r>
              <a:rPr lang="en-US" dirty="0" err="1">
                <a:latin typeface="HelveticaNeueLT W1G 45 Lt" panose="020B0403020202020204" pitchFamily="34" charset="0"/>
              </a:rPr>
              <a:t>años</a:t>
            </a:r>
            <a:endParaRPr lang="en-US" dirty="0">
              <a:latin typeface="HelveticaNeueLT W1G 45 Lt" panose="020B0403020202020204" pitchFamily="34" charset="0"/>
            </a:endParaRPr>
          </a:p>
        </p:txBody>
      </p:sp>
      <p:cxnSp>
        <p:nvCxnSpPr>
          <p:cNvPr id="40" name="Straight Connector 39"/>
          <p:cNvCxnSpPr>
            <a:stCxn id="1028" idx="3"/>
            <a:endCxn id="10" idx="1"/>
          </p:cNvCxnSpPr>
          <p:nvPr/>
        </p:nvCxnSpPr>
        <p:spPr bwMode="auto">
          <a:xfrm>
            <a:off x="6323621" y="1794068"/>
            <a:ext cx="324542" cy="682"/>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Straight Connector 40"/>
          <p:cNvCxnSpPr>
            <a:stCxn id="37" idx="3"/>
            <a:endCxn id="11" idx="1"/>
          </p:cNvCxnSpPr>
          <p:nvPr/>
        </p:nvCxnSpPr>
        <p:spPr bwMode="auto">
          <a:xfrm flipV="1">
            <a:off x="6323621" y="2705556"/>
            <a:ext cx="325579" cy="2439"/>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a:stCxn id="38" idx="3"/>
            <a:endCxn id="12" idx="1"/>
          </p:cNvCxnSpPr>
          <p:nvPr/>
        </p:nvCxnSpPr>
        <p:spPr bwMode="auto">
          <a:xfrm>
            <a:off x="6323621" y="3628121"/>
            <a:ext cx="324542" cy="5187"/>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Straight Connector 48"/>
          <p:cNvCxnSpPr/>
          <p:nvPr/>
        </p:nvCxnSpPr>
        <p:spPr bwMode="auto">
          <a:xfrm>
            <a:off x="6323621" y="4548247"/>
            <a:ext cx="324542" cy="5187"/>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Box 6"/>
          <p:cNvSpPr txBox="1"/>
          <p:nvPr/>
        </p:nvSpPr>
        <p:spPr>
          <a:xfrm>
            <a:off x="1007106" y="4814955"/>
            <a:ext cx="568874" cy="307777"/>
          </a:xfrm>
          <a:prstGeom prst="rect">
            <a:avLst/>
          </a:prstGeom>
          <a:noFill/>
        </p:spPr>
        <p:txBody>
          <a:bodyPr wrap="none" rtlCol="0">
            <a:spAutoFit/>
          </a:bodyPr>
          <a:lstStyle/>
          <a:p>
            <a:r>
              <a:rPr lang="en-US" sz="1400" dirty="0"/>
              <a:t>[113]</a:t>
            </a:r>
          </a:p>
        </p:txBody>
      </p:sp>
      <p:sp>
        <p:nvSpPr>
          <p:cNvPr id="42" name="TextBox 41"/>
          <p:cNvSpPr txBox="1"/>
          <p:nvPr/>
        </p:nvSpPr>
        <p:spPr>
          <a:xfrm>
            <a:off x="5607536" y="4931386"/>
            <a:ext cx="568874" cy="307777"/>
          </a:xfrm>
          <a:prstGeom prst="rect">
            <a:avLst/>
          </a:prstGeom>
          <a:noFill/>
        </p:spPr>
        <p:txBody>
          <a:bodyPr wrap="none" rtlCol="0">
            <a:spAutoFit/>
          </a:bodyPr>
          <a:lstStyle/>
          <a:p>
            <a:r>
              <a:rPr lang="en-US" sz="1400" dirty="0"/>
              <a:t>[114]</a:t>
            </a:r>
          </a:p>
        </p:txBody>
      </p:sp>
      <p:pic>
        <p:nvPicPr>
          <p:cNvPr id="14" name="Imagen 13">
            <a:extLst>
              <a:ext uri="{FF2B5EF4-FFF2-40B4-BE49-F238E27FC236}">
                <a16:creationId xmlns:a16="http://schemas.microsoft.com/office/drawing/2014/main" id="{B0F57DF4-80F7-4BCE-AB00-86B6F5C6FEFE}"/>
              </a:ext>
            </a:extLst>
          </p:cNvPr>
          <p:cNvPicPr>
            <a:picLocks noChangeAspect="1"/>
          </p:cNvPicPr>
          <p:nvPr/>
        </p:nvPicPr>
        <p:blipFill>
          <a:blip r:embed="rId10"/>
          <a:stretch>
            <a:fillRect/>
          </a:stretch>
        </p:blipFill>
        <p:spPr>
          <a:xfrm>
            <a:off x="6941423" y="0"/>
            <a:ext cx="2200847" cy="1194920"/>
          </a:xfrm>
          <a:prstGeom prst="rect">
            <a:avLst/>
          </a:prstGeom>
        </p:spPr>
      </p:pic>
    </p:spTree>
    <p:extLst>
      <p:ext uri="{BB962C8B-B14F-4D97-AF65-F5344CB8AC3E}">
        <p14:creationId xmlns:p14="http://schemas.microsoft.com/office/powerpoint/2010/main" val="317083900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Mecanismos</a:t>
            </a:r>
            <a:r>
              <a:rPr lang="en-US" noProof="0" dirty="0"/>
              <a:t> de </a:t>
            </a:r>
            <a:r>
              <a:rPr lang="en-US" noProof="0" dirty="0" err="1"/>
              <a:t>recuperación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11</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a:t>
            </a:r>
            <a:r>
              <a:rPr lang="en-US" noProof="0" dirty="0" err="1"/>
              <a:t>recuperación</a:t>
            </a:r>
            <a:r>
              <a:rPr lang="en-US" noProof="0" dirty="0"/>
              <a:t> es una </a:t>
            </a:r>
            <a:r>
              <a:rPr lang="en-US" noProof="0" dirty="0" err="1"/>
              <a:t>combinación</a:t>
            </a:r>
            <a:r>
              <a:rPr lang="en-US" noProof="0" dirty="0"/>
              <a:t> de </a:t>
            </a:r>
            <a:r>
              <a:rPr lang="en-US" noProof="0" dirty="0" err="1"/>
              <a:t>factores</a:t>
            </a:r>
            <a:r>
              <a:rPr lang="en-US" noProof="0" dirty="0"/>
              <a:t> </a:t>
            </a:r>
            <a:r>
              <a:rPr lang="en-US" noProof="0" dirty="0" err="1"/>
              <a:t>relacionados</a:t>
            </a:r>
            <a:r>
              <a:rPr lang="en-US" noProof="0" dirty="0"/>
              <a:t> con la reversion de la lesion (edema, </a:t>
            </a:r>
            <a:r>
              <a:rPr lang="en-US" noProof="0" dirty="0" err="1"/>
              <a:t>diasquisis</a:t>
            </a:r>
            <a:r>
              <a:rPr lang="en-US" noProof="0" dirty="0"/>
              <a:t>) y neuroplasticidad. </a:t>
            </a:r>
          </a:p>
        </p:txBody>
      </p:sp>
      <p:sp>
        <p:nvSpPr>
          <p:cNvPr id="10" name="TextBox 9"/>
          <p:cNvSpPr txBox="1"/>
          <p:nvPr/>
        </p:nvSpPr>
        <p:spPr>
          <a:xfrm>
            <a:off x="7597726" y="2041698"/>
            <a:ext cx="2481770" cy="461665"/>
          </a:xfrm>
          <a:prstGeom prst="rect">
            <a:avLst/>
          </a:prstGeom>
          <a:noFill/>
        </p:spPr>
        <p:txBody>
          <a:bodyPr wrap="none" rtlCol="0">
            <a:spAutoFit/>
          </a:bodyPr>
          <a:lstStyle/>
          <a:p>
            <a:r>
              <a:rPr lang="en-US" sz="2400" dirty="0">
                <a:solidFill>
                  <a:srgbClr val="90A630"/>
                </a:solidFill>
                <a:latin typeface="HelveticaNeue LT 77 BdCn" panose="020B0706030502030204" pitchFamily="34" charset="0"/>
              </a:rPr>
              <a:t>Neuroplasticidad</a:t>
            </a:r>
          </a:p>
        </p:txBody>
      </p:sp>
      <p:grpSp>
        <p:nvGrpSpPr>
          <p:cNvPr id="27" name="Group 26"/>
          <p:cNvGrpSpPr/>
          <p:nvPr/>
        </p:nvGrpSpPr>
        <p:grpSpPr>
          <a:xfrm>
            <a:off x="449809" y="1556792"/>
            <a:ext cx="6445847" cy="3493505"/>
            <a:chOff x="444392" y="1496771"/>
            <a:chExt cx="7166101" cy="3883868"/>
          </a:xfrm>
        </p:grpSpPr>
        <p:sp>
          <p:nvSpPr>
            <p:cNvPr id="12" name="TextBox 11"/>
            <p:cNvSpPr txBox="1"/>
            <p:nvPr/>
          </p:nvSpPr>
          <p:spPr>
            <a:xfrm>
              <a:off x="444392" y="4969771"/>
              <a:ext cx="1246060" cy="410601"/>
            </a:xfrm>
            <a:prstGeom prst="rect">
              <a:avLst/>
            </a:prstGeom>
            <a:noFill/>
          </p:spPr>
          <p:txBody>
            <a:bodyPr wrap="none" rtlCol="0">
              <a:spAutoFit/>
            </a:bodyPr>
            <a:lstStyle/>
            <a:p>
              <a:r>
                <a:rPr lang="en-US" dirty="0" err="1">
                  <a:latin typeface="HelveticaNeue LT 77 BdCn" panose="020B0706030502030204" pitchFamily="34" charset="0"/>
                </a:rPr>
                <a:t>Incidente</a:t>
              </a:r>
              <a:endParaRPr lang="en-US" dirty="0">
                <a:latin typeface="HelveticaNeue LT 77 BdCn" panose="020B0706030502030204" pitchFamily="34" charset="0"/>
              </a:endParaRPr>
            </a:p>
          </p:txBody>
        </p:sp>
        <p:sp>
          <p:nvSpPr>
            <p:cNvPr id="13" name="TextBox 12"/>
            <p:cNvSpPr txBox="1"/>
            <p:nvPr/>
          </p:nvSpPr>
          <p:spPr>
            <a:xfrm>
              <a:off x="2672706" y="4969771"/>
              <a:ext cx="690038" cy="410601"/>
            </a:xfrm>
            <a:prstGeom prst="rect">
              <a:avLst/>
            </a:prstGeom>
            <a:noFill/>
          </p:spPr>
          <p:txBody>
            <a:bodyPr wrap="none" rtlCol="0">
              <a:spAutoFit/>
            </a:bodyPr>
            <a:lstStyle/>
            <a:p>
              <a:r>
                <a:rPr lang="en-US" dirty="0">
                  <a:latin typeface="HelveticaNeue LT 77 BdCn" panose="020B0706030502030204" pitchFamily="34" charset="0"/>
                </a:rPr>
                <a:t>días</a:t>
              </a:r>
            </a:p>
          </p:txBody>
        </p:sp>
        <p:sp>
          <p:nvSpPr>
            <p:cNvPr id="14" name="TextBox 13"/>
            <p:cNvSpPr txBox="1"/>
            <p:nvPr/>
          </p:nvSpPr>
          <p:spPr>
            <a:xfrm>
              <a:off x="3765534" y="4970038"/>
              <a:ext cx="1246060" cy="410601"/>
            </a:xfrm>
            <a:prstGeom prst="rect">
              <a:avLst/>
            </a:prstGeom>
            <a:noFill/>
          </p:spPr>
          <p:txBody>
            <a:bodyPr wrap="none" rtlCol="0">
              <a:spAutoFit/>
            </a:bodyPr>
            <a:lstStyle/>
            <a:p>
              <a:r>
                <a:rPr lang="en-US" dirty="0">
                  <a:latin typeface="HelveticaNeue LT 77 BdCn" panose="020B0706030502030204" pitchFamily="34" charset="0"/>
                </a:rPr>
                <a:t>semanas</a:t>
              </a:r>
            </a:p>
          </p:txBody>
        </p:sp>
        <p:sp>
          <p:nvSpPr>
            <p:cNvPr id="15" name="TextBox 14"/>
            <p:cNvSpPr txBox="1"/>
            <p:nvPr/>
          </p:nvSpPr>
          <p:spPr>
            <a:xfrm>
              <a:off x="5192985" y="4968965"/>
              <a:ext cx="960920" cy="410601"/>
            </a:xfrm>
            <a:prstGeom prst="rect">
              <a:avLst/>
            </a:prstGeom>
            <a:noFill/>
          </p:spPr>
          <p:txBody>
            <a:bodyPr wrap="none" rtlCol="0">
              <a:spAutoFit/>
            </a:bodyPr>
            <a:lstStyle/>
            <a:p>
              <a:r>
                <a:rPr lang="en-US" dirty="0">
                  <a:latin typeface="HelveticaNeue LT 77 BdCn" panose="020B0706030502030204" pitchFamily="34" charset="0"/>
                </a:rPr>
                <a:t>meses</a:t>
              </a:r>
            </a:p>
          </p:txBody>
        </p:sp>
        <p:sp>
          <p:nvSpPr>
            <p:cNvPr id="16" name="TextBox 15"/>
            <p:cNvSpPr txBox="1"/>
            <p:nvPr/>
          </p:nvSpPr>
          <p:spPr>
            <a:xfrm>
              <a:off x="6849171" y="4969771"/>
              <a:ext cx="761322" cy="410601"/>
            </a:xfrm>
            <a:prstGeom prst="rect">
              <a:avLst/>
            </a:prstGeom>
            <a:noFill/>
          </p:spPr>
          <p:txBody>
            <a:bodyPr wrap="none" rtlCol="0">
              <a:spAutoFit/>
            </a:bodyPr>
            <a:lstStyle/>
            <a:p>
              <a:r>
                <a:rPr lang="en-US" dirty="0" err="1">
                  <a:latin typeface="HelveticaNeue LT 77 BdCn" panose="020B0706030502030204" pitchFamily="34" charset="0"/>
                </a:rPr>
                <a:t>años</a:t>
              </a:r>
              <a:endParaRPr lang="en-US" dirty="0">
                <a:latin typeface="HelveticaNeue LT 77 BdCn" panose="020B0706030502030204" pitchFamily="34" charset="0"/>
              </a:endParaRPr>
            </a:p>
          </p:txBody>
        </p:sp>
        <p:sp>
          <p:nvSpPr>
            <p:cNvPr id="21" name="TextBox 20"/>
            <p:cNvSpPr txBox="1"/>
            <p:nvPr/>
          </p:nvSpPr>
          <p:spPr>
            <a:xfrm>
              <a:off x="1607024" y="4968965"/>
              <a:ext cx="846864" cy="410601"/>
            </a:xfrm>
            <a:prstGeom prst="rect">
              <a:avLst/>
            </a:prstGeom>
            <a:noFill/>
          </p:spPr>
          <p:txBody>
            <a:bodyPr wrap="none" rtlCol="0">
              <a:spAutoFit/>
            </a:bodyPr>
            <a:lstStyle/>
            <a:p>
              <a:r>
                <a:rPr lang="en-US" dirty="0">
                  <a:latin typeface="HelveticaNeue LT 77 BdCn" panose="020B0706030502030204" pitchFamily="34" charset="0"/>
                </a:rPr>
                <a:t>horas</a:t>
              </a:r>
            </a:p>
          </p:txBody>
        </p:sp>
        <p:grpSp>
          <p:nvGrpSpPr>
            <p:cNvPr id="26" name="Group 25"/>
            <p:cNvGrpSpPr/>
            <p:nvPr/>
          </p:nvGrpSpPr>
          <p:grpSpPr>
            <a:xfrm>
              <a:off x="851344" y="1496771"/>
              <a:ext cx="6697957" cy="3300381"/>
              <a:chOff x="851344" y="1496771"/>
              <a:chExt cx="6697957" cy="3300381"/>
            </a:xfrm>
          </p:grpSpPr>
          <p:grpSp>
            <p:nvGrpSpPr>
              <p:cNvPr id="7" name="Group 6"/>
              <p:cNvGrpSpPr/>
              <p:nvPr/>
            </p:nvGrpSpPr>
            <p:grpSpPr>
              <a:xfrm>
                <a:off x="851344" y="1496771"/>
                <a:ext cx="6697957" cy="3300381"/>
                <a:chOff x="4682354" y="1595551"/>
                <a:chExt cx="5256584" cy="2590152"/>
              </a:xfrm>
            </p:grpSpPr>
            <p:sp>
              <p:nvSpPr>
                <p:cNvPr id="23" name="Rectangle 22"/>
                <p:cNvSpPr/>
                <p:nvPr/>
              </p:nvSpPr>
              <p:spPr bwMode="auto">
                <a:xfrm>
                  <a:off x="4692566" y="2090859"/>
                  <a:ext cx="3739438" cy="339355"/>
                </a:xfrm>
                <a:prstGeom prst="rect">
                  <a:avLst/>
                </a:prstGeom>
                <a:gradFill>
                  <a:gsLst>
                    <a:gs pos="0">
                      <a:srgbClr val="7C8F29"/>
                    </a:gs>
                    <a:gs pos="100000">
                      <a:srgbClr val="B4CC4C"/>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desenmascaramiento</a:t>
                  </a:r>
                  <a:endPar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endParaRPr>
                </a:p>
              </p:txBody>
            </p:sp>
            <p:cxnSp>
              <p:nvCxnSpPr>
                <p:cNvPr id="9" name="Straight Connector 8"/>
                <p:cNvCxnSpPr/>
                <p:nvPr/>
              </p:nvCxnSpPr>
              <p:spPr bwMode="auto">
                <a:xfrm>
                  <a:off x="4682354" y="4185703"/>
                  <a:ext cx="5256584" cy="0"/>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flipV="1">
                  <a:off x="4695424" y="1595551"/>
                  <a:ext cx="0" cy="2590152"/>
                </a:xfrm>
                <a:prstGeom prst="line">
                  <a:avLst/>
                </a:prstGeom>
                <a:noFill/>
                <a:ln w="2857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Rectangle 16"/>
                <p:cNvSpPr/>
                <p:nvPr/>
              </p:nvSpPr>
              <p:spPr bwMode="auto">
                <a:xfrm>
                  <a:off x="7275252" y="3716015"/>
                  <a:ext cx="1156754" cy="361056"/>
                </a:xfrm>
                <a:prstGeom prst="rect">
                  <a:avLst/>
                </a:prstGeom>
                <a:gradFill>
                  <a:gsLst>
                    <a:gs pos="0">
                      <a:srgbClr val="FFC000"/>
                    </a:gs>
                    <a:gs pos="100000">
                      <a:srgbClr val="FFEE89"/>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en-US" sz="1200" dirty="0" err="1">
                      <a:solidFill>
                        <a:srgbClr val="232333"/>
                      </a:solidFill>
                      <a:latin typeface="Century Gothic" panose="020B0502020202020204" pitchFamily="34" charset="0"/>
                      <a:ea typeface="Tahoma" panose="020B0604030504040204" pitchFamily="34" charset="0"/>
                      <a:cs typeface="Tahoma" panose="020B0604030504040204" pitchFamily="34" charset="0"/>
                    </a:rPr>
                    <a:t>r</a:t>
                  </a: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esolución</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a:t>
                  </a:r>
                  <a:r>
                    <a:rPr lang="en-US" sz="1200" dirty="0">
                      <a:solidFill>
                        <a:srgbClr val="232333"/>
                      </a:solidFill>
                      <a:latin typeface="Century Gothic" panose="020B0502020202020204" pitchFamily="34" charset="0"/>
                      <a:ea typeface="Tahoma" panose="020B0604030504040204" pitchFamily="34" charset="0"/>
                      <a:cs typeface="Tahoma" panose="020B0604030504040204" pitchFamily="34" charset="0"/>
                    </a:rPr>
                    <a:t>del</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edema</a:t>
                  </a:r>
                </a:p>
              </p:txBody>
            </p:sp>
            <p:sp>
              <p:nvSpPr>
                <p:cNvPr id="18" name="Rectangle 17"/>
                <p:cNvSpPr/>
                <p:nvPr/>
              </p:nvSpPr>
              <p:spPr bwMode="auto">
                <a:xfrm>
                  <a:off x="5552309" y="3340655"/>
                  <a:ext cx="1722942" cy="339355"/>
                </a:xfrm>
                <a:prstGeom prst="rect">
                  <a:avLst/>
                </a:prstGeom>
                <a:gradFill>
                  <a:gsLst>
                    <a:gs pos="0">
                      <a:srgbClr val="FFC000"/>
                    </a:gs>
                    <a:gs pos="100000">
                      <a:srgbClr val="FFEE89"/>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en-US" sz="1200" dirty="0" err="1">
                      <a:solidFill>
                        <a:srgbClr val="232333"/>
                      </a:solidFill>
                      <a:latin typeface="Century Gothic" panose="020B0502020202020204" pitchFamily="34" charset="0"/>
                      <a:ea typeface="Tahoma" panose="020B0604030504040204" pitchFamily="34" charset="0"/>
                      <a:cs typeface="Tahoma" panose="020B0604030504040204" pitchFamily="34" charset="0"/>
                    </a:rPr>
                    <a:t>r</a:t>
                  </a: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esolución</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a:t>
                  </a:r>
                  <a:r>
                    <a:rPr lang="en-US" sz="1200" dirty="0">
                      <a:solidFill>
                        <a:srgbClr val="232333"/>
                      </a:solidFill>
                      <a:latin typeface="Century Gothic" panose="020B0502020202020204" pitchFamily="34" charset="0"/>
                      <a:ea typeface="Tahoma" panose="020B0604030504040204" pitchFamily="34" charset="0"/>
                      <a:cs typeface="Tahoma" panose="020B0604030504040204" pitchFamily="34" charset="0"/>
                    </a:rPr>
                    <a:t>de</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penumbra</a:t>
                  </a:r>
                </a:p>
              </p:txBody>
            </p:sp>
            <p:sp>
              <p:nvSpPr>
                <p:cNvPr id="19" name="Rectangle 18"/>
                <p:cNvSpPr/>
                <p:nvPr/>
              </p:nvSpPr>
              <p:spPr bwMode="auto">
                <a:xfrm>
                  <a:off x="6352874" y="2965295"/>
                  <a:ext cx="2092238" cy="339355"/>
                </a:xfrm>
                <a:prstGeom prst="rect">
                  <a:avLst/>
                </a:prstGeom>
                <a:gradFill>
                  <a:gsLst>
                    <a:gs pos="0">
                      <a:srgbClr val="FFC000"/>
                    </a:gs>
                    <a:gs pos="100000">
                      <a:srgbClr val="FFEE89"/>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en-US" sz="1200" dirty="0" err="1">
                      <a:solidFill>
                        <a:srgbClr val="232333"/>
                      </a:solidFill>
                      <a:latin typeface="Century Gothic" panose="020B0502020202020204" pitchFamily="34" charset="0"/>
                      <a:ea typeface="Tahoma" panose="020B0604030504040204" pitchFamily="34" charset="0"/>
                      <a:cs typeface="Tahoma" panose="020B0604030504040204" pitchFamily="34" charset="0"/>
                    </a:rPr>
                    <a:t>r</a:t>
                  </a: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esolución</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de diaschisis</a:t>
                  </a:r>
                </a:p>
              </p:txBody>
            </p:sp>
            <p:sp>
              <p:nvSpPr>
                <p:cNvPr id="22" name="Rectangle 21"/>
                <p:cNvSpPr/>
                <p:nvPr/>
              </p:nvSpPr>
              <p:spPr bwMode="auto">
                <a:xfrm>
                  <a:off x="7275252" y="2466219"/>
                  <a:ext cx="2382938" cy="339355"/>
                </a:xfrm>
                <a:prstGeom prst="rect">
                  <a:avLst/>
                </a:prstGeom>
                <a:gradFill>
                  <a:gsLst>
                    <a:gs pos="0">
                      <a:srgbClr val="7C8F29"/>
                    </a:gs>
                    <a:gs pos="100000">
                      <a:srgbClr val="B4CC4C"/>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Alteraciones</a:t>
                  </a:r>
                  <a:r>
                    <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 </a:t>
                  </a:r>
                  <a:r>
                    <a:rPr kumimoji="0" lang="en-US" sz="1200" i="0" u="none" strike="noStrike" cap="none" normalizeH="0" baseline="0" dirty="0" err="1">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rPr>
                    <a:t>neurotransmisores</a:t>
                  </a:r>
                  <a:endPar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endParaRPr>
                </a:p>
              </p:txBody>
            </p:sp>
            <p:sp>
              <p:nvSpPr>
                <p:cNvPr id="24" name="Rectangle 23"/>
                <p:cNvSpPr/>
                <p:nvPr/>
              </p:nvSpPr>
              <p:spPr bwMode="auto">
                <a:xfrm>
                  <a:off x="7275251" y="1715499"/>
                  <a:ext cx="1156754" cy="339355"/>
                </a:xfrm>
                <a:prstGeom prst="rect">
                  <a:avLst/>
                </a:prstGeom>
                <a:gradFill>
                  <a:gsLst>
                    <a:gs pos="0">
                      <a:srgbClr val="7C8F29"/>
                    </a:gs>
                    <a:gs pos="100000">
                      <a:srgbClr val="B4CC4C"/>
                    </a:gs>
                  </a:gsLst>
                  <a:lin ang="0" scaled="1"/>
                </a:gradFill>
                <a:ln>
                  <a:solidFill>
                    <a:schemeClr val="tx1"/>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en-US" sz="1200" dirty="0">
                      <a:solidFill>
                        <a:srgbClr val="232333"/>
                      </a:solidFill>
                      <a:latin typeface="Century Gothic" panose="020B0502020202020204" pitchFamily="34" charset="0"/>
                      <a:ea typeface="Tahoma" panose="020B0604030504040204" pitchFamily="34" charset="0"/>
                      <a:cs typeface="Tahoma" panose="020B0604030504040204" pitchFamily="34" charset="0"/>
                    </a:rPr>
                    <a:t>synaptogenesis</a:t>
                  </a:r>
                  <a:endParaRPr kumimoji="0" lang="en-US" sz="1200" i="0" u="none" strike="noStrike" cap="none" normalizeH="0" baseline="0" dirty="0">
                    <a:ln>
                      <a:noFill/>
                    </a:ln>
                    <a:solidFill>
                      <a:srgbClr val="232333"/>
                    </a:solidFill>
                    <a:effectLst/>
                    <a:latin typeface="Century Gothic" panose="020B0502020202020204" pitchFamily="34" charset="0"/>
                    <a:ea typeface="Tahoma" panose="020B0604030504040204" pitchFamily="34" charset="0"/>
                    <a:cs typeface="Tahoma" panose="020B0604030504040204" pitchFamily="34" charset="0"/>
                  </a:endParaRPr>
                </a:p>
              </p:txBody>
            </p:sp>
          </p:grpSp>
          <p:sp>
            <p:nvSpPr>
              <p:cNvPr id="8" name="Rectangle 7"/>
              <p:cNvSpPr/>
              <p:nvPr/>
            </p:nvSpPr>
            <p:spPr bwMode="auto">
              <a:xfrm>
                <a:off x="871641" y="1540626"/>
                <a:ext cx="6514452" cy="1629043"/>
              </a:xfrm>
              <a:prstGeom prst="rect">
                <a:avLst/>
              </a:prstGeom>
              <a:noFill/>
              <a:ln w="28575" cap="flat" cmpd="sng" algn="ctr">
                <a:solidFill>
                  <a:srgbClr val="90A630"/>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20" name="Rectangle 19"/>
              <p:cNvSpPr/>
              <p:nvPr/>
            </p:nvSpPr>
            <p:spPr bwMode="auto">
              <a:xfrm>
                <a:off x="871641" y="3193585"/>
                <a:ext cx="6514452" cy="1504308"/>
              </a:xfrm>
              <a:prstGeom prst="rect">
                <a:avLst/>
              </a:prstGeom>
              <a:noFill/>
              <a:ln w="28575" cap="flat" cmpd="sng" algn="ctr">
                <a:solidFill>
                  <a:srgbClr val="FFD54F"/>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25" name="TextBox 24"/>
          <p:cNvSpPr txBox="1"/>
          <p:nvPr/>
        </p:nvSpPr>
        <p:spPr>
          <a:xfrm>
            <a:off x="7585784" y="3485961"/>
            <a:ext cx="3217547" cy="461665"/>
          </a:xfrm>
          <a:prstGeom prst="rect">
            <a:avLst/>
          </a:prstGeom>
          <a:noFill/>
        </p:spPr>
        <p:txBody>
          <a:bodyPr wrap="none" rtlCol="0">
            <a:spAutoFit/>
          </a:bodyPr>
          <a:lstStyle/>
          <a:p>
            <a:r>
              <a:rPr lang="en-US" sz="2400" dirty="0" err="1">
                <a:solidFill>
                  <a:srgbClr val="FFD54F"/>
                </a:solidFill>
                <a:latin typeface="HelveticaNeue LT 77 BdCn" panose="020B0706030502030204" pitchFamily="34" charset="0"/>
              </a:rPr>
              <a:t>Reversión</a:t>
            </a:r>
            <a:r>
              <a:rPr lang="en-US" sz="2400" dirty="0">
                <a:solidFill>
                  <a:srgbClr val="FFD54F"/>
                </a:solidFill>
                <a:latin typeface="HelveticaNeue LT 77 BdCn" panose="020B0706030502030204" pitchFamily="34" charset="0"/>
              </a:rPr>
              <a:t> de la </a:t>
            </a:r>
            <a:r>
              <a:rPr lang="en-US" sz="2400" dirty="0" err="1">
                <a:solidFill>
                  <a:srgbClr val="FFD54F"/>
                </a:solidFill>
                <a:latin typeface="HelveticaNeue LT 77 BdCn" panose="020B0706030502030204" pitchFamily="34" charset="0"/>
              </a:rPr>
              <a:t>lesión</a:t>
            </a:r>
            <a:endParaRPr lang="en-US" sz="2400" dirty="0">
              <a:solidFill>
                <a:srgbClr val="FFD54F"/>
              </a:solidFill>
              <a:latin typeface="HelveticaNeue LT 77 BdCn" panose="020B0706030502030204" pitchFamily="34" charset="0"/>
            </a:endParaRPr>
          </a:p>
        </p:txBody>
      </p:sp>
      <p:cxnSp>
        <p:nvCxnSpPr>
          <p:cNvPr id="28" name="Straight Connector 27"/>
          <p:cNvCxnSpPr/>
          <p:nvPr/>
        </p:nvCxnSpPr>
        <p:spPr bwMode="auto">
          <a:xfrm>
            <a:off x="1812945" y="4533900"/>
            <a:ext cx="1" cy="1461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a:stCxn id="13" idx="0"/>
          </p:cNvCxnSpPr>
          <p:nvPr/>
        </p:nvCxnSpPr>
        <p:spPr bwMode="auto">
          <a:xfrm flipH="1" flipV="1">
            <a:off x="2730502" y="4533901"/>
            <a:ext cx="33998" cy="14682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9" name="Straight Connector 38"/>
          <p:cNvCxnSpPr>
            <a:stCxn id="14" idx="0"/>
          </p:cNvCxnSpPr>
          <p:nvPr/>
        </p:nvCxnSpPr>
        <p:spPr bwMode="auto">
          <a:xfrm flipH="1" flipV="1">
            <a:off x="3787670" y="4525337"/>
            <a:ext cx="209888" cy="155628"/>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Straight Connector 42"/>
          <p:cNvCxnSpPr/>
          <p:nvPr/>
        </p:nvCxnSpPr>
        <p:spPr bwMode="auto">
          <a:xfrm>
            <a:off x="5113465" y="4533900"/>
            <a:ext cx="0" cy="146100"/>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Straight Connector 45"/>
          <p:cNvCxnSpPr>
            <a:stCxn id="16" idx="0"/>
          </p:cNvCxnSpPr>
          <p:nvPr/>
        </p:nvCxnSpPr>
        <p:spPr bwMode="auto">
          <a:xfrm flipH="1" flipV="1">
            <a:off x="6518839" y="4533901"/>
            <a:ext cx="34416" cy="146824"/>
          </a:xfrm>
          <a:prstGeom prst="lin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Imagen 2">
            <a:extLst>
              <a:ext uri="{FF2B5EF4-FFF2-40B4-BE49-F238E27FC236}">
                <a16:creationId xmlns:a16="http://schemas.microsoft.com/office/drawing/2014/main" id="{FDEFBE7C-21C8-460D-898B-18906A48C259}"/>
              </a:ext>
            </a:extLst>
          </p:cNvPr>
          <p:cNvPicPr>
            <a:picLocks noChangeAspect="1"/>
          </p:cNvPicPr>
          <p:nvPr/>
        </p:nvPicPr>
        <p:blipFill>
          <a:blip r:embed="rId3"/>
          <a:stretch>
            <a:fillRect/>
          </a:stretch>
        </p:blipFill>
        <p:spPr>
          <a:xfrm>
            <a:off x="6744432" y="-43782"/>
            <a:ext cx="2200847" cy="1194920"/>
          </a:xfrm>
          <a:prstGeom prst="rect">
            <a:avLst/>
          </a:prstGeom>
        </p:spPr>
      </p:pic>
    </p:spTree>
    <p:extLst>
      <p:ext uri="{BB962C8B-B14F-4D97-AF65-F5344CB8AC3E}">
        <p14:creationId xmlns:p14="http://schemas.microsoft.com/office/powerpoint/2010/main" val="271558998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Mecanismos</a:t>
            </a:r>
            <a:r>
              <a:rPr lang="en-US" noProof="0" dirty="0"/>
              <a:t> de </a:t>
            </a:r>
            <a:r>
              <a:rPr lang="en-US" noProof="0" dirty="0" err="1"/>
              <a:t>recuperación</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9F8E3E85-A5F1-45AC-BC8E-CB7307177C38}" type="slidenum">
              <a:rPr kumimoji="0" lang="de-CH" sz="1200" b="0" i="0" u="none" strike="noStrike" kern="1200" cap="none" spc="0" normalizeH="0" baseline="0" noProof="0" smtClean="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12</a:t>
            </a:fld>
            <a:endParaRPr kumimoji="0" lang="de-CH" sz="1200" b="0" i="0" u="none" strike="noStrike" kern="1200" cap="none" spc="0" normalizeH="0" baseline="0" noProof="0" dirty="0">
              <a:ln>
                <a:noFill/>
              </a:ln>
              <a:solidFill>
                <a:srgbClr val="000000"/>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pic>
        <p:nvPicPr>
          <p:cNvPr id="3" name="Imagen 2">
            <a:extLst>
              <a:ext uri="{FF2B5EF4-FFF2-40B4-BE49-F238E27FC236}">
                <a16:creationId xmlns:a16="http://schemas.microsoft.com/office/drawing/2014/main" id="{FDEFBE7C-21C8-460D-898B-18906A48C259}"/>
              </a:ext>
            </a:extLst>
          </p:cNvPr>
          <p:cNvPicPr>
            <a:picLocks noChangeAspect="1"/>
          </p:cNvPicPr>
          <p:nvPr/>
        </p:nvPicPr>
        <p:blipFill>
          <a:blip r:embed="rId3"/>
          <a:stretch>
            <a:fillRect/>
          </a:stretch>
        </p:blipFill>
        <p:spPr>
          <a:xfrm>
            <a:off x="6744432" y="-43782"/>
            <a:ext cx="2200847" cy="1194920"/>
          </a:xfrm>
          <a:prstGeom prst="rect">
            <a:avLst/>
          </a:prstGeom>
        </p:spPr>
      </p:pic>
      <p:pic>
        <p:nvPicPr>
          <p:cNvPr id="30" name="Imagen 29">
            <a:extLst>
              <a:ext uri="{FF2B5EF4-FFF2-40B4-BE49-F238E27FC236}">
                <a16:creationId xmlns:a16="http://schemas.microsoft.com/office/drawing/2014/main" id="{AF5D16AF-843A-4D9A-8116-32726BEB861B}"/>
              </a:ext>
            </a:extLst>
          </p:cNvPr>
          <p:cNvPicPr>
            <a:picLocks noChangeAspect="1"/>
          </p:cNvPicPr>
          <p:nvPr/>
        </p:nvPicPr>
        <p:blipFill>
          <a:blip r:embed="rId4"/>
          <a:stretch>
            <a:fillRect/>
          </a:stretch>
        </p:blipFill>
        <p:spPr>
          <a:xfrm>
            <a:off x="2240157" y="990388"/>
            <a:ext cx="6500423" cy="4877223"/>
          </a:xfrm>
          <a:prstGeom prst="rect">
            <a:avLst/>
          </a:prstGeom>
        </p:spPr>
      </p:pic>
      <p:sp>
        <p:nvSpPr>
          <p:cNvPr id="36" name="CuadroTexto 35">
            <a:extLst>
              <a:ext uri="{FF2B5EF4-FFF2-40B4-BE49-F238E27FC236}">
                <a16:creationId xmlns:a16="http://schemas.microsoft.com/office/drawing/2014/main" id="{5E4CAB93-B73C-4CCB-9773-B5BFF5E872DF}"/>
              </a:ext>
            </a:extLst>
          </p:cNvPr>
          <p:cNvSpPr txBox="1"/>
          <p:nvPr/>
        </p:nvSpPr>
        <p:spPr>
          <a:xfrm>
            <a:off x="1072327" y="5915063"/>
            <a:ext cx="9908411" cy="369332"/>
          </a:xfrm>
          <a:prstGeom prst="rect">
            <a:avLst/>
          </a:prstGeom>
          <a:noFill/>
        </p:spPr>
        <p:txBody>
          <a:bodyPr wrap="square">
            <a:spAutoFit/>
          </a:bodyPr>
          <a:lstStyle/>
          <a:p>
            <a:r>
              <a:rPr lang="en-GB" dirty="0"/>
              <a:t>Understanding upper limb recovery after stroke: </a:t>
            </a:r>
            <a:r>
              <a:rPr lang="en-GB" dirty="0">
                <a:hlinkClick r:id="rId5"/>
              </a:rPr>
              <a:t>https://pubmed.ncbi.nlm.nih.gov/23963341/</a:t>
            </a:r>
            <a:r>
              <a:rPr lang="en-GB" dirty="0"/>
              <a:t>  </a:t>
            </a:r>
          </a:p>
        </p:txBody>
      </p:sp>
    </p:spTree>
    <p:extLst>
      <p:ext uri="{BB962C8B-B14F-4D97-AF65-F5344CB8AC3E}">
        <p14:creationId xmlns:p14="http://schemas.microsoft.com/office/powerpoint/2010/main" val="378663758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a:t>Neuroplasticidad</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13</a:t>
            </a:fld>
            <a:endParaRPr lang="de-CH" dirty="0"/>
          </a:p>
        </p:txBody>
      </p:sp>
      <p:sp>
        <p:nvSpPr>
          <p:cNvPr id="2" name="Text Placeholder 1"/>
          <p:cNvSpPr>
            <a:spLocks noGrp="1"/>
          </p:cNvSpPr>
          <p:nvPr>
            <p:ph type="body" sz="quarter" idx="13"/>
          </p:nvPr>
        </p:nvSpPr>
        <p:spPr/>
        <p:txBody>
          <a:bodyPr>
            <a:normAutofit/>
          </a:bodyPr>
          <a:lstStyle/>
          <a:p>
            <a:r>
              <a:rPr lang="en-US" noProof="0" dirty="0"/>
              <a:t>La </a:t>
            </a:r>
            <a:r>
              <a:rPr lang="en-US" noProof="0" dirty="0" err="1"/>
              <a:t>habilidad</a:t>
            </a:r>
            <a:r>
              <a:rPr lang="en-US" noProof="0" dirty="0"/>
              <a:t> del Sistema </a:t>
            </a:r>
            <a:r>
              <a:rPr lang="en-US" noProof="0" dirty="0" err="1"/>
              <a:t>nervioso</a:t>
            </a:r>
            <a:r>
              <a:rPr lang="en-US" noProof="0" dirty="0"/>
              <a:t> de responder a </a:t>
            </a:r>
            <a:r>
              <a:rPr lang="en-US" noProof="0" dirty="0" err="1"/>
              <a:t>estímulos</a:t>
            </a:r>
            <a:r>
              <a:rPr lang="en-US" noProof="0" dirty="0"/>
              <a:t> </a:t>
            </a:r>
            <a:r>
              <a:rPr lang="en-US" noProof="0" dirty="0" err="1"/>
              <a:t>intrínsecos</a:t>
            </a:r>
            <a:r>
              <a:rPr lang="en-US" noProof="0" dirty="0"/>
              <a:t> o </a:t>
            </a:r>
            <a:r>
              <a:rPr lang="en-US" noProof="0" dirty="0" err="1"/>
              <a:t>extrísecos</a:t>
            </a:r>
            <a:r>
              <a:rPr lang="en-US" noProof="0" dirty="0"/>
              <a:t> </a:t>
            </a:r>
            <a:r>
              <a:rPr lang="en-US" noProof="0" dirty="0" err="1"/>
              <a:t>reorganizando</a:t>
            </a:r>
            <a:r>
              <a:rPr lang="en-US" noProof="0" dirty="0"/>
              <a:t> </a:t>
            </a:r>
            <a:r>
              <a:rPr lang="en-US" noProof="0" dirty="0" err="1"/>
              <a:t>su</a:t>
            </a:r>
            <a:r>
              <a:rPr lang="en-US" noProof="0" dirty="0"/>
              <a:t> </a:t>
            </a:r>
            <a:r>
              <a:rPr lang="en-US" noProof="0" dirty="0" err="1"/>
              <a:t>estructura</a:t>
            </a:r>
            <a:r>
              <a:rPr lang="en-US" noProof="0" dirty="0"/>
              <a:t>, </a:t>
            </a:r>
            <a:r>
              <a:rPr lang="en-US" noProof="0" dirty="0" err="1"/>
              <a:t>función</a:t>
            </a:r>
            <a:r>
              <a:rPr lang="en-US" noProof="0" dirty="0"/>
              <a:t> y </a:t>
            </a:r>
            <a:r>
              <a:rPr lang="en-US" noProof="0" dirty="0" err="1"/>
              <a:t>conexiones</a:t>
            </a:r>
            <a:r>
              <a:rPr lang="en-US" noProof="0" dirty="0"/>
              <a:t>. </a:t>
            </a:r>
          </a:p>
          <a:p>
            <a:r>
              <a:rPr lang="en-US" sz="1400" noProof="0" dirty="0"/>
              <a:t>Harnessing neuroplasticity for clinical applications, Cramer et al. 2011</a:t>
            </a:r>
          </a:p>
        </p:txBody>
      </p:sp>
      <p:sp>
        <p:nvSpPr>
          <p:cNvPr id="3" name="Text Placeholder 2"/>
          <p:cNvSpPr>
            <a:spLocks noGrp="1"/>
          </p:cNvSpPr>
          <p:nvPr>
            <p:ph type="body" sz="quarter" idx="14"/>
          </p:nvPr>
        </p:nvSpPr>
        <p:spPr/>
        <p:txBody>
          <a:bodyPr>
            <a:normAutofit fontScale="92500" lnSpcReduction="10000"/>
          </a:bodyPr>
          <a:lstStyle/>
          <a:p>
            <a:r>
              <a:rPr lang="en-US" noProof="0" dirty="0"/>
              <a:t>La neuroplasticidad es la </a:t>
            </a:r>
            <a:r>
              <a:rPr lang="en-US" noProof="0" dirty="0" err="1"/>
              <a:t>modificación</a:t>
            </a:r>
            <a:r>
              <a:rPr lang="en-US" noProof="0" dirty="0"/>
              <a:t> del Sistema </a:t>
            </a:r>
            <a:r>
              <a:rPr lang="en-US" noProof="0" dirty="0" err="1"/>
              <a:t>nervioso</a:t>
            </a:r>
            <a:r>
              <a:rPr lang="en-US" noProof="0" dirty="0"/>
              <a:t> a un </a:t>
            </a:r>
            <a:r>
              <a:rPr lang="en-US" noProof="0" dirty="0" err="1"/>
              <a:t>nivel</a:t>
            </a:r>
            <a:r>
              <a:rPr lang="en-US" noProof="0" dirty="0"/>
              <a:t> cellular y </a:t>
            </a:r>
            <a:r>
              <a:rPr lang="en-US" noProof="0" dirty="0" err="1"/>
              <a:t>conductual</a:t>
            </a:r>
            <a:r>
              <a:rPr lang="en-US" noProof="0" dirty="0"/>
              <a:t>. Se </a:t>
            </a:r>
            <a:r>
              <a:rPr lang="en-US" noProof="0" dirty="0" err="1"/>
              <a:t>activa</a:t>
            </a:r>
            <a:r>
              <a:rPr lang="en-US" noProof="0" dirty="0"/>
              <a:t> </a:t>
            </a:r>
            <a:r>
              <a:rPr lang="en-US" noProof="0" dirty="0" err="1"/>
              <a:t>como</a:t>
            </a:r>
            <a:r>
              <a:rPr lang="en-US" noProof="0" dirty="0"/>
              <a:t> </a:t>
            </a:r>
            <a:r>
              <a:rPr lang="en-US" noProof="0" dirty="0" err="1"/>
              <a:t>consecuencia</a:t>
            </a:r>
            <a:r>
              <a:rPr lang="en-US" noProof="0" dirty="0"/>
              <a:t> de una lesion o de un </a:t>
            </a:r>
            <a:r>
              <a:rPr lang="en-US" noProof="0" dirty="0" err="1"/>
              <a:t>proceso</a:t>
            </a:r>
            <a:r>
              <a:rPr lang="en-US" noProof="0" dirty="0"/>
              <a:t> de Entrenamiento/</a:t>
            </a:r>
            <a:r>
              <a:rPr lang="en-US" noProof="0" dirty="0" err="1"/>
              <a:t>aprendizaje</a:t>
            </a:r>
            <a:r>
              <a:rPr lang="en-US" noProof="0" dirty="0"/>
              <a: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5543" y="2494352"/>
            <a:ext cx="1185518" cy="2736304"/>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45164" y="2492236"/>
            <a:ext cx="1072683" cy="2736304"/>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41950" y="2491830"/>
            <a:ext cx="1162684" cy="2736482"/>
          </a:xfrm>
          <a:prstGeom prst="rect">
            <a:avLst/>
          </a:prstGeom>
        </p:spPr>
      </p:pic>
      <p:pic>
        <p:nvPicPr>
          <p:cNvPr id="8" name="Imagen 7">
            <a:extLst>
              <a:ext uri="{FF2B5EF4-FFF2-40B4-BE49-F238E27FC236}">
                <a16:creationId xmlns:a16="http://schemas.microsoft.com/office/drawing/2014/main" id="{56965689-C6C5-4BC4-8E23-4679EE2027BF}"/>
              </a:ext>
            </a:extLst>
          </p:cNvPr>
          <p:cNvPicPr>
            <a:picLocks noChangeAspect="1"/>
          </p:cNvPicPr>
          <p:nvPr/>
        </p:nvPicPr>
        <p:blipFill>
          <a:blip r:embed="rId6"/>
          <a:stretch>
            <a:fillRect/>
          </a:stretch>
        </p:blipFill>
        <p:spPr>
          <a:xfrm>
            <a:off x="6821648" y="-45180"/>
            <a:ext cx="2200847" cy="1194920"/>
          </a:xfrm>
          <a:prstGeom prst="rect">
            <a:avLst/>
          </a:prstGeom>
        </p:spPr>
      </p:pic>
    </p:spTree>
    <p:extLst>
      <p:ext uri="{BB962C8B-B14F-4D97-AF65-F5344CB8AC3E}">
        <p14:creationId xmlns:p14="http://schemas.microsoft.com/office/powerpoint/2010/main" val="706620183"/>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bwMode="auto">
          <a:xfrm>
            <a:off x="8342152" y="3162278"/>
            <a:ext cx="2052000" cy="205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 name="Title 7"/>
          <p:cNvSpPr>
            <a:spLocks noGrp="1"/>
          </p:cNvSpPr>
          <p:nvPr>
            <p:ph type="title"/>
          </p:nvPr>
        </p:nvSpPr>
        <p:spPr>
          <a:xfrm>
            <a:off x="398485" y="618519"/>
            <a:ext cx="6740059" cy="553998"/>
          </a:xfrm>
        </p:spPr>
        <p:txBody>
          <a:bodyPr>
            <a:normAutofit fontScale="90000"/>
          </a:bodyPr>
          <a:lstStyle/>
          <a:p>
            <a:r>
              <a:rPr lang="en-US" dirty="0"/>
              <a:t>Neuroplasticidad </a:t>
            </a:r>
            <a:r>
              <a:rPr lang="en-US" dirty="0" err="1"/>
              <a:t>inducida</a:t>
            </a:r>
            <a:r>
              <a:rPr lang="en-US" dirty="0"/>
              <a:t> por la </a:t>
            </a:r>
            <a:r>
              <a:rPr lang="en-US" dirty="0" err="1"/>
              <a:t>actividad</a:t>
            </a:r>
            <a:br>
              <a:rPr lang="en-US" dirty="0"/>
            </a:b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14</a:t>
            </a:fld>
            <a:endParaRPr lang="de-CH" dirty="0"/>
          </a:p>
        </p:txBody>
      </p:sp>
      <p:sp>
        <p:nvSpPr>
          <p:cNvPr id="10" name="Text Placeholder 9"/>
          <p:cNvSpPr>
            <a:spLocks noGrp="1"/>
          </p:cNvSpPr>
          <p:nvPr>
            <p:ph type="body" sz="quarter" idx="13"/>
          </p:nvPr>
        </p:nvSpPr>
        <p:spPr/>
        <p:txBody>
          <a:bodyPr>
            <a:normAutofit/>
          </a:bodyPr>
          <a:lstStyle/>
          <a:p>
            <a:r>
              <a:rPr lang="en-US" noProof="0" dirty="0"/>
              <a:t>El Entrenamiento </a:t>
            </a:r>
            <a:r>
              <a:rPr lang="en-US" noProof="0" dirty="0" err="1"/>
              <a:t>activo</a:t>
            </a:r>
            <a:r>
              <a:rPr lang="en-US" noProof="0" dirty="0"/>
              <a:t> </a:t>
            </a:r>
            <a:r>
              <a:rPr lang="en-US" noProof="0" dirty="0" err="1"/>
              <a:t>intensifica</a:t>
            </a:r>
            <a:r>
              <a:rPr lang="en-US" noProof="0" dirty="0"/>
              <a:t> </a:t>
            </a:r>
            <a:r>
              <a:rPr lang="en-US" dirty="0"/>
              <a:t>los </a:t>
            </a:r>
            <a:r>
              <a:rPr lang="en-US" dirty="0" err="1"/>
              <a:t>procesos</a:t>
            </a:r>
            <a:r>
              <a:rPr lang="en-US" dirty="0"/>
              <a:t> de neuroplasticidad y </a:t>
            </a:r>
            <a:r>
              <a:rPr lang="en-US" dirty="0" err="1"/>
              <a:t>conlleva</a:t>
            </a:r>
            <a:r>
              <a:rPr lang="en-US" dirty="0"/>
              <a:t> la </a:t>
            </a:r>
            <a:r>
              <a:rPr lang="en-US" dirty="0" err="1"/>
              <a:t>reorganzación</a:t>
            </a:r>
            <a:r>
              <a:rPr lang="en-US" dirty="0"/>
              <a:t> de los </a:t>
            </a:r>
            <a:r>
              <a:rPr lang="en-US" dirty="0" err="1"/>
              <a:t>mapas</a:t>
            </a:r>
            <a:r>
              <a:rPr lang="en-US" dirty="0"/>
              <a:t> </a:t>
            </a:r>
            <a:r>
              <a:rPr lang="en-US" dirty="0" err="1"/>
              <a:t>cerebrales</a:t>
            </a:r>
            <a:r>
              <a:rPr lang="en-US" dirty="0"/>
              <a:t> y las redes </a:t>
            </a:r>
            <a:r>
              <a:rPr lang="en-US" dirty="0" err="1"/>
              <a:t>funcionales</a:t>
            </a:r>
            <a:r>
              <a:rPr lang="en-US" dirty="0"/>
              <a:t> </a:t>
            </a:r>
            <a:r>
              <a:rPr lang="en-US" dirty="0" err="1"/>
              <a:t>cerebrales</a:t>
            </a:r>
            <a:r>
              <a:rPr lang="en-US" dirty="0"/>
              <a:t>. </a:t>
            </a:r>
            <a:endParaRPr lang="en-US" noProof="0" dirty="0"/>
          </a:p>
        </p:txBody>
      </p:sp>
      <p:sp>
        <p:nvSpPr>
          <p:cNvPr id="49" name="Right Arrow 48"/>
          <p:cNvSpPr/>
          <p:nvPr/>
        </p:nvSpPr>
        <p:spPr bwMode="auto">
          <a:xfrm rot="20678826">
            <a:off x="7100932" y="2578549"/>
            <a:ext cx="664273" cy="308792"/>
          </a:xfrm>
          <a:prstGeom prst="rightArrow">
            <a:avLst/>
          </a:prstGeom>
          <a:gradFill flip="none" rotWithShape="1">
            <a:gsLst>
              <a:gs pos="0">
                <a:srgbClr val="7C8F29"/>
              </a:gs>
              <a:gs pos="100000">
                <a:srgbClr val="B4CC4C"/>
              </a:gs>
            </a:gsLst>
            <a:lin ang="0" scaled="1"/>
            <a:tileRect/>
          </a:gradFill>
          <a:ln w="28575">
            <a:solidFill>
              <a:srgbClr val="768927"/>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59" name="Group 58"/>
          <p:cNvGrpSpPr/>
          <p:nvPr/>
        </p:nvGrpSpPr>
        <p:grpSpPr>
          <a:xfrm>
            <a:off x="509866" y="1830581"/>
            <a:ext cx="6120572" cy="2953270"/>
            <a:chOff x="497728" y="1354886"/>
            <a:chExt cx="6120572" cy="295327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728" y="1795326"/>
              <a:ext cx="3850664" cy="2512830"/>
            </a:xfrm>
            <a:prstGeom prst="rect">
              <a:avLst/>
            </a:prstGeom>
          </p:spPr>
        </p:pic>
        <p:cxnSp>
          <p:nvCxnSpPr>
            <p:cNvPr id="11" name="Straight Connector 10"/>
            <p:cNvCxnSpPr>
              <a:endCxn id="20" idx="1"/>
            </p:cNvCxnSpPr>
            <p:nvPr/>
          </p:nvCxnSpPr>
          <p:spPr bwMode="auto">
            <a:xfrm flipV="1">
              <a:off x="2460009" y="1664114"/>
              <a:ext cx="2355976" cy="63644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a:endCxn id="20" idx="3"/>
            </p:cNvCxnSpPr>
            <p:nvPr/>
          </p:nvCxnSpPr>
          <p:spPr bwMode="auto">
            <a:xfrm>
              <a:off x="2460009" y="2475773"/>
              <a:ext cx="2355976" cy="681428"/>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7" name="Group 46"/>
            <p:cNvGrpSpPr/>
            <p:nvPr/>
          </p:nvGrpSpPr>
          <p:grpSpPr>
            <a:xfrm>
              <a:off x="4506757" y="1354886"/>
              <a:ext cx="2111543" cy="2111543"/>
              <a:chOff x="4506757" y="1354886"/>
              <a:chExt cx="2111543" cy="2111543"/>
            </a:xfrm>
          </p:grpSpPr>
          <p:grpSp>
            <p:nvGrpSpPr>
              <p:cNvPr id="27" name="Group 26"/>
              <p:cNvGrpSpPr/>
              <p:nvPr/>
            </p:nvGrpSpPr>
            <p:grpSpPr>
              <a:xfrm>
                <a:off x="4506757" y="1354886"/>
                <a:ext cx="2111543" cy="2111543"/>
                <a:chOff x="4584477" y="2868449"/>
                <a:chExt cx="2222677" cy="2222677"/>
              </a:xfrm>
            </p:grpSpPr>
            <p:pic>
              <p:nvPicPr>
                <p:cNvPr id="3" name="Picture 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818440" y="3018033"/>
                  <a:ext cx="1754750" cy="1926223"/>
                </a:xfrm>
                <a:prstGeom prst="rect">
                  <a:avLst/>
                </a:prstGeom>
                <a:noFill/>
                <a:ln>
                  <a:noFill/>
                </a:ln>
              </p:spPr>
            </p:pic>
            <p:sp>
              <p:nvSpPr>
                <p:cNvPr id="20" name="Oval 19"/>
                <p:cNvSpPr/>
                <p:nvPr/>
              </p:nvSpPr>
              <p:spPr bwMode="auto">
                <a:xfrm>
                  <a:off x="4584477" y="2868449"/>
                  <a:ext cx="2222677" cy="2222677"/>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36" name="TextBox 35"/>
              <p:cNvSpPr txBox="1"/>
              <p:nvPr/>
            </p:nvSpPr>
            <p:spPr>
              <a:xfrm>
                <a:off x="5339776" y="2394782"/>
                <a:ext cx="878790" cy="246221"/>
              </a:xfrm>
              <a:prstGeom prst="rect">
                <a:avLst/>
              </a:prstGeom>
              <a:noFill/>
            </p:spPr>
            <p:txBody>
              <a:bodyPr wrap="square" rtlCol="0">
                <a:spAutoFit/>
              </a:bodyPr>
              <a:lstStyle/>
              <a:p>
                <a:r>
                  <a:rPr lang="de-CH" sz="1000" b="1" dirty="0">
                    <a:solidFill>
                      <a:schemeClr val="bg1"/>
                    </a:solidFill>
                    <a:latin typeface="Tahoma" panose="020B0604030504040204" pitchFamily="34" charset="0"/>
                    <a:ea typeface="Tahoma" panose="020B0604030504040204" pitchFamily="34" charset="0"/>
                    <a:cs typeface="Tahoma" panose="020B0604030504040204" pitchFamily="34" charset="0"/>
                  </a:rPr>
                  <a:t>HAND</a:t>
                </a:r>
              </a:p>
            </p:txBody>
          </p:sp>
          <p:sp>
            <p:nvSpPr>
              <p:cNvPr id="40" name="TextBox 39"/>
              <p:cNvSpPr txBox="1"/>
              <p:nvPr/>
            </p:nvSpPr>
            <p:spPr>
              <a:xfrm>
                <a:off x="5091454" y="1624709"/>
                <a:ext cx="901209" cy="400110"/>
              </a:xfrm>
              <a:prstGeom prst="rect">
                <a:avLst/>
              </a:prstGeom>
              <a:noFill/>
            </p:spPr>
            <p:txBody>
              <a:bodyPr wrap="none" rtlCol="0">
                <a:spAutoFit/>
              </a:bodyPr>
              <a:lstStyle/>
              <a:p>
                <a:pPr algn="ctr"/>
                <a:r>
                  <a:rPr lang="de-CH" sz="1000" b="1" dirty="0">
                    <a:latin typeface="Tahoma" panose="020B0604030504040204" pitchFamily="34" charset="0"/>
                    <a:ea typeface="Tahoma" panose="020B0604030504040204" pitchFamily="34" charset="0"/>
                    <a:cs typeface="Tahoma" panose="020B0604030504040204" pitchFamily="34" charset="0"/>
                  </a:rPr>
                  <a:t>ELBOW</a:t>
                </a:r>
                <a:br>
                  <a:rPr lang="de-CH" sz="1000" b="1" dirty="0">
                    <a:latin typeface="Tahoma" panose="020B0604030504040204" pitchFamily="34" charset="0"/>
                    <a:ea typeface="Tahoma" panose="020B0604030504040204" pitchFamily="34" charset="0"/>
                    <a:cs typeface="Tahoma" panose="020B0604030504040204" pitchFamily="34" charset="0"/>
                  </a:rPr>
                </a:br>
                <a:r>
                  <a:rPr lang="de-CH" sz="1000" b="1" dirty="0">
                    <a:latin typeface="Tahoma" panose="020B0604030504040204" pitchFamily="34" charset="0"/>
                    <a:ea typeface="Tahoma" panose="020B0604030504040204" pitchFamily="34" charset="0"/>
                    <a:cs typeface="Tahoma" panose="020B0604030504040204" pitchFamily="34" charset="0"/>
                  </a:rPr>
                  <a:t>SHOULDER</a:t>
                </a:r>
              </a:p>
            </p:txBody>
          </p:sp>
        </p:grpSp>
      </p:grpSp>
      <p:sp>
        <p:nvSpPr>
          <p:cNvPr id="55" name="Freeform 54"/>
          <p:cNvSpPr/>
          <p:nvPr/>
        </p:nvSpPr>
        <p:spPr bwMode="auto">
          <a:xfrm>
            <a:off x="5574666" y="3274293"/>
            <a:ext cx="322019" cy="395061"/>
          </a:xfrm>
          <a:custGeom>
            <a:avLst/>
            <a:gdLst>
              <a:gd name="connsiteX0" fmla="*/ 31932 w 322019"/>
              <a:gd name="connsiteY0" fmla="*/ 82205 h 395061"/>
              <a:gd name="connsiteX1" fmla="*/ 976 w 322019"/>
              <a:gd name="connsiteY1" fmla="*/ 282230 h 395061"/>
              <a:gd name="connsiteX2" fmla="*/ 67651 w 322019"/>
              <a:gd name="connsiteY2" fmla="*/ 382243 h 395061"/>
              <a:gd name="connsiteX3" fmla="*/ 160520 w 322019"/>
              <a:gd name="connsiteY3" fmla="*/ 387005 h 395061"/>
              <a:gd name="connsiteX4" fmla="*/ 255770 w 322019"/>
              <a:gd name="connsiteY4" fmla="*/ 320330 h 395061"/>
              <a:gd name="connsiteX5" fmla="*/ 315301 w 322019"/>
              <a:gd name="connsiteY5" fmla="*/ 258418 h 395061"/>
              <a:gd name="connsiteX6" fmla="*/ 315301 w 322019"/>
              <a:gd name="connsiteY6" fmla="*/ 182218 h 395061"/>
              <a:gd name="connsiteX7" fmla="*/ 267676 w 322019"/>
              <a:gd name="connsiteY7" fmla="*/ 86968 h 395061"/>
              <a:gd name="connsiteX8" fmla="*/ 167664 w 322019"/>
              <a:gd name="connsiteY8" fmla="*/ 6005 h 395061"/>
              <a:gd name="connsiteX9" fmla="*/ 86701 w 322019"/>
              <a:gd name="connsiteY9" fmla="*/ 13149 h 395061"/>
              <a:gd name="connsiteX10" fmla="*/ 31932 w 322019"/>
              <a:gd name="connsiteY10" fmla="*/ 82205 h 39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019" h="395061">
                <a:moveTo>
                  <a:pt x="31932" y="82205"/>
                </a:moveTo>
                <a:cubicBezTo>
                  <a:pt x="17644" y="127052"/>
                  <a:pt x="-4977" y="232224"/>
                  <a:pt x="976" y="282230"/>
                </a:cubicBezTo>
                <a:cubicBezTo>
                  <a:pt x="6929" y="332236"/>
                  <a:pt x="41060" y="364781"/>
                  <a:pt x="67651" y="382243"/>
                </a:cubicBezTo>
                <a:cubicBezTo>
                  <a:pt x="94242" y="399706"/>
                  <a:pt x="129167" y="397324"/>
                  <a:pt x="160520" y="387005"/>
                </a:cubicBezTo>
                <a:cubicBezTo>
                  <a:pt x="191873" y="376686"/>
                  <a:pt x="229973" y="341761"/>
                  <a:pt x="255770" y="320330"/>
                </a:cubicBezTo>
                <a:cubicBezTo>
                  <a:pt x="281567" y="298899"/>
                  <a:pt x="305379" y="281437"/>
                  <a:pt x="315301" y="258418"/>
                </a:cubicBezTo>
                <a:cubicBezTo>
                  <a:pt x="325223" y="235399"/>
                  <a:pt x="323239" y="210793"/>
                  <a:pt x="315301" y="182218"/>
                </a:cubicBezTo>
                <a:cubicBezTo>
                  <a:pt x="307363" y="153643"/>
                  <a:pt x="292282" y="116337"/>
                  <a:pt x="267676" y="86968"/>
                </a:cubicBezTo>
                <a:cubicBezTo>
                  <a:pt x="243070" y="57599"/>
                  <a:pt x="197826" y="18308"/>
                  <a:pt x="167664" y="6005"/>
                </a:cubicBezTo>
                <a:cubicBezTo>
                  <a:pt x="137502" y="-6298"/>
                  <a:pt x="108529" y="2433"/>
                  <a:pt x="86701" y="13149"/>
                </a:cubicBezTo>
                <a:cubicBezTo>
                  <a:pt x="64873" y="23865"/>
                  <a:pt x="46220" y="37358"/>
                  <a:pt x="31932" y="82205"/>
                </a:cubicBezTo>
                <a:close/>
              </a:path>
            </a:pathLst>
          </a:custGeom>
          <a:solidFill>
            <a:srgbClr val="FF0000">
              <a:alpha val="40000"/>
            </a:srgbClr>
          </a:solidFill>
          <a:ln w="38100" cap="flat" cmpd="sng" algn="ctr">
            <a:solidFill>
              <a:srgbClr val="FF0000"/>
            </a:solidFill>
            <a:prstDash val="sysDash"/>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57" name="TextBox 56"/>
          <p:cNvSpPr txBox="1"/>
          <p:nvPr/>
        </p:nvSpPr>
        <p:spPr>
          <a:xfrm>
            <a:off x="6769264" y="3997261"/>
            <a:ext cx="1317990" cy="338554"/>
          </a:xfrm>
          <a:prstGeom prst="rect">
            <a:avLst/>
          </a:prstGeom>
          <a:noFill/>
        </p:spPr>
        <p:txBody>
          <a:bodyPr wrap="none" rtlCol="0">
            <a:spAutoFit/>
          </a:bodyPr>
          <a:lstStyle/>
          <a:p>
            <a:r>
              <a:rPr lang="de-CH" sz="1600" dirty="0">
                <a:latin typeface="HelveticaNeue LT 77 BdCn" panose="020B0706030502030204" pitchFamily="34" charset="0"/>
              </a:rPr>
              <a:t>Rehabilitation</a:t>
            </a:r>
          </a:p>
        </p:txBody>
      </p:sp>
      <p:sp>
        <p:nvSpPr>
          <p:cNvPr id="58" name="TextBox 57"/>
          <p:cNvSpPr txBox="1"/>
          <p:nvPr/>
        </p:nvSpPr>
        <p:spPr>
          <a:xfrm>
            <a:off x="6582514" y="2122855"/>
            <a:ext cx="1582484" cy="338554"/>
          </a:xfrm>
          <a:prstGeom prst="rect">
            <a:avLst/>
          </a:prstGeom>
          <a:noFill/>
        </p:spPr>
        <p:txBody>
          <a:bodyPr wrap="none" rtlCol="0">
            <a:spAutoFit/>
          </a:bodyPr>
          <a:lstStyle/>
          <a:p>
            <a:r>
              <a:rPr lang="en-US" sz="1600" dirty="0">
                <a:latin typeface="HelveticaNeue LT 77 BdCn" panose="020B0706030502030204" pitchFamily="34" charset="0"/>
              </a:rPr>
              <a:t>No Rehabilitation</a:t>
            </a:r>
          </a:p>
        </p:txBody>
      </p:sp>
      <p:sp>
        <p:nvSpPr>
          <p:cNvPr id="61" name="TextBox 60"/>
          <p:cNvSpPr txBox="1"/>
          <p:nvPr/>
        </p:nvSpPr>
        <p:spPr>
          <a:xfrm>
            <a:off x="5479897" y="4246990"/>
            <a:ext cx="715260" cy="338554"/>
          </a:xfrm>
          <a:prstGeom prst="rect">
            <a:avLst/>
          </a:prstGeom>
          <a:noFill/>
        </p:spPr>
        <p:txBody>
          <a:bodyPr wrap="none" rtlCol="0">
            <a:spAutoFit/>
          </a:bodyPr>
          <a:lstStyle/>
          <a:p>
            <a:r>
              <a:rPr lang="en-US" sz="1600" dirty="0">
                <a:latin typeface="HelveticaNeue LT 77 BdCn" panose="020B0706030502030204" pitchFamily="34" charset="0"/>
              </a:rPr>
              <a:t>Lesion</a:t>
            </a:r>
          </a:p>
        </p:txBody>
      </p:sp>
      <p:cxnSp>
        <p:nvCxnSpPr>
          <p:cNvPr id="63" name="Straight Connector 62"/>
          <p:cNvCxnSpPr>
            <a:endCxn id="55" idx="4"/>
          </p:cNvCxnSpPr>
          <p:nvPr/>
        </p:nvCxnSpPr>
        <p:spPr bwMode="auto">
          <a:xfrm flipH="1" flipV="1">
            <a:off x="5830436" y="3594623"/>
            <a:ext cx="42638" cy="571915"/>
          </a:xfrm>
          <a:prstGeom prst="line">
            <a:avLst/>
          </a:prstGeom>
          <a:noFill/>
          <a:ln w="28575" cap="flat" cmpd="sng" algn="ctr">
            <a:solidFill>
              <a:srgbClr val="384113"/>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Right Arrow 36"/>
          <p:cNvSpPr/>
          <p:nvPr/>
        </p:nvSpPr>
        <p:spPr bwMode="auto">
          <a:xfrm rot="1357204">
            <a:off x="7096123" y="3590487"/>
            <a:ext cx="664273" cy="308792"/>
          </a:xfrm>
          <a:prstGeom prst="rightArrow">
            <a:avLst/>
          </a:prstGeom>
          <a:gradFill flip="none" rotWithShape="1">
            <a:gsLst>
              <a:gs pos="0">
                <a:srgbClr val="7C8F29"/>
              </a:gs>
              <a:gs pos="100000">
                <a:srgbClr val="B4CC4C"/>
              </a:gs>
            </a:gsLst>
            <a:lin ang="0" scaled="1"/>
            <a:tileRect/>
          </a:gradFill>
          <a:ln w="28575">
            <a:solidFill>
              <a:srgbClr val="768927"/>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9" name="Group 8"/>
          <p:cNvGrpSpPr/>
          <p:nvPr/>
        </p:nvGrpSpPr>
        <p:grpSpPr>
          <a:xfrm>
            <a:off x="8310801" y="3148614"/>
            <a:ext cx="2120902" cy="2120902"/>
            <a:chOff x="8310801" y="3148614"/>
            <a:chExt cx="2120902" cy="2120902"/>
          </a:xfrm>
        </p:grpSpPr>
        <p:grpSp>
          <p:nvGrpSpPr>
            <p:cNvPr id="46" name="Group 45"/>
            <p:cNvGrpSpPr/>
            <p:nvPr/>
          </p:nvGrpSpPr>
          <p:grpSpPr>
            <a:xfrm>
              <a:off x="8310801" y="3148614"/>
              <a:ext cx="2120902" cy="2120902"/>
              <a:chOff x="7678751" y="1240103"/>
              <a:chExt cx="2120902" cy="2120902"/>
            </a:xfrm>
          </p:grpSpPr>
          <p:grpSp>
            <p:nvGrpSpPr>
              <p:cNvPr id="30" name="Group 29"/>
              <p:cNvGrpSpPr/>
              <p:nvPr/>
            </p:nvGrpSpPr>
            <p:grpSpPr>
              <a:xfrm>
                <a:off x="7678751" y="1240103"/>
                <a:ext cx="2120902" cy="2120902"/>
                <a:chOff x="7416593" y="3051741"/>
                <a:chExt cx="2232528" cy="2232528"/>
              </a:xfrm>
            </p:grpSpPr>
            <p:pic>
              <p:nvPicPr>
                <p:cNvPr id="7" name="Picture 6"/>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615471" y="3167740"/>
                  <a:ext cx="1834770" cy="2000529"/>
                </a:xfrm>
                <a:prstGeom prst="rect">
                  <a:avLst/>
                </a:prstGeom>
              </p:spPr>
            </p:pic>
            <p:sp>
              <p:nvSpPr>
                <p:cNvPr id="24" name="Oval 23"/>
                <p:cNvSpPr/>
                <p:nvPr/>
              </p:nvSpPr>
              <p:spPr bwMode="auto">
                <a:xfrm>
                  <a:off x="7416593" y="3051741"/>
                  <a:ext cx="2232528" cy="2232528"/>
                </a:xfrm>
                <a:prstGeom prst="ellipse">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38" name="TextBox 37"/>
              <p:cNvSpPr txBox="1"/>
              <p:nvPr/>
            </p:nvSpPr>
            <p:spPr>
              <a:xfrm>
                <a:off x="8432361" y="2300553"/>
                <a:ext cx="878790" cy="246221"/>
              </a:xfrm>
              <a:prstGeom prst="rect">
                <a:avLst/>
              </a:prstGeom>
              <a:noFill/>
            </p:spPr>
            <p:txBody>
              <a:bodyPr wrap="square" rtlCol="0">
                <a:spAutoFit/>
              </a:bodyPr>
              <a:lstStyle/>
              <a:p>
                <a:r>
                  <a:rPr lang="de-CH" sz="1000" b="1" dirty="0">
                    <a:solidFill>
                      <a:schemeClr val="bg1"/>
                    </a:solidFill>
                    <a:latin typeface="Tahoma" panose="020B0604030504040204" pitchFamily="34" charset="0"/>
                    <a:ea typeface="Tahoma" panose="020B0604030504040204" pitchFamily="34" charset="0"/>
                    <a:cs typeface="Tahoma" panose="020B0604030504040204" pitchFamily="34" charset="0"/>
                  </a:rPr>
                  <a:t>HAND</a:t>
                </a:r>
              </a:p>
            </p:txBody>
          </p:sp>
          <p:sp>
            <p:nvSpPr>
              <p:cNvPr id="41" name="TextBox 40"/>
              <p:cNvSpPr txBox="1"/>
              <p:nvPr/>
            </p:nvSpPr>
            <p:spPr>
              <a:xfrm>
                <a:off x="8067041" y="1526943"/>
                <a:ext cx="901209" cy="400110"/>
              </a:xfrm>
              <a:prstGeom prst="rect">
                <a:avLst/>
              </a:prstGeom>
              <a:noFill/>
            </p:spPr>
            <p:txBody>
              <a:bodyPr wrap="none" rtlCol="0">
                <a:spAutoFit/>
              </a:bodyPr>
              <a:lstStyle/>
              <a:p>
                <a:pPr algn="ctr"/>
                <a:r>
                  <a:rPr lang="de-CH" sz="1000" b="1" dirty="0">
                    <a:latin typeface="Tahoma" panose="020B0604030504040204" pitchFamily="34" charset="0"/>
                    <a:ea typeface="Tahoma" panose="020B0604030504040204" pitchFamily="34" charset="0"/>
                    <a:cs typeface="Tahoma" panose="020B0604030504040204" pitchFamily="34" charset="0"/>
                  </a:rPr>
                  <a:t>ELBOW</a:t>
                </a:r>
                <a:br>
                  <a:rPr lang="de-CH" sz="1000" b="1" dirty="0">
                    <a:latin typeface="Tahoma" panose="020B0604030504040204" pitchFamily="34" charset="0"/>
                    <a:ea typeface="Tahoma" panose="020B0604030504040204" pitchFamily="34" charset="0"/>
                    <a:cs typeface="Tahoma" panose="020B0604030504040204" pitchFamily="34" charset="0"/>
                  </a:rPr>
                </a:br>
                <a:r>
                  <a:rPr lang="de-CH" sz="1000" b="1" dirty="0">
                    <a:latin typeface="Tahoma" panose="020B0604030504040204" pitchFamily="34" charset="0"/>
                    <a:ea typeface="Tahoma" panose="020B0604030504040204" pitchFamily="34" charset="0"/>
                    <a:cs typeface="Tahoma" panose="020B0604030504040204" pitchFamily="34" charset="0"/>
                  </a:rPr>
                  <a:t>SHOULDER</a:t>
                </a:r>
              </a:p>
            </p:txBody>
          </p:sp>
          <p:sp>
            <p:nvSpPr>
              <p:cNvPr id="43" name="TextBox 42"/>
              <p:cNvSpPr txBox="1"/>
              <p:nvPr/>
            </p:nvSpPr>
            <p:spPr>
              <a:xfrm>
                <a:off x="8928136" y="2959776"/>
                <a:ext cx="579005" cy="215444"/>
              </a:xfrm>
              <a:prstGeom prst="rect">
                <a:avLst/>
              </a:prstGeom>
              <a:noFill/>
            </p:spPr>
            <p:txBody>
              <a:bodyPr wrap="none" rtlCol="0">
                <a:spAutoFit/>
              </a:bodyPr>
              <a:lstStyle/>
              <a:p>
                <a:pPr algn="ctr"/>
                <a:r>
                  <a:rPr lang="de-CH" sz="800" b="1" dirty="0">
                    <a:latin typeface="Tahoma" panose="020B0604030504040204" pitchFamily="34" charset="0"/>
                    <a:ea typeface="Tahoma" panose="020B0604030504040204" pitchFamily="34" charset="0"/>
                    <a:cs typeface="Tahoma" panose="020B0604030504040204" pitchFamily="34" charset="0"/>
                  </a:rPr>
                  <a:t>LESION</a:t>
                </a:r>
              </a:p>
            </p:txBody>
          </p:sp>
        </p:grpSp>
        <p:sp>
          <p:nvSpPr>
            <p:cNvPr id="48" name="Freeform 47"/>
            <p:cNvSpPr/>
            <p:nvPr/>
          </p:nvSpPr>
          <p:spPr bwMode="auto">
            <a:xfrm>
              <a:off x="9478001" y="4614951"/>
              <a:ext cx="206498" cy="253336"/>
            </a:xfrm>
            <a:custGeom>
              <a:avLst/>
              <a:gdLst>
                <a:gd name="connsiteX0" fmla="*/ 31932 w 322019"/>
                <a:gd name="connsiteY0" fmla="*/ 82205 h 395061"/>
                <a:gd name="connsiteX1" fmla="*/ 976 w 322019"/>
                <a:gd name="connsiteY1" fmla="*/ 282230 h 395061"/>
                <a:gd name="connsiteX2" fmla="*/ 67651 w 322019"/>
                <a:gd name="connsiteY2" fmla="*/ 382243 h 395061"/>
                <a:gd name="connsiteX3" fmla="*/ 160520 w 322019"/>
                <a:gd name="connsiteY3" fmla="*/ 387005 h 395061"/>
                <a:gd name="connsiteX4" fmla="*/ 255770 w 322019"/>
                <a:gd name="connsiteY4" fmla="*/ 320330 h 395061"/>
                <a:gd name="connsiteX5" fmla="*/ 315301 w 322019"/>
                <a:gd name="connsiteY5" fmla="*/ 258418 h 395061"/>
                <a:gd name="connsiteX6" fmla="*/ 315301 w 322019"/>
                <a:gd name="connsiteY6" fmla="*/ 182218 h 395061"/>
                <a:gd name="connsiteX7" fmla="*/ 267676 w 322019"/>
                <a:gd name="connsiteY7" fmla="*/ 86968 h 395061"/>
                <a:gd name="connsiteX8" fmla="*/ 167664 w 322019"/>
                <a:gd name="connsiteY8" fmla="*/ 6005 h 395061"/>
                <a:gd name="connsiteX9" fmla="*/ 86701 w 322019"/>
                <a:gd name="connsiteY9" fmla="*/ 13149 h 395061"/>
                <a:gd name="connsiteX10" fmla="*/ 31932 w 322019"/>
                <a:gd name="connsiteY10" fmla="*/ 82205 h 39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019" h="395061">
                  <a:moveTo>
                    <a:pt x="31932" y="82205"/>
                  </a:moveTo>
                  <a:cubicBezTo>
                    <a:pt x="17644" y="127052"/>
                    <a:pt x="-4977" y="232224"/>
                    <a:pt x="976" y="282230"/>
                  </a:cubicBezTo>
                  <a:cubicBezTo>
                    <a:pt x="6929" y="332236"/>
                    <a:pt x="41060" y="364781"/>
                    <a:pt x="67651" y="382243"/>
                  </a:cubicBezTo>
                  <a:cubicBezTo>
                    <a:pt x="94242" y="399706"/>
                    <a:pt x="129167" y="397324"/>
                    <a:pt x="160520" y="387005"/>
                  </a:cubicBezTo>
                  <a:cubicBezTo>
                    <a:pt x="191873" y="376686"/>
                    <a:pt x="229973" y="341761"/>
                    <a:pt x="255770" y="320330"/>
                  </a:cubicBezTo>
                  <a:cubicBezTo>
                    <a:pt x="281567" y="298899"/>
                    <a:pt x="305379" y="281437"/>
                    <a:pt x="315301" y="258418"/>
                  </a:cubicBezTo>
                  <a:cubicBezTo>
                    <a:pt x="325223" y="235399"/>
                    <a:pt x="323239" y="210793"/>
                    <a:pt x="315301" y="182218"/>
                  </a:cubicBezTo>
                  <a:cubicBezTo>
                    <a:pt x="307363" y="153643"/>
                    <a:pt x="292282" y="116337"/>
                    <a:pt x="267676" y="86968"/>
                  </a:cubicBezTo>
                  <a:cubicBezTo>
                    <a:pt x="243070" y="57599"/>
                    <a:pt x="197826" y="18308"/>
                    <a:pt x="167664" y="6005"/>
                  </a:cubicBezTo>
                  <a:cubicBezTo>
                    <a:pt x="137502" y="-6298"/>
                    <a:pt x="108529" y="2433"/>
                    <a:pt x="86701" y="13149"/>
                  </a:cubicBezTo>
                  <a:cubicBezTo>
                    <a:pt x="64873" y="23865"/>
                    <a:pt x="46220" y="37358"/>
                    <a:pt x="31932" y="82205"/>
                  </a:cubicBezTo>
                  <a:close/>
                </a:path>
              </a:pathLst>
            </a:custGeom>
            <a:solidFill>
              <a:srgbClr val="FF0000">
                <a:alpha val="40000"/>
              </a:srgbClr>
            </a:solidFill>
            <a:ln w="25400" cap="flat" cmpd="sng" algn="ctr">
              <a:solidFill>
                <a:srgbClr val="FF0000"/>
              </a:solidFill>
              <a:prstDash val="sysDot"/>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13" name="Group 12"/>
          <p:cNvGrpSpPr/>
          <p:nvPr/>
        </p:nvGrpSpPr>
        <p:grpSpPr>
          <a:xfrm>
            <a:off x="8235699" y="1148716"/>
            <a:ext cx="2120902" cy="2120902"/>
            <a:chOff x="8235699" y="1148716"/>
            <a:chExt cx="2120902" cy="2120902"/>
          </a:xfrm>
        </p:grpSpPr>
        <p:grpSp>
          <p:nvGrpSpPr>
            <p:cNvPr id="45" name="Group 44"/>
            <p:cNvGrpSpPr/>
            <p:nvPr/>
          </p:nvGrpSpPr>
          <p:grpSpPr>
            <a:xfrm>
              <a:off x="8235699" y="1148716"/>
              <a:ext cx="2120902" cy="2120902"/>
              <a:chOff x="6712767" y="3175220"/>
              <a:chExt cx="2120902" cy="2120902"/>
            </a:xfrm>
          </p:grpSpPr>
          <p:grpSp>
            <p:nvGrpSpPr>
              <p:cNvPr id="31" name="Group 30"/>
              <p:cNvGrpSpPr/>
              <p:nvPr/>
            </p:nvGrpSpPr>
            <p:grpSpPr>
              <a:xfrm>
                <a:off x="6712767" y="3175220"/>
                <a:ext cx="2120902" cy="2120902"/>
                <a:chOff x="8153932" y="691473"/>
                <a:chExt cx="2232528" cy="2232528"/>
              </a:xfrm>
            </p:grpSpPr>
            <p:pic>
              <p:nvPicPr>
                <p:cNvPr id="6" name="Picture 5"/>
                <p:cNvPicPr>
                  <a:picLocks noChangeAspect="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8347884" y="844625"/>
                  <a:ext cx="1834770" cy="1926224"/>
                </a:xfrm>
                <a:prstGeom prst="rect">
                  <a:avLst/>
                </a:prstGeom>
              </p:spPr>
            </p:pic>
            <p:sp>
              <p:nvSpPr>
                <p:cNvPr id="23" name="Oval 22"/>
                <p:cNvSpPr/>
                <p:nvPr/>
              </p:nvSpPr>
              <p:spPr bwMode="auto">
                <a:xfrm>
                  <a:off x="8153932" y="691473"/>
                  <a:ext cx="2232528" cy="2232528"/>
                </a:xfrm>
                <a:prstGeom prst="ellipse">
                  <a:avLst/>
                </a:prstGeom>
                <a:noFill/>
                <a:ln w="952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39" name="TextBox 38"/>
              <p:cNvSpPr txBox="1"/>
              <p:nvPr/>
            </p:nvSpPr>
            <p:spPr>
              <a:xfrm>
                <a:off x="7528024" y="4276404"/>
                <a:ext cx="607000" cy="246221"/>
              </a:xfrm>
              <a:prstGeom prst="rect">
                <a:avLst/>
              </a:prstGeom>
              <a:noFill/>
            </p:spPr>
            <p:txBody>
              <a:bodyPr wrap="square" rtlCol="0">
                <a:spAutoFit/>
              </a:bodyPr>
              <a:lstStyle/>
              <a:p>
                <a:r>
                  <a:rPr lang="de-CH" sz="1000" b="1" dirty="0">
                    <a:solidFill>
                      <a:schemeClr val="bg1"/>
                    </a:solidFill>
                    <a:latin typeface="Tahoma" panose="020B0604030504040204" pitchFamily="34" charset="0"/>
                    <a:ea typeface="Tahoma" panose="020B0604030504040204" pitchFamily="34" charset="0"/>
                    <a:cs typeface="Tahoma" panose="020B0604030504040204" pitchFamily="34" charset="0"/>
                  </a:rPr>
                  <a:t>HAND</a:t>
                </a:r>
              </a:p>
            </p:txBody>
          </p:sp>
          <p:sp>
            <p:nvSpPr>
              <p:cNvPr id="42" name="TextBox 41"/>
              <p:cNvSpPr txBox="1"/>
              <p:nvPr/>
            </p:nvSpPr>
            <p:spPr>
              <a:xfrm>
                <a:off x="7233815" y="3474951"/>
                <a:ext cx="901209" cy="400110"/>
              </a:xfrm>
              <a:prstGeom prst="rect">
                <a:avLst/>
              </a:prstGeom>
              <a:noFill/>
            </p:spPr>
            <p:txBody>
              <a:bodyPr wrap="none" rtlCol="0">
                <a:spAutoFit/>
              </a:bodyPr>
              <a:lstStyle/>
              <a:p>
                <a:pPr algn="ctr"/>
                <a:r>
                  <a:rPr lang="de-CH" sz="1000" b="1" dirty="0">
                    <a:latin typeface="Tahoma" panose="020B0604030504040204" pitchFamily="34" charset="0"/>
                    <a:ea typeface="Tahoma" panose="020B0604030504040204" pitchFamily="34" charset="0"/>
                    <a:cs typeface="Tahoma" panose="020B0604030504040204" pitchFamily="34" charset="0"/>
                  </a:rPr>
                  <a:t>ELBOW</a:t>
                </a:r>
                <a:br>
                  <a:rPr lang="de-CH" sz="1000" b="1" dirty="0">
                    <a:latin typeface="Tahoma" panose="020B0604030504040204" pitchFamily="34" charset="0"/>
                    <a:ea typeface="Tahoma" panose="020B0604030504040204" pitchFamily="34" charset="0"/>
                    <a:cs typeface="Tahoma" panose="020B0604030504040204" pitchFamily="34" charset="0"/>
                  </a:rPr>
                </a:br>
                <a:r>
                  <a:rPr lang="de-CH" sz="1000" b="1" dirty="0">
                    <a:latin typeface="Tahoma" panose="020B0604030504040204" pitchFamily="34" charset="0"/>
                    <a:ea typeface="Tahoma" panose="020B0604030504040204" pitchFamily="34" charset="0"/>
                    <a:cs typeface="Tahoma" panose="020B0604030504040204" pitchFamily="34" charset="0"/>
                  </a:rPr>
                  <a:t>SHOULDER</a:t>
                </a:r>
              </a:p>
            </p:txBody>
          </p:sp>
          <p:sp>
            <p:nvSpPr>
              <p:cNvPr id="44" name="TextBox 43"/>
              <p:cNvSpPr txBox="1"/>
              <p:nvPr/>
            </p:nvSpPr>
            <p:spPr>
              <a:xfrm>
                <a:off x="7938641" y="4887743"/>
                <a:ext cx="579005" cy="215444"/>
              </a:xfrm>
              <a:prstGeom prst="rect">
                <a:avLst/>
              </a:prstGeom>
              <a:noFill/>
            </p:spPr>
            <p:txBody>
              <a:bodyPr wrap="none" rtlCol="0">
                <a:spAutoFit/>
              </a:bodyPr>
              <a:lstStyle/>
              <a:p>
                <a:pPr algn="ctr"/>
                <a:r>
                  <a:rPr lang="de-CH" sz="800" b="1" dirty="0">
                    <a:latin typeface="Tahoma" panose="020B0604030504040204" pitchFamily="34" charset="0"/>
                    <a:ea typeface="Tahoma" panose="020B0604030504040204" pitchFamily="34" charset="0"/>
                    <a:cs typeface="Tahoma" panose="020B0604030504040204" pitchFamily="34" charset="0"/>
                  </a:rPr>
                  <a:t>LESION</a:t>
                </a:r>
              </a:p>
            </p:txBody>
          </p:sp>
        </p:grpSp>
        <p:sp>
          <p:nvSpPr>
            <p:cNvPr id="50" name="Freeform 49"/>
            <p:cNvSpPr/>
            <p:nvPr/>
          </p:nvSpPr>
          <p:spPr bwMode="auto">
            <a:xfrm>
              <a:off x="9396657" y="2660345"/>
              <a:ext cx="206497" cy="253336"/>
            </a:xfrm>
            <a:custGeom>
              <a:avLst/>
              <a:gdLst>
                <a:gd name="connsiteX0" fmla="*/ 31932 w 322019"/>
                <a:gd name="connsiteY0" fmla="*/ 82205 h 395061"/>
                <a:gd name="connsiteX1" fmla="*/ 976 w 322019"/>
                <a:gd name="connsiteY1" fmla="*/ 282230 h 395061"/>
                <a:gd name="connsiteX2" fmla="*/ 67651 w 322019"/>
                <a:gd name="connsiteY2" fmla="*/ 382243 h 395061"/>
                <a:gd name="connsiteX3" fmla="*/ 160520 w 322019"/>
                <a:gd name="connsiteY3" fmla="*/ 387005 h 395061"/>
                <a:gd name="connsiteX4" fmla="*/ 255770 w 322019"/>
                <a:gd name="connsiteY4" fmla="*/ 320330 h 395061"/>
                <a:gd name="connsiteX5" fmla="*/ 315301 w 322019"/>
                <a:gd name="connsiteY5" fmla="*/ 258418 h 395061"/>
                <a:gd name="connsiteX6" fmla="*/ 315301 w 322019"/>
                <a:gd name="connsiteY6" fmla="*/ 182218 h 395061"/>
                <a:gd name="connsiteX7" fmla="*/ 267676 w 322019"/>
                <a:gd name="connsiteY7" fmla="*/ 86968 h 395061"/>
                <a:gd name="connsiteX8" fmla="*/ 167664 w 322019"/>
                <a:gd name="connsiteY8" fmla="*/ 6005 h 395061"/>
                <a:gd name="connsiteX9" fmla="*/ 86701 w 322019"/>
                <a:gd name="connsiteY9" fmla="*/ 13149 h 395061"/>
                <a:gd name="connsiteX10" fmla="*/ 31932 w 322019"/>
                <a:gd name="connsiteY10" fmla="*/ 82205 h 395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2019" h="395061">
                  <a:moveTo>
                    <a:pt x="31932" y="82205"/>
                  </a:moveTo>
                  <a:cubicBezTo>
                    <a:pt x="17644" y="127052"/>
                    <a:pt x="-4977" y="232224"/>
                    <a:pt x="976" y="282230"/>
                  </a:cubicBezTo>
                  <a:cubicBezTo>
                    <a:pt x="6929" y="332236"/>
                    <a:pt x="41060" y="364781"/>
                    <a:pt x="67651" y="382243"/>
                  </a:cubicBezTo>
                  <a:cubicBezTo>
                    <a:pt x="94242" y="399706"/>
                    <a:pt x="129167" y="397324"/>
                    <a:pt x="160520" y="387005"/>
                  </a:cubicBezTo>
                  <a:cubicBezTo>
                    <a:pt x="191873" y="376686"/>
                    <a:pt x="229973" y="341761"/>
                    <a:pt x="255770" y="320330"/>
                  </a:cubicBezTo>
                  <a:cubicBezTo>
                    <a:pt x="281567" y="298899"/>
                    <a:pt x="305379" y="281437"/>
                    <a:pt x="315301" y="258418"/>
                  </a:cubicBezTo>
                  <a:cubicBezTo>
                    <a:pt x="325223" y="235399"/>
                    <a:pt x="323239" y="210793"/>
                    <a:pt x="315301" y="182218"/>
                  </a:cubicBezTo>
                  <a:cubicBezTo>
                    <a:pt x="307363" y="153643"/>
                    <a:pt x="292282" y="116337"/>
                    <a:pt x="267676" y="86968"/>
                  </a:cubicBezTo>
                  <a:cubicBezTo>
                    <a:pt x="243070" y="57599"/>
                    <a:pt x="197826" y="18308"/>
                    <a:pt x="167664" y="6005"/>
                  </a:cubicBezTo>
                  <a:cubicBezTo>
                    <a:pt x="137502" y="-6298"/>
                    <a:pt x="108529" y="2433"/>
                    <a:pt x="86701" y="13149"/>
                  </a:cubicBezTo>
                  <a:cubicBezTo>
                    <a:pt x="64873" y="23865"/>
                    <a:pt x="46220" y="37358"/>
                    <a:pt x="31932" y="82205"/>
                  </a:cubicBezTo>
                  <a:close/>
                </a:path>
              </a:pathLst>
            </a:custGeom>
            <a:solidFill>
              <a:srgbClr val="FF0000">
                <a:alpha val="40000"/>
              </a:srgbClr>
            </a:solidFill>
            <a:ln w="25400" cap="flat" cmpd="sng" algn="ctr">
              <a:solidFill>
                <a:srgbClr val="FF0000"/>
              </a:solidFill>
              <a:prstDash val="sysDot"/>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4" name="TextBox 13"/>
          <p:cNvSpPr txBox="1"/>
          <p:nvPr/>
        </p:nvSpPr>
        <p:spPr>
          <a:xfrm>
            <a:off x="5148719" y="4827376"/>
            <a:ext cx="1173911" cy="369332"/>
          </a:xfrm>
          <a:prstGeom prst="rect">
            <a:avLst/>
          </a:prstGeom>
          <a:noFill/>
        </p:spPr>
        <p:txBody>
          <a:bodyPr wrap="none" rtlCol="0">
            <a:spAutoFit/>
          </a:bodyPr>
          <a:lstStyle/>
          <a:p>
            <a:r>
              <a:rPr lang="en-US" dirty="0">
                <a:latin typeface="HelveticaNeue LT 77 BdCn" panose="020B0706030502030204" pitchFamily="34" charset="0"/>
              </a:rPr>
              <a:t>Pre-infarct</a:t>
            </a:r>
          </a:p>
        </p:txBody>
      </p:sp>
      <p:sp>
        <p:nvSpPr>
          <p:cNvPr id="51" name="TextBox 50"/>
          <p:cNvSpPr txBox="1"/>
          <p:nvPr/>
        </p:nvSpPr>
        <p:spPr>
          <a:xfrm>
            <a:off x="7298346" y="4827376"/>
            <a:ext cx="1237326" cy="369332"/>
          </a:xfrm>
          <a:prstGeom prst="rect">
            <a:avLst/>
          </a:prstGeom>
          <a:noFill/>
        </p:spPr>
        <p:txBody>
          <a:bodyPr wrap="none" rtlCol="0">
            <a:spAutoFit/>
          </a:bodyPr>
          <a:lstStyle/>
          <a:p>
            <a:r>
              <a:rPr lang="en-US" dirty="0">
                <a:latin typeface="HelveticaNeue LT 77 BdCn" panose="020B0706030502030204" pitchFamily="34" charset="0"/>
              </a:rPr>
              <a:t>Post infarct</a:t>
            </a:r>
          </a:p>
        </p:txBody>
      </p:sp>
      <p:pic>
        <p:nvPicPr>
          <p:cNvPr id="15" name="Imagen 14">
            <a:extLst>
              <a:ext uri="{FF2B5EF4-FFF2-40B4-BE49-F238E27FC236}">
                <a16:creationId xmlns:a16="http://schemas.microsoft.com/office/drawing/2014/main" id="{5A9D4C84-8086-4978-BBEA-FFAE7D0817C1}"/>
              </a:ext>
            </a:extLst>
          </p:cNvPr>
          <p:cNvPicPr>
            <a:picLocks noChangeAspect="1"/>
          </p:cNvPicPr>
          <p:nvPr/>
        </p:nvPicPr>
        <p:blipFill>
          <a:blip r:embed="rId7"/>
          <a:stretch>
            <a:fillRect/>
          </a:stretch>
        </p:blipFill>
        <p:spPr>
          <a:xfrm>
            <a:off x="6974655" y="-32363"/>
            <a:ext cx="2200847" cy="1194920"/>
          </a:xfrm>
          <a:prstGeom prst="rect">
            <a:avLst/>
          </a:prstGeom>
        </p:spPr>
      </p:pic>
    </p:spTree>
    <p:extLst>
      <p:ext uri="{BB962C8B-B14F-4D97-AF65-F5344CB8AC3E}">
        <p14:creationId xmlns:p14="http://schemas.microsoft.com/office/powerpoint/2010/main" val="1270251049"/>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bwMode="auto">
          <a:xfrm>
            <a:off x="8342152" y="3162278"/>
            <a:ext cx="2052000" cy="205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 name="Title 7"/>
          <p:cNvSpPr>
            <a:spLocks noGrp="1"/>
          </p:cNvSpPr>
          <p:nvPr>
            <p:ph type="title"/>
          </p:nvPr>
        </p:nvSpPr>
        <p:spPr>
          <a:xfrm>
            <a:off x="398485" y="618519"/>
            <a:ext cx="6740059" cy="553998"/>
          </a:xfrm>
        </p:spPr>
        <p:txBody>
          <a:bodyPr>
            <a:normAutofit fontScale="90000"/>
          </a:bodyPr>
          <a:lstStyle/>
          <a:p>
            <a:r>
              <a:rPr lang="en-US" dirty="0"/>
              <a:t>Neuroplasticidad </a:t>
            </a:r>
            <a:r>
              <a:rPr lang="en-US" dirty="0" err="1"/>
              <a:t>inducida</a:t>
            </a:r>
            <a:r>
              <a:rPr lang="en-US" dirty="0"/>
              <a:t> por la </a:t>
            </a:r>
            <a:r>
              <a:rPr lang="en-US" dirty="0" err="1"/>
              <a:t>actividad</a:t>
            </a:r>
            <a:br>
              <a:rPr lang="en-US" dirty="0"/>
            </a:b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15</a:t>
            </a:fld>
            <a:endParaRPr lang="de-CH" dirty="0"/>
          </a:p>
        </p:txBody>
      </p:sp>
      <p:pic>
        <p:nvPicPr>
          <p:cNvPr id="15" name="Imagen 14">
            <a:extLst>
              <a:ext uri="{FF2B5EF4-FFF2-40B4-BE49-F238E27FC236}">
                <a16:creationId xmlns:a16="http://schemas.microsoft.com/office/drawing/2014/main" id="{5A9D4C84-8086-4978-BBEA-FFAE7D0817C1}"/>
              </a:ext>
            </a:extLst>
          </p:cNvPr>
          <p:cNvPicPr>
            <a:picLocks noChangeAspect="1"/>
          </p:cNvPicPr>
          <p:nvPr/>
        </p:nvPicPr>
        <p:blipFill>
          <a:blip r:embed="rId3"/>
          <a:stretch>
            <a:fillRect/>
          </a:stretch>
        </p:blipFill>
        <p:spPr>
          <a:xfrm>
            <a:off x="6974655" y="-32363"/>
            <a:ext cx="2200847" cy="1194920"/>
          </a:xfrm>
          <a:prstGeom prst="rect">
            <a:avLst/>
          </a:prstGeom>
        </p:spPr>
      </p:pic>
      <p:pic>
        <p:nvPicPr>
          <p:cNvPr id="17" name="Imagen 16">
            <a:extLst>
              <a:ext uri="{FF2B5EF4-FFF2-40B4-BE49-F238E27FC236}">
                <a16:creationId xmlns:a16="http://schemas.microsoft.com/office/drawing/2014/main" id="{F1A1EE3B-343E-4B13-B11A-7D4DADD69DE9}"/>
              </a:ext>
            </a:extLst>
          </p:cNvPr>
          <p:cNvPicPr>
            <a:picLocks noChangeAspect="1"/>
          </p:cNvPicPr>
          <p:nvPr/>
        </p:nvPicPr>
        <p:blipFill>
          <a:blip r:embed="rId4"/>
          <a:stretch>
            <a:fillRect/>
          </a:stretch>
        </p:blipFill>
        <p:spPr>
          <a:xfrm>
            <a:off x="2240157" y="1172517"/>
            <a:ext cx="6500423" cy="4877223"/>
          </a:xfrm>
          <a:prstGeom prst="rect">
            <a:avLst/>
          </a:prstGeom>
        </p:spPr>
      </p:pic>
      <p:sp>
        <p:nvSpPr>
          <p:cNvPr id="52" name="CuadroTexto 51">
            <a:extLst>
              <a:ext uri="{FF2B5EF4-FFF2-40B4-BE49-F238E27FC236}">
                <a16:creationId xmlns:a16="http://schemas.microsoft.com/office/drawing/2014/main" id="{A63CB4BF-C751-48B1-B51A-1C29CA8AD266}"/>
              </a:ext>
            </a:extLst>
          </p:cNvPr>
          <p:cNvSpPr txBox="1"/>
          <p:nvPr/>
        </p:nvSpPr>
        <p:spPr>
          <a:xfrm>
            <a:off x="1022592" y="5685483"/>
            <a:ext cx="9371559" cy="646331"/>
          </a:xfrm>
          <a:prstGeom prst="rect">
            <a:avLst/>
          </a:prstGeom>
          <a:noFill/>
        </p:spPr>
        <p:txBody>
          <a:bodyPr wrap="square">
            <a:spAutoFit/>
          </a:bodyPr>
          <a:lstStyle/>
          <a:p>
            <a:r>
              <a:rPr lang="en-GB" dirty="0"/>
              <a:t>Recovery after brain injury: mechanisms and principles: </a:t>
            </a:r>
            <a:r>
              <a:rPr lang="en-GB" dirty="0">
                <a:hlinkClick r:id="rId5"/>
              </a:rPr>
              <a:t>Recovery after brain injury: mechanisms and principles (nih.gov)</a:t>
            </a:r>
            <a:r>
              <a:rPr lang="en-GB" dirty="0"/>
              <a:t> </a:t>
            </a:r>
          </a:p>
        </p:txBody>
      </p:sp>
    </p:spTree>
    <p:extLst>
      <p:ext uri="{BB962C8B-B14F-4D97-AF65-F5344CB8AC3E}">
        <p14:creationId xmlns:p14="http://schemas.microsoft.com/office/powerpoint/2010/main" val="1685150223"/>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p:cNvSpPr/>
          <p:nvPr/>
        </p:nvSpPr>
        <p:spPr bwMode="auto">
          <a:xfrm>
            <a:off x="8342152" y="3162278"/>
            <a:ext cx="2052000" cy="2052000"/>
          </a:xfrm>
          <a:prstGeom prst="ellips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8" name="Title 7"/>
          <p:cNvSpPr>
            <a:spLocks noGrp="1"/>
          </p:cNvSpPr>
          <p:nvPr>
            <p:ph type="title"/>
          </p:nvPr>
        </p:nvSpPr>
        <p:spPr>
          <a:xfrm>
            <a:off x="398485" y="618519"/>
            <a:ext cx="6740059" cy="553998"/>
          </a:xfrm>
        </p:spPr>
        <p:txBody>
          <a:bodyPr>
            <a:normAutofit fontScale="90000"/>
          </a:bodyPr>
          <a:lstStyle/>
          <a:p>
            <a:r>
              <a:rPr lang="en-US" dirty="0"/>
              <a:t>Neuroplasticidad </a:t>
            </a:r>
            <a:r>
              <a:rPr lang="en-US" dirty="0" err="1"/>
              <a:t>inducida</a:t>
            </a:r>
            <a:r>
              <a:rPr lang="en-US" dirty="0"/>
              <a:t> por la </a:t>
            </a:r>
            <a:r>
              <a:rPr lang="en-US" dirty="0" err="1"/>
              <a:t>actividad</a:t>
            </a:r>
            <a:br>
              <a:rPr lang="en-US" dirty="0"/>
            </a:b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16</a:t>
            </a:fld>
            <a:endParaRPr lang="de-CH" dirty="0"/>
          </a:p>
        </p:txBody>
      </p:sp>
      <p:pic>
        <p:nvPicPr>
          <p:cNvPr id="15" name="Imagen 14">
            <a:extLst>
              <a:ext uri="{FF2B5EF4-FFF2-40B4-BE49-F238E27FC236}">
                <a16:creationId xmlns:a16="http://schemas.microsoft.com/office/drawing/2014/main" id="{5A9D4C84-8086-4978-BBEA-FFAE7D0817C1}"/>
              </a:ext>
            </a:extLst>
          </p:cNvPr>
          <p:cNvPicPr>
            <a:picLocks noChangeAspect="1"/>
          </p:cNvPicPr>
          <p:nvPr/>
        </p:nvPicPr>
        <p:blipFill>
          <a:blip r:embed="rId3"/>
          <a:stretch>
            <a:fillRect/>
          </a:stretch>
        </p:blipFill>
        <p:spPr>
          <a:xfrm>
            <a:off x="6974655" y="-32363"/>
            <a:ext cx="2200847" cy="1194920"/>
          </a:xfrm>
          <a:prstGeom prst="rect">
            <a:avLst/>
          </a:prstGeom>
        </p:spPr>
      </p:pic>
      <p:pic>
        <p:nvPicPr>
          <p:cNvPr id="2" name="Imagen 1">
            <a:extLst>
              <a:ext uri="{FF2B5EF4-FFF2-40B4-BE49-F238E27FC236}">
                <a16:creationId xmlns:a16="http://schemas.microsoft.com/office/drawing/2014/main" id="{07FD7DB4-B30A-478E-9808-652C5EE2CDF1}"/>
              </a:ext>
            </a:extLst>
          </p:cNvPr>
          <p:cNvPicPr>
            <a:picLocks noChangeAspect="1"/>
          </p:cNvPicPr>
          <p:nvPr/>
        </p:nvPicPr>
        <p:blipFill>
          <a:blip r:embed="rId4"/>
          <a:stretch>
            <a:fillRect/>
          </a:stretch>
        </p:blipFill>
        <p:spPr>
          <a:xfrm>
            <a:off x="2322017" y="1268760"/>
            <a:ext cx="6500423" cy="4877223"/>
          </a:xfrm>
          <a:prstGeom prst="rect">
            <a:avLst/>
          </a:prstGeom>
        </p:spPr>
      </p:pic>
    </p:spTree>
    <p:extLst>
      <p:ext uri="{BB962C8B-B14F-4D97-AF65-F5344CB8AC3E}">
        <p14:creationId xmlns:p14="http://schemas.microsoft.com/office/powerpoint/2010/main" val="221418706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77" y="385227"/>
            <a:ext cx="8557731" cy="553998"/>
          </a:xfrm>
        </p:spPr>
        <p:txBody>
          <a:bodyPr/>
          <a:lstStyle/>
          <a:p>
            <a:r>
              <a:rPr lang="en-US" dirty="0" err="1"/>
              <a:t>Resumen</a:t>
            </a:r>
            <a:r>
              <a:rPr lang="en-US" noProof="0" dirty="0"/>
              <a:t>: </a:t>
            </a:r>
            <a:r>
              <a:rPr lang="en-US" noProof="0" dirty="0" err="1"/>
              <a:t>Principios</a:t>
            </a:r>
            <a:r>
              <a:rPr lang="en-US" noProof="0" dirty="0"/>
              <a:t> </a:t>
            </a:r>
            <a:r>
              <a:rPr lang="en-US" noProof="0" dirty="0" err="1"/>
              <a:t>neurológicos</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17</a:t>
            </a:fld>
            <a:endParaRPr lang="de-CH" dirty="0">
              <a:solidFill>
                <a:srgbClr val="000000"/>
              </a:solidFill>
            </a:endParaRPr>
          </a:p>
        </p:txBody>
      </p:sp>
      <p:grpSp>
        <p:nvGrpSpPr>
          <p:cNvPr id="9" name="Group 8"/>
          <p:cNvGrpSpPr/>
          <p:nvPr/>
        </p:nvGrpSpPr>
        <p:grpSpPr>
          <a:xfrm>
            <a:off x="467036" y="1521208"/>
            <a:ext cx="9991885" cy="433448"/>
            <a:chOff x="467036" y="1521208"/>
            <a:chExt cx="9991885" cy="433448"/>
          </a:xfrm>
        </p:grpSpPr>
        <p:sp>
          <p:nvSpPr>
            <p:cNvPr id="6" name="Rectangle 5"/>
            <p:cNvSpPr/>
            <p:nvPr/>
          </p:nvSpPr>
          <p:spPr bwMode="auto">
            <a:xfrm>
              <a:off x="925295" y="1556792"/>
              <a:ext cx="9533626" cy="36004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fontAlgn="base">
                <a:spcBef>
                  <a:spcPct val="0"/>
                </a:spcBef>
                <a:spcAft>
                  <a:spcPct val="0"/>
                </a:spcAft>
                <a:buClr>
                  <a:schemeClr val="bg1"/>
                </a:buClr>
              </a:pPr>
              <a:r>
                <a:rPr lang="en-US" sz="1980" dirty="0">
                  <a:solidFill>
                    <a:srgbClr val="232333"/>
                  </a:solidFill>
                  <a:latin typeface="HelveticaNeueLT W1G 45 Lt" panose="020B0403020202020204" pitchFamily="34" charset="0"/>
                </a:rPr>
                <a:t>Nos </a:t>
              </a:r>
              <a:r>
                <a:rPr lang="en-US" sz="1980" dirty="0" err="1">
                  <a:solidFill>
                    <a:srgbClr val="232333"/>
                  </a:solidFill>
                  <a:latin typeface="HelveticaNeueLT W1G 45 Lt" panose="020B0403020202020204" pitchFamily="34" charset="0"/>
                </a:rPr>
                <a:t>movemos</a:t>
              </a:r>
              <a:r>
                <a:rPr lang="en-US" sz="1980" dirty="0">
                  <a:solidFill>
                    <a:srgbClr val="232333"/>
                  </a:solidFill>
                  <a:latin typeface="HelveticaNeueLT W1G 45 Lt" panose="020B0403020202020204" pitchFamily="34" charset="0"/>
                </a:rPr>
                <a:t> </a:t>
              </a:r>
              <a:r>
                <a:rPr lang="en-US" sz="1980" dirty="0" err="1">
                  <a:solidFill>
                    <a:srgbClr val="232333"/>
                  </a:solidFill>
                  <a:latin typeface="HelveticaNeueLT W1G 45 Lt" panose="020B0403020202020204" pitchFamily="34" charset="0"/>
                </a:rPr>
                <a:t>enviando</a:t>
              </a:r>
              <a:r>
                <a:rPr lang="en-US" sz="1980" dirty="0">
                  <a:solidFill>
                    <a:srgbClr val="232333"/>
                  </a:solidFill>
                  <a:latin typeface="HelveticaNeueLT W1G 45 Lt" panose="020B0403020202020204" pitchFamily="34" charset="0"/>
                </a:rPr>
                <a:t> </a:t>
              </a:r>
              <a:r>
                <a:rPr lang="en-US" sz="1980" dirty="0" err="1">
                  <a:solidFill>
                    <a:srgbClr val="232333"/>
                  </a:solidFill>
                  <a:latin typeface="HelveticaNeueLT W1G 45 Lt" panose="020B0403020202020204" pitchFamily="34" charset="0"/>
                </a:rPr>
                <a:t>órdenes</a:t>
              </a:r>
              <a:r>
                <a:rPr lang="en-US" sz="1980" dirty="0">
                  <a:solidFill>
                    <a:srgbClr val="232333"/>
                  </a:solidFill>
                  <a:latin typeface="HelveticaNeueLT W1G 45 Lt" panose="020B0403020202020204" pitchFamily="34" charset="0"/>
                </a:rPr>
                <a:t> de movimiento </a:t>
              </a:r>
              <a:r>
                <a:rPr lang="en-US" sz="1980" dirty="0" err="1">
                  <a:solidFill>
                    <a:srgbClr val="232333"/>
                  </a:solidFill>
                  <a:latin typeface="HelveticaNeueLT W1G 45 Lt" panose="020B0403020202020204" pitchFamily="34" charset="0"/>
                </a:rPr>
                <a:t>desde</a:t>
              </a:r>
              <a:r>
                <a:rPr lang="en-US" sz="1980" dirty="0">
                  <a:solidFill>
                    <a:srgbClr val="232333"/>
                  </a:solidFill>
                  <a:latin typeface="HelveticaNeueLT W1G 45 Lt" panose="020B0403020202020204" pitchFamily="34" charset="0"/>
                </a:rPr>
                <a:t> las </a:t>
              </a:r>
              <a:r>
                <a:rPr lang="en-US" sz="1980" dirty="0" err="1">
                  <a:solidFill>
                    <a:srgbClr val="232333"/>
                  </a:solidFill>
                  <a:latin typeface="HelveticaNeueLT W1G 45 Lt" panose="020B0403020202020204" pitchFamily="34" charset="0"/>
                </a:rPr>
                <a:t>neuronas</a:t>
              </a:r>
              <a:r>
                <a:rPr lang="en-US" sz="1980" dirty="0">
                  <a:solidFill>
                    <a:srgbClr val="232333"/>
                  </a:solidFill>
                  <a:latin typeface="HelveticaNeueLT W1G 45 Lt" panose="020B0403020202020204" pitchFamily="34" charset="0"/>
                </a:rPr>
                <a:t> de </a:t>
              </a:r>
              <a:r>
                <a:rPr lang="en-US" sz="1980" dirty="0" err="1">
                  <a:solidFill>
                    <a:srgbClr val="232333"/>
                  </a:solidFill>
                  <a:latin typeface="HelveticaNeueLT W1G 45 Lt" panose="020B0403020202020204" pitchFamily="34" charset="0"/>
                </a:rPr>
                <a:t>nuestro</a:t>
              </a:r>
              <a:r>
                <a:rPr lang="en-US" sz="1980" dirty="0">
                  <a:solidFill>
                    <a:srgbClr val="232333"/>
                  </a:solidFill>
                  <a:latin typeface="HelveticaNeueLT W1G 45 Lt" panose="020B0403020202020204" pitchFamily="34" charset="0"/>
                </a:rPr>
                <a:t> </a:t>
              </a:r>
              <a:r>
                <a:rPr lang="en-US" sz="1980" dirty="0" err="1">
                  <a:solidFill>
                    <a:srgbClr val="232333"/>
                  </a:solidFill>
                  <a:latin typeface="HelveticaNeueLT W1G 45 Lt" panose="020B0403020202020204" pitchFamily="34" charset="0"/>
                </a:rPr>
                <a:t>cerebro</a:t>
              </a:r>
              <a:r>
                <a:rPr lang="en-US" sz="1980" dirty="0">
                  <a:solidFill>
                    <a:srgbClr val="232333"/>
                  </a:solidFill>
                  <a:latin typeface="HelveticaNeueLT W1G 45 Lt" panose="020B0403020202020204" pitchFamily="34" charset="0"/>
                </a:rPr>
                <a:t> hasta </a:t>
              </a:r>
              <a:r>
                <a:rPr lang="en-US" sz="1980" dirty="0" err="1">
                  <a:solidFill>
                    <a:srgbClr val="232333"/>
                  </a:solidFill>
                  <a:latin typeface="HelveticaNeueLT W1G 45 Lt" panose="020B0403020202020204" pitchFamily="34" charset="0"/>
                </a:rPr>
                <a:t>nuestros</a:t>
              </a:r>
              <a:r>
                <a:rPr lang="en-US" sz="1980" dirty="0">
                  <a:solidFill>
                    <a:srgbClr val="232333"/>
                  </a:solidFill>
                  <a:latin typeface="HelveticaNeueLT W1G 45 Lt" panose="020B0403020202020204" pitchFamily="34" charset="0"/>
                </a:rPr>
                <a:t> </a:t>
              </a:r>
              <a:r>
                <a:rPr lang="en-US" sz="1980" dirty="0" err="1">
                  <a:solidFill>
                    <a:srgbClr val="232333"/>
                  </a:solidFill>
                  <a:latin typeface="HelveticaNeueLT W1G 45 Lt" panose="020B0403020202020204" pitchFamily="34" charset="0"/>
                </a:rPr>
                <a:t>músculos</a:t>
              </a:r>
              <a:r>
                <a:rPr lang="en-US" sz="1980" dirty="0">
                  <a:solidFill>
                    <a:srgbClr val="232333"/>
                  </a:solidFill>
                  <a:latin typeface="HelveticaNeueLT W1G 45 Lt" panose="020B0403020202020204" pitchFamily="34" charset="0"/>
                </a:rPr>
                <a:t>.  </a:t>
              </a:r>
            </a:p>
          </p:txBody>
        </p:sp>
        <p:pic>
          <p:nvPicPr>
            <p:cNvPr id="11" name="Picture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036" y="1521208"/>
              <a:ext cx="433448" cy="433448"/>
            </a:xfrm>
            <a:prstGeom prst="rect">
              <a:avLst/>
            </a:prstGeom>
          </p:spPr>
        </p:pic>
      </p:grpSp>
      <p:grpSp>
        <p:nvGrpSpPr>
          <p:cNvPr id="14" name="Group 13"/>
          <p:cNvGrpSpPr/>
          <p:nvPr/>
        </p:nvGrpSpPr>
        <p:grpSpPr>
          <a:xfrm>
            <a:off x="460751" y="2448183"/>
            <a:ext cx="9997757" cy="679231"/>
            <a:chOff x="460751" y="2143863"/>
            <a:chExt cx="9997757" cy="679231"/>
          </a:xfrm>
        </p:grpSpPr>
        <p:sp>
          <p:nvSpPr>
            <p:cNvPr id="7" name="Rectangle 6"/>
            <p:cNvSpPr/>
            <p:nvPr/>
          </p:nvSpPr>
          <p:spPr bwMode="auto">
            <a:xfrm>
              <a:off x="925295" y="2143863"/>
              <a:ext cx="9533213" cy="679231"/>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Las </a:t>
              </a:r>
              <a:r>
                <a:rPr lang="en-US" sz="1980" dirty="0" err="1">
                  <a:latin typeface="HelveticaNeueLT W1G 45 Lt" panose="020B0403020202020204" pitchFamily="34" charset="0"/>
                </a:rPr>
                <a:t>señales</a:t>
              </a:r>
              <a:r>
                <a:rPr lang="en-US" sz="1980" dirty="0">
                  <a:latin typeface="HelveticaNeueLT W1G 45 Lt" panose="020B0403020202020204" pitchFamily="34" charset="0"/>
                </a:rPr>
                <a:t> se </a:t>
              </a:r>
              <a:r>
                <a:rPr lang="en-US" sz="1980" dirty="0" err="1">
                  <a:latin typeface="HelveticaNeueLT W1G 45 Lt" panose="020B0403020202020204" pitchFamily="34" charset="0"/>
                </a:rPr>
                <a:t>transmiten</a:t>
              </a:r>
              <a:r>
                <a:rPr lang="en-US" sz="1980" dirty="0">
                  <a:latin typeface="HelveticaNeueLT W1G 45 Lt" panose="020B0403020202020204" pitchFamily="34" charset="0"/>
                </a:rPr>
                <a:t> de </a:t>
              </a:r>
              <a:r>
                <a:rPr lang="en-US" sz="1980" dirty="0" err="1">
                  <a:latin typeface="HelveticaNeueLT W1G 45 Lt" panose="020B0403020202020204" pitchFamily="34" charset="0"/>
                </a:rPr>
                <a:t>neurona</a:t>
              </a:r>
              <a:r>
                <a:rPr lang="en-US" sz="1980" dirty="0">
                  <a:latin typeface="HelveticaNeueLT W1G 45 Lt" panose="020B0403020202020204" pitchFamily="34" charset="0"/>
                </a:rPr>
                <a:t> en </a:t>
              </a:r>
              <a:r>
                <a:rPr lang="en-US" sz="1980" dirty="0" err="1">
                  <a:latin typeface="HelveticaNeueLT W1G 45 Lt" panose="020B0403020202020204" pitchFamily="34" charset="0"/>
                </a:rPr>
                <a:t>neurona</a:t>
              </a:r>
              <a:r>
                <a:rPr lang="en-US" sz="1980" dirty="0">
                  <a:latin typeface="HelveticaNeueLT W1G 45 Lt" panose="020B0403020202020204" pitchFamily="34" charset="0"/>
                </a:rPr>
                <a:t> a </a:t>
              </a:r>
              <a:r>
                <a:rPr lang="en-US" sz="1980" dirty="0" err="1">
                  <a:latin typeface="HelveticaNeueLT W1G 45 Lt" panose="020B0403020202020204" pitchFamily="34" charset="0"/>
                </a:rPr>
                <a:t>través</a:t>
              </a:r>
              <a:r>
                <a:rPr lang="en-US" sz="1980" dirty="0">
                  <a:latin typeface="HelveticaNeueLT W1G 45 Lt" panose="020B0403020202020204" pitchFamily="34" charset="0"/>
                </a:rPr>
                <a:t> de </a:t>
              </a:r>
              <a:r>
                <a:rPr lang="en-US" sz="1980" dirty="0" err="1">
                  <a:latin typeface="HelveticaNeueLT W1G 45 Lt" panose="020B0403020202020204" pitchFamily="34" charset="0"/>
                </a:rPr>
                <a:t>sinapsis</a:t>
              </a:r>
              <a:r>
                <a:rPr lang="en-US" sz="1980" dirty="0">
                  <a:latin typeface="HelveticaNeueLT W1G 45 Lt" panose="020B0403020202020204" pitchFamily="34" charset="0"/>
                </a:rPr>
                <a:t> que </a:t>
              </a:r>
              <a:r>
                <a:rPr lang="en-US" sz="1980" dirty="0" err="1">
                  <a:latin typeface="HelveticaNeueLT W1G 45 Lt" panose="020B0403020202020204" pitchFamily="34" charset="0"/>
                </a:rPr>
                <a:t>pueden</a:t>
              </a:r>
              <a:r>
                <a:rPr lang="en-US" sz="1980" dirty="0">
                  <a:latin typeface="HelveticaNeueLT W1G 45 Lt" panose="020B0403020202020204" pitchFamily="34" charset="0"/>
                </a:rPr>
                <a:t> </a:t>
              </a:r>
              <a:r>
                <a:rPr lang="en-US" sz="1980" dirty="0" err="1">
                  <a:latin typeface="HelveticaNeueLT W1G 45 Lt" panose="020B0403020202020204" pitchFamily="34" charset="0"/>
                </a:rPr>
                <a:t>ajustar</a:t>
              </a:r>
              <a:r>
                <a:rPr lang="en-US" sz="1980" dirty="0">
                  <a:latin typeface="HelveticaNeueLT W1G 45 Lt" panose="020B0403020202020204" pitchFamily="34" charset="0"/>
                </a:rPr>
                <a:t> </a:t>
              </a:r>
              <a:r>
                <a:rPr lang="en-US" sz="1980" dirty="0" err="1">
                  <a:latin typeface="HelveticaNeueLT W1G 45 Lt" panose="020B0403020202020204" pitchFamily="34" charset="0"/>
                </a:rPr>
                <a:t>su</a:t>
              </a:r>
              <a:r>
                <a:rPr lang="en-US" sz="1980" dirty="0">
                  <a:latin typeface="HelveticaNeueLT W1G 45 Lt" panose="020B0403020202020204" pitchFamily="34" charset="0"/>
                </a:rPr>
                <a:t> fuerza de transmission </a:t>
              </a:r>
              <a:r>
                <a:rPr lang="en-US" sz="1980" dirty="0" err="1">
                  <a:latin typeface="HelveticaNeueLT W1G 45 Lt" panose="020B0403020202020204" pitchFamily="34" charset="0"/>
                </a:rPr>
                <a:t>permitiéndonos</a:t>
              </a:r>
              <a:r>
                <a:rPr lang="en-US" sz="1980" dirty="0">
                  <a:latin typeface="HelveticaNeueLT W1G 45 Lt" panose="020B0403020202020204" pitchFamily="34" charset="0"/>
                </a:rPr>
                <a:t> </a:t>
              </a:r>
              <a:r>
                <a:rPr lang="en-US" sz="1980" dirty="0" err="1">
                  <a:latin typeface="HelveticaNeueLT W1G 45 Lt" panose="020B0403020202020204" pitchFamily="34" charset="0"/>
                </a:rPr>
                <a:t>aprender</a:t>
              </a:r>
              <a:r>
                <a:rPr lang="en-US" sz="1980" dirty="0">
                  <a:latin typeface="HelveticaNeueLT W1G 45 Lt" panose="020B0403020202020204" pitchFamily="34" charset="0"/>
                </a:rPr>
                <a:t> y </a:t>
              </a:r>
              <a:r>
                <a:rPr lang="en-US" sz="1980" dirty="0" err="1">
                  <a:latin typeface="HelveticaNeueLT W1G 45 Lt" panose="020B0403020202020204" pitchFamily="34" charset="0"/>
                </a:rPr>
                <a:t>mejorar</a:t>
              </a:r>
              <a:r>
                <a:rPr lang="en-US" sz="1980" dirty="0">
                  <a:latin typeface="HelveticaNeueLT W1G 45 Lt" panose="020B0403020202020204" pitchFamily="34" charset="0"/>
                </a:rPr>
                <a:t> los </a:t>
              </a:r>
              <a:r>
                <a:rPr lang="en-US" sz="1980" dirty="0" err="1">
                  <a:latin typeface="HelveticaNeueLT W1G 45 Lt" panose="020B0403020202020204" pitchFamily="34" charset="0"/>
                </a:rPr>
                <a:t>movimientos</a:t>
              </a:r>
              <a:r>
                <a:rPr lang="en-US" sz="1980" dirty="0">
                  <a:latin typeface="HelveticaNeueLT W1G 45 Lt" panose="020B0403020202020204" pitchFamily="34" charset="0"/>
                </a:rPr>
                <a:t>. </a:t>
              </a:r>
            </a:p>
          </p:txBody>
        </p:sp>
        <p:pic>
          <p:nvPicPr>
            <p:cNvPr id="12" name="Picture 1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0751" y="2266754"/>
              <a:ext cx="433448" cy="433448"/>
            </a:xfrm>
            <a:prstGeom prst="rect">
              <a:avLst/>
            </a:prstGeom>
          </p:spPr>
        </p:pic>
      </p:grpSp>
      <p:grpSp>
        <p:nvGrpSpPr>
          <p:cNvPr id="18" name="Group 17"/>
          <p:cNvGrpSpPr/>
          <p:nvPr/>
        </p:nvGrpSpPr>
        <p:grpSpPr>
          <a:xfrm>
            <a:off x="478088" y="3554148"/>
            <a:ext cx="9980420" cy="662329"/>
            <a:chOff x="478088" y="3012300"/>
            <a:chExt cx="9980420" cy="662329"/>
          </a:xfrm>
        </p:grpSpPr>
        <p:sp>
          <p:nvSpPr>
            <p:cNvPr id="8" name="Rectangle 7"/>
            <p:cNvSpPr/>
            <p:nvPr/>
          </p:nvSpPr>
          <p:spPr bwMode="auto">
            <a:xfrm>
              <a:off x="921003" y="3012300"/>
              <a:ext cx="9537505" cy="662329"/>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El </a:t>
              </a:r>
              <a:r>
                <a:rPr lang="en-US" sz="1980" dirty="0" err="1">
                  <a:latin typeface="HelveticaNeueLT W1G 45 Lt" panose="020B0403020202020204" pitchFamily="34" charset="0"/>
                </a:rPr>
                <a:t>daño</a:t>
              </a:r>
              <a:r>
                <a:rPr lang="en-US" sz="1980" dirty="0">
                  <a:latin typeface="HelveticaNeueLT W1G 45 Lt" panose="020B0403020202020204" pitchFamily="34" charset="0"/>
                </a:rPr>
                <a:t> de las </a:t>
              </a:r>
              <a:r>
                <a:rPr lang="en-US" sz="1980" dirty="0" err="1">
                  <a:latin typeface="HelveticaNeueLT W1G 45 Lt" panose="020B0403020202020204" pitchFamily="34" charset="0"/>
                </a:rPr>
                <a:t>neuronas</a:t>
              </a:r>
              <a:r>
                <a:rPr lang="en-US" sz="1980" dirty="0">
                  <a:latin typeface="HelveticaNeueLT W1G 45 Lt" panose="020B0403020202020204" pitchFamily="34" charset="0"/>
                </a:rPr>
                <a:t> </a:t>
              </a:r>
              <a:r>
                <a:rPr lang="en-US" sz="1980" dirty="0" err="1">
                  <a:latin typeface="HelveticaNeueLT W1G 45 Lt" panose="020B0403020202020204" pitchFamily="34" charset="0"/>
                </a:rPr>
                <a:t>cerebrales</a:t>
              </a:r>
              <a:r>
                <a:rPr lang="en-US" sz="1980" dirty="0">
                  <a:latin typeface="HelveticaNeueLT W1G 45 Lt" panose="020B0403020202020204" pitchFamily="34" charset="0"/>
                </a:rPr>
                <a:t> o la </a:t>
              </a:r>
              <a:r>
                <a:rPr lang="en-US" sz="1980" dirty="0" err="1">
                  <a:latin typeface="HelveticaNeueLT W1G 45 Lt" panose="020B0403020202020204" pitchFamily="34" charset="0"/>
                </a:rPr>
                <a:t>interrupción</a:t>
              </a:r>
              <a:r>
                <a:rPr lang="en-US" sz="1980" dirty="0">
                  <a:latin typeface="HelveticaNeueLT W1G 45 Lt" panose="020B0403020202020204" pitchFamily="34" charset="0"/>
                </a:rPr>
                <a:t> de la </a:t>
              </a:r>
              <a:r>
                <a:rPr lang="en-US" sz="1980" dirty="0" err="1">
                  <a:latin typeface="HelveticaNeueLT W1G 45 Lt" panose="020B0403020202020204" pitchFamily="34" charset="0"/>
                </a:rPr>
                <a:t>vía</a:t>
              </a:r>
              <a:r>
                <a:rPr lang="en-US" sz="1980" dirty="0">
                  <a:latin typeface="HelveticaNeueLT W1G 45 Lt" panose="020B0403020202020204" pitchFamily="34" charset="0"/>
                </a:rPr>
                <a:t> de la </a:t>
              </a:r>
              <a:r>
                <a:rPr lang="en-US" sz="1980" dirty="0" err="1">
                  <a:latin typeface="HelveticaNeueLT W1G 45 Lt" panose="020B0403020202020204" pitchFamily="34" charset="0"/>
                </a:rPr>
                <a:t>señal</a:t>
              </a:r>
              <a:r>
                <a:rPr lang="en-US" sz="1980" dirty="0">
                  <a:latin typeface="HelveticaNeueLT W1G 45 Lt" panose="020B0403020202020204" pitchFamily="34" charset="0"/>
                </a:rPr>
                <a:t> </a:t>
              </a:r>
              <a:r>
                <a:rPr lang="en-US" sz="1980" dirty="0" err="1">
                  <a:latin typeface="HelveticaNeueLT W1G 45 Lt" panose="020B0403020202020204" pitchFamily="34" charset="0"/>
                </a:rPr>
                <a:t>provocan</a:t>
              </a:r>
              <a:r>
                <a:rPr lang="en-US" sz="1980" dirty="0">
                  <a:latin typeface="HelveticaNeueLT W1G 45 Lt" panose="020B0403020202020204" pitchFamily="34" charset="0"/>
                </a:rPr>
                <a:t> un deficit motor que </a:t>
              </a:r>
              <a:r>
                <a:rPr lang="en-US" sz="1980" dirty="0" err="1">
                  <a:latin typeface="HelveticaNeueLT W1G 45 Lt" panose="020B0403020202020204" pitchFamily="34" charset="0"/>
                </a:rPr>
                <a:t>impacta</a:t>
              </a:r>
              <a:r>
                <a:rPr lang="en-US" sz="1980" dirty="0">
                  <a:latin typeface="HelveticaNeueLT W1G 45 Lt" panose="020B0403020202020204" pitchFamily="34" charset="0"/>
                </a:rPr>
                <a:t> </a:t>
              </a:r>
              <a:r>
                <a:rPr lang="en-US" sz="1980" dirty="0" err="1">
                  <a:latin typeface="HelveticaNeueLT W1G 45 Lt" panose="020B0403020202020204" pitchFamily="34" charset="0"/>
                </a:rPr>
                <a:t>negativamente</a:t>
              </a:r>
              <a:r>
                <a:rPr lang="en-US" sz="1980" dirty="0">
                  <a:latin typeface="HelveticaNeueLT W1G 45 Lt" panose="020B0403020202020204" pitchFamily="34" charset="0"/>
                </a:rPr>
                <a:t> en </a:t>
              </a:r>
              <a:r>
                <a:rPr lang="en-US" sz="1980" dirty="0" err="1">
                  <a:latin typeface="HelveticaNeueLT W1G 45 Lt" panose="020B0403020202020204" pitchFamily="34" charset="0"/>
                </a:rPr>
                <a:t>nuestra</a:t>
              </a:r>
              <a:r>
                <a:rPr lang="en-US" sz="1980" dirty="0">
                  <a:latin typeface="HelveticaNeueLT W1G 45 Lt" panose="020B0403020202020204" pitchFamily="34" charset="0"/>
                </a:rPr>
                <a:t> </a:t>
              </a:r>
              <a:r>
                <a:rPr lang="en-US" sz="1980" dirty="0" err="1">
                  <a:latin typeface="HelveticaNeueLT W1G 45 Lt" panose="020B0403020202020204" pitchFamily="34" charset="0"/>
                </a:rPr>
                <a:t>vida</a:t>
              </a:r>
              <a:r>
                <a:rPr lang="en-US" sz="1980" dirty="0">
                  <a:latin typeface="HelveticaNeueLT W1G 45 Lt" panose="020B0403020202020204" pitchFamily="34" charset="0"/>
                </a:rPr>
                <a:t> </a:t>
              </a:r>
              <a:r>
                <a:rPr lang="en-US" sz="1980" dirty="0" err="1">
                  <a:latin typeface="HelveticaNeueLT W1G 45 Lt" panose="020B0403020202020204" pitchFamily="34" charset="0"/>
                </a:rPr>
                <a:t>diaria</a:t>
              </a:r>
              <a:r>
                <a:rPr lang="en-US" sz="1980" dirty="0">
                  <a:latin typeface="HelveticaNeueLT W1G 45 Lt" panose="020B0403020202020204" pitchFamily="34" charset="0"/>
                </a:rPr>
                <a:t>. </a:t>
              </a:r>
            </a:p>
          </p:txBody>
        </p:sp>
        <p:pic>
          <p:nvPicPr>
            <p:cNvPr id="13" name="Picture 1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088" y="3151811"/>
              <a:ext cx="433448" cy="433448"/>
            </a:xfrm>
            <a:prstGeom prst="rect">
              <a:avLst/>
            </a:prstGeom>
          </p:spPr>
        </p:pic>
      </p:grpSp>
      <p:grpSp>
        <p:nvGrpSpPr>
          <p:cNvPr id="19" name="Group 18"/>
          <p:cNvGrpSpPr/>
          <p:nvPr/>
        </p:nvGrpSpPr>
        <p:grpSpPr>
          <a:xfrm>
            <a:off x="478088" y="4490570"/>
            <a:ext cx="9994274" cy="685317"/>
            <a:chOff x="478088" y="3904028"/>
            <a:chExt cx="9994274" cy="685317"/>
          </a:xfrm>
        </p:grpSpPr>
        <p:sp>
          <p:nvSpPr>
            <p:cNvPr id="10" name="Rectangle 9"/>
            <p:cNvSpPr/>
            <p:nvPr/>
          </p:nvSpPr>
          <p:spPr bwMode="auto">
            <a:xfrm>
              <a:off x="934858" y="3904028"/>
              <a:ext cx="9537504" cy="685317"/>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a:t>
              </a:r>
              <a:r>
                <a:rPr lang="en-US" sz="1980" dirty="0" err="1">
                  <a:latin typeface="HelveticaNeueLT W1G 45 Lt" panose="020B0403020202020204" pitchFamily="34" charset="0"/>
                </a:rPr>
                <a:t>recuperación</a:t>
              </a:r>
              <a:r>
                <a:rPr lang="en-US" sz="1980" dirty="0">
                  <a:latin typeface="HelveticaNeueLT W1G 45 Lt" panose="020B0403020202020204" pitchFamily="34" charset="0"/>
                </a:rPr>
                <a:t> </a:t>
              </a:r>
              <a:r>
                <a:rPr lang="en-US" sz="1980" dirty="0" err="1">
                  <a:latin typeface="HelveticaNeueLT W1G 45 Lt" panose="020B0403020202020204" pitchFamily="34" charset="0"/>
                </a:rPr>
                <a:t>sucede</a:t>
              </a:r>
              <a:r>
                <a:rPr lang="en-US" sz="1980" dirty="0">
                  <a:latin typeface="HelveticaNeueLT W1G 45 Lt" panose="020B0403020202020204" pitchFamily="34" charset="0"/>
                </a:rPr>
                <a:t> en </a:t>
              </a:r>
              <a:r>
                <a:rPr lang="en-US" sz="1980" dirty="0" err="1">
                  <a:latin typeface="HelveticaNeueLT W1G 45 Lt" panose="020B0403020202020204" pitchFamily="34" charset="0"/>
                </a:rPr>
                <a:t>parte</a:t>
              </a:r>
              <a:r>
                <a:rPr lang="en-US" sz="1980" dirty="0">
                  <a:latin typeface="HelveticaNeueLT W1G 45 Lt" panose="020B0403020202020204" pitchFamily="34" charset="0"/>
                </a:rPr>
                <a:t> por la </a:t>
              </a:r>
              <a:r>
                <a:rPr lang="en-US" sz="1980" dirty="0" err="1">
                  <a:latin typeface="HelveticaNeueLT W1G 45 Lt" panose="020B0403020202020204" pitchFamily="34" charset="0"/>
                </a:rPr>
                <a:t>resolución</a:t>
              </a:r>
              <a:r>
                <a:rPr lang="en-US" sz="1980" dirty="0">
                  <a:latin typeface="HelveticaNeueLT W1G 45 Lt" panose="020B0403020202020204" pitchFamily="34" charset="0"/>
                </a:rPr>
                <a:t> </a:t>
              </a:r>
              <a:r>
                <a:rPr lang="en-US" sz="1980" dirty="0" err="1">
                  <a:latin typeface="HelveticaNeueLT W1G 45 Lt" panose="020B0403020202020204" pitchFamily="34" charset="0"/>
                </a:rPr>
                <a:t>espontánea</a:t>
              </a:r>
              <a:r>
                <a:rPr lang="en-US" sz="1980" dirty="0">
                  <a:latin typeface="HelveticaNeueLT W1G 45 Lt" panose="020B0403020202020204" pitchFamily="34" charset="0"/>
                </a:rPr>
                <a:t> de </a:t>
              </a:r>
              <a:r>
                <a:rPr lang="en-US" sz="1980" dirty="0" err="1">
                  <a:latin typeface="HelveticaNeueLT W1G 45 Lt" panose="020B0403020202020204" pitchFamily="34" charset="0"/>
                </a:rPr>
                <a:t>factores</a:t>
              </a:r>
              <a:r>
                <a:rPr lang="en-US" sz="1980" dirty="0">
                  <a:latin typeface="HelveticaNeueLT W1G 45 Lt" panose="020B0403020202020204" pitchFamily="34" charset="0"/>
                </a:rPr>
                <a:t> </a:t>
              </a:r>
              <a:r>
                <a:rPr lang="en-US" sz="1980" dirty="0" err="1">
                  <a:latin typeface="HelveticaNeueLT W1G 45 Lt" panose="020B0403020202020204" pitchFamily="34" charset="0"/>
                </a:rPr>
                <a:t>relacionados</a:t>
              </a:r>
              <a:r>
                <a:rPr lang="en-US" sz="1980" dirty="0">
                  <a:latin typeface="HelveticaNeueLT W1G 45 Lt" panose="020B0403020202020204" pitchFamily="34" charset="0"/>
                </a:rPr>
                <a:t> con la lesion (</a:t>
              </a:r>
              <a:r>
                <a:rPr lang="en-US" sz="1980" dirty="0" err="1">
                  <a:latin typeface="HelveticaNeueLT W1G 45 Lt" panose="020B0403020202020204" pitchFamily="34" charset="0"/>
                </a:rPr>
                <a:t>recuperación</a:t>
              </a:r>
              <a:r>
                <a:rPr lang="en-US" sz="1980" dirty="0">
                  <a:latin typeface="HelveticaNeueLT W1G 45 Lt" panose="020B0403020202020204" pitchFamily="34" charset="0"/>
                </a:rPr>
                <a:t> </a:t>
              </a:r>
              <a:r>
                <a:rPr lang="en-US" sz="1980" dirty="0" err="1">
                  <a:latin typeface="HelveticaNeueLT W1G 45 Lt" panose="020B0403020202020204" pitchFamily="34" charset="0"/>
                </a:rPr>
                <a:t>espontánea</a:t>
              </a:r>
              <a:r>
                <a:rPr lang="en-US" sz="1980" dirty="0">
                  <a:latin typeface="HelveticaNeueLT W1G 45 Lt" panose="020B0403020202020204" pitchFamily="34" charset="0"/>
                </a:rPr>
                <a:t>) y </a:t>
              </a:r>
              <a:r>
                <a:rPr lang="en-US" sz="1980" dirty="0" err="1">
                  <a:latin typeface="HelveticaNeueLT W1G 45 Lt" panose="020B0403020202020204" pitchFamily="34" charset="0"/>
                </a:rPr>
                <a:t>también</a:t>
              </a:r>
              <a:r>
                <a:rPr lang="en-US" sz="1980" dirty="0">
                  <a:latin typeface="HelveticaNeueLT W1G 45 Lt" panose="020B0403020202020204" pitchFamily="34" charset="0"/>
                </a:rPr>
                <a:t> a </a:t>
              </a:r>
              <a:r>
                <a:rPr lang="en-US" sz="1980" dirty="0" err="1">
                  <a:latin typeface="HelveticaNeueLT W1G 45 Lt" panose="020B0403020202020204" pitchFamily="34" charset="0"/>
                </a:rPr>
                <a:t>través</a:t>
              </a:r>
              <a:r>
                <a:rPr lang="en-US" sz="1980" dirty="0">
                  <a:latin typeface="HelveticaNeueLT W1G 45 Lt" panose="020B0403020202020204" pitchFamily="34" charset="0"/>
                </a:rPr>
                <a:t> de </a:t>
              </a:r>
              <a:r>
                <a:rPr lang="en-US" sz="1980" dirty="0" err="1">
                  <a:latin typeface="HelveticaNeueLT W1G 45 Lt" panose="020B0403020202020204" pitchFamily="34" charset="0"/>
                </a:rPr>
                <a:t>procesos</a:t>
              </a:r>
              <a:r>
                <a:rPr lang="en-US" sz="1980" dirty="0">
                  <a:latin typeface="HelveticaNeueLT W1G 45 Lt" panose="020B0403020202020204" pitchFamily="34" charset="0"/>
                </a:rPr>
                <a:t> </a:t>
              </a:r>
              <a:r>
                <a:rPr lang="en-US" sz="1980" dirty="0" err="1">
                  <a:latin typeface="HelveticaNeueLT W1G 45 Lt" panose="020B0403020202020204" pitchFamily="34" charset="0"/>
                </a:rPr>
                <a:t>neuroplásticos</a:t>
              </a:r>
              <a:r>
                <a:rPr lang="en-US" sz="1980" dirty="0">
                  <a:latin typeface="HelveticaNeueLT W1G 45 Lt" panose="020B0403020202020204" pitchFamily="34" charset="0"/>
                </a:rPr>
                <a:t>. </a:t>
              </a:r>
            </a:p>
          </p:txBody>
        </p:sp>
        <p:pic>
          <p:nvPicPr>
            <p:cNvPr id="15" name="Picture 1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088" y="4034092"/>
              <a:ext cx="433448" cy="433448"/>
            </a:xfrm>
            <a:prstGeom prst="rect">
              <a:avLst/>
            </a:prstGeom>
          </p:spPr>
        </p:pic>
      </p:grpSp>
      <p:grpSp>
        <p:nvGrpSpPr>
          <p:cNvPr id="20" name="Group 19"/>
          <p:cNvGrpSpPr/>
          <p:nvPr/>
        </p:nvGrpSpPr>
        <p:grpSpPr>
          <a:xfrm>
            <a:off x="486556" y="5472169"/>
            <a:ext cx="9985806" cy="698489"/>
            <a:chOff x="490116" y="5419957"/>
            <a:chExt cx="9985806" cy="698489"/>
          </a:xfrm>
        </p:grpSpPr>
        <p:sp>
          <p:nvSpPr>
            <p:cNvPr id="17" name="Rectangle 16"/>
            <p:cNvSpPr/>
            <p:nvPr/>
          </p:nvSpPr>
          <p:spPr bwMode="auto">
            <a:xfrm>
              <a:off x="938418" y="5419957"/>
              <a:ext cx="9537504" cy="698489"/>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Una </a:t>
              </a:r>
              <a:r>
                <a:rPr lang="en-US" sz="1980" dirty="0" err="1">
                  <a:latin typeface="HelveticaNeueLT W1G 45 Lt" panose="020B0403020202020204" pitchFamily="34" charset="0"/>
                </a:rPr>
                <a:t>actividad</a:t>
              </a:r>
              <a:r>
                <a:rPr lang="en-US" sz="1980" dirty="0">
                  <a:latin typeface="HelveticaNeueLT W1G 45 Lt" panose="020B0403020202020204" pitchFamily="34" charset="0"/>
                </a:rPr>
                <a:t> </a:t>
              </a:r>
              <a:r>
                <a:rPr lang="en-US" sz="1980" dirty="0" err="1">
                  <a:latin typeface="HelveticaNeueLT W1G 45 Lt" panose="020B0403020202020204" pitchFamily="34" charset="0"/>
                </a:rPr>
                <a:t>repetida</a:t>
              </a:r>
              <a:r>
                <a:rPr lang="en-US" sz="1980" dirty="0">
                  <a:latin typeface="HelveticaNeueLT W1G 45 Lt" panose="020B0403020202020204" pitchFamily="34" charset="0"/>
                </a:rPr>
                <a:t> y el Entrenamiento active </a:t>
              </a:r>
              <a:r>
                <a:rPr lang="en-US" sz="1980" dirty="0" err="1">
                  <a:latin typeface="HelveticaNeueLT W1G 45 Lt" panose="020B0403020202020204" pitchFamily="34" charset="0"/>
                </a:rPr>
                <a:t>dispara</a:t>
              </a:r>
              <a:r>
                <a:rPr lang="en-US" sz="1980" dirty="0">
                  <a:latin typeface="HelveticaNeueLT W1G 45 Lt" panose="020B0403020202020204" pitchFamily="34" charset="0"/>
                </a:rPr>
                <a:t> los </a:t>
              </a:r>
              <a:r>
                <a:rPr lang="en-US" sz="1980" dirty="0" err="1">
                  <a:latin typeface="HelveticaNeueLT W1G 45 Lt" panose="020B0403020202020204" pitchFamily="34" charset="0"/>
                </a:rPr>
                <a:t>fenómenos</a:t>
              </a:r>
              <a:r>
                <a:rPr lang="en-US" sz="1980" dirty="0">
                  <a:latin typeface="HelveticaNeueLT W1G 45 Lt" panose="020B0403020202020204" pitchFamily="34" charset="0"/>
                </a:rPr>
                <a:t> de neuroplasticidad, que </a:t>
              </a:r>
              <a:r>
                <a:rPr lang="en-US" sz="1980" dirty="0" err="1">
                  <a:latin typeface="HelveticaNeueLT W1G 45 Lt" panose="020B0403020202020204" pitchFamily="34" charset="0"/>
                </a:rPr>
                <a:t>modifican</a:t>
              </a:r>
              <a:r>
                <a:rPr lang="en-US" sz="1980" dirty="0">
                  <a:latin typeface="HelveticaNeueLT W1G 45 Lt" panose="020B0403020202020204" pitchFamily="34" charset="0"/>
                </a:rPr>
                <a:t> el Sistema </a:t>
              </a:r>
              <a:r>
                <a:rPr lang="en-US" sz="1980" dirty="0" err="1">
                  <a:latin typeface="HelveticaNeueLT W1G 45 Lt" panose="020B0403020202020204" pitchFamily="34" charset="0"/>
                </a:rPr>
                <a:t>nervioso</a:t>
              </a:r>
              <a:r>
                <a:rPr lang="en-US" sz="1980" dirty="0">
                  <a:latin typeface="HelveticaNeueLT W1G 45 Lt" panose="020B0403020202020204" pitchFamily="34" charset="0"/>
                </a:rPr>
                <a:t> central para </a:t>
              </a:r>
              <a:r>
                <a:rPr lang="en-US" sz="1980" dirty="0" err="1">
                  <a:latin typeface="HelveticaNeueLT W1G 45 Lt" panose="020B0403020202020204" pitchFamily="34" charset="0"/>
                </a:rPr>
                <a:t>permitir</a:t>
              </a:r>
              <a:r>
                <a:rPr lang="en-US" sz="1980" dirty="0">
                  <a:latin typeface="HelveticaNeueLT W1G 45 Lt" panose="020B0403020202020204" pitchFamily="34" charset="0"/>
                </a:rPr>
                <a:t> </a:t>
              </a:r>
              <a:r>
                <a:rPr lang="en-US" sz="1980" dirty="0" err="1">
                  <a:latin typeface="HelveticaNeueLT W1G 45 Lt" panose="020B0403020202020204" pitchFamily="34" charset="0"/>
                </a:rPr>
                <a:t>recuperar</a:t>
              </a:r>
              <a:r>
                <a:rPr lang="en-US" sz="1980" dirty="0">
                  <a:latin typeface="HelveticaNeueLT W1G 45 Lt" panose="020B0403020202020204" pitchFamily="34" charset="0"/>
                </a:rPr>
                <a:t> la </a:t>
              </a:r>
              <a:r>
                <a:rPr lang="en-US" sz="1980" dirty="0" err="1">
                  <a:latin typeface="HelveticaNeueLT W1G 45 Lt" panose="020B0403020202020204" pitchFamily="34" charset="0"/>
                </a:rPr>
                <a:t>funcionalidad</a:t>
              </a:r>
              <a:r>
                <a:rPr lang="en-US" sz="1980" dirty="0">
                  <a:latin typeface="HelveticaNeueLT W1G 45 Lt" panose="020B0403020202020204" pitchFamily="34" charset="0"/>
                </a:rPr>
                <a:t>. </a:t>
              </a:r>
            </a:p>
          </p:txBody>
        </p:sp>
        <p:pic>
          <p:nvPicPr>
            <p:cNvPr id="16" name="Picture 1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0116" y="5528188"/>
              <a:ext cx="433448" cy="433448"/>
            </a:xfrm>
            <a:prstGeom prst="rect">
              <a:avLst/>
            </a:prstGeom>
          </p:spPr>
        </p:pic>
      </p:grpSp>
      <p:pic>
        <p:nvPicPr>
          <p:cNvPr id="3" name="Imagen 2">
            <a:extLst>
              <a:ext uri="{FF2B5EF4-FFF2-40B4-BE49-F238E27FC236}">
                <a16:creationId xmlns:a16="http://schemas.microsoft.com/office/drawing/2014/main" id="{175AFD15-4891-4C40-88A6-0BFD9F24AAD7}"/>
              </a:ext>
            </a:extLst>
          </p:cNvPr>
          <p:cNvPicPr>
            <a:picLocks noChangeAspect="1"/>
          </p:cNvPicPr>
          <p:nvPr/>
        </p:nvPicPr>
        <p:blipFill>
          <a:blip r:embed="rId4"/>
          <a:stretch>
            <a:fillRect/>
          </a:stretch>
        </p:blipFill>
        <p:spPr>
          <a:xfrm>
            <a:off x="6831444" y="-14701"/>
            <a:ext cx="2200847" cy="1194920"/>
          </a:xfrm>
          <a:prstGeom prst="rect">
            <a:avLst/>
          </a:prstGeom>
        </p:spPr>
      </p:pic>
    </p:spTree>
    <p:extLst>
      <p:ext uri="{BB962C8B-B14F-4D97-AF65-F5344CB8AC3E}">
        <p14:creationId xmlns:p14="http://schemas.microsoft.com/office/powerpoint/2010/main" val="3273568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fontScale="90000"/>
          </a:bodyPr>
          <a:lstStyle/>
          <a:p>
            <a:r>
              <a:rPr lang="en-US" dirty="0"/>
              <a:t>FACTORES CLAVE PARA LA RECUPERACIÓN</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18</a:t>
            </a:fld>
            <a:endParaRPr lang="de-CH" dirty="0"/>
          </a:p>
        </p:txBody>
      </p:sp>
      <p:sp>
        <p:nvSpPr>
          <p:cNvPr id="7" name="Text Placeholder 6"/>
          <p:cNvSpPr>
            <a:spLocks noGrp="1"/>
          </p:cNvSpPr>
          <p:nvPr>
            <p:ph type="body" sz="quarter" idx="13"/>
          </p:nvPr>
        </p:nvSpPr>
        <p:spPr/>
        <p:txBody>
          <a:bodyPr/>
          <a:lstStyle/>
          <a:p>
            <a:r>
              <a:rPr lang="en-US" noProof="0" dirty="0"/>
              <a:t>2</a:t>
            </a:r>
          </a:p>
        </p:txBody>
      </p:sp>
      <p:pic>
        <p:nvPicPr>
          <p:cNvPr id="2" name="Imagen 1">
            <a:extLst>
              <a:ext uri="{FF2B5EF4-FFF2-40B4-BE49-F238E27FC236}">
                <a16:creationId xmlns:a16="http://schemas.microsoft.com/office/drawing/2014/main" id="{59D42A5E-4D1E-4A03-BF0D-3CDF303491F5}"/>
              </a:ext>
            </a:extLst>
          </p:cNvPr>
          <p:cNvPicPr>
            <a:picLocks noChangeAspect="1"/>
          </p:cNvPicPr>
          <p:nvPr/>
        </p:nvPicPr>
        <p:blipFill>
          <a:blip r:embed="rId2"/>
          <a:stretch>
            <a:fillRect/>
          </a:stretch>
        </p:blipFill>
        <p:spPr>
          <a:xfrm>
            <a:off x="6714505" y="-10636"/>
            <a:ext cx="2200847" cy="1194920"/>
          </a:xfrm>
          <a:prstGeom prst="rect">
            <a:avLst/>
          </a:prstGeom>
        </p:spPr>
      </p:pic>
    </p:spTree>
    <p:extLst>
      <p:ext uri="{BB962C8B-B14F-4D97-AF65-F5344CB8AC3E}">
        <p14:creationId xmlns:p14="http://schemas.microsoft.com/office/powerpoint/2010/main" val="77402077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2165" y="267399"/>
            <a:ext cx="6787893" cy="553998"/>
          </a:xfrm>
        </p:spPr>
        <p:txBody>
          <a:bodyPr>
            <a:normAutofit fontScale="90000"/>
          </a:bodyPr>
          <a:lstStyle/>
          <a:p>
            <a:r>
              <a:rPr lang="en-US" noProof="0" dirty="0" err="1"/>
              <a:t>Factores</a:t>
            </a:r>
            <a:r>
              <a:rPr lang="en-US" noProof="0" dirty="0"/>
              <a:t> clave para la </a:t>
            </a:r>
            <a:r>
              <a:rPr lang="en-US" noProof="0" dirty="0" err="1"/>
              <a:t>recuperación</a:t>
            </a:r>
            <a:endParaRPr lang="en-US" noProof="0" dirty="0">
              <a:latin typeface="HelveticaNeue LT 77 BdCn" panose="020B0706030502030204" pitchFamily="34" charset="0"/>
            </a:endParaRPr>
          </a:p>
        </p:txBody>
      </p:sp>
      <p:sp>
        <p:nvSpPr>
          <p:cNvPr id="3" name="Footer Placeholder 2"/>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4" name="Slide Number Placeholder 3"/>
          <p:cNvSpPr>
            <a:spLocks noGrp="1"/>
          </p:cNvSpPr>
          <p:nvPr>
            <p:ph type="sldNum" sz="quarter" idx="12"/>
          </p:nvPr>
        </p:nvSpPr>
        <p:spPr/>
        <p:txBody>
          <a:bodyPr/>
          <a:lstStyle/>
          <a:p>
            <a:fld id="{9F8E3E85-A5F1-45AC-BC8E-CB7307177C38}" type="slidenum">
              <a:rPr lang="de-CH" smtClean="0">
                <a:solidFill>
                  <a:srgbClr val="000000"/>
                </a:solidFill>
              </a:rPr>
              <a:pPr/>
              <a:t>19</a:t>
            </a:fld>
            <a:endParaRPr lang="de-CH" dirty="0">
              <a:solidFill>
                <a:srgbClr val="000000"/>
              </a:solidFill>
            </a:endParaRPr>
          </a:p>
        </p:txBody>
      </p:sp>
      <p:sp>
        <p:nvSpPr>
          <p:cNvPr id="9" name="Text Placeholder 8"/>
          <p:cNvSpPr>
            <a:spLocks noGrp="1"/>
          </p:cNvSpPr>
          <p:nvPr>
            <p:ph type="body" sz="quarter" idx="13"/>
          </p:nvPr>
        </p:nvSpPr>
        <p:spPr>
          <a:xfrm>
            <a:off x="478502" y="5574852"/>
            <a:ext cx="9953201" cy="791617"/>
          </a:xfrm>
        </p:spPr>
        <p:txBody>
          <a:bodyPr>
            <a:normAutofit/>
          </a:bodyPr>
          <a:lstStyle/>
          <a:p>
            <a:r>
              <a:rPr lang="en-US" noProof="0" dirty="0"/>
              <a:t>La neuroplasticidad y el </a:t>
            </a:r>
            <a:r>
              <a:rPr lang="en-US" noProof="0" dirty="0" err="1"/>
              <a:t>aprendizaje</a:t>
            </a:r>
            <a:r>
              <a:rPr lang="en-US" noProof="0" dirty="0"/>
              <a:t> se </a:t>
            </a:r>
            <a:r>
              <a:rPr lang="en-US" noProof="0" dirty="0" err="1"/>
              <a:t>puede</a:t>
            </a:r>
            <a:r>
              <a:rPr lang="en-US" noProof="0" dirty="0"/>
              <a:t> </a:t>
            </a:r>
            <a:r>
              <a:rPr lang="en-US" noProof="0" dirty="0" err="1"/>
              <a:t>dirigir</a:t>
            </a:r>
            <a:r>
              <a:rPr lang="en-US" noProof="0" dirty="0"/>
              <a:t> a </a:t>
            </a:r>
            <a:r>
              <a:rPr lang="en-US" noProof="0" dirty="0" err="1"/>
              <a:t>través</a:t>
            </a:r>
            <a:r>
              <a:rPr lang="en-US" noProof="0" dirty="0"/>
              <a:t> de </a:t>
            </a:r>
            <a:r>
              <a:rPr lang="en-US" noProof="0" dirty="0" err="1"/>
              <a:t>varios</a:t>
            </a:r>
            <a:r>
              <a:rPr lang="en-US" noProof="0" dirty="0"/>
              <a:t> </a:t>
            </a:r>
            <a:r>
              <a:rPr lang="en-US" noProof="0" dirty="0" err="1"/>
              <a:t>aspectos</a:t>
            </a:r>
            <a:r>
              <a:rPr lang="en-US" noProof="0" dirty="0"/>
              <a:t> clave, </a:t>
            </a:r>
            <a:r>
              <a:rPr lang="en-US" noProof="0" dirty="0" err="1"/>
              <a:t>sacados</a:t>
            </a:r>
            <a:r>
              <a:rPr lang="en-US" noProof="0" dirty="0"/>
              <a:t> de las </a:t>
            </a:r>
            <a:r>
              <a:rPr lang="en-US" noProof="0" dirty="0" err="1"/>
              <a:t>teorías</a:t>
            </a:r>
            <a:r>
              <a:rPr lang="en-US" noProof="0" dirty="0"/>
              <a:t> de </a:t>
            </a:r>
            <a:r>
              <a:rPr lang="en-US" noProof="0" dirty="0" err="1"/>
              <a:t>aprendizaje</a:t>
            </a:r>
            <a:r>
              <a:rPr lang="en-US" noProof="0" dirty="0"/>
              <a:t> motor. </a:t>
            </a:r>
          </a:p>
        </p:txBody>
      </p:sp>
      <p:grpSp>
        <p:nvGrpSpPr>
          <p:cNvPr id="10" name="Group 9"/>
          <p:cNvGrpSpPr/>
          <p:nvPr/>
        </p:nvGrpSpPr>
        <p:grpSpPr>
          <a:xfrm>
            <a:off x="7229052" y="1129168"/>
            <a:ext cx="2271365" cy="2997653"/>
            <a:chOff x="-1792863" y="1700808"/>
            <a:chExt cx="2271365" cy="3776434"/>
          </a:xfrm>
        </p:grpSpPr>
        <p:sp>
          <p:nvSpPr>
            <p:cNvPr id="13" name="Rechteck 13"/>
            <p:cNvSpPr/>
            <p:nvPr/>
          </p:nvSpPr>
          <p:spPr>
            <a:xfrm>
              <a:off x="-1792863" y="1700808"/>
              <a:ext cx="2271365" cy="3776434"/>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7" name="Rectangle 6"/>
            <p:cNvSpPr/>
            <p:nvPr/>
          </p:nvSpPr>
          <p:spPr bwMode="auto">
            <a:xfrm>
              <a:off x="-1702339" y="1795921"/>
              <a:ext cx="2090315" cy="624967"/>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rPr>
                <a:t>Modo</a:t>
              </a:r>
            </a:p>
          </p:txBody>
        </p:sp>
        <p:sp>
          <p:nvSpPr>
            <p:cNvPr id="8" name="Rectangle 7"/>
            <p:cNvSpPr/>
            <p:nvPr/>
          </p:nvSpPr>
          <p:spPr bwMode="auto">
            <a:xfrm>
              <a:off x="-1702340" y="2492496"/>
              <a:ext cx="2090315" cy="2851853"/>
            </a:xfrm>
            <a:prstGeom prst="rect">
              <a:avLst/>
            </a:prstGeom>
            <a:solidFill>
              <a:srgbClr val="ECF2D2"/>
            </a:solidFill>
            <a:ln w="19050">
              <a:solidFill>
                <a:schemeClr val="bg1">
                  <a:lumMod val="50000"/>
                </a:schemeClr>
              </a:solidFill>
            </a:ln>
            <a:effectLst/>
          </p:spPr>
          <p:txBody>
            <a:bodyPr vert="horz" wrap="square" lIns="0" tIns="72000" rIns="0" bIns="72000" numCol="1" rtlCol="0" anchor="ctr" anchorCtr="0" compatLnSpc="1">
              <a:prstTxWarp prst="textNoShape">
                <a:avLst/>
              </a:prstTxWarp>
            </a:bodyPr>
            <a:lstStyle/>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Segmentación</a:t>
              </a:r>
              <a:r>
                <a:rPr lang="en-US" dirty="0">
                  <a:solidFill>
                    <a:srgbClr val="232333"/>
                  </a:solidFill>
                  <a:latin typeface="HelveticaNeue LT 77 BdCn" panose="020B0706030502030204" pitchFamily="34" charset="0"/>
                </a:rPr>
                <a:t> </a:t>
              </a:r>
              <a:r>
                <a:rPr lang="en-US" dirty="0" err="1">
                  <a:solidFill>
                    <a:srgbClr val="232333"/>
                  </a:solidFill>
                  <a:latin typeface="HelveticaNeue LT 77 BdCn" panose="020B0706030502030204" pitchFamily="34" charset="0"/>
                </a:rPr>
                <a:t>tarea</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Specificidad</a:t>
              </a:r>
              <a:r>
                <a:rPr lang="en-US" dirty="0">
                  <a:solidFill>
                    <a:srgbClr val="232333"/>
                  </a:solidFill>
                  <a:latin typeface="HelveticaNeue LT 77 BdCn" panose="020B0706030502030204" pitchFamily="34" charset="0"/>
                </a:rPr>
                <a:t> / </a:t>
              </a:r>
              <a:r>
                <a:rPr lang="en-US" dirty="0" err="1">
                  <a:solidFill>
                    <a:srgbClr val="232333"/>
                  </a:solidFill>
                  <a:latin typeface="HelveticaNeue LT 77 BdCn" panose="020B0706030502030204" pitchFamily="34" charset="0"/>
                </a:rPr>
                <a:t>Funcionalidad</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Variabilidad</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Iniciación</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Modelado</a:t>
              </a:r>
              <a:endParaRPr lang="en-US" dirty="0">
                <a:solidFill>
                  <a:srgbClr val="232333"/>
                </a:solidFill>
                <a:latin typeface="HelveticaNeue LT 77 BdCn" panose="020B0706030502030204" pitchFamily="34" charset="0"/>
              </a:endParaRPr>
            </a:p>
          </p:txBody>
        </p:sp>
      </p:grpSp>
      <p:grpSp>
        <p:nvGrpSpPr>
          <p:cNvPr id="16" name="Group 15"/>
          <p:cNvGrpSpPr/>
          <p:nvPr/>
        </p:nvGrpSpPr>
        <p:grpSpPr>
          <a:xfrm>
            <a:off x="352152" y="1362193"/>
            <a:ext cx="2271365" cy="2923409"/>
            <a:chOff x="-1792863" y="1700809"/>
            <a:chExt cx="2271365" cy="2923409"/>
          </a:xfrm>
        </p:grpSpPr>
        <p:sp>
          <p:nvSpPr>
            <p:cNvPr id="17" name="Rechteck 13"/>
            <p:cNvSpPr/>
            <p:nvPr/>
          </p:nvSpPr>
          <p:spPr>
            <a:xfrm>
              <a:off x="-1792863" y="1700809"/>
              <a:ext cx="2271365" cy="2923409"/>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1" name="Rectangle 20"/>
            <p:cNvSpPr/>
            <p:nvPr/>
          </p:nvSpPr>
          <p:spPr bwMode="auto">
            <a:xfrm>
              <a:off x="-1702339" y="1795921"/>
              <a:ext cx="2090315" cy="624967"/>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2400" b="0" i="0" u="none" strike="noStrike" cap="none" normalizeH="0" baseline="0" dirty="0" err="1">
                  <a:ln>
                    <a:noFill/>
                  </a:ln>
                  <a:solidFill>
                    <a:schemeClr val="bg2">
                      <a:lumMod val="50000"/>
                    </a:schemeClr>
                  </a:solidFill>
                  <a:effectLst/>
                  <a:latin typeface="HelveticaNeue LT 77 BdCn" panose="020B0706030502030204" pitchFamily="34" charset="0"/>
                </a:rPr>
                <a:t>Intensidad</a:t>
              </a:r>
              <a:endPar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sp>
          <p:nvSpPr>
            <p:cNvPr id="22" name="Rectangle 21"/>
            <p:cNvSpPr/>
            <p:nvPr/>
          </p:nvSpPr>
          <p:spPr bwMode="auto">
            <a:xfrm>
              <a:off x="-1702340" y="2492496"/>
              <a:ext cx="2090315" cy="2049719"/>
            </a:xfrm>
            <a:prstGeom prst="rect">
              <a:avLst/>
            </a:prstGeom>
            <a:solidFill>
              <a:srgbClr val="ECF2D2"/>
            </a:solidFill>
            <a:ln w="19050">
              <a:solidFill>
                <a:schemeClr val="bg1">
                  <a:lumMod val="50000"/>
                </a:schemeClr>
              </a:solidFill>
            </a:ln>
            <a:effectLst/>
          </p:spPr>
          <p:txBody>
            <a:bodyPr vert="horz" wrap="square" lIns="0" tIns="72000" rIns="0" bIns="72000" numCol="1" rtlCol="0" anchor="t" anchorCtr="0" compatLnSpc="1">
              <a:prstTxWarp prst="textNoShape">
                <a:avLst/>
              </a:prstTxWarp>
            </a:bodyPr>
            <a:lstStyle/>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Repeticiones</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Duración</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Distribución</a:t>
              </a:r>
              <a:r>
                <a:rPr lang="en-US" dirty="0">
                  <a:solidFill>
                    <a:srgbClr val="232333"/>
                  </a:solidFill>
                  <a:latin typeface="HelveticaNeue LT 77 BdCn" panose="020B0706030502030204" pitchFamily="34" charset="0"/>
                </a:rPr>
                <a:t> / </a:t>
              </a:r>
              <a:r>
                <a:rPr lang="en-US" dirty="0" err="1">
                  <a:solidFill>
                    <a:srgbClr val="232333"/>
                  </a:solidFill>
                  <a:latin typeface="HelveticaNeue LT 77 BdCn" panose="020B0706030502030204" pitchFamily="34" charset="0"/>
                </a:rPr>
                <a:t>Frecuencia</a:t>
              </a:r>
              <a:endParaRPr lang="en-US" dirty="0">
                <a:solidFill>
                  <a:srgbClr val="232333"/>
                </a:solidFill>
                <a:latin typeface="HelveticaNeue LT 77 BdCn" panose="020B0706030502030204" pitchFamily="34" charset="0"/>
              </a:endParaRPr>
            </a:p>
            <a:p>
              <a:pPr marL="378000" indent="-285750" fontAlgn="base">
                <a:spcBef>
                  <a:spcPct val="0"/>
                </a:spcBef>
                <a:spcAft>
                  <a:spcPts val="400"/>
                </a:spcAft>
                <a:buFont typeface="Arial" panose="020B0604020202020204" pitchFamily="34" charset="0"/>
                <a:buChar char="•"/>
              </a:pPr>
              <a:r>
                <a:rPr lang="en-US" dirty="0" err="1">
                  <a:solidFill>
                    <a:srgbClr val="232333"/>
                  </a:solidFill>
                  <a:latin typeface="HelveticaNeue LT 77 BdCn" panose="020B0706030502030204" pitchFamily="34" charset="0"/>
                </a:rPr>
                <a:t>Esfuerzo</a:t>
              </a:r>
              <a:endParaRPr lang="en-US" dirty="0">
                <a:solidFill>
                  <a:srgbClr val="232333"/>
                </a:solidFill>
                <a:latin typeface="HelveticaNeue LT 77 BdCn" panose="020B0706030502030204" pitchFamily="34" charset="0"/>
              </a:endParaRPr>
            </a:p>
            <a:p>
              <a:pPr marL="378000" indent="-285750" fontAlgn="base">
                <a:spcBef>
                  <a:spcPct val="0"/>
                </a:spcBef>
                <a:spcAft>
                  <a:spcPct val="0"/>
                </a:spcAft>
                <a:buFont typeface="Arial" panose="020B0604020202020204" pitchFamily="34" charset="0"/>
                <a:buChar char="•"/>
              </a:pPr>
              <a:r>
                <a:rPr lang="en-US" dirty="0" err="1">
                  <a:solidFill>
                    <a:srgbClr val="232333"/>
                  </a:solidFill>
                  <a:latin typeface="HelveticaNeue LT 77 BdCn" panose="020B0706030502030204" pitchFamily="34" charset="0"/>
                </a:rPr>
                <a:t>Difficultad</a:t>
              </a:r>
              <a:endParaRPr lang="en-US" dirty="0">
                <a:solidFill>
                  <a:srgbClr val="232333"/>
                </a:solidFill>
                <a:latin typeface="HelveticaNeue LT 77 BdCn" panose="020B0706030502030204" pitchFamily="34" charset="0"/>
              </a:endParaRPr>
            </a:p>
          </p:txBody>
        </p:sp>
      </p:grpSp>
      <p:grpSp>
        <p:nvGrpSpPr>
          <p:cNvPr id="24" name="Group 23"/>
          <p:cNvGrpSpPr/>
          <p:nvPr/>
        </p:nvGrpSpPr>
        <p:grpSpPr>
          <a:xfrm>
            <a:off x="2053882" y="3808568"/>
            <a:ext cx="2271365" cy="1444714"/>
            <a:chOff x="-1792863" y="1612264"/>
            <a:chExt cx="2271365" cy="2976382"/>
          </a:xfrm>
        </p:grpSpPr>
        <p:sp>
          <p:nvSpPr>
            <p:cNvPr id="25" name="Rechteck 13"/>
            <p:cNvSpPr/>
            <p:nvPr/>
          </p:nvSpPr>
          <p:spPr>
            <a:xfrm>
              <a:off x="-1792863" y="1612264"/>
              <a:ext cx="2271365" cy="2976382"/>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26" name="Rectangle 25"/>
            <p:cNvSpPr/>
            <p:nvPr/>
          </p:nvSpPr>
          <p:spPr bwMode="auto">
            <a:xfrm>
              <a:off x="-1702339" y="1795920"/>
              <a:ext cx="2090315" cy="1668375"/>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de-CH" sz="2400" dirty="0">
                  <a:solidFill>
                    <a:schemeClr val="bg2">
                      <a:lumMod val="50000"/>
                    </a:schemeClr>
                  </a:solidFill>
                  <a:latin typeface="HelveticaNeue LT 77 BdCn" panose="020B0706030502030204" pitchFamily="34" charset="0"/>
                </a:rPr>
                <a:t>Factores psicológicos</a:t>
              </a:r>
              <a:endPar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sp>
          <p:nvSpPr>
            <p:cNvPr id="27" name="Rectangle 26"/>
            <p:cNvSpPr/>
            <p:nvPr/>
          </p:nvSpPr>
          <p:spPr bwMode="auto">
            <a:xfrm>
              <a:off x="-1702340" y="3551431"/>
              <a:ext cx="2090315" cy="920752"/>
            </a:xfrm>
            <a:prstGeom prst="rect">
              <a:avLst/>
            </a:prstGeom>
            <a:solidFill>
              <a:srgbClr val="ECF2D2"/>
            </a:solidFill>
            <a:ln w="19050">
              <a:solidFill>
                <a:schemeClr val="bg1">
                  <a:lumMod val="50000"/>
                </a:schemeClr>
              </a:solidFill>
            </a:ln>
            <a:effectLst/>
          </p:spPr>
          <p:txBody>
            <a:bodyPr vert="horz" wrap="square" lIns="0" tIns="72000" rIns="0" bIns="72000" numCol="1" rtlCol="0" anchor="t"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Motivación</a:t>
              </a:r>
              <a:endParaRPr lang="en-US" dirty="0">
                <a:solidFill>
                  <a:srgbClr val="232333"/>
                </a:solidFill>
                <a:latin typeface="HelveticaNeue LT 77 BdCn" panose="020B0706030502030204" pitchFamily="34" charset="0"/>
              </a:endParaRPr>
            </a:p>
          </p:txBody>
        </p:sp>
      </p:grpSp>
      <p:grpSp>
        <p:nvGrpSpPr>
          <p:cNvPr id="28" name="Group 27"/>
          <p:cNvGrpSpPr/>
          <p:nvPr/>
        </p:nvGrpSpPr>
        <p:grpSpPr>
          <a:xfrm>
            <a:off x="8709373" y="4226205"/>
            <a:ext cx="2271365" cy="1436103"/>
            <a:chOff x="-1792863" y="1700811"/>
            <a:chExt cx="2271365" cy="2553184"/>
          </a:xfrm>
        </p:grpSpPr>
        <p:sp>
          <p:nvSpPr>
            <p:cNvPr id="29" name="Rechteck 13"/>
            <p:cNvSpPr/>
            <p:nvPr/>
          </p:nvSpPr>
          <p:spPr>
            <a:xfrm>
              <a:off x="-1792863" y="1700811"/>
              <a:ext cx="2271365" cy="2553184"/>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30" name="Rectangle 29"/>
            <p:cNvSpPr/>
            <p:nvPr/>
          </p:nvSpPr>
          <p:spPr bwMode="auto">
            <a:xfrm>
              <a:off x="-1702339" y="1795919"/>
              <a:ext cx="2090315" cy="761906"/>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400" b="0" i="0" u="none" strike="noStrike" cap="none" normalizeH="0" baseline="0" dirty="0">
                  <a:ln>
                    <a:noFill/>
                  </a:ln>
                  <a:solidFill>
                    <a:schemeClr val="bg2">
                      <a:lumMod val="50000"/>
                    </a:schemeClr>
                  </a:solidFill>
                  <a:effectLst/>
                  <a:latin typeface="HelveticaNeue LT 77 BdCn" panose="020B0706030502030204" pitchFamily="34" charset="0"/>
                </a:rPr>
                <a:t>Información</a:t>
              </a:r>
            </a:p>
          </p:txBody>
        </p:sp>
        <p:sp>
          <p:nvSpPr>
            <p:cNvPr id="31" name="Rectangle 30"/>
            <p:cNvSpPr/>
            <p:nvPr/>
          </p:nvSpPr>
          <p:spPr bwMode="auto">
            <a:xfrm>
              <a:off x="-1702340" y="2763128"/>
              <a:ext cx="2090315" cy="1393964"/>
            </a:xfrm>
            <a:prstGeom prst="rect">
              <a:avLst/>
            </a:prstGeom>
            <a:solidFill>
              <a:srgbClr val="ECF2D2"/>
            </a:solidFill>
            <a:ln w="19050">
              <a:solidFill>
                <a:schemeClr val="bg1">
                  <a:lumMod val="50000"/>
                </a:schemeClr>
              </a:solidFill>
            </a:ln>
            <a:effectLst/>
          </p:spPr>
          <p:txBody>
            <a:bodyPr vert="horz" wrap="square" lIns="0" tIns="72000" rIns="0" bIns="72000" numCol="1" rtlCol="0" anchor="t"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Instrucciones</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a:solidFill>
                    <a:srgbClr val="232333"/>
                  </a:solidFill>
                  <a:latin typeface="HelveticaNeue LT 77 BdCn" panose="020B0706030502030204" pitchFamily="34" charset="0"/>
                </a:rPr>
                <a:t>Feedback</a:t>
              </a:r>
            </a:p>
          </p:txBody>
        </p:sp>
      </p:grpSp>
      <p:pic>
        <p:nvPicPr>
          <p:cNvPr id="23"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9734" y="2510225"/>
            <a:ext cx="2378775" cy="19002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Ellipse 3"/>
          <p:cNvSpPr/>
          <p:nvPr/>
        </p:nvSpPr>
        <p:spPr>
          <a:xfrm>
            <a:off x="3978201" y="1725207"/>
            <a:ext cx="3031850" cy="3031850"/>
          </a:xfrm>
          <a:prstGeom prst="ellipse">
            <a:avLst/>
          </a:prstGeom>
          <a:no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e-CH" dirty="0"/>
          </a:p>
        </p:txBody>
      </p:sp>
      <p:cxnSp>
        <p:nvCxnSpPr>
          <p:cNvPr id="6" name="Straight Connector 5"/>
          <p:cNvCxnSpPr>
            <a:stCxn id="32" idx="2"/>
            <a:endCxn id="17" idx="3"/>
          </p:cNvCxnSpPr>
          <p:nvPr/>
        </p:nvCxnSpPr>
        <p:spPr bwMode="auto">
          <a:xfrm flipH="1" flipV="1">
            <a:off x="2623517" y="2823898"/>
            <a:ext cx="1354684" cy="41723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Straight Connector 32"/>
          <p:cNvCxnSpPr>
            <a:stCxn id="32" idx="3"/>
            <a:endCxn id="25" idx="3"/>
          </p:cNvCxnSpPr>
          <p:nvPr/>
        </p:nvCxnSpPr>
        <p:spPr bwMode="auto">
          <a:xfrm flipH="1">
            <a:off x="4325247" y="4313053"/>
            <a:ext cx="96958" cy="217872"/>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Straight Connector 33"/>
          <p:cNvCxnSpPr>
            <a:stCxn id="29" idx="1"/>
            <a:endCxn id="32" idx="5"/>
          </p:cNvCxnSpPr>
          <p:nvPr/>
        </p:nvCxnSpPr>
        <p:spPr bwMode="auto">
          <a:xfrm flipH="1" flipV="1">
            <a:off x="6566047" y="4313053"/>
            <a:ext cx="2143326" cy="631204"/>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Straight Connector 34"/>
          <p:cNvCxnSpPr>
            <a:stCxn id="13" idx="1"/>
            <a:endCxn id="32" idx="6"/>
          </p:cNvCxnSpPr>
          <p:nvPr/>
        </p:nvCxnSpPr>
        <p:spPr bwMode="auto">
          <a:xfrm flipH="1">
            <a:off x="7010051" y="2627995"/>
            <a:ext cx="219001" cy="613137"/>
          </a:xfrm>
          <a:prstGeom prst="line">
            <a:avLst/>
          </a:prstGeom>
          <a:noFill/>
          <a:ln w="28575"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Imagen 4">
            <a:extLst>
              <a:ext uri="{FF2B5EF4-FFF2-40B4-BE49-F238E27FC236}">
                <a16:creationId xmlns:a16="http://schemas.microsoft.com/office/drawing/2014/main" id="{7994DB24-2552-4118-8CC5-B0972CF90E87}"/>
              </a:ext>
            </a:extLst>
          </p:cNvPr>
          <p:cNvPicPr>
            <a:picLocks noChangeAspect="1"/>
          </p:cNvPicPr>
          <p:nvPr/>
        </p:nvPicPr>
        <p:blipFill>
          <a:blip r:embed="rId4"/>
          <a:stretch>
            <a:fillRect/>
          </a:stretch>
        </p:blipFill>
        <p:spPr>
          <a:xfrm>
            <a:off x="7030058" y="9747"/>
            <a:ext cx="2200847" cy="1194920"/>
          </a:xfrm>
          <a:prstGeom prst="rect">
            <a:avLst/>
          </a:prstGeom>
        </p:spPr>
      </p:pic>
    </p:spTree>
    <p:extLst>
      <p:ext uri="{BB962C8B-B14F-4D97-AF65-F5344CB8AC3E}">
        <p14:creationId xmlns:p14="http://schemas.microsoft.com/office/powerpoint/2010/main" val="123195608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31C610E-D06E-46D9-A466-A4C6026088AB}"/>
              </a:ext>
            </a:extLst>
          </p:cNvPr>
          <p:cNvSpPr>
            <a:spLocks noGrp="1"/>
          </p:cNvSpPr>
          <p:nvPr>
            <p:ph type="title"/>
          </p:nvPr>
        </p:nvSpPr>
        <p:spPr>
          <a:xfrm>
            <a:off x="478502" y="388938"/>
            <a:ext cx="8557731" cy="1169990"/>
          </a:xfrm>
        </p:spPr>
        <p:txBody>
          <a:bodyPr>
            <a:normAutofit/>
          </a:bodyPr>
          <a:lstStyle/>
          <a:p>
            <a:r>
              <a:rPr lang="es-ES" dirty="0"/>
              <a:t>Una perspectiva basada en la terapia del movimiento. </a:t>
            </a:r>
          </a:p>
        </p:txBody>
      </p:sp>
      <p:sp>
        <p:nvSpPr>
          <p:cNvPr id="3" name="Marcador de contenido 2">
            <a:extLst>
              <a:ext uri="{FF2B5EF4-FFF2-40B4-BE49-F238E27FC236}">
                <a16:creationId xmlns:a16="http://schemas.microsoft.com/office/drawing/2014/main" id="{607F0D86-DCBA-478A-912D-F5E03342B0EB}"/>
              </a:ext>
            </a:extLst>
          </p:cNvPr>
          <p:cNvSpPr>
            <a:spLocks noGrp="1"/>
          </p:cNvSpPr>
          <p:nvPr>
            <p:ph idx="1"/>
          </p:nvPr>
        </p:nvSpPr>
        <p:spPr>
          <a:xfrm>
            <a:off x="491847" y="1916833"/>
            <a:ext cx="9939856" cy="3600400"/>
          </a:xfrm>
        </p:spPr>
        <p:txBody>
          <a:bodyPr/>
          <a:lstStyle/>
          <a:p>
            <a:r>
              <a:rPr lang="es-ES" dirty="0"/>
              <a:t>El contenido de esta presentación se basa en la presentación de IISART, revisada, traducida y adaptada por Centro Europeo de Neurociencias. </a:t>
            </a:r>
          </a:p>
          <a:p>
            <a:endParaRPr lang="es-ES" dirty="0"/>
          </a:p>
          <a:p>
            <a:r>
              <a:rPr lang="es-ES" dirty="0"/>
              <a:t>Puedes utilizar el contenido de esta presentación con tus pacientes y tus compañeros de trabajo, eso si, </a:t>
            </a:r>
            <a:r>
              <a:rPr lang="es-ES" b="1" dirty="0"/>
              <a:t>referencia siempre y en todo momento el origen y los autores de la misma. </a:t>
            </a:r>
          </a:p>
          <a:p>
            <a:endParaRPr lang="es-ES" b="1" dirty="0"/>
          </a:p>
          <a:p>
            <a:r>
              <a:rPr lang="es-ES" dirty="0"/>
              <a:t>Si el contenido de esta presentación va a ser utilizada en cualquier formación, curso, congreso, jornada, etc., </a:t>
            </a:r>
            <a:r>
              <a:rPr lang="es-ES" b="1" dirty="0"/>
              <a:t>se deberá pedir primero permiso a los autores de la misma</a:t>
            </a:r>
            <a:r>
              <a:rPr lang="es-ES" dirty="0"/>
              <a:t>. </a:t>
            </a:r>
          </a:p>
        </p:txBody>
      </p:sp>
      <p:sp>
        <p:nvSpPr>
          <p:cNvPr id="4" name="Marcador de pie de página 3">
            <a:extLst>
              <a:ext uri="{FF2B5EF4-FFF2-40B4-BE49-F238E27FC236}">
                <a16:creationId xmlns:a16="http://schemas.microsoft.com/office/drawing/2014/main" id="{A893207E-CF49-4DB8-8B2F-8857E49EA011}"/>
              </a:ext>
            </a:extLst>
          </p:cNvPr>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Marcador de número de diapositiva 4">
            <a:extLst>
              <a:ext uri="{FF2B5EF4-FFF2-40B4-BE49-F238E27FC236}">
                <a16:creationId xmlns:a16="http://schemas.microsoft.com/office/drawing/2014/main" id="{D363D148-EE1D-4168-B032-BE2DE6119751}"/>
              </a:ext>
            </a:extLst>
          </p:cNvPr>
          <p:cNvSpPr>
            <a:spLocks noGrp="1"/>
          </p:cNvSpPr>
          <p:nvPr>
            <p:ph type="sldNum" sz="quarter" idx="12"/>
          </p:nvPr>
        </p:nvSpPr>
        <p:spPr/>
        <p:txBody>
          <a:bodyPr/>
          <a:lstStyle/>
          <a:p>
            <a:fld id="{9F8E3E85-A5F1-45AC-BC8E-CB7307177C38}" type="slidenum">
              <a:rPr lang="de-CH" smtClean="0">
                <a:solidFill>
                  <a:srgbClr val="000000"/>
                </a:solidFill>
              </a:rPr>
              <a:pPr/>
              <a:t>2</a:t>
            </a:fld>
            <a:endParaRPr lang="de-CH" dirty="0">
              <a:solidFill>
                <a:srgbClr val="000000"/>
              </a:solidFill>
            </a:endParaRPr>
          </a:p>
        </p:txBody>
      </p:sp>
    </p:spTree>
    <p:extLst>
      <p:ext uri="{BB962C8B-B14F-4D97-AF65-F5344CB8AC3E}">
        <p14:creationId xmlns:p14="http://schemas.microsoft.com/office/powerpoint/2010/main" val="3339523144"/>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dirty="0" err="1">
                <a:solidFill>
                  <a:schemeClr val="tx1">
                    <a:lumMod val="65000"/>
                    <a:lumOff val="35000"/>
                  </a:schemeClr>
                </a:solidFill>
              </a:rPr>
              <a:t>Visión</a:t>
            </a:r>
            <a:r>
              <a:rPr lang="en-US" dirty="0">
                <a:solidFill>
                  <a:schemeClr val="tx1">
                    <a:lumMod val="65000"/>
                    <a:lumOff val="35000"/>
                  </a:schemeClr>
                </a:solidFill>
              </a:rPr>
              <a:t> general</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20</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terapia </a:t>
            </a:r>
            <a:r>
              <a:rPr lang="en-US" noProof="0" dirty="0" err="1"/>
              <a:t>necesita</a:t>
            </a:r>
            <a:r>
              <a:rPr lang="en-US" noProof="0" dirty="0"/>
              <a:t> ser </a:t>
            </a:r>
            <a:r>
              <a:rPr lang="en-US" noProof="0" dirty="0" err="1"/>
              <a:t>intensiva</a:t>
            </a:r>
            <a:r>
              <a:rPr lang="en-US" noProof="0" dirty="0"/>
              <a:t>, </a:t>
            </a:r>
            <a:r>
              <a:rPr lang="en-US" noProof="0" dirty="0" err="1"/>
              <a:t>activa</a:t>
            </a:r>
            <a:r>
              <a:rPr lang="en-US" noProof="0" dirty="0"/>
              <a:t> y </a:t>
            </a:r>
            <a:r>
              <a:rPr lang="en-US" noProof="0" dirty="0" err="1"/>
              <a:t>desafiante</a:t>
            </a:r>
            <a:r>
              <a:rPr lang="en-US" noProof="0" dirty="0"/>
              <a:t> para que </a:t>
            </a:r>
            <a:r>
              <a:rPr lang="en-US" noProof="0" dirty="0" err="1"/>
              <a:t>suceda</a:t>
            </a:r>
            <a:r>
              <a:rPr lang="en-US" noProof="0" dirty="0"/>
              <a:t> una </a:t>
            </a:r>
            <a:r>
              <a:rPr lang="en-US" noProof="0" dirty="0" err="1"/>
              <a:t>recuperación</a:t>
            </a:r>
            <a:r>
              <a:rPr lang="en-US" noProof="0" dirty="0"/>
              <a:t> </a:t>
            </a:r>
            <a:r>
              <a:rPr lang="en-US" noProof="0" dirty="0" err="1"/>
              <a:t>óptima</a:t>
            </a:r>
            <a:r>
              <a:rPr lang="en-US" noProof="0" dirty="0"/>
              <a:t>. </a:t>
            </a:r>
          </a:p>
        </p:txBody>
      </p:sp>
      <p:grpSp>
        <p:nvGrpSpPr>
          <p:cNvPr id="7" name="Group 6"/>
          <p:cNvGrpSpPr/>
          <p:nvPr/>
        </p:nvGrpSpPr>
        <p:grpSpPr>
          <a:xfrm>
            <a:off x="665833" y="1775706"/>
            <a:ext cx="2271365" cy="3236714"/>
            <a:chOff x="-1792863" y="1700809"/>
            <a:chExt cx="2271365" cy="3236714"/>
          </a:xfrm>
        </p:grpSpPr>
        <p:sp>
          <p:nvSpPr>
            <p:cNvPr id="8" name="Rechteck 13"/>
            <p:cNvSpPr/>
            <p:nvPr/>
          </p:nvSpPr>
          <p:spPr>
            <a:xfrm>
              <a:off x="-1792863" y="1700809"/>
              <a:ext cx="2271365" cy="3236714"/>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bwMode="auto">
            <a:xfrm>
              <a:off x="-1702339" y="1795921"/>
              <a:ext cx="2090315" cy="624967"/>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2400" b="0" i="0" u="none" strike="noStrike" cap="none" normalizeH="0" baseline="0" dirty="0" err="1">
                  <a:ln>
                    <a:noFill/>
                  </a:ln>
                  <a:solidFill>
                    <a:schemeClr val="bg2">
                      <a:lumMod val="50000"/>
                    </a:schemeClr>
                  </a:solidFill>
                  <a:effectLst/>
                  <a:latin typeface="HelveticaNeue LT 77 BdCn" panose="020B0706030502030204" pitchFamily="34" charset="0"/>
                </a:rPr>
                <a:t>Intensidad</a:t>
              </a:r>
              <a:endPar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sp>
          <p:nvSpPr>
            <p:cNvPr id="10" name="Rectangle 9"/>
            <p:cNvSpPr/>
            <p:nvPr/>
          </p:nvSpPr>
          <p:spPr bwMode="auto">
            <a:xfrm>
              <a:off x="-1702340" y="2492496"/>
              <a:ext cx="2090315" cy="2376663"/>
            </a:xfrm>
            <a:prstGeom prst="rect">
              <a:avLst/>
            </a:prstGeom>
            <a:solidFill>
              <a:srgbClr val="ECF2D2"/>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Repeticiones</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Duración</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Distribución</a:t>
              </a:r>
              <a:r>
                <a:rPr lang="en-US" dirty="0">
                  <a:solidFill>
                    <a:srgbClr val="232333"/>
                  </a:solidFill>
                  <a:latin typeface="HelveticaNeue LT 77 BdCn" panose="020B0706030502030204" pitchFamily="34" charset="0"/>
                </a:rPr>
                <a:t> / </a:t>
              </a:r>
              <a:r>
                <a:rPr lang="en-US" dirty="0" err="1">
                  <a:solidFill>
                    <a:srgbClr val="232333"/>
                  </a:solidFill>
                  <a:latin typeface="HelveticaNeue LT 77 BdCn" panose="020B0706030502030204" pitchFamily="34" charset="0"/>
                </a:rPr>
                <a:t>Frecuencia</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Esfuerzo</a:t>
              </a:r>
              <a:endParaRPr lang="en-US" dirty="0">
                <a:solidFill>
                  <a:srgbClr val="232333"/>
                </a:solidFill>
                <a:latin typeface="HelveticaNeue LT 77 BdCn" panose="020B0706030502030204" pitchFamily="34" charset="0"/>
              </a:endParaRPr>
            </a:p>
            <a:p>
              <a:pPr marL="378000" indent="-285750" fontAlgn="base">
                <a:spcBef>
                  <a:spcPct val="0"/>
                </a:spcBef>
                <a:spcAft>
                  <a:spcPct val="0"/>
                </a:spcAft>
                <a:buFont typeface="Arial" panose="020B0604020202020204" pitchFamily="34" charset="0"/>
                <a:buChar char="•"/>
              </a:pPr>
              <a:r>
                <a:rPr lang="en-US" dirty="0" err="1">
                  <a:solidFill>
                    <a:srgbClr val="232333"/>
                  </a:solidFill>
                  <a:latin typeface="HelveticaNeue LT 77 BdCn" panose="020B0706030502030204" pitchFamily="34" charset="0"/>
                </a:rPr>
                <a:t>Dificultad</a:t>
              </a:r>
              <a:endParaRPr lang="en-US" dirty="0">
                <a:solidFill>
                  <a:srgbClr val="232333"/>
                </a:solidFill>
                <a:latin typeface="HelveticaNeue LT 77 BdCn" panose="020B0706030502030204" pitchFamily="34" charset="0"/>
              </a:endParaRPr>
            </a:p>
          </p:txBody>
        </p:sp>
      </p:grpSp>
      <p:sp>
        <p:nvSpPr>
          <p:cNvPr id="11" name="TextBox 10"/>
          <p:cNvSpPr txBox="1"/>
          <p:nvPr/>
        </p:nvSpPr>
        <p:spPr>
          <a:xfrm>
            <a:off x="3199869" y="2730620"/>
            <a:ext cx="4557658" cy="369332"/>
          </a:xfrm>
          <a:prstGeom prst="rect">
            <a:avLst/>
          </a:prstGeom>
          <a:noFill/>
        </p:spPr>
        <p:txBody>
          <a:bodyPr wrap="none" rtlCol="0">
            <a:spAutoFit/>
          </a:bodyPr>
          <a:lstStyle/>
          <a:p>
            <a:r>
              <a:rPr lang="en-US" i="1" dirty="0" err="1">
                <a:latin typeface="HelveticaNeueLT W1G 45 Lt" panose="020B0403020202020204" pitchFamily="34" charset="0"/>
              </a:rPr>
              <a:t>Ejecución</a:t>
            </a:r>
            <a:r>
              <a:rPr lang="en-US" i="1" dirty="0">
                <a:latin typeface="HelveticaNeueLT W1G 45 Lt" panose="020B0403020202020204" pitchFamily="34" charset="0"/>
              </a:rPr>
              <a:t> </a:t>
            </a:r>
            <a:r>
              <a:rPr lang="en-US" i="1" dirty="0" err="1">
                <a:latin typeface="HelveticaNeueLT W1G 45 Lt" panose="020B0403020202020204" pitchFamily="34" charset="0"/>
              </a:rPr>
              <a:t>repetida</a:t>
            </a:r>
            <a:r>
              <a:rPr lang="en-US" i="1" dirty="0">
                <a:latin typeface="HelveticaNeueLT W1G 45 Lt" panose="020B0403020202020204" pitchFamily="34" charset="0"/>
              </a:rPr>
              <a:t> de un movimiento/</a:t>
            </a:r>
            <a:r>
              <a:rPr lang="en-US" i="1" dirty="0" err="1">
                <a:latin typeface="HelveticaNeueLT W1G 45 Lt" panose="020B0403020202020204" pitchFamily="34" charset="0"/>
              </a:rPr>
              <a:t>tarea</a:t>
            </a:r>
            <a:endParaRPr lang="en-US" i="1" dirty="0">
              <a:latin typeface="HelveticaNeueLT W1G 45 Lt" panose="020B0403020202020204" pitchFamily="34" charset="0"/>
            </a:endParaRPr>
          </a:p>
        </p:txBody>
      </p:sp>
      <p:sp>
        <p:nvSpPr>
          <p:cNvPr id="12" name="TextBox 11"/>
          <p:cNvSpPr txBox="1"/>
          <p:nvPr/>
        </p:nvSpPr>
        <p:spPr>
          <a:xfrm>
            <a:off x="3188717" y="3068960"/>
            <a:ext cx="5840060" cy="369332"/>
          </a:xfrm>
          <a:prstGeom prst="rect">
            <a:avLst/>
          </a:prstGeom>
          <a:noFill/>
        </p:spPr>
        <p:txBody>
          <a:bodyPr wrap="none" rtlCol="0">
            <a:spAutoFit/>
          </a:bodyPr>
          <a:lstStyle/>
          <a:p>
            <a:r>
              <a:rPr lang="en-US" i="1" dirty="0" err="1">
                <a:latin typeface="HelveticaNeueLT W1G 45 Lt" panose="020B0403020202020204" pitchFamily="34" charset="0"/>
              </a:rPr>
              <a:t>Duración</a:t>
            </a:r>
            <a:r>
              <a:rPr lang="en-US" i="1" dirty="0">
                <a:latin typeface="HelveticaNeueLT W1G 45 Lt" panose="020B0403020202020204" pitchFamily="34" charset="0"/>
              </a:rPr>
              <a:t> de una sola session o de una terapia entera.</a:t>
            </a:r>
          </a:p>
        </p:txBody>
      </p:sp>
      <p:sp>
        <p:nvSpPr>
          <p:cNvPr id="13" name="TextBox 12"/>
          <p:cNvSpPr txBox="1"/>
          <p:nvPr/>
        </p:nvSpPr>
        <p:spPr>
          <a:xfrm>
            <a:off x="3188717" y="3571058"/>
            <a:ext cx="7212231" cy="369332"/>
          </a:xfrm>
          <a:prstGeom prst="rect">
            <a:avLst/>
          </a:prstGeom>
          <a:noFill/>
        </p:spPr>
        <p:txBody>
          <a:bodyPr wrap="none" rtlCol="0">
            <a:spAutoFit/>
          </a:bodyPr>
          <a:lstStyle/>
          <a:p>
            <a:r>
              <a:rPr lang="en-US" i="1" dirty="0" err="1">
                <a:latin typeface="HelveticaNeueLT W1G 45 Lt" panose="020B0403020202020204" pitchFamily="34" charset="0"/>
              </a:rPr>
              <a:t>Cantidad</a:t>
            </a:r>
            <a:r>
              <a:rPr lang="en-US" i="1" dirty="0">
                <a:latin typeface="HelveticaNeueLT W1G 45 Lt" panose="020B0403020202020204" pitchFamily="34" charset="0"/>
              </a:rPr>
              <a:t> de </a:t>
            </a:r>
            <a:r>
              <a:rPr lang="en-US" i="1" dirty="0" err="1">
                <a:latin typeface="HelveticaNeueLT W1G 45 Lt" panose="020B0403020202020204" pitchFamily="34" charset="0"/>
              </a:rPr>
              <a:t>descansos</a:t>
            </a:r>
            <a:r>
              <a:rPr lang="en-US" i="1" dirty="0">
                <a:latin typeface="HelveticaNeueLT W1G 45 Lt" panose="020B0403020202020204" pitchFamily="34" charset="0"/>
              </a:rPr>
              <a:t> entre las </a:t>
            </a:r>
            <a:r>
              <a:rPr lang="en-US" i="1" dirty="0" err="1">
                <a:latin typeface="HelveticaNeueLT W1G 45 Lt" panose="020B0403020202020204" pitchFamily="34" charset="0"/>
              </a:rPr>
              <a:t>sesiones</a:t>
            </a:r>
            <a:r>
              <a:rPr lang="en-US" i="1" dirty="0">
                <a:latin typeface="HelveticaNeueLT W1G 45 Lt" panose="020B0403020202020204" pitchFamily="34" charset="0"/>
              </a:rPr>
              <a:t> o entre las </a:t>
            </a:r>
            <a:r>
              <a:rPr lang="en-US" i="1" dirty="0" err="1">
                <a:latin typeface="HelveticaNeueLT W1G 45 Lt" panose="020B0403020202020204" pitchFamily="34" charset="0"/>
              </a:rPr>
              <a:t>repeticiones</a:t>
            </a:r>
            <a:endParaRPr lang="en-US" i="1" dirty="0">
              <a:latin typeface="HelveticaNeueLT W1G 45 Lt" panose="020B0403020202020204" pitchFamily="34" charset="0"/>
            </a:endParaRPr>
          </a:p>
        </p:txBody>
      </p:sp>
      <p:sp>
        <p:nvSpPr>
          <p:cNvPr id="14" name="TextBox 13"/>
          <p:cNvSpPr txBox="1"/>
          <p:nvPr/>
        </p:nvSpPr>
        <p:spPr>
          <a:xfrm>
            <a:off x="3205096" y="4022060"/>
            <a:ext cx="5237331" cy="369332"/>
          </a:xfrm>
          <a:prstGeom prst="rect">
            <a:avLst/>
          </a:prstGeom>
          <a:noFill/>
        </p:spPr>
        <p:txBody>
          <a:bodyPr wrap="none" rtlCol="0">
            <a:spAutoFit/>
          </a:bodyPr>
          <a:lstStyle/>
          <a:p>
            <a:r>
              <a:rPr lang="en-US" i="1" dirty="0" err="1">
                <a:latin typeface="HelveticaNeueLT W1G 45 Lt" panose="020B0403020202020204" pitchFamily="34" charset="0"/>
              </a:rPr>
              <a:t>Participación</a:t>
            </a:r>
            <a:r>
              <a:rPr lang="en-US" i="1" dirty="0">
                <a:latin typeface="HelveticaNeueLT W1G 45 Lt" panose="020B0403020202020204" pitchFamily="34" charset="0"/>
              </a:rPr>
              <a:t> </a:t>
            </a:r>
            <a:r>
              <a:rPr lang="en-US" i="1" dirty="0" err="1">
                <a:latin typeface="HelveticaNeueLT W1G 45 Lt" panose="020B0403020202020204" pitchFamily="34" charset="0"/>
              </a:rPr>
              <a:t>activa</a:t>
            </a:r>
            <a:r>
              <a:rPr lang="en-US" i="1" dirty="0">
                <a:latin typeface="HelveticaNeueLT W1G 45 Lt" panose="020B0403020202020204" pitchFamily="34" charset="0"/>
              </a:rPr>
              <a:t> del </a:t>
            </a:r>
            <a:r>
              <a:rPr lang="en-US" i="1" dirty="0" err="1">
                <a:latin typeface="HelveticaNeueLT W1G 45 Lt" panose="020B0403020202020204" pitchFamily="34" charset="0"/>
              </a:rPr>
              <a:t>paciente</a:t>
            </a:r>
            <a:r>
              <a:rPr lang="en-US" i="1" dirty="0">
                <a:latin typeface="HelveticaNeueLT W1G 45 Lt" panose="020B0403020202020204" pitchFamily="34" charset="0"/>
              </a:rPr>
              <a:t> (fisica y mental)</a:t>
            </a:r>
            <a:endParaRPr lang="en-US" b="1" i="1" dirty="0">
              <a:latin typeface="HelveticaNeue LT 77 BdCn" panose="020B0706030502030204" pitchFamily="34" charset="0"/>
            </a:endParaRPr>
          </a:p>
        </p:txBody>
      </p:sp>
      <p:sp>
        <p:nvSpPr>
          <p:cNvPr id="15" name="TextBox 14"/>
          <p:cNvSpPr txBox="1"/>
          <p:nvPr/>
        </p:nvSpPr>
        <p:spPr>
          <a:xfrm>
            <a:off x="3188717" y="4408571"/>
            <a:ext cx="4057521" cy="369332"/>
          </a:xfrm>
          <a:prstGeom prst="rect">
            <a:avLst/>
          </a:prstGeom>
          <a:noFill/>
        </p:spPr>
        <p:txBody>
          <a:bodyPr wrap="none" rtlCol="0">
            <a:spAutoFit/>
          </a:bodyPr>
          <a:lstStyle/>
          <a:p>
            <a:r>
              <a:rPr lang="en-US" i="1" dirty="0">
                <a:latin typeface="HelveticaNeueLT W1G 45 Lt" panose="020B0403020202020204" pitchFamily="34" charset="0"/>
              </a:rPr>
              <a:t>Nivel de </a:t>
            </a:r>
            <a:r>
              <a:rPr lang="en-US" i="1" dirty="0" err="1">
                <a:latin typeface="HelveticaNeueLT W1G 45 Lt" panose="020B0403020202020204" pitchFamily="34" charset="0"/>
              </a:rPr>
              <a:t>desafío</a:t>
            </a:r>
            <a:r>
              <a:rPr lang="en-US" i="1" dirty="0">
                <a:latin typeface="HelveticaNeueLT W1G 45 Lt" panose="020B0403020202020204" pitchFamily="34" charset="0"/>
              </a:rPr>
              <a:t> durante las </a:t>
            </a:r>
            <a:r>
              <a:rPr lang="en-US" i="1" dirty="0" err="1">
                <a:latin typeface="HelveticaNeueLT W1G 45 Lt" panose="020B0403020202020204" pitchFamily="34" charset="0"/>
              </a:rPr>
              <a:t>terapias</a:t>
            </a:r>
            <a:r>
              <a:rPr lang="en-US" i="1" dirty="0">
                <a:latin typeface="HelveticaNeueLT W1G 45 Lt" panose="020B0403020202020204" pitchFamily="34" charset="0"/>
              </a:rPr>
              <a:t>. </a:t>
            </a:r>
          </a:p>
        </p:txBody>
      </p:sp>
      <p:cxnSp>
        <p:nvCxnSpPr>
          <p:cNvPr id="17" name="Straight Connector 16"/>
          <p:cNvCxnSpPr>
            <a:endCxn id="11" idx="1"/>
          </p:cNvCxnSpPr>
          <p:nvPr/>
        </p:nvCxnSpPr>
        <p:spPr bwMode="auto">
          <a:xfrm>
            <a:off x="2941117" y="2915286"/>
            <a:ext cx="258752"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a:endCxn id="12" idx="1"/>
          </p:cNvCxnSpPr>
          <p:nvPr/>
        </p:nvCxnSpPr>
        <p:spPr bwMode="auto">
          <a:xfrm>
            <a:off x="2937194" y="3253626"/>
            <a:ext cx="251523"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Connector 18"/>
          <p:cNvCxnSpPr/>
          <p:nvPr/>
        </p:nvCxnSpPr>
        <p:spPr bwMode="auto">
          <a:xfrm>
            <a:off x="2937194" y="3755724"/>
            <a:ext cx="265395"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a:endCxn id="14" idx="1"/>
          </p:cNvCxnSpPr>
          <p:nvPr/>
        </p:nvCxnSpPr>
        <p:spPr bwMode="auto">
          <a:xfrm>
            <a:off x="2946170" y="4204675"/>
            <a:ext cx="258926" cy="205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2946170" y="4593237"/>
            <a:ext cx="253699"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Imagen 2">
            <a:extLst>
              <a:ext uri="{FF2B5EF4-FFF2-40B4-BE49-F238E27FC236}">
                <a16:creationId xmlns:a16="http://schemas.microsoft.com/office/drawing/2014/main" id="{FCDB7716-30D0-48FF-8D03-77F06737D32F}"/>
              </a:ext>
            </a:extLst>
          </p:cNvPr>
          <p:cNvPicPr>
            <a:picLocks noChangeAspect="1"/>
          </p:cNvPicPr>
          <p:nvPr/>
        </p:nvPicPr>
        <p:blipFill>
          <a:blip r:embed="rId3"/>
          <a:stretch>
            <a:fillRect/>
          </a:stretch>
        </p:blipFill>
        <p:spPr>
          <a:xfrm>
            <a:off x="6858016" y="-32696"/>
            <a:ext cx="2200847" cy="1194920"/>
          </a:xfrm>
          <a:prstGeom prst="rect">
            <a:avLst/>
          </a:prstGeom>
        </p:spPr>
      </p:pic>
    </p:spTree>
    <p:extLst>
      <p:ext uri="{BB962C8B-B14F-4D97-AF65-F5344CB8AC3E}">
        <p14:creationId xmlns:p14="http://schemas.microsoft.com/office/powerpoint/2010/main" val="88492578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 2"/>
          <p:cNvGraphicFramePr/>
          <p:nvPr>
            <p:extLst>
              <p:ext uri="{D42A27DB-BD31-4B8C-83A1-F6EECF244321}">
                <p14:modId xmlns:p14="http://schemas.microsoft.com/office/powerpoint/2010/main" val="2451307422"/>
              </p:ext>
            </p:extLst>
          </p:nvPr>
        </p:nvGraphicFramePr>
        <p:xfrm>
          <a:off x="3474145" y="2104742"/>
          <a:ext cx="3750439" cy="32127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Diagramm 11"/>
          <p:cNvGraphicFramePr/>
          <p:nvPr>
            <p:extLst>
              <p:ext uri="{D42A27DB-BD31-4B8C-83A1-F6EECF244321}">
                <p14:modId xmlns:p14="http://schemas.microsoft.com/office/powerpoint/2010/main" val="262260166"/>
              </p:ext>
            </p:extLst>
          </p:nvPr>
        </p:nvGraphicFramePr>
        <p:xfrm>
          <a:off x="7161013" y="2109430"/>
          <a:ext cx="3750439" cy="3212774"/>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5" name="Title 4"/>
          <p:cNvSpPr>
            <a:spLocks noGrp="1"/>
          </p:cNvSpPr>
          <p:nvPr>
            <p:ph type="title"/>
          </p:nvPr>
        </p:nvSpPr>
        <p:spPr/>
        <p:txBody>
          <a:bodyPr/>
          <a:lstStyle/>
          <a:p>
            <a:r>
              <a:rPr lang="en-US" noProof="0" dirty="0" err="1"/>
              <a:t>Intensidad</a:t>
            </a:r>
            <a:r>
              <a:rPr lang="en-US" noProof="0" dirty="0"/>
              <a:t>: </a:t>
            </a:r>
            <a:r>
              <a:rPr lang="en-US" dirty="0">
                <a:solidFill>
                  <a:schemeClr val="tx1">
                    <a:lumMod val="65000"/>
                    <a:lumOff val="35000"/>
                  </a:schemeClr>
                </a:solidFill>
              </a:rPr>
              <a:t>vision general</a:t>
            </a:r>
            <a:endParaRPr lang="en-US" noProof="0" dirty="0"/>
          </a:p>
        </p:txBody>
      </p:sp>
      <p:sp>
        <p:nvSpPr>
          <p:cNvPr id="2" name="Footer Placeholder 1"/>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4" name="Slide Number Placeholder 3"/>
          <p:cNvSpPr>
            <a:spLocks noGrp="1"/>
          </p:cNvSpPr>
          <p:nvPr>
            <p:ph type="sldNum" sz="quarter" idx="12"/>
          </p:nvPr>
        </p:nvSpPr>
        <p:spPr/>
        <p:txBody>
          <a:bodyPr/>
          <a:lstStyle/>
          <a:p>
            <a:fld id="{9F8E3E85-A5F1-45AC-BC8E-CB7307177C38}" type="slidenum">
              <a:rPr lang="de-CH" smtClean="0">
                <a:solidFill>
                  <a:srgbClr val="000000"/>
                </a:solidFill>
              </a:rPr>
              <a:pPr/>
              <a:t>21</a:t>
            </a:fld>
            <a:endParaRPr lang="de-CH" dirty="0">
              <a:solidFill>
                <a:srgbClr val="000000"/>
              </a:solidFill>
            </a:endParaRPr>
          </a:p>
        </p:txBody>
      </p:sp>
      <p:sp>
        <p:nvSpPr>
          <p:cNvPr id="16" name="Textfeld 8"/>
          <p:cNvSpPr txBox="1"/>
          <p:nvPr/>
        </p:nvSpPr>
        <p:spPr>
          <a:xfrm>
            <a:off x="509866" y="3373632"/>
            <a:ext cx="2592729" cy="584775"/>
          </a:xfrm>
          <a:prstGeom prst="rect">
            <a:avLst/>
          </a:prstGeom>
          <a:solidFill>
            <a:srgbClr val="B4CC4C"/>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de-CH" sz="3200" b="1" dirty="0">
                <a:latin typeface="HelveticaNeue LT 77 BdCn" panose="020B0706030502030204" pitchFamily="34" charset="0"/>
              </a:rPr>
              <a:t>Intensidad</a:t>
            </a:r>
          </a:p>
        </p:txBody>
      </p:sp>
      <p:sp>
        <p:nvSpPr>
          <p:cNvPr id="6" name="TextBox 5"/>
          <p:cNvSpPr txBox="1"/>
          <p:nvPr/>
        </p:nvSpPr>
        <p:spPr>
          <a:xfrm>
            <a:off x="3136132" y="3088698"/>
            <a:ext cx="646331" cy="1015663"/>
          </a:xfrm>
          <a:prstGeom prst="rect">
            <a:avLst/>
          </a:prstGeom>
          <a:noFill/>
        </p:spPr>
        <p:txBody>
          <a:bodyPr wrap="none" rtlCol="0" anchor="ctr">
            <a:spAutoFit/>
          </a:bodyPr>
          <a:lstStyle/>
          <a:p>
            <a:pPr algn="ctr"/>
            <a:r>
              <a:rPr lang="de-CH" sz="6000" dirty="0">
                <a:latin typeface="HelveticaNeue LT 77 BdCn" panose="020B0706030502030204" pitchFamily="34" charset="0"/>
              </a:rPr>
              <a:t>=</a:t>
            </a:r>
          </a:p>
        </p:txBody>
      </p:sp>
      <p:sp>
        <p:nvSpPr>
          <p:cNvPr id="17" name="TextBox 16"/>
          <p:cNvSpPr txBox="1"/>
          <p:nvPr/>
        </p:nvSpPr>
        <p:spPr>
          <a:xfrm>
            <a:off x="6894052" y="3088697"/>
            <a:ext cx="540533" cy="1015663"/>
          </a:xfrm>
          <a:prstGeom prst="rect">
            <a:avLst/>
          </a:prstGeom>
          <a:noFill/>
        </p:spPr>
        <p:txBody>
          <a:bodyPr wrap="none" rtlCol="0" anchor="ctr">
            <a:spAutoFit/>
          </a:bodyPr>
          <a:lstStyle/>
          <a:p>
            <a:pPr algn="ctr"/>
            <a:r>
              <a:rPr lang="de-CH" sz="6000" dirty="0">
                <a:latin typeface="HelveticaNeue LT 77 BdCn" panose="020B0706030502030204" pitchFamily="34" charset="0"/>
              </a:rPr>
              <a:t>x</a:t>
            </a:r>
          </a:p>
        </p:txBody>
      </p:sp>
      <p:pic>
        <p:nvPicPr>
          <p:cNvPr id="7" name="Imagen 6">
            <a:extLst>
              <a:ext uri="{FF2B5EF4-FFF2-40B4-BE49-F238E27FC236}">
                <a16:creationId xmlns:a16="http://schemas.microsoft.com/office/drawing/2014/main" id="{905FFD20-3ED9-4287-AE1B-4847591D8C15}"/>
              </a:ext>
            </a:extLst>
          </p:cNvPr>
          <p:cNvPicPr>
            <a:picLocks noChangeAspect="1"/>
          </p:cNvPicPr>
          <p:nvPr/>
        </p:nvPicPr>
        <p:blipFill>
          <a:blip r:embed="rId13"/>
          <a:stretch>
            <a:fillRect/>
          </a:stretch>
        </p:blipFill>
        <p:spPr>
          <a:xfrm>
            <a:off x="6786513" y="0"/>
            <a:ext cx="2200847" cy="1194920"/>
          </a:xfrm>
          <a:prstGeom prst="rect">
            <a:avLst/>
          </a:prstGeom>
        </p:spPr>
      </p:pic>
    </p:spTree>
    <p:extLst>
      <p:ext uri="{BB962C8B-B14F-4D97-AF65-F5344CB8AC3E}">
        <p14:creationId xmlns:p14="http://schemas.microsoft.com/office/powerpoint/2010/main" val="407573441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Repeticiones</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338241" y="1558928"/>
            <a:ext cx="6093462" cy="3670271"/>
          </a:xfrm>
        </p:spPr>
        <p:txBody>
          <a:bodyPr>
            <a:normAutofit fontScale="92500" lnSpcReduction="20000"/>
          </a:bodyPr>
          <a:lstStyle/>
          <a:p>
            <a:pPr marL="0" indent="0">
              <a:spcAft>
                <a:spcPts val="0"/>
              </a:spcAft>
              <a:buNone/>
            </a:pPr>
            <a:r>
              <a:rPr lang="en-US" dirty="0">
                <a:latin typeface="HelveticaNeue LT 77 BdCn" panose="020B0706030502030204" pitchFamily="34" charset="0"/>
              </a:rPr>
              <a:t>Ley de </a:t>
            </a:r>
            <a:r>
              <a:rPr lang="en-US" dirty="0" err="1">
                <a:latin typeface="HelveticaNeue LT 77 BdCn" panose="020B0706030502030204" pitchFamily="34" charset="0"/>
              </a:rPr>
              <a:t>potencia</a:t>
            </a:r>
            <a:r>
              <a:rPr lang="en-US" dirty="0">
                <a:latin typeface="HelveticaNeue LT 77 BdCn" panose="020B0706030502030204" pitchFamily="34" charset="0"/>
              </a:rPr>
              <a:t> de la </a:t>
            </a:r>
            <a:r>
              <a:rPr lang="en-US" dirty="0" err="1">
                <a:latin typeface="HelveticaNeue LT 77 BdCn" panose="020B0706030502030204" pitchFamily="34" charset="0"/>
              </a:rPr>
              <a:t>práctica</a:t>
            </a:r>
            <a:endParaRPr lang="en-US" noProof="0" dirty="0">
              <a:latin typeface="HelveticaNeue LT 77 BdCn" panose="020B0706030502030204" pitchFamily="34" charset="0"/>
            </a:endParaRPr>
          </a:p>
          <a:p>
            <a:pPr marL="0" indent="0">
              <a:spcAft>
                <a:spcPts val="1200"/>
              </a:spcAft>
              <a:buNone/>
            </a:pPr>
            <a:r>
              <a:rPr lang="en-US" sz="1800" noProof="0" dirty="0"/>
              <a:t>“Si el resto de </a:t>
            </a:r>
            <a:r>
              <a:rPr lang="en-US" sz="1800" noProof="0" dirty="0" err="1"/>
              <a:t>factores</a:t>
            </a:r>
            <a:r>
              <a:rPr lang="en-US" sz="1800" noProof="0" dirty="0"/>
              <a:t> se </a:t>
            </a:r>
            <a:r>
              <a:rPr lang="en-US" sz="1800" noProof="0" dirty="0" err="1"/>
              <a:t>mantienen</a:t>
            </a:r>
            <a:r>
              <a:rPr lang="en-US" sz="1800" noProof="0" dirty="0"/>
              <a:t> </a:t>
            </a:r>
            <a:r>
              <a:rPr lang="en-US" sz="1800" noProof="0" dirty="0" err="1"/>
              <a:t>constantes</a:t>
            </a:r>
            <a:r>
              <a:rPr lang="en-US" sz="1800" noProof="0" dirty="0"/>
              <a:t>, el </a:t>
            </a:r>
            <a:r>
              <a:rPr lang="en-US" sz="1800" noProof="0" dirty="0" err="1"/>
              <a:t>grado</a:t>
            </a:r>
            <a:r>
              <a:rPr lang="en-US" sz="1800" noProof="0" dirty="0"/>
              <a:t> de </a:t>
            </a:r>
            <a:r>
              <a:rPr lang="en-US" sz="1800" noProof="0" dirty="0" err="1"/>
              <a:t>mejora</a:t>
            </a:r>
            <a:r>
              <a:rPr lang="en-US" sz="1800" noProof="0" dirty="0"/>
              <a:t> de la </a:t>
            </a:r>
            <a:r>
              <a:rPr lang="en-US" sz="1800" noProof="0" dirty="0" err="1"/>
              <a:t>ejecución</a:t>
            </a:r>
            <a:r>
              <a:rPr lang="en-US" sz="1800" noProof="0" dirty="0"/>
              <a:t> </a:t>
            </a:r>
            <a:r>
              <a:rPr lang="en-US" sz="1800" noProof="0" dirty="0" err="1"/>
              <a:t>depende</a:t>
            </a:r>
            <a:r>
              <a:rPr lang="en-US" sz="1800" noProof="0" dirty="0"/>
              <a:t> de la </a:t>
            </a:r>
            <a:r>
              <a:rPr lang="en-US" sz="1800" noProof="0" dirty="0" err="1"/>
              <a:t>cantidad</a:t>
            </a:r>
            <a:r>
              <a:rPr lang="en-US" sz="1800" noProof="0" dirty="0"/>
              <a:t> de </a:t>
            </a:r>
            <a:r>
              <a:rPr lang="en-US" sz="1800" noProof="0" dirty="0" err="1"/>
              <a:t>práctica</a:t>
            </a:r>
            <a:r>
              <a:rPr lang="en-US" sz="1800" noProof="0" dirty="0"/>
              <a:t> [1,2].”</a:t>
            </a:r>
          </a:p>
          <a:p>
            <a:pPr marL="0" indent="0">
              <a:spcAft>
                <a:spcPts val="0"/>
              </a:spcAft>
              <a:buNone/>
            </a:pPr>
            <a:r>
              <a:rPr lang="en-US" noProof="0" dirty="0">
                <a:latin typeface="HelveticaNeue LT 77 BdCn" panose="020B0706030502030204" pitchFamily="34" charset="0"/>
              </a:rPr>
              <a:t>Más es </a:t>
            </a:r>
            <a:r>
              <a:rPr lang="en-US" noProof="0" dirty="0" err="1">
                <a:latin typeface="HelveticaNeue LT 77 BdCn" panose="020B0706030502030204" pitchFamily="34" charset="0"/>
              </a:rPr>
              <a:t>mejor</a:t>
            </a:r>
            <a:endParaRPr lang="en-US" noProof="0" dirty="0">
              <a:latin typeface="HelveticaNeue LT 77 BdCn" panose="020B0706030502030204" pitchFamily="34" charset="0"/>
            </a:endParaRPr>
          </a:p>
          <a:p>
            <a:pPr marL="0" indent="0">
              <a:spcAft>
                <a:spcPts val="1200"/>
              </a:spcAft>
              <a:buNone/>
            </a:pPr>
            <a:r>
              <a:rPr lang="en-US" sz="1800" noProof="0" dirty="0"/>
              <a:t>El </a:t>
            </a:r>
            <a:r>
              <a:rPr lang="en-US" sz="1800" noProof="0" dirty="0" err="1"/>
              <a:t>incremento</a:t>
            </a:r>
            <a:r>
              <a:rPr lang="en-US" sz="1800" noProof="0" dirty="0"/>
              <a:t> en el numero de </a:t>
            </a:r>
            <a:r>
              <a:rPr lang="en-US" sz="1800" noProof="0" dirty="0" err="1"/>
              <a:t>repeticiones</a:t>
            </a:r>
            <a:r>
              <a:rPr lang="en-US" sz="1800" noProof="0" dirty="0"/>
              <a:t> de una </a:t>
            </a:r>
            <a:r>
              <a:rPr lang="en-US" sz="1800" noProof="0" dirty="0" err="1"/>
              <a:t>tarea</a:t>
            </a:r>
            <a:r>
              <a:rPr lang="en-US" sz="1800" noProof="0" dirty="0"/>
              <a:t> </a:t>
            </a:r>
            <a:r>
              <a:rPr lang="en-US" sz="1800" noProof="0" dirty="0" err="1"/>
              <a:t>provoca</a:t>
            </a:r>
            <a:r>
              <a:rPr lang="en-US" sz="1800" noProof="0" dirty="0"/>
              <a:t> </a:t>
            </a:r>
            <a:r>
              <a:rPr lang="en-US" sz="1800" noProof="0" dirty="0" err="1"/>
              <a:t>cambios</a:t>
            </a:r>
            <a:r>
              <a:rPr lang="en-US" sz="1800" noProof="0" dirty="0"/>
              <a:t> </a:t>
            </a:r>
            <a:r>
              <a:rPr lang="en-US" sz="1800" noProof="0" dirty="0" err="1"/>
              <a:t>corticales</a:t>
            </a:r>
            <a:r>
              <a:rPr lang="en-US" sz="1800" noProof="0" dirty="0"/>
              <a:t> y una </a:t>
            </a:r>
            <a:r>
              <a:rPr lang="en-US" sz="1800" noProof="0" dirty="0" err="1"/>
              <a:t>mejora</a:t>
            </a:r>
            <a:r>
              <a:rPr lang="en-US" sz="1800" noProof="0" dirty="0"/>
              <a:t> de la </a:t>
            </a:r>
            <a:r>
              <a:rPr lang="en-US" sz="1800" noProof="0" dirty="0" err="1"/>
              <a:t>capacidad</a:t>
            </a:r>
            <a:r>
              <a:rPr lang="en-US" sz="1800" noProof="0" dirty="0"/>
              <a:t> </a:t>
            </a:r>
            <a:r>
              <a:rPr lang="en-US" sz="1800" noProof="0" dirty="0" err="1"/>
              <a:t>funcional</a:t>
            </a:r>
            <a:r>
              <a:rPr lang="en-US" sz="1800" noProof="0" dirty="0"/>
              <a:t> [11–13, 17].”</a:t>
            </a:r>
          </a:p>
          <a:p>
            <a:pPr marL="0" indent="0">
              <a:buNone/>
            </a:pPr>
            <a:r>
              <a:rPr lang="en-US" dirty="0">
                <a:latin typeface="HelveticaNeue LT 77 BdCn" panose="020B0706030502030204" pitchFamily="34" charset="0"/>
              </a:rPr>
              <a:t>¿</a:t>
            </a:r>
            <a:r>
              <a:rPr lang="en-US" dirty="0" err="1">
                <a:latin typeface="HelveticaNeue LT 77 BdCn" panose="020B0706030502030204" pitchFamily="34" charset="0"/>
              </a:rPr>
              <a:t>Cuánto</a:t>
            </a:r>
            <a:r>
              <a:rPr lang="en-US" dirty="0">
                <a:latin typeface="HelveticaNeue LT 77 BdCn" panose="020B0706030502030204" pitchFamily="34" charset="0"/>
              </a:rPr>
              <a:t> es </a:t>
            </a:r>
            <a:r>
              <a:rPr lang="en-US" dirty="0" err="1">
                <a:latin typeface="HelveticaNeue LT 77 BdCn" panose="020B0706030502030204" pitchFamily="34" charset="0"/>
              </a:rPr>
              <a:t>suficiente</a:t>
            </a:r>
            <a:r>
              <a:rPr lang="en-US" dirty="0">
                <a:latin typeface="HelveticaNeue LT 77 BdCn" panose="020B0706030502030204" pitchFamily="34" charset="0"/>
              </a:rPr>
              <a:t>?</a:t>
            </a:r>
            <a:endParaRPr lang="en-US" noProof="0" dirty="0">
              <a:latin typeface="HelveticaNeue LT 77 BdCn" panose="020B0706030502030204" pitchFamily="34" charset="0"/>
            </a:endParaRPr>
          </a:p>
          <a:p>
            <a:pPr marL="0" indent="0">
              <a:buNone/>
            </a:pPr>
            <a:r>
              <a:rPr lang="en-US" sz="1800" noProof="0" dirty="0"/>
              <a:t>La </a:t>
            </a:r>
            <a:r>
              <a:rPr lang="en-US" sz="1800" noProof="0" dirty="0" err="1"/>
              <a:t>evidencia</a:t>
            </a:r>
            <a:r>
              <a:rPr lang="en-US" sz="1800" noProof="0" dirty="0"/>
              <a:t> de </a:t>
            </a:r>
            <a:r>
              <a:rPr lang="en-US" sz="1800" noProof="0" dirty="0" err="1"/>
              <a:t>estudios</a:t>
            </a:r>
            <a:r>
              <a:rPr lang="en-US" sz="1800" noProof="0" dirty="0"/>
              <a:t> </a:t>
            </a:r>
            <a:r>
              <a:rPr lang="en-US" sz="1800" noProof="0" dirty="0" err="1"/>
              <a:t>animales</a:t>
            </a:r>
            <a:r>
              <a:rPr lang="en-US" sz="1800" noProof="0" dirty="0"/>
              <a:t> y </a:t>
            </a:r>
            <a:r>
              <a:rPr lang="en-US" sz="1800" noProof="0" dirty="0" err="1"/>
              <a:t>humanos</a:t>
            </a:r>
            <a:r>
              <a:rPr lang="en-US" sz="1800" noProof="0" dirty="0"/>
              <a:t> </a:t>
            </a:r>
            <a:r>
              <a:rPr lang="en-US" sz="1800" noProof="0" dirty="0" err="1"/>
              <a:t>sugiere</a:t>
            </a:r>
            <a:r>
              <a:rPr lang="en-US" sz="1800" noProof="0" dirty="0"/>
              <a:t> una </a:t>
            </a:r>
            <a:r>
              <a:rPr lang="en-US" sz="1800" noProof="0" dirty="0" err="1"/>
              <a:t>cantidad</a:t>
            </a:r>
            <a:r>
              <a:rPr lang="en-US" sz="1800" noProof="0" dirty="0"/>
              <a:t> de </a:t>
            </a:r>
            <a:r>
              <a:rPr lang="en-US" sz="1800" noProof="0" dirty="0" err="1"/>
              <a:t>repeticiones</a:t>
            </a:r>
            <a:r>
              <a:rPr lang="en-US" sz="1800" noProof="0" dirty="0"/>
              <a:t> </a:t>
            </a:r>
            <a:r>
              <a:rPr lang="en-US" sz="1800" noProof="0" dirty="0" err="1"/>
              <a:t>mucho</a:t>
            </a:r>
            <a:r>
              <a:rPr lang="en-US" sz="1800" noProof="0" dirty="0"/>
              <a:t> mayor de los miembros superiors [3-7] e inferiores [8-10]de la que se </a:t>
            </a:r>
            <a:r>
              <a:rPr lang="en-US" sz="1800" noProof="0" dirty="0" err="1"/>
              <a:t>suele</a:t>
            </a:r>
            <a:r>
              <a:rPr lang="en-US" sz="1800" noProof="0" dirty="0"/>
              <a:t> </a:t>
            </a:r>
            <a:r>
              <a:rPr lang="en-US" sz="1800" noProof="0" dirty="0" err="1"/>
              <a:t>realizar</a:t>
            </a:r>
            <a:r>
              <a:rPr lang="en-US" sz="1800" noProof="0" dirty="0"/>
              <a:t> en la terapia </a:t>
            </a:r>
            <a:r>
              <a:rPr lang="en-US" sz="1800" dirty="0" err="1"/>
              <a:t>convencional</a:t>
            </a:r>
            <a:r>
              <a:rPr lang="en-US" sz="1800" noProof="0" dirty="0"/>
              <a:t> [31-32].</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22</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Más </a:t>
            </a:r>
            <a:r>
              <a:rPr lang="en-US" noProof="0" dirty="0" err="1"/>
              <a:t>repeticiones</a:t>
            </a:r>
            <a:r>
              <a:rPr lang="en-US" noProof="0" dirty="0"/>
              <a:t> </a:t>
            </a:r>
            <a:r>
              <a:rPr lang="en-US" noProof="0" dirty="0" err="1"/>
              <a:t>llevan</a:t>
            </a:r>
            <a:r>
              <a:rPr lang="en-US" noProof="0" dirty="0"/>
              <a:t> a una </a:t>
            </a:r>
            <a:r>
              <a:rPr lang="en-US" noProof="0" dirty="0" err="1"/>
              <a:t>mejora</a:t>
            </a:r>
            <a:r>
              <a:rPr lang="en-US" noProof="0" dirty="0"/>
              <a:t> de los </a:t>
            </a:r>
            <a:r>
              <a:rPr lang="en-US" noProof="0" dirty="0" err="1"/>
              <a:t>resultados</a:t>
            </a:r>
            <a:r>
              <a:rPr lang="en-US" noProof="0" dirty="0"/>
              <a:t>. Se </a:t>
            </a:r>
            <a:r>
              <a:rPr lang="en-US" noProof="0" dirty="0" err="1"/>
              <a:t>necesita</a:t>
            </a:r>
            <a:r>
              <a:rPr lang="en-US" noProof="0" dirty="0"/>
              <a:t> una </a:t>
            </a:r>
            <a:r>
              <a:rPr lang="en-US" noProof="0" dirty="0" err="1"/>
              <a:t>cierta</a:t>
            </a:r>
            <a:r>
              <a:rPr lang="en-US" noProof="0" dirty="0"/>
              <a:t> </a:t>
            </a:r>
            <a:r>
              <a:rPr lang="en-US" noProof="0" dirty="0" err="1"/>
              <a:t>cantidad</a:t>
            </a:r>
            <a:r>
              <a:rPr lang="en-US" noProof="0" dirty="0"/>
              <a:t> de </a:t>
            </a:r>
            <a:r>
              <a:rPr lang="en-US" noProof="0" dirty="0" err="1"/>
              <a:t>repeticiones</a:t>
            </a:r>
            <a:r>
              <a:rPr lang="en-US" noProof="0" dirty="0"/>
              <a:t> para que </a:t>
            </a:r>
            <a:r>
              <a:rPr lang="en-US" noProof="0" dirty="0" err="1"/>
              <a:t>suceda</a:t>
            </a:r>
            <a:r>
              <a:rPr lang="en-US" noProof="0" dirty="0"/>
              <a:t> la </a:t>
            </a:r>
            <a:r>
              <a:rPr lang="en-US" noProof="0" dirty="0" err="1"/>
              <a:t>recuperación</a:t>
            </a:r>
            <a:r>
              <a:rPr lang="en-US" noProof="0" dirty="0"/>
              <a:t>. </a:t>
            </a:r>
          </a:p>
        </p:txBody>
      </p:sp>
      <p:graphicFrame>
        <p:nvGraphicFramePr>
          <p:cNvPr id="16" name="Chart 15"/>
          <p:cNvGraphicFramePr/>
          <p:nvPr>
            <p:extLst>
              <p:ext uri="{D42A27DB-BD31-4B8C-83A1-F6EECF244321}">
                <p14:modId xmlns:p14="http://schemas.microsoft.com/office/powerpoint/2010/main" val="962073893"/>
              </p:ext>
            </p:extLst>
          </p:nvPr>
        </p:nvGraphicFramePr>
        <p:xfrm>
          <a:off x="-25018" y="2024726"/>
          <a:ext cx="5108928" cy="2738673"/>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a:extLst>
              <a:ext uri="{FF2B5EF4-FFF2-40B4-BE49-F238E27FC236}">
                <a16:creationId xmlns:a16="http://schemas.microsoft.com/office/drawing/2014/main" id="{4926A37C-7461-49F5-B572-995C4D305BCB}"/>
              </a:ext>
            </a:extLst>
          </p:cNvPr>
          <p:cNvPicPr>
            <a:picLocks noChangeAspect="1"/>
          </p:cNvPicPr>
          <p:nvPr/>
        </p:nvPicPr>
        <p:blipFill>
          <a:blip r:embed="rId4"/>
          <a:stretch>
            <a:fillRect/>
          </a:stretch>
        </p:blipFill>
        <p:spPr>
          <a:xfrm>
            <a:off x="6714505" y="-35294"/>
            <a:ext cx="2200847" cy="1194920"/>
          </a:xfrm>
          <a:prstGeom prst="rect">
            <a:avLst/>
          </a:prstGeom>
        </p:spPr>
      </p:pic>
    </p:spTree>
    <p:extLst>
      <p:ext uri="{BB962C8B-B14F-4D97-AF65-F5344CB8AC3E}">
        <p14:creationId xmlns:p14="http://schemas.microsoft.com/office/powerpoint/2010/main" val="3973932081"/>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Duración</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338241" y="1558928"/>
            <a:ext cx="6093462" cy="3670271"/>
          </a:xfrm>
        </p:spPr>
        <p:txBody>
          <a:bodyPr>
            <a:normAutofit lnSpcReduction="10000"/>
          </a:bodyPr>
          <a:lstStyle/>
          <a:p>
            <a:pPr marL="0" indent="0">
              <a:buNone/>
            </a:pPr>
            <a:r>
              <a:rPr lang="en-US" dirty="0" err="1">
                <a:latin typeface="HelveticaNeue LT 77 BdCn" panose="020B0706030502030204" pitchFamily="34" charset="0"/>
              </a:rPr>
              <a:t>Duración</a:t>
            </a:r>
            <a:r>
              <a:rPr lang="en-US" dirty="0">
                <a:latin typeface="HelveticaNeue LT 77 BdCn" panose="020B0706030502030204" pitchFamily="34" charset="0"/>
              </a:rPr>
              <a:t> de la </a:t>
            </a:r>
            <a:r>
              <a:rPr lang="en-US" dirty="0" err="1">
                <a:latin typeface="HelveticaNeue LT 77 BdCn" panose="020B0706030502030204" pitchFamily="34" charset="0"/>
              </a:rPr>
              <a:t>práctica</a:t>
            </a:r>
            <a:endParaRPr lang="en-US" noProof="0" dirty="0">
              <a:latin typeface="HelveticaNeue LT 77 BdCn" panose="020B0706030502030204" pitchFamily="34" charset="0"/>
            </a:endParaRPr>
          </a:p>
          <a:p>
            <a:pPr marL="0" indent="0">
              <a:spcAft>
                <a:spcPts val="1200"/>
              </a:spcAft>
              <a:buNone/>
            </a:pPr>
            <a:r>
              <a:rPr lang="en-US" sz="1800" noProof="0" dirty="0"/>
              <a:t>Es un factor clave en el Entrenamiento </a:t>
            </a:r>
            <a:r>
              <a:rPr lang="en-US" sz="1800" noProof="0" dirty="0" err="1"/>
              <a:t>significativo</a:t>
            </a:r>
            <a:r>
              <a:rPr lang="en-US" sz="1800" noProof="0" dirty="0"/>
              <a:t> </a:t>
            </a:r>
            <a:r>
              <a:rPr lang="en-US" sz="1800" noProof="0" dirty="0" err="1"/>
              <a:t>después</a:t>
            </a:r>
            <a:r>
              <a:rPr lang="en-US" sz="1800" noProof="0" dirty="0"/>
              <a:t> del ictus. Una </a:t>
            </a:r>
            <a:r>
              <a:rPr lang="en-US" sz="1800" noProof="0" dirty="0" err="1"/>
              <a:t>práctica</a:t>
            </a:r>
            <a:r>
              <a:rPr lang="en-US" sz="1800" noProof="0" dirty="0"/>
              <a:t> </a:t>
            </a:r>
            <a:r>
              <a:rPr lang="en-US" sz="1800" noProof="0" dirty="0" err="1"/>
              <a:t>adicional</a:t>
            </a:r>
            <a:r>
              <a:rPr lang="en-US" sz="1800" noProof="0" dirty="0"/>
              <a:t> </a:t>
            </a:r>
            <a:r>
              <a:rPr lang="en-US" sz="1800" noProof="0" dirty="0" err="1"/>
              <a:t>supone</a:t>
            </a:r>
            <a:r>
              <a:rPr lang="en-US" sz="1800" noProof="0" dirty="0"/>
              <a:t> </a:t>
            </a:r>
            <a:r>
              <a:rPr lang="en-US" sz="1800" noProof="0" dirty="0" err="1"/>
              <a:t>mejores</a:t>
            </a:r>
            <a:r>
              <a:rPr lang="en-US" sz="1800" noProof="0" dirty="0"/>
              <a:t> </a:t>
            </a:r>
            <a:r>
              <a:rPr lang="en-US" sz="1800" noProof="0" dirty="0" err="1"/>
              <a:t>resultados</a:t>
            </a:r>
            <a:r>
              <a:rPr lang="en-US" sz="1800" noProof="0" dirty="0"/>
              <a:t> [33-36].</a:t>
            </a:r>
          </a:p>
          <a:p>
            <a:pPr marL="0" indent="0">
              <a:buNone/>
            </a:pPr>
            <a:r>
              <a:rPr lang="en-US" sz="1980" noProof="0" dirty="0">
                <a:latin typeface="HelveticaNeue LT 77 BdCn" panose="020B0706030502030204" pitchFamily="34" charset="0"/>
              </a:rPr>
              <a:t>Media de </a:t>
            </a:r>
            <a:r>
              <a:rPr lang="en-US" sz="1980" noProof="0" dirty="0" err="1">
                <a:latin typeface="HelveticaNeue LT 77 BdCn" panose="020B0706030502030204" pitchFamily="34" charset="0"/>
              </a:rPr>
              <a:t>sesiones</a:t>
            </a:r>
            <a:r>
              <a:rPr lang="en-US" sz="1980" noProof="0" dirty="0">
                <a:latin typeface="HelveticaNeue LT 77 BdCn" panose="020B0706030502030204" pitchFamily="34" charset="0"/>
              </a:rPr>
              <a:t> de terapia</a:t>
            </a:r>
          </a:p>
          <a:p>
            <a:pPr marL="0" indent="0">
              <a:spcAft>
                <a:spcPts val="1200"/>
              </a:spcAft>
              <a:buNone/>
            </a:pPr>
            <a:r>
              <a:rPr lang="en-US" sz="1800" noProof="0" dirty="0" err="1"/>
              <a:t>Pacientes</a:t>
            </a:r>
            <a:r>
              <a:rPr lang="en-US" sz="1800" noProof="0" dirty="0"/>
              <a:t> </a:t>
            </a:r>
            <a:r>
              <a:rPr lang="en-US" sz="1800" noProof="0" dirty="0" err="1"/>
              <a:t>ingresados</a:t>
            </a:r>
            <a:r>
              <a:rPr lang="en-US" sz="1800" noProof="0" dirty="0"/>
              <a:t> en </a:t>
            </a:r>
            <a:r>
              <a:rPr lang="en-US" sz="1800" noProof="0" dirty="0" err="1"/>
              <a:t>Reino</a:t>
            </a:r>
            <a:r>
              <a:rPr lang="en-US" sz="1800" noProof="0" dirty="0"/>
              <a:t> </a:t>
            </a:r>
            <a:r>
              <a:rPr lang="en-US" sz="1800" noProof="0" dirty="0" err="1"/>
              <a:t>Unido</a:t>
            </a:r>
            <a:r>
              <a:rPr lang="en-US" sz="1800" noProof="0" dirty="0"/>
              <a:t> </a:t>
            </a:r>
            <a:r>
              <a:rPr lang="en-US" sz="1800" noProof="0" dirty="0" err="1"/>
              <a:t>reciven</a:t>
            </a:r>
            <a:r>
              <a:rPr lang="en-US" sz="1800" noProof="0" dirty="0"/>
              <a:t> de media 30.6 </a:t>
            </a:r>
            <a:r>
              <a:rPr lang="en-US" sz="1800" noProof="0" dirty="0" err="1"/>
              <a:t>minutos</a:t>
            </a:r>
            <a:r>
              <a:rPr lang="en-US" sz="1800" noProof="0" dirty="0"/>
              <a:t> de terapia fisica al día [16].</a:t>
            </a:r>
          </a:p>
          <a:p>
            <a:pPr marL="0" indent="0">
              <a:spcAft>
                <a:spcPts val="0"/>
              </a:spcAft>
              <a:buNone/>
            </a:pPr>
            <a:r>
              <a:rPr lang="en-US" sz="1980" noProof="0" dirty="0" err="1">
                <a:latin typeface="HelveticaNeue LT 77 BdCn" panose="020B0706030502030204" pitchFamily="34" charset="0"/>
              </a:rPr>
              <a:t>Duración</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óptima</a:t>
            </a:r>
            <a:r>
              <a:rPr lang="en-US" sz="1980" noProof="0" dirty="0">
                <a:latin typeface="HelveticaNeue LT 77 BdCn" panose="020B0706030502030204" pitchFamily="34" charset="0"/>
              </a:rPr>
              <a:t> de la </a:t>
            </a:r>
            <a:r>
              <a:rPr lang="en-US" sz="1980" noProof="0" dirty="0" err="1">
                <a:latin typeface="HelveticaNeue LT 77 BdCn" panose="020B0706030502030204" pitchFamily="34" charset="0"/>
              </a:rPr>
              <a:t>práctica</a:t>
            </a:r>
            <a:endParaRPr lang="en-US" sz="1980" noProof="0" dirty="0">
              <a:latin typeface="HelveticaNeue LT 77 BdCn" panose="020B0706030502030204" pitchFamily="34" charset="0"/>
            </a:endParaRPr>
          </a:p>
          <a:p>
            <a:pPr marL="0" indent="0">
              <a:buNone/>
            </a:pPr>
            <a:r>
              <a:rPr lang="en-US" sz="1800" noProof="0" dirty="0"/>
              <a:t>De </a:t>
            </a:r>
            <a:r>
              <a:rPr lang="en-US" sz="1800" noProof="0" dirty="0" err="1"/>
              <a:t>acuerdo</a:t>
            </a:r>
            <a:r>
              <a:rPr lang="en-US" sz="1800" noProof="0" dirty="0"/>
              <a:t> con Wang et al., la </a:t>
            </a:r>
            <a:r>
              <a:rPr lang="en-US" sz="1800" noProof="0" dirty="0" err="1"/>
              <a:t>duración</a:t>
            </a:r>
            <a:r>
              <a:rPr lang="en-US" sz="1800" noProof="0" dirty="0"/>
              <a:t> de la terapia </a:t>
            </a:r>
            <a:r>
              <a:rPr lang="en-US" sz="1800" noProof="0" dirty="0" err="1"/>
              <a:t>cada</a:t>
            </a:r>
            <a:r>
              <a:rPr lang="en-US" sz="1800" noProof="0" dirty="0"/>
              <a:t> día para </a:t>
            </a:r>
            <a:r>
              <a:rPr lang="en-US" sz="1800" noProof="0" dirty="0" err="1"/>
              <a:t>obtener</a:t>
            </a:r>
            <a:r>
              <a:rPr lang="en-US" sz="1800" noProof="0" dirty="0"/>
              <a:t> un </a:t>
            </a:r>
            <a:r>
              <a:rPr lang="en-US" sz="1800" noProof="0" dirty="0" err="1"/>
              <a:t>resultado</a:t>
            </a:r>
            <a:r>
              <a:rPr lang="en-US" sz="1800" noProof="0" dirty="0"/>
              <a:t> </a:t>
            </a:r>
            <a:r>
              <a:rPr lang="en-US" sz="1800" noProof="0" dirty="0" err="1"/>
              <a:t>óptimo</a:t>
            </a:r>
            <a:r>
              <a:rPr lang="en-US" sz="1800" noProof="0" dirty="0"/>
              <a:t> en </a:t>
            </a:r>
            <a:r>
              <a:rPr lang="en-US" sz="1800" noProof="0" dirty="0" err="1"/>
              <a:t>pacientes</a:t>
            </a:r>
            <a:r>
              <a:rPr lang="en-US" sz="1800" noProof="0" dirty="0"/>
              <a:t> </a:t>
            </a:r>
            <a:r>
              <a:rPr lang="en-US" sz="1800" noProof="0" dirty="0" err="1"/>
              <a:t>ingresados</a:t>
            </a:r>
            <a:r>
              <a:rPr lang="en-US" sz="1800" noProof="0" dirty="0"/>
              <a:t> </a:t>
            </a:r>
            <a:r>
              <a:rPr lang="en-US" sz="1800" noProof="0" dirty="0" err="1"/>
              <a:t>tras</a:t>
            </a:r>
            <a:r>
              <a:rPr lang="en-US" sz="1800" noProof="0" dirty="0"/>
              <a:t> un ictus es de 3 horas [36].</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23</a:t>
            </a:fld>
            <a:endParaRPr lang="de-CH" dirty="0">
              <a:solidFill>
                <a:srgbClr val="000000"/>
              </a:solidFill>
            </a:endParaRPr>
          </a:p>
        </p:txBody>
      </p:sp>
      <p:sp>
        <p:nvSpPr>
          <p:cNvPr id="8" name="Text Placeholder 7"/>
          <p:cNvSpPr>
            <a:spLocks noGrp="1"/>
          </p:cNvSpPr>
          <p:nvPr>
            <p:ph type="body" sz="quarter" idx="13"/>
          </p:nvPr>
        </p:nvSpPr>
        <p:spPr/>
        <p:txBody>
          <a:bodyPr>
            <a:normAutofit fontScale="92500" lnSpcReduction="10000"/>
          </a:bodyPr>
          <a:lstStyle/>
          <a:p>
            <a:r>
              <a:rPr lang="en-US" noProof="0" dirty="0"/>
              <a:t>En general, </a:t>
            </a:r>
            <a:r>
              <a:rPr lang="en-US" noProof="0" dirty="0" err="1"/>
              <a:t>más</a:t>
            </a:r>
            <a:r>
              <a:rPr lang="en-US" noProof="0" dirty="0"/>
              <a:t> </a:t>
            </a:r>
            <a:r>
              <a:rPr lang="en-US" dirty="0"/>
              <a:t>horas de terapia </a:t>
            </a:r>
            <a:r>
              <a:rPr lang="en-US" dirty="0" err="1"/>
              <a:t>conllevan</a:t>
            </a:r>
            <a:r>
              <a:rPr lang="en-US" dirty="0"/>
              <a:t> </a:t>
            </a:r>
            <a:r>
              <a:rPr lang="en-US" dirty="0" err="1"/>
              <a:t>mejores</a:t>
            </a:r>
            <a:r>
              <a:rPr lang="en-US" dirty="0"/>
              <a:t> </a:t>
            </a:r>
            <a:r>
              <a:rPr lang="en-US" dirty="0" err="1"/>
              <a:t>resultados</a:t>
            </a:r>
            <a:r>
              <a:rPr lang="en-US" dirty="0"/>
              <a:t>. </a:t>
            </a:r>
            <a:r>
              <a:rPr lang="en-US" dirty="0" err="1"/>
              <a:t>Debido</a:t>
            </a:r>
            <a:r>
              <a:rPr lang="en-US" dirty="0"/>
              <a:t> a los </a:t>
            </a:r>
            <a:r>
              <a:rPr lang="en-US" dirty="0" err="1"/>
              <a:t>costes</a:t>
            </a:r>
            <a:r>
              <a:rPr lang="en-US" dirty="0"/>
              <a:t> y </a:t>
            </a:r>
            <a:r>
              <a:rPr lang="en-US" dirty="0" err="1"/>
              <a:t>recursos</a:t>
            </a:r>
            <a:r>
              <a:rPr lang="en-US" dirty="0"/>
              <a:t> </a:t>
            </a:r>
            <a:r>
              <a:rPr lang="en-US" dirty="0" err="1"/>
              <a:t>limitados</a:t>
            </a:r>
            <a:r>
              <a:rPr lang="en-US" dirty="0"/>
              <a:t>, las </a:t>
            </a:r>
            <a:r>
              <a:rPr lang="en-US" dirty="0" err="1"/>
              <a:t>terapias</a:t>
            </a:r>
            <a:r>
              <a:rPr lang="en-US" dirty="0"/>
              <a:t> </a:t>
            </a:r>
            <a:r>
              <a:rPr lang="en-US" dirty="0" err="1"/>
              <a:t>actuales</a:t>
            </a:r>
            <a:r>
              <a:rPr lang="en-US" dirty="0"/>
              <a:t> </a:t>
            </a:r>
            <a:r>
              <a:rPr lang="en-US" dirty="0" err="1"/>
              <a:t>convencionales</a:t>
            </a:r>
            <a:r>
              <a:rPr lang="en-US" dirty="0"/>
              <a:t> solo </a:t>
            </a:r>
            <a:r>
              <a:rPr lang="en-US" dirty="0" err="1"/>
              <a:t>proporcionan</a:t>
            </a:r>
            <a:r>
              <a:rPr lang="en-US" dirty="0"/>
              <a:t> </a:t>
            </a:r>
            <a:r>
              <a:rPr lang="en-US" dirty="0" err="1"/>
              <a:t>tiempos</a:t>
            </a:r>
            <a:r>
              <a:rPr lang="en-US" dirty="0"/>
              <a:t> </a:t>
            </a:r>
            <a:r>
              <a:rPr lang="en-US" dirty="0" err="1"/>
              <a:t>reducidos</a:t>
            </a:r>
            <a:r>
              <a:rPr lang="en-US" dirty="0"/>
              <a:t> de terapia. </a:t>
            </a:r>
            <a:endParaRPr lang="en-US" noProof="0" dirty="0"/>
          </a:p>
        </p:txBody>
      </p:sp>
      <p:grpSp>
        <p:nvGrpSpPr>
          <p:cNvPr id="23" name="Group 22"/>
          <p:cNvGrpSpPr/>
          <p:nvPr/>
        </p:nvGrpSpPr>
        <p:grpSpPr>
          <a:xfrm>
            <a:off x="478502" y="1744046"/>
            <a:ext cx="3801130" cy="2872039"/>
            <a:chOff x="245688" y="1993156"/>
            <a:chExt cx="3801130" cy="2872039"/>
          </a:xfrm>
        </p:grpSpPr>
        <p:sp>
          <p:nvSpPr>
            <p:cNvPr id="20" name="Freeform 19"/>
            <p:cNvSpPr/>
            <p:nvPr/>
          </p:nvSpPr>
          <p:spPr bwMode="auto">
            <a:xfrm>
              <a:off x="1025873" y="2632947"/>
              <a:ext cx="2367880" cy="1867413"/>
            </a:xfrm>
            <a:custGeom>
              <a:avLst/>
              <a:gdLst>
                <a:gd name="connsiteX0" fmla="*/ 0 w 3757612"/>
                <a:gd name="connsiteY0" fmla="*/ 2157413 h 2157413"/>
                <a:gd name="connsiteX1" fmla="*/ 1743075 w 3757612"/>
                <a:gd name="connsiteY1" fmla="*/ 457200 h 2157413"/>
                <a:gd name="connsiteX2" fmla="*/ 3757612 w 3757612"/>
                <a:gd name="connsiteY2" fmla="*/ 0 h 2157413"/>
              </a:gdLst>
              <a:ahLst/>
              <a:cxnLst>
                <a:cxn ang="0">
                  <a:pos x="connsiteX0" y="connsiteY0"/>
                </a:cxn>
                <a:cxn ang="0">
                  <a:pos x="connsiteX1" y="connsiteY1"/>
                </a:cxn>
                <a:cxn ang="0">
                  <a:pos x="connsiteX2" y="connsiteY2"/>
                </a:cxn>
              </a:cxnLst>
              <a:rect l="l" t="t" r="r" b="b"/>
              <a:pathLst>
                <a:path w="3757612" h="2157413">
                  <a:moveTo>
                    <a:pt x="0" y="2157413"/>
                  </a:moveTo>
                  <a:cubicBezTo>
                    <a:pt x="558403" y="1487091"/>
                    <a:pt x="1116806" y="816769"/>
                    <a:pt x="1743075" y="457200"/>
                  </a:cubicBezTo>
                  <a:cubicBezTo>
                    <a:pt x="2369344" y="97631"/>
                    <a:pt x="3419475" y="69056"/>
                    <a:pt x="3757612" y="0"/>
                  </a:cubicBezTo>
                </a:path>
              </a:pathLst>
            </a:custGeom>
            <a:noFill/>
            <a:ln w="38100" cap="flat" cmpd="sng" algn="ctr">
              <a:solidFill>
                <a:srgbClr val="B4CC4C"/>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12" name="Straight Connector 11"/>
            <p:cNvCxnSpPr/>
            <p:nvPr/>
          </p:nvCxnSpPr>
          <p:spPr bwMode="auto">
            <a:xfrm>
              <a:off x="729457" y="4521820"/>
              <a:ext cx="2664296" cy="0"/>
            </a:xfrm>
            <a:prstGeom prst="line">
              <a:avLst/>
            </a:prstGeom>
            <a:noFill/>
            <a:ln w="28575" cap="flat" cmpd="sng" algn="ctr">
              <a:solidFill>
                <a:schemeClr val="bg1">
                  <a:lumMod val="50000"/>
                </a:schemeClr>
              </a:solidFill>
              <a:prstDash val="solid"/>
              <a:round/>
              <a:headEnd type="none" w="med" len="med"/>
              <a:tailEnd type="triangle"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Connector 12"/>
            <p:cNvCxnSpPr/>
            <p:nvPr/>
          </p:nvCxnSpPr>
          <p:spPr bwMode="auto">
            <a:xfrm flipH="1" flipV="1">
              <a:off x="729457" y="1993156"/>
              <a:ext cx="8384" cy="2528664"/>
            </a:xfrm>
            <a:prstGeom prst="line">
              <a:avLst/>
            </a:prstGeom>
            <a:noFill/>
            <a:ln w="28575" cap="flat" cmpd="sng" algn="ctr">
              <a:solidFill>
                <a:schemeClr val="bg1">
                  <a:lumMod val="50000"/>
                </a:schemeClr>
              </a:solidFill>
              <a:prstDash val="solid"/>
              <a:round/>
              <a:headEnd type="none" w="med" len="med"/>
              <a:tailEnd type="triangle" w="lg"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TextBox 14"/>
            <p:cNvSpPr txBox="1"/>
            <p:nvPr/>
          </p:nvSpPr>
          <p:spPr>
            <a:xfrm>
              <a:off x="1637826" y="4526641"/>
              <a:ext cx="914033" cy="338554"/>
            </a:xfrm>
            <a:prstGeom prst="rect">
              <a:avLst/>
            </a:prstGeom>
            <a:noFill/>
          </p:spPr>
          <p:txBody>
            <a:bodyPr wrap="none" rtlCol="0">
              <a:spAutoFit/>
            </a:bodyPr>
            <a:lstStyle/>
            <a:p>
              <a:r>
                <a:rPr lang="en-US" sz="1600" dirty="0" err="1">
                  <a:latin typeface="Century Gothic" panose="020B0502020202020204" pitchFamily="34" charset="0"/>
                  <a:ea typeface="Tahoma" panose="020B0604030504040204" pitchFamily="34" charset="0"/>
                  <a:cs typeface="Tahoma" panose="020B0604030504040204" pitchFamily="34" charset="0"/>
                </a:rPr>
                <a:t>Tiempo</a:t>
              </a:r>
              <a:endParaRPr lang="en-US" sz="1600" dirty="0">
                <a:latin typeface="Century Gothic" panose="020B0502020202020204" pitchFamily="34" charset="0"/>
                <a:ea typeface="Tahoma" panose="020B0604030504040204" pitchFamily="34" charset="0"/>
                <a:cs typeface="Tahoma" panose="020B0604030504040204" pitchFamily="34" charset="0"/>
              </a:endParaRPr>
            </a:p>
          </p:txBody>
        </p:sp>
        <p:sp>
          <p:nvSpPr>
            <p:cNvPr id="19" name="Freeform 18"/>
            <p:cNvSpPr/>
            <p:nvPr/>
          </p:nvSpPr>
          <p:spPr bwMode="auto">
            <a:xfrm>
              <a:off x="1025873" y="3068960"/>
              <a:ext cx="2367880" cy="1448921"/>
            </a:xfrm>
            <a:custGeom>
              <a:avLst/>
              <a:gdLst>
                <a:gd name="connsiteX0" fmla="*/ 0 w 3757612"/>
                <a:gd name="connsiteY0" fmla="*/ 2157413 h 2157413"/>
                <a:gd name="connsiteX1" fmla="*/ 1743075 w 3757612"/>
                <a:gd name="connsiteY1" fmla="*/ 457200 h 2157413"/>
                <a:gd name="connsiteX2" fmla="*/ 3757612 w 3757612"/>
                <a:gd name="connsiteY2" fmla="*/ 0 h 2157413"/>
              </a:gdLst>
              <a:ahLst/>
              <a:cxnLst>
                <a:cxn ang="0">
                  <a:pos x="connsiteX0" y="connsiteY0"/>
                </a:cxn>
                <a:cxn ang="0">
                  <a:pos x="connsiteX1" y="connsiteY1"/>
                </a:cxn>
                <a:cxn ang="0">
                  <a:pos x="connsiteX2" y="connsiteY2"/>
                </a:cxn>
              </a:cxnLst>
              <a:rect l="l" t="t" r="r" b="b"/>
              <a:pathLst>
                <a:path w="3757612" h="2157413">
                  <a:moveTo>
                    <a:pt x="0" y="2157413"/>
                  </a:moveTo>
                  <a:cubicBezTo>
                    <a:pt x="558403" y="1487091"/>
                    <a:pt x="1116806" y="816769"/>
                    <a:pt x="1743075" y="457200"/>
                  </a:cubicBezTo>
                  <a:cubicBezTo>
                    <a:pt x="2369344" y="97631"/>
                    <a:pt x="3419475" y="69056"/>
                    <a:pt x="3757612" y="0"/>
                  </a:cubicBezTo>
                </a:path>
              </a:pathLst>
            </a:custGeom>
            <a:noFill/>
            <a:ln w="38100" cap="flat" cmpd="sng" algn="ctr">
              <a:solidFill>
                <a:schemeClr val="tx1">
                  <a:lumMod val="50000"/>
                  <a:lumOff val="5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6" name="TextBox 15"/>
            <p:cNvSpPr txBox="1"/>
            <p:nvPr/>
          </p:nvSpPr>
          <p:spPr>
            <a:xfrm>
              <a:off x="245688" y="2464446"/>
              <a:ext cx="400110" cy="1464503"/>
            </a:xfrm>
            <a:prstGeom prst="rect">
              <a:avLst/>
            </a:prstGeom>
            <a:noFill/>
          </p:spPr>
          <p:txBody>
            <a:bodyPr vert="vert270" wrap="none" rtlCol="0">
              <a:spAutoFit/>
            </a:bodyPr>
            <a:lstStyle/>
            <a:p>
              <a:r>
                <a:rPr lang="en-US" sz="1400" dirty="0" err="1">
                  <a:latin typeface="Century Gothic" panose="020B0502020202020204" pitchFamily="34" charset="0"/>
                </a:rPr>
                <a:t>Función</a:t>
              </a:r>
              <a:r>
                <a:rPr lang="en-US" sz="1400" dirty="0">
                  <a:latin typeface="Century Gothic" panose="020B0502020202020204" pitchFamily="34" charset="0"/>
                </a:rPr>
                <a:t> </a:t>
              </a:r>
              <a:r>
                <a:rPr lang="en-US" sz="1400" dirty="0" err="1">
                  <a:latin typeface="Century Gothic" panose="020B0502020202020204" pitchFamily="34" charset="0"/>
                </a:rPr>
                <a:t>motora</a:t>
              </a:r>
              <a:endParaRPr lang="en-US" sz="1400" dirty="0">
                <a:latin typeface="Century Gothic" panose="020B0502020202020204" pitchFamily="34" charset="0"/>
              </a:endParaRPr>
            </a:p>
          </p:txBody>
        </p:sp>
        <p:sp>
          <p:nvSpPr>
            <p:cNvPr id="21" name="TextBox 20"/>
            <p:cNvSpPr txBox="1"/>
            <p:nvPr/>
          </p:nvSpPr>
          <p:spPr>
            <a:xfrm>
              <a:off x="1957785" y="3481263"/>
              <a:ext cx="2089033" cy="307777"/>
            </a:xfrm>
            <a:prstGeom prst="rect">
              <a:avLst/>
            </a:prstGeom>
            <a:noFill/>
          </p:spPr>
          <p:txBody>
            <a:bodyPr wrap="none" rtlCol="0">
              <a:spAutoFit/>
            </a:bodyPr>
            <a:lstStyle/>
            <a:p>
              <a:r>
                <a:rPr lang="en-US" sz="1400" dirty="0">
                  <a:latin typeface="Century Gothic" panose="020B0502020202020204" pitchFamily="34" charset="0"/>
                </a:rPr>
                <a:t>Terapia </a:t>
              </a:r>
              <a:r>
                <a:rPr lang="en-US" sz="1400" dirty="0" err="1">
                  <a:latin typeface="Century Gothic" panose="020B0502020202020204" pitchFamily="34" charset="0"/>
                </a:rPr>
                <a:t>convencional</a:t>
              </a:r>
              <a:endParaRPr lang="en-US" sz="1400" dirty="0">
                <a:latin typeface="Century Gothic" panose="020B0502020202020204" pitchFamily="34" charset="0"/>
              </a:endParaRPr>
            </a:p>
          </p:txBody>
        </p:sp>
        <p:sp>
          <p:nvSpPr>
            <p:cNvPr id="22" name="TextBox 21"/>
            <p:cNvSpPr txBox="1"/>
            <p:nvPr/>
          </p:nvSpPr>
          <p:spPr>
            <a:xfrm>
              <a:off x="1275115" y="2406737"/>
              <a:ext cx="1645002" cy="307777"/>
            </a:xfrm>
            <a:prstGeom prst="rect">
              <a:avLst/>
            </a:prstGeom>
            <a:noFill/>
          </p:spPr>
          <p:txBody>
            <a:bodyPr wrap="none" rtlCol="0">
              <a:spAutoFit/>
            </a:bodyPr>
            <a:lstStyle/>
            <a:p>
              <a:r>
                <a:rPr lang="en-US" sz="1400" dirty="0">
                  <a:latin typeface="Century Gothic" panose="020B0502020202020204" pitchFamily="34" charset="0"/>
                </a:rPr>
                <a:t>Terapia </a:t>
              </a:r>
              <a:r>
                <a:rPr lang="en-US" sz="1400" dirty="0" err="1">
                  <a:latin typeface="Century Gothic" panose="020B0502020202020204" pitchFamily="34" charset="0"/>
                </a:rPr>
                <a:t>intensiva</a:t>
              </a:r>
              <a:endParaRPr lang="en-US" sz="1400" dirty="0">
                <a:latin typeface="Century Gothic" panose="020B0502020202020204" pitchFamily="34" charset="0"/>
              </a:endParaRPr>
            </a:p>
          </p:txBody>
        </p:sp>
      </p:grpSp>
      <p:pic>
        <p:nvPicPr>
          <p:cNvPr id="6" name="Imagen 5">
            <a:extLst>
              <a:ext uri="{FF2B5EF4-FFF2-40B4-BE49-F238E27FC236}">
                <a16:creationId xmlns:a16="http://schemas.microsoft.com/office/drawing/2014/main" id="{C25539A6-1581-47E3-B8C8-10292C586C42}"/>
              </a:ext>
            </a:extLst>
          </p:cNvPr>
          <p:cNvPicPr>
            <a:picLocks noChangeAspect="1"/>
          </p:cNvPicPr>
          <p:nvPr/>
        </p:nvPicPr>
        <p:blipFill>
          <a:blip r:embed="rId3"/>
          <a:stretch>
            <a:fillRect/>
          </a:stretch>
        </p:blipFill>
        <p:spPr>
          <a:xfrm>
            <a:off x="6835386" y="103251"/>
            <a:ext cx="2200847" cy="1194920"/>
          </a:xfrm>
          <a:prstGeom prst="rect">
            <a:avLst/>
          </a:prstGeom>
        </p:spPr>
      </p:pic>
    </p:spTree>
    <p:extLst>
      <p:ext uri="{BB962C8B-B14F-4D97-AF65-F5344CB8AC3E}">
        <p14:creationId xmlns:p14="http://schemas.microsoft.com/office/powerpoint/2010/main" val="2201141543"/>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489" y="207409"/>
            <a:ext cx="6019979" cy="553998"/>
          </a:xfrm>
        </p:spPr>
        <p:txBody>
          <a:bodyPr>
            <a:normAutofit fontScale="90000"/>
          </a:bodyPr>
          <a:lstStyle/>
          <a:p>
            <a:r>
              <a:rPr lang="en-US" noProof="0" dirty="0" err="1"/>
              <a:t>Intensidad</a:t>
            </a:r>
            <a:r>
              <a:rPr lang="en-US" noProof="0" dirty="0"/>
              <a:t>: </a:t>
            </a:r>
            <a:r>
              <a:rPr lang="en-US" noProof="0" dirty="0" err="1">
                <a:solidFill>
                  <a:schemeClr val="tx1">
                    <a:lumMod val="65000"/>
                    <a:lumOff val="35000"/>
                  </a:schemeClr>
                </a:solidFill>
              </a:rPr>
              <a:t>Distribución</a:t>
            </a:r>
            <a:r>
              <a:rPr lang="en-US" dirty="0">
                <a:solidFill>
                  <a:schemeClr val="tx1">
                    <a:lumMod val="65000"/>
                    <a:lumOff val="35000"/>
                  </a:schemeClr>
                </a:solidFill>
              </a:rPr>
              <a:t> y</a:t>
            </a:r>
            <a:r>
              <a:rPr lang="en-US" noProof="0" dirty="0">
                <a:solidFill>
                  <a:schemeClr val="tx1">
                    <a:lumMod val="65000"/>
                    <a:lumOff val="35000"/>
                  </a:schemeClr>
                </a:solidFill>
              </a:rPr>
              <a:t> </a:t>
            </a:r>
            <a:r>
              <a:rPr lang="en-US" noProof="0" dirty="0" err="1">
                <a:solidFill>
                  <a:schemeClr val="tx1">
                    <a:lumMod val="65000"/>
                    <a:lumOff val="35000"/>
                  </a:schemeClr>
                </a:solidFill>
              </a:rPr>
              <a:t>Frecuencia</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865782" y="1593864"/>
            <a:ext cx="5805430" cy="3670271"/>
          </a:xfrm>
        </p:spPr>
        <p:txBody>
          <a:bodyPr>
            <a:normAutofit/>
          </a:bodyPr>
          <a:lstStyle/>
          <a:p>
            <a:pPr marL="0" indent="0">
              <a:buNone/>
            </a:pPr>
            <a:r>
              <a:rPr lang="en-US" noProof="0" dirty="0" err="1">
                <a:latin typeface="HelveticaNeue LT 77 BdCn" panose="020B0706030502030204" pitchFamily="34" charset="0"/>
              </a:rPr>
              <a:t>Beneficios</a:t>
            </a:r>
            <a:r>
              <a:rPr lang="en-US" noProof="0" dirty="0">
                <a:latin typeface="HelveticaNeue LT 77 BdCn" panose="020B0706030502030204" pitchFamily="34" charset="0"/>
              </a:rPr>
              <a:t> de los </a:t>
            </a:r>
            <a:r>
              <a:rPr lang="en-US" noProof="0" dirty="0" err="1">
                <a:latin typeface="HelveticaNeue LT 77 BdCn" panose="020B0706030502030204" pitchFamily="34" charset="0"/>
              </a:rPr>
              <a:t>periodos</a:t>
            </a:r>
            <a:r>
              <a:rPr lang="en-US" noProof="0" dirty="0">
                <a:latin typeface="HelveticaNeue LT 77 BdCn" panose="020B0706030502030204" pitchFamily="34" charset="0"/>
              </a:rPr>
              <a:t> de </a:t>
            </a:r>
            <a:r>
              <a:rPr lang="en-US" noProof="0" dirty="0" err="1">
                <a:latin typeface="HelveticaNeue LT 77 BdCn" panose="020B0706030502030204" pitchFamily="34" charset="0"/>
              </a:rPr>
              <a:t>descanso</a:t>
            </a:r>
            <a:endParaRPr lang="en-US" noProof="0" dirty="0">
              <a:latin typeface="HelveticaNeue LT 77 BdCn" panose="020B0706030502030204" pitchFamily="34" charset="0"/>
            </a:endParaRPr>
          </a:p>
          <a:p>
            <a:pPr marL="0" indent="0">
              <a:spcAft>
                <a:spcPts val="1200"/>
              </a:spcAft>
              <a:buNone/>
            </a:pPr>
            <a:r>
              <a:rPr lang="en-US" sz="1800" noProof="0" dirty="0" err="1"/>
              <a:t>Periodos</a:t>
            </a:r>
            <a:r>
              <a:rPr lang="en-US" sz="1800" noProof="0" dirty="0"/>
              <a:t> de Descanso </a:t>
            </a:r>
            <a:r>
              <a:rPr lang="en-US" sz="1800" noProof="0" dirty="0" err="1"/>
              <a:t>frecuentes</a:t>
            </a:r>
            <a:r>
              <a:rPr lang="en-US" sz="1800" noProof="0" dirty="0"/>
              <a:t> y </a:t>
            </a:r>
            <a:r>
              <a:rPr lang="en-US" sz="1800" noProof="0" dirty="0" err="1"/>
              <a:t>más</a:t>
            </a:r>
            <a:r>
              <a:rPr lang="en-US" sz="1800" noProof="0" dirty="0"/>
              <a:t> largos entre </a:t>
            </a:r>
            <a:r>
              <a:rPr lang="en-US" sz="1800" noProof="0" dirty="0" err="1"/>
              <a:t>repeticions</a:t>
            </a:r>
            <a:r>
              <a:rPr lang="en-US" sz="1800" noProof="0" dirty="0"/>
              <a:t> (</a:t>
            </a:r>
            <a:r>
              <a:rPr lang="en-US" sz="1800" noProof="0" dirty="0" err="1"/>
              <a:t>práctica</a:t>
            </a:r>
            <a:r>
              <a:rPr lang="en-US" sz="1800" noProof="0" dirty="0"/>
              <a:t> </a:t>
            </a:r>
            <a:r>
              <a:rPr lang="en-US" sz="1800" noProof="0" dirty="0" err="1"/>
              <a:t>distribuida</a:t>
            </a:r>
            <a:r>
              <a:rPr lang="en-US" sz="1800" noProof="0" dirty="0"/>
              <a:t>) </a:t>
            </a:r>
            <a:r>
              <a:rPr lang="en-US" sz="1800" noProof="0" dirty="0" err="1"/>
              <a:t>mejora</a:t>
            </a:r>
            <a:r>
              <a:rPr lang="en-US" sz="1800" noProof="0" dirty="0"/>
              <a:t> el </a:t>
            </a:r>
            <a:r>
              <a:rPr lang="en-US" sz="1800" noProof="0" dirty="0" err="1"/>
              <a:t>aprendizaje</a:t>
            </a:r>
            <a:r>
              <a:rPr lang="en-US" sz="1800" noProof="0" dirty="0"/>
              <a:t> </a:t>
            </a:r>
            <a:r>
              <a:rPr lang="en-US" sz="1800" noProof="0" dirty="0" err="1"/>
              <a:t>comparado</a:t>
            </a:r>
            <a:r>
              <a:rPr lang="en-US" sz="1800" noProof="0" dirty="0"/>
              <a:t> con no </a:t>
            </a:r>
            <a:r>
              <a:rPr lang="en-US" sz="1800" noProof="0" dirty="0" err="1"/>
              <a:t>descansos</a:t>
            </a:r>
            <a:r>
              <a:rPr lang="en-US" sz="1800" noProof="0" dirty="0"/>
              <a:t> (</a:t>
            </a:r>
            <a:r>
              <a:rPr lang="en-US" sz="1800" noProof="0" dirty="0" err="1"/>
              <a:t>práctica</a:t>
            </a:r>
            <a:r>
              <a:rPr lang="en-US" sz="1800" noProof="0" dirty="0"/>
              <a:t> </a:t>
            </a:r>
            <a:r>
              <a:rPr lang="en-US" sz="1800" noProof="0" dirty="0" err="1"/>
              <a:t>masiva</a:t>
            </a:r>
            <a:r>
              <a:rPr lang="en-US" sz="1800" noProof="0" dirty="0"/>
              <a:t>) en </a:t>
            </a:r>
            <a:r>
              <a:rPr lang="en-US" sz="1800" noProof="0" dirty="0" err="1"/>
              <a:t>sujetos</a:t>
            </a:r>
            <a:r>
              <a:rPr lang="en-US" sz="1800" noProof="0" dirty="0"/>
              <a:t> </a:t>
            </a:r>
            <a:r>
              <a:rPr lang="en-US" sz="1800" noProof="0" dirty="0" err="1"/>
              <a:t>sanos</a:t>
            </a:r>
            <a:r>
              <a:rPr lang="en-US" sz="1800" noProof="0" dirty="0"/>
              <a:t> [14].</a:t>
            </a:r>
          </a:p>
          <a:p>
            <a:pPr marL="0" indent="0">
              <a:buNone/>
            </a:pPr>
            <a:r>
              <a:rPr lang="en-US" dirty="0" err="1">
                <a:latin typeface="HelveticaNeue LT 77 BdCn" panose="020B0706030502030204" pitchFamily="34" charset="0"/>
              </a:rPr>
              <a:t>Compensación</a:t>
            </a:r>
            <a:endParaRPr lang="en-US" noProof="0" dirty="0">
              <a:latin typeface="HelveticaNeue LT 77 BdCn" panose="020B0706030502030204" pitchFamily="34" charset="0"/>
            </a:endParaRPr>
          </a:p>
          <a:p>
            <a:pPr marL="0" indent="0">
              <a:buNone/>
            </a:pPr>
            <a:r>
              <a:rPr lang="en-US" sz="1800" noProof="0" dirty="0"/>
              <a:t>La </a:t>
            </a:r>
            <a:r>
              <a:rPr lang="en-US" sz="1800" noProof="0" dirty="0" err="1"/>
              <a:t>práctica</a:t>
            </a:r>
            <a:r>
              <a:rPr lang="en-US" sz="1800" noProof="0" dirty="0"/>
              <a:t> </a:t>
            </a:r>
            <a:r>
              <a:rPr lang="en-US" sz="1800" noProof="0" dirty="0" err="1"/>
              <a:t>masiva</a:t>
            </a:r>
            <a:r>
              <a:rPr lang="en-US" sz="1800" noProof="0" dirty="0"/>
              <a:t> </a:t>
            </a:r>
            <a:r>
              <a:rPr lang="en-US" sz="1800" noProof="0" dirty="0" err="1"/>
              <a:t>permite</a:t>
            </a:r>
            <a:r>
              <a:rPr lang="en-US" sz="1800" noProof="0" dirty="0"/>
              <a:t> </a:t>
            </a:r>
            <a:r>
              <a:rPr lang="en-US" sz="1800" noProof="0" dirty="0" err="1"/>
              <a:t>incrementar</a:t>
            </a:r>
            <a:r>
              <a:rPr lang="en-US" sz="1800" noProof="0" dirty="0"/>
              <a:t> la </a:t>
            </a:r>
            <a:r>
              <a:rPr lang="en-US" sz="1800" noProof="0" dirty="0" err="1"/>
              <a:t>cantidad</a:t>
            </a:r>
            <a:r>
              <a:rPr lang="en-US" sz="1800" noProof="0" dirty="0"/>
              <a:t> de </a:t>
            </a:r>
            <a:r>
              <a:rPr lang="en-US" sz="1800" noProof="0" dirty="0" err="1"/>
              <a:t>práctica</a:t>
            </a:r>
            <a:r>
              <a:rPr lang="en-US" sz="1800" noProof="0" dirty="0"/>
              <a:t> en el </a:t>
            </a:r>
            <a:r>
              <a:rPr lang="en-US" sz="1800" noProof="0" dirty="0" err="1"/>
              <a:t>mismo</a:t>
            </a:r>
            <a:r>
              <a:rPr lang="en-US" sz="1800" noProof="0" dirty="0"/>
              <a:t> </a:t>
            </a:r>
            <a:r>
              <a:rPr lang="en-US" sz="1800" noProof="0" dirty="0" err="1"/>
              <a:t>tiempo</a:t>
            </a:r>
            <a:r>
              <a:rPr lang="en-US" sz="1800" noProof="0" dirty="0"/>
              <a:t>. Por </a:t>
            </a:r>
            <a:r>
              <a:rPr lang="en-US" sz="1800" noProof="0" dirty="0" err="1"/>
              <a:t>otro</a:t>
            </a:r>
            <a:r>
              <a:rPr lang="en-US" sz="1800" noProof="0" dirty="0"/>
              <a:t> </a:t>
            </a:r>
            <a:r>
              <a:rPr lang="en-US" sz="1800" noProof="0" dirty="0" err="1"/>
              <a:t>lado</a:t>
            </a:r>
            <a:r>
              <a:rPr lang="en-US" sz="1800" noProof="0" dirty="0"/>
              <a:t>, </a:t>
            </a:r>
            <a:r>
              <a:rPr lang="en-US" sz="1800" noProof="0" dirty="0" err="1"/>
              <a:t>puede</a:t>
            </a:r>
            <a:r>
              <a:rPr lang="en-US" sz="1800" noProof="0" dirty="0"/>
              <a:t> </a:t>
            </a:r>
            <a:r>
              <a:rPr lang="en-US" sz="1800" noProof="0" dirty="0" err="1"/>
              <a:t>incrementar</a:t>
            </a:r>
            <a:r>
              <a:rPr lang="en-US" sz="1800" noProof="0" dirty="0"/>
              <a:t> la </a:t>
            </a:r>
            <a:r>
              <a:rPr lang="en-US" sz="1800" noProof="0" dirty="0" err="1"/>
              <a:t>fatiga</a:t>
            </a:r>
            <a:r>
              <a:rPr lang="en-US" sz="1800" noProof="0" dirty="0"/>
              <a:t> y </a:t>
            </a:r>
            <a:r>
              <a:rPr lang="en-US" sz="1800" dirty="0"/>
              <a:t>el </a:t>
            </a:r>
            <a:r>
              <a:rPr lang="en-US" sz="1800" dirty="0" err="1"/>
              <a:t>riesgo</a:t>
            </a:r>
            <a:r>
              <a:rPr lang="en-US" sz="1800" dirty="0"/>
              <a:t> de </a:t>
            </a:r>
            <a:r>
              <a:rPr lang="en-US" sz="1800" dirty="0" err="1"/>
              <a:t>sufrir</a:t>
            </a:r>
            <a:r>
              <a:rPr lang="en-US" sz="1800" dirty="0"/>
              <a:t> una lesion. </a:t>
            </a: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24</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La evidencian </a:t>
            </a:r>
            <a:r>
              <a:rPr lang="en-US" noProof="0" dirty="0" err="1"/>
              <a:t>existente</a:t>
            </a:r>
            <a:r>
              <a:rPr lang="en-US" noProof="0" dirty="0"/>
              <a:t> es </a:t>
            </a:r>
            <a:r>
              <a:rPr lang="en-US" noProof="0" dirty="0" err="1"/>
              <a:t>débil</a:t>
            </a:r>
            <a:r>
              <a:rPr lang="en-US" noProof="0" dirty="0"/>
              <a:t> a la hora de </a:t>
            </a:r>
            <a:r>
              <a:rPr lang="en-US" noProof="0" dirty="0" err="1"/>
              <a:t>mostrar</a:t>
            </a:r>
            <a:r>
              <a:rPr lang="en-US" noProof="0" dirty="0"/>
              <a:t> que la </a:t>
            </a:r>
            <a:r>
              <a:rPr lang="en-US" noProof="0" dirty="0" err="1"/>
              <a:t>práctica</a:t>
            </a:r>
            <a:r>
              <a:rPr lang="en-US" noProof="0" dirty="0"/>
              <a:t> </a:t>
            </a:r>
            <a:r>
              <a:rPr lang="en-US" noProof="0" dirty="0" err="1"/>
              <a:t>distribuida</a:t>
            </a:r>
            <a:r>
              <a:rPr lang="en-US" noProof="0" dirty="0"/>
              <a:t> </a:t>
            </a:r>
            <a:r>
              <a:rPr lang="en-US" noProof="0" dirty="0" err="1"/>
              <a:t>podría</a:t>
            </a:r>
            <a:r>
              <a:rPr lang="en-US" noProof="0" dirty="0"/>
              <a:t> ser major y </a:t>
            </a:r>
            <a:r>
              <a:rPr lang="en-US" noProof="0" dirty="0" err="1"/>
              <a:t>más</a:t>
            </a:r>
            <a:r>
              <a:rPr lang="en-US" noProof="0" dirty="0"/>
              <a:t> </a:t>
            </a:r>
            <a:r>
              <a:rPr lang="en-US" noProof="0" dirty="0" err="1"/>
              <a:t>segura</a:t>
            </a:r>
            <a:r>
              <a:rPr lang="en-US" noProof="0" dirty="0"/>
              <a:t> que la </a:t>
            </a:r>
            <a:r>
              <a:rPr lang="en-US" noProof="0" dirty="0" err="1"/>
              <a:t>práctica</a:t>
            </a:r>
            <a:r>
              <a:rPr lang="en-US" noProof="0" dirty="0"/>
              <a:t> </a:t>
            </a:r>
            <a:r>
              <a:rPr lang="en-US" noProof="0" dirty="0" err="1"/>
              <a:t>masiva</a:t>
            </a:r>
            <a:r>
              <a:rPr lang="en-US" noProof="0" dirty="0"/>
              <a:t>. </a:t>
            </a: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1575" t="-2" r="11030" b="16576"/>
          <a:stretch/>
        </p:blipFill>
        <p:spPr>
          <a:xfrm>
            <a:off x="2976" y="1655340"/>
            <a:ext cx="4672450" cy="2925788"/>
          </a:xfrm>
          <a:prstGeom prst="rect">
            <a:avLst/>
          </a:prstGeom>
        </p:spPr>
      </p:pic>
      <p:pic>
        <p:nvPicPr>
          <p:cNvPr id="7" name="Imagen 6">
            <a:extLst>
              <a:ext uri="{FF2B5EF4-FFF2-40B4-BE49-F238E27FC236}">
                <a16:creationId xmlns:a16="http://schemas.microsoft.com/office/drawing/2014/main" id="{DFC61573-3141-4147-A0FA-1AD28C5F50F1}"/>
              </a:ext>
            </a:extLst>
          </p:cNvPr>
          <p:cNvPicPr>
            <a:picLocks noChangeAspect="1"/>
          </p:cNvPicPr>
          <p:nvPr/>
        </p:nvPicPr>
        <p:blipFill>
          <a:blip r:embed="rId4"/>
          <a:stretch>
            <a:fillRect/>
          </a:stretch>
        </p:blipFill>
        <p:spPr>
          <a:xfrm>
            <a:off x="7002537" y="0"/>
            <a:ext cx="2200847" cy="1194920"/>
          </a:xfrm>
          <a:prstGeom prst="rect">
            <a:avLst/>
          </a:prstGeom>
        </p:spPr>
      </p:pic>
    </p:spTree>
    <p:extLst>
      <p:ext uri="{BB962C8B-B14F-4D97-AF65-F5344CB8AC3E}">
        <p14:creationId xmlns:p14="http://schemas.microsoft.com/office/powerpoint/2010/main" val="201644639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Esfuerzo</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09866" y="1558928"/>
            <a:ext cx="9921837" cy="3670271"/>
          </a:xfrm>
        </p:spPr>
        <p:txBody>
          <a:bodyPr>
            <a:normAutofit fontScale="92500" lnSpcReduction="10000"/>
          </a:bodyPr>
          <a:lstStyle/>
          <a:p>
            <a:pPr marL="0" indent="0">
              <a:buNone/>
            </a:pPr>
            <a:r>
              <a:rPr lang="en-US" noProof="0" dirty="0" err="1">
                <a:latin typeface="HelveticaNeue LT 77 BdCn" panose="020B0706030502030204" pitchFamily="34" charset="0"/>
              </a:rPr>
              <a:t>Importancia</a:t>
            </a:r>
            <a:r>
              <a:rPr lang="en-US" noProof="0" dirty="0">
                <a:latin typeface="HelveticaNeue LT 77 BdCn" panose="020B0706030502030204" pitchFamily="34" charset="0"/>
              </a:rPr>
              <a:t> del </a:t>
            </a:r>
            <a:r>
              <a:rPr lang="en-US" noProof="0" dirty="0" err="1">
                <a:latin typeface="HelveticaNeue LT 77 BdCn" panose="020B0706030502030204" pitchFamily="34" charset="0"/>
              </a:rPr>
              <a:t>esfuerzo</a:t>
            </a:r>
            <a:r>
              <a:rPr lang="en-US" noProof="0" dirty="0">
                <a:latin typeface="HelveticaNeue LT 77 BdCn" panose="020B0706030502030204" pitchFamily="34" charset="0"/>
              </a:rPr>
              <a:t> </a:t>
            </a:r>
            <a:r>
              <a:rPr lang="en-US" noProof="0" dirty="0" err="1">
                <a:latin typeface="HelveticaNeue LT 77 BdCn" panose="020B0706030502030204" pitchFamily="34" charset="0"/>
              </a:rPr>
              <a:t>físico</a:t>
            </a:r>
            <a:endParaRPr lang="en-US"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generación</a:t>
            </a:r>
            <a:r>
              <a:rPr lang="en-US" sz="1800" noProof="0" dirty="0"/>
              <a:t> </a:t>
            </a:r>
            <a:r>
              <a:rPr lang="en-US" sz="1800" noProof="0" dirty="0" err="1"/>
              <a:t>activa</a:t>
            </a:r>
            <a:r>
              <a:rPr lang="en-US" sz="1800" noProof="0" dirty="0"/>
              <a:t> de </a:t>
            </a:r>
            <a:r>
              <a:rPr lang="en-US" sz="1800" noProof="0" dirty="0" err="1"/>
              <a:t>movimientos</a:t>
            </a:r>
            <a:r>
              <a:rPr lang="en-US" sz="1800" noProof="0" dirty="0"/>
              <a:t> </a:t>
            </a:r>
            <a:r>
              <a:rPr lang="en-US" sz="1800" noProof="0" dirty="0" err="1"/>
              <a:t>controlados</a:t>
            </a:r>
            <a:r>
              <a:rPr lang="en-US" sz="1800" noProof="0" dirty="0"/>
              <a:t> es </a:t>
            </a:r>
            <a:r>
              <a:rPr lang="en-US" sz="1800" noProof="0" dirty="0" err="1"/>
              <a:t>necesaria</a:t>
            </a:r>
            <a:r>
              <a:rPr lang="en-US" sz="1800" noProof="0" dirty="0"/>
              <a:t> para un </a:t>
            </a:r>
            <a:r>
              <a:rPr lang="en-US" sz="1800" noProof="0" dirty="0" err="1"/>
              <a:t>aprendizaje</a:t>
            </a:r>
            <a:r>
              <a:rPr lang="en-US" sz="1800" noProof="0" dirty="0"/>
              <a:t> </a:t>
            </a:r>
            <a:r>
              <a:rPr lang="en-US" sz="1800" noProof="0" dirty="0" err="1"/>
              <a:t>efectivo</a:t>
            </a:r>
            <a:r>
              <a:rPr lang="en-US" sz="1800" noProof="0" dirty="0"/>
              <a:t> [18-19, 38, 21].</a:t>
            </a:r>
          </a:p>
          <a:p>
            <a:pPr marL="0" indent="0">
              <a:spcAft>
                <a:spcPts val="0"/>
              </a:spcAft>
              <a:buNone/>
            </a:pPr>
            <a:r>
              <a:rPr lang="en-US" sz="1980" noProof="0" dirty="0">
                <a:latin typeface="HelveticaNeue LT 77 BdCn" panose="020B0706030502030204" pitchFamily="34" charset="0"/>
              </a:rPr>
              <a:t>La </a:t>
            </a:r>
            <a:r>
              <a:rPr lang="en-US" sz="1980" noProof="0" dirty="0" err="1">
                <a:latin typeface="HelveticaNeue LT 77 BdCn" panose="020B0706030502030204" pitchFamily="34" charset="0"/>
              </a:rPr>
              <a:t>desventaja</a:t>
            </a:r>
            <a:r>
              <a:rPr lang="en-US" sz="1980" noProof="0" dirty="0">
                <a:latin typeface="HelveticaNeue LT 77 BdCn" panose="020B0706030502030204" pitchFamily="34" charset="0"/>
              </a:rPr>
              <a:t> de </a:t>
            </a:r>
            <a:r>
              <a:rPr lang="en-US" sz="1980" noProof="0" dirty="0" err="1">
                <a:latin typeface="HelveticaNeue LT 77 BdCn" panose="020B0706030502030204" pitchFamily="34" charset="0"/>
              </a:rPr>
              <a:t>dar</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demasiada</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asistencia</a:t>
            </a:r>
            <a:endParaRPr lang="en-US" sz="1980" noProof="0" dirty="0">
              <a:latin typeface="HelveticaNeue LT 77 BdCn" panose="020B0706030502030204" pitchFamily="34" charset="0"/>
            </a:endParaRPr>
          </a:p>
          <a:p>
            <a:pPr marL="0" indent="0">
              <a:spcAft>
                <a:spcPts val="600"/>
              </a:spcAft>
              <a:buNone/>
            </a:pPr>
            <a:r>
              <a:rPr lang="en-US" sz="1800" noProof="0" dirty="0"/>
              <a:t>La </a:t>
            </a:r>
            <a:r>
              <a:rPr lang="en-US" sz="1800" noProof="0" dirty="0" err="1"/>
              <a:t>asistencia</a:t>
            </a:r>
            <a:r>
              <a:rPr lang="en-US" sz="1800" noProof="0" dirty="0"/>
              <a:t> al movimiento (</a:t>
            </a:r>
            <a:r>
              <a:rPr lang="en-US" sz="1800" noProof="0" dirty="0" err="1"/>
              <a:t>facilitación</a:t>
            </a:r>
            <a:r>
              <a:rPr lang="en-US" sz="1800" noProof="0" dirty="0"/>
              <a:t>) </a:t>
            </a:r>
            <a:r>
              <a:rPr lang="en-US" sz="1800" noProof="0" dirty="0" err="1"/>
              <a:t>puede</a:t>
            </a:r>
            <a:r>
              <a:rPr lang="en-US" sz="1800" noProof="0" dirty="0"/>
              <a:t> reducer el </a:t>
            </a:r>
            <a:r>
              <a:rPr lang="en-US" sz="1800" noProof="0" dirty="0" err="1"/>
              <a:t>esfuerzo</a:t>
            </a:r>
            <a:r>
              <a:rPr lang="en-US" sz="1800" noProof="0" dirty="0"/>
              <a:t> </a:t>
            </a:r>
            <a:r>
              <a:rPr lang="en-US" sz="1800" noProof="0" dirty="0" err="1"/>
              <a:t>físico</a:t>
            </a:r>
            <a:r>
              <a:rPr lang="en-US" sz="1800" noProof="0" dirty="0"/>
              <a:t> y con </a:t>
            </a:r>
            <a:r>
              <a:rPr lang="en-US" sz="1800" noProof="0" dirty="0" err="1"/>
              <a:t>ello</a:t>
            </a:r>
            <a:r>
              <a:rPr lang="en-US" sz="1800" noProof="0" dirty="0"/>
              <a:t> </a:t>
            </a:r>
            <a:r>
              <a:rPr lang="en-US" sz="1800" noProof="0" dirty="0" err="1"/>
              <a:t>afectar</a:t>
            </a:r>
            <a:r>
              <a:rPr lang="en-US" sz="1800" noProof="0" dirty="0"/>
              <a:t> al </a:t>
            </a:r>
            <a:r>
              <a:rPr lang="en-US" sz="1800" noProof="0" dirty="0" err="1"/>
              <a:t>aprendizaje</a:t>
            </a:r>
            <a:r>
              <a:rPr lang="en-US" sz="1800" noProof="0" dirty="0"/>
              <a:t> de </a:t>
            </a:r>
            <a:r>
              <a:rPr lang="en-US" sz="1800" noProof="0" dirty="0" err="1"/>
              <a:t>destrezas</a:t>
            </a:r>
            <a:r>
              <a:rPr lang="en-US" sz="1800" noProof="0" dirty="0"/>
              <a:t> [39].</a:t>
            </a:r>
          </a:p>
          <a:p>
            <a:pPr marL="0" indent="0">
              <a:spcBef>
                <a:spcPts val="0"/>
              </a:spcBef>
              <a:spcAft>
                <a:spcPts val="1200"/>
              </a:spcAft>
              <a:buNone/>
            </a:pPr>
            <a:r>
              <a:rPr lang="en-US" sz="1800" noProof="0" dirty="0" err="1"/>
              <a:t>Incrementar</a:t>
            </a:r>
            <a:r>
              <a:rPr lang="en-US" sz="1800" noProof="0" dirty="0"/>
              <a:t> la </a:t>
            </a:r>
            <a:r>
              <a:rPr lang="en-US" sz="1800" noProof="0" dirty="0" err="1"/>
              <a:t>dificultad</a:t>
            </a:r>
            <a:r>
              <a:rPr lang="en-US" sz="1800" noProof="0" dirty="0"/>
              <a:t> de las </a:t>
            </a:r>
            <a:r>
              <a:rPr lang="en-US" sz="1800" noProof="0" dirty="0" err="1"/>
              <a:t>tareas</a:t>
            </a:r>
            <a:r>
              <a:rPr lang="en-US" sz="1800" noProof="0" dirty="0"/>
              <a:t> </a:t>
            </a:r>
            <a:r>
              <a:rPr lang="en-US" sz="1800" noProof="0" dirty="0" err="1"/>
              <a:t>puede</a:t>
            </a:r>
            <a:r>
              <a:rPr lang="en-US" sz="1800" noProof="0" dirty="0"/>
              <a:t> </a:t>
            </a:r>
            <a:r>
              <a:rPr lang="en-US" sz="1800" noProof="0" dirty="0" err="1"/>
              <a:t>llevar</a:t>
            </a:r>
            <a:r>
              <a:rPr lang="en-US" sz="1800" noProof="0" dirty="0"/>
              <a:t> a un </a:t>
            </a:r>
            <a:r>
              <a:rPr lang="en-US" sz="1800" noProof="0" dirty="0" err="1"/>
              <a:t>incremento</a:t>
            </a:r>
            <a:r>
              <a:rPr lang="en-US" sz="1800" noProof="0" dirty="0"/>
              <a:t> del </a:t>
            </a:r>
            <a:r>
              <a:rPr lang="en-US" sz="1800" noProof="0" dirty="0" err="1"/>
              <a:t>esfuerzo</a:t>
            </a:r>
            <a:r>
              <a:rPr lang="en-US" sz="1800" noProof="0" dirty="0"/>
              <a:t> [22]</a:t>
            </a:r>
          </a:p>
          <a:p>
            <a:pPr marL="0" indent="0">
              <a:buNone/>
            </a:pPr>
            <a:r>
              <a:rPr lang="en-US" sz="1980" dirty="0" err="1">
                <a:latin typeface="HelveticaNeue LT 77 BdCn" panose="020B0706030502030204" pitchFamily="34" charset="0"/>
              </a:rPr>
              <a:t>Demandas</a:t>
            </a:r>
            <a:r>
              <a:rPr lang="en-US" sz="1980" dirty="0">
                <a:latin typeface="HelveticaNeue LT 77 BdCn" panose="020B0706030502030204" pitchFamily="34" charset="0"/>
              </a:rPr>
              <a:t> </a:t>
            </a:r>
            <a:r>
              <a:rPr lang="en-US" sz="1980" dirty="0" err="1">
                <a:latin typeface="HelveticaNeue LT 77 BdCn" panose="020B0706030502030204" pitchFamily="34" charset="0"/>
              </a:rPr>
              <a:t>cognitivas</a:t>
            </a:r>
            <a:r>
              <a:rPr lang="en-US" sz="1980" dirty="0">
                <a:latin typeface="HelveticaNeue LT 77 BdCn" panose="020B0706030502030204" pitchFamily="34" charset="0"/>
              </a:rPr>
              <a:t> </a:t>
            </a:r>
            <a:r>
              <a:rPr lang="en-US" sz="1980" dirty="0" err="1">
                <a:latin typeface="HelveticaNeue LT 77 BdCn" panose="020B0706030502030204" pitchFamily="34" charset="0"/>
              </a:rPr>
              <a:t>óptimas</a:t>
            </a:r>
            <a:endParaRPr lang="en-US" sz="1980" noProof="0" dirty="0">
              <a:latin typeface="HelveticaNeue LT 77 BdCn" panose="020B0706030502030204" pitchFamily="34" charset="0"/>
            </a:endParaRPr>
          </a:p>
          <a:p>
            <a:pPr marL="0" indent="0">
              <a:spcAft>
                <a:spcPts val="600"/>
              </a:spcAft>
              <a:buNone/>
            </a:pPr>
            <a:r>
              <a:rPr lang="en-US" sz="1800" noProof="0" dirty="0" err="1"/>
              <a:t>Incremento</a:t>
            </a:r>
            <a:r>
              <a:rPr lang="en-US" sz="1800" noProof="0" dirty="0"/>
              <a:t> de las </a:t>
            </a:r>
            <a:r>
              <a:rPr lang="en-US" sz="1800" noProof="0" dirty="0" err="1"/>
              <a:t>demandas</a:t>
            </a:r>
            <a:r>
              <a:rPr lang="en-US" sz="1800" noProof="0" dirty="0"/>
              <a:t> de </a:t>
            </a:r>
            <a:r>
              <a:rPr lang="en-US" sz="1800" noProof="0" dirty="0" err="1"/>
              <a:t>esfuerzo</a:t>
            </a:r>
            <a:r>
              <a:rPr lang="en-US" sz="1800" noProof="0" dirty="0"/>
              <a:t> mental hasta un punto que </a:t>
            </a:r>
            <a:r>
              <a:rPr lang="en-US" sz="1800" noProof="0" dirty="0" err="1"/>
              <a:t>sean</a:t>
            </a:r>
            <a:r>
              <a:rPr lang="en-US" sz="1800" noProof="0" dirty="0"/>
              <a:t> </a:t>
            </a:r>
            <a:r>
              <a:rPr lang="en-US" sz="1800" noProof="0" dirty="0" err="1"/>
              <a:t>beneficiosas</a:t>
            </a:r>
            <a:r>
              <a:rPr lang="en-US" sz="1800" noProof="0" dirty="0"/>
              <a:t> para el </a:t>
            </a:r>
            <a:r>
              <a:rPr lang="en-US" sz="1800" noProof="0" dirty="0" err="1"/>
              <a:t>aprendizaje</a:t>
            </a:r>
            <a:r>
              <a:rPr lang="en-US" sz="1800" noProof="0" dirty="0"/>
              <a:t> [40-42].</a:t>
            </a:r>
          </a:p>
          <a:p>
            <a:pPr marL="0" indent="0">
              <a:spcBef>
                <a:spcPts val="0"/>
              </a:spcBef>
              <a:spcAft>
                <a:spcPts val="1200"/>
              </a:spcAft>
              <a:buNone/>
            </a:pPr>
            <a:r>
              <a:rPr lang="en-US" sz="1800" noProof="0" dirty="0" err="1"/>
              <a:t>Sobrecargar</a:t>
            </a:r>
            <a:r>
              <a:rPr lang="en-US" sz="1800" noProof="0" dirty="0"/>
              <a:t> a los </a:t>
            </a:r>
            <a:r>
              <a:rPr lang="en-US" sz="1800" noProof="0" dirty="0" err="1"/>
              <a:t>pacientes</a:t>
            </a:r>
            <a:r>
              <a:rPr lang="en-US" sz="1800" noProof="0" dirty="0"/>
              <a:t> </a:t>
            </a:r>
            <a:r>
              <a:rPr lang="en-US" sz="1800" noProof="0" dirty="0" err="1"/>
              <a:t>puede</a:t>
            </a:r>
            <a:r>
              <a:rPr lang="en-US" sz="1800" noProof="0" dirty="0"/>
              <a:t> </a:t>
            </a:r>
            <a:r>
              <a:rPr lang="en-US" sz="1800" dirty="0"/>
              <a:t>por </a:t>
            </a:r>
            <a:r>
              <a:rPr lang="en-US" sz="1800" dirty="0" err="1"/>
              <a:t>otro</a:t>
            </a:r>
            <a:r>
              <a:rPr lang="en-US" sz="1800" dirty="0"/>
              <a:t> </a:t>
            </a:r>
            <a:r>
              <a:rPr lang="en-US" sz="1800" dirty="0" err="1"/>
              <a:t>lado</a:t>
            </a:r>
            <a:r>
              <a:rPr lang="en-US" sz="1800" dirty="0"/>
              <a:t> </a:t>
            </a:r>
            <a:r>
              <a:rPr lang="en-US" sz="1800" dirty="0" err="1"/>
              <a:t>interferir</a:t>
            </a:r>
            <a:r>
              <a:rPr lang="en-US" sz="1800" dirty="0"/>
              <a:t> con el </a:t>
            </a:r>
            <a:r>
              <a:rPr lang="en-US" sz="1800" dirty="0" err="1"/>
              <a:t>aprendizaje</a:t>
            </a:r>
            <a:r>
              <a:rPr lang="en-US" sz="1800" dirty="0"/>
              <a:t>. </a:t>
            </a:r>
            <a:r>
              <a:rPr lang="en-US" sz="1800" noProof="0" dirty="0"/>
              <a:t> [43].</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25</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Los </a:t>
            </a:r>
            <a:r>
              <a:rPr lang="en-US" noProof="0" dirty="0" err="1"/>
              <a:t>pacientes</a:t>
            </a:r>
            <a:r>
              <a:rPr lang="en-US" noProof="0" dirty="0"/>
              <a:t> </a:t>
            </a:r>
            <a:r>
              <a:rPr lang="en-US" noProof="0" dirty="0" err="1"/>
              <a:t>deberían</a:t>
            </a:r>
            <a:r>
              <a:rPr lang="en-US" noProof="0" dirty="0"/>
              <a:t> </a:t>
            </a:r>
            <a:r>
              <a:rPr lang="en-US" noProof="0" dirty="0" err="1"/>
              <a:t>participar</a:t>
            </a:r>
            <a:r>
              <a:rPr lang="en-US" noProof="0" dirty="0"/>
              <a:t> de forma </a:t>
            </a:r>
            <a:r>
              <a:rPr lang="en-US" noProof="0" dirty="0" err="1"/>
              <a:t>activa</a:t>
            </a:r>
            <a:r>
              <a:rPr lang="en-US" noProof="0" dirty="0"/>
              <a:t> y ser </a:t>
            </a:r>
            <a:r>
              <a:rPr lang="en-US" noProof="0" dirty="0" err="1"/>
              <a:t>desafiados</a:t>
            </a:r>
            <a:r>
              <a:rPr lang="en-US" noProof="0" dirty="0"/>
              <a:t> </a:t>
            </a:r>
            <a:r>
              <a:rPr lang="en-US" noProof="0" dirty="0" err="1"/>
              <a:t>cognitivamente</a:t>
            </a:r>
            <a:r>
              <a:rPr lang="en-US" noProof="0" dirty="0"/>
              <a:t> sin ser </a:t>
            </a:r>
            <a:r>
              <a:rPr lang="en-US" noProof="0" dirty="0" err="1"/>
              <a:t>abrumados</a:t>
            </a:r>
            <a:r>
              <a:rPr lang="en-US" noProof="0" dirty="0"/>
              <a:t> o </a:t>
            </a:r>
            <a:r>
              <a:rPr lang="en-US" noProof="0" dirty="0" err="1"/>
              <a:t>sobrecargados</a:t>
            </a:r>
            <a:r>
              <a:rPr lang="en-US" noProof="0" dirty="0"/>
              <a:t>. </a:t>
            </a:r>
          </a:p>
        </p:txBody>
      </p:sp>
      <p:pic>
        <p:nvPicPr>
          <p:cNvPr id="6" name="Imagen 5">
            <a:extLst>
              <a:ext uri="{FF2B5EF4-FFF2-40B4-BE49-F238E27FC236}">
                <a16:creationId xmlns:a16="http://schemas.microsoft.com/office/drawing/2014/main" id="{3499CD51-7B27-47FC-A75E-3963672DE4A3}"/>
              </a:ext>
            </a:extLst>
          </p:cNvPr>
          <p:cNvPicPr>
            <a:picLocks noChangeAspect="1"/>
          </p:cNvPicPr>
          <p:nvPr/>
        </p:nvPicPr>
        <p:blipFill>
          <a:blip r:embed="rId3"/>
          <a:stretch>
            <a:fillRect/>
          </a:stretch>
        </p:blipFill>
        <p:spPr>
          <a:xfrm>
            <a:off x="6786513" y="56012"/>
            <a:ext cx="2200847" cy="1194920"/>
          </a:xfrm>
          <a:prstGeom prst="rect">
            <a:avLst/>
          </a:prstGeom>
        </p:spPr>
      </p:pic>
    </p:spTree>
    <p:extLst>
      <p:ext uri="{BB962C8B-B14F-4D97-AF65-F5344CB8AC3E}">
        <p14:creationId xmlns:p14="http://schemas.microsoft.com/office/powerpoint/2010/main" val="404261251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Esfuerzo</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09866" y="1558928"/>
            <a:ext cx="4980503" cy="4462360"/>
          </a:xfrm>
        </p:spPr>
        <p:txBody>
          <a:bodyPr>
            <a:normAutofit/>
          </a:bodyPr>
          <a:lstStyle/>
          <a:p>
            <a:r>
              <a:rPr lang="es-ES" sz="2800" dirty="0"/>
              <a:t>Pacientes de 5 unidades de ictus fueron observados desde las 8:00 a las 17:00. </a:t>
            </a:r>
          </a:p>
          <a:p>
            <a:r>
              <a:rPr lang="es-ES" sz="2800" dirty="0"/>
              <a:t>Los pacientes estaban solos en sus habitaciones el 60% del tiempo, en cama el 50%, y solo activos un 13% del tiempo. </a:t>
            </a:r>
          </a:p>
          <a:p>
            <a:pPr marL="0" indent="0">
              <a:buNone/>
            </a:pP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26</a:t>
            </a:fld>
            <a:endParaRPr lang="de-CH" dirty="0">
              <a:solidFill>
                <a:srgbClr val="000000"/>
              </a:solidFill>
            </a:endParaRPr>
          </a:p>
        </p:txBody>
      </p:sp>
      <p:pic>
        <p:nvPicPr>
          <p:cNvPr id="6" name="Imagen 5">
            <a:extLst>
              <a:ext uri="{FF2B5EF4-FFF2-40B4-BE49-F238E27FC236}">
                <a16:creationId xmlns:a16="http://schemas.microsoft.com/office/drawing/2014/main" id="{3499CD51-7B27-47FC-A75E-3963672DE4A3}"/>
              </a:ext>
            </a:extLst>
          </p:cNvPr>
          <p:cNvPicPr>
            <a:picLocks noChangeAspect="1"/>
          </p:cNvPicPr>
          <p:nvPr/>
        </p:nvPicPr>
        <p:blipFill>
          <a:blip r:embed="rId3"/>
          <a:stretch>
            <a:fillRect/>
          </a:stretch>
        </p:blipFill>
        <p:spPr>
          <a:xfrm>
            <a:off x="6786513" y="56012"/>
            <a:ext cx="2200847" cy="1194920"/>
          </a:xfrm>
          <a:prstGeom prst="rect">
            <a:avLst/>
          </a:prstGeom>
        </p:spPr>
      </p:pic>
      <p:pic>
        <p:nvPicPr>
          <p:cNvPr id="9" name="Imagen 8">
            <a:extLst>
              <a:ext uri="{FF2B5EF4-FFF2-40B4-BE49-F238E27FC236}">
                <a16:creationId xmlns:a16="http://schemas.microsoft.com/office/drawing/2014/main" id="{5F7232CD-E21A-48A9-8AA0-9C176CBBEE74}"/>
              </a:ext>
            </a:extLst>
          </p:cNvPr>
          <p:cNvPicPr>
            <a:picLocks noChangeAspect="1"/>
          </p:cNvPicPr>
          <p:nvPr/>
        </p:nvPicPr>
        <p:blipFill>
          <a:blip r:embed="rId4"/>
          <a:stretch>
            <a:fillRect/>
          </a:stretch>
        </p:blipFill>
        <p:spPr>
          <a:xfrm>
            <a:off x="5685561" y="1124744"/>
            <a:ext cx="4882339" cy="5580464"/>
          </a:xfrm>
          <a:prstGeom prst="rect">
            <a:avLst/>
          </a:prstGeom>
        </p:spPr>
      </p:pic>
    </p:spTree>
    <p:extLst>
      <p:ext uri="{BB962C8B-B14F-4D97-AF65-F5344CB8AC3E}">
        <p14:creationId xmlns:p14="http://schemas.microsoft.com/office/powerpoint/2010/main" val="393429439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Esfuerzo</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09866" y="1558928"/>
            <a:ext cx="4980503" cy="4462360"/>
          </a:xfrm>
        </p:spPr>
        <p:txBody>
          <a:bodyPr>
            <a:normAutofit lnSpcReduction="10000"/>
          </a:bodyPr>
          <a:lstStyle/>
          <a:p>
            <a:pPr marL="0" indent="0">
              <a:buNone/>
            </a:pPr>
            <a:r>
              <a:rPr lang="es-ES" sz="1800" noProof="0" dirty="0"/>
              <a:t>86.9% del tiempo que los pacientes estaban despiertos lo pasaban de forma sedentaria. </a:t>
            </a:r>
          </a:p>
          <a:p>
            <a:pPr marL="0" indent="0">
              <a:buNone/>
            </a:pPr>
            <a:r>
              <a:rPr lang="es-ES" sz="1800" noProof="0" dirty="0"/>
              <a:t>Recibieron 8.5 sesiones de terapia a la semana (substancialmente inferior a las 15 horas que se recomiendan en las guías de práctica clínica)</a:t>
            </a:r>
          </a:p>
          <a:p>
            <a:pPr marL="0" indent="0">
              <a:buNone/>
            </a:pPr>
            <a:r>
              <a:rPr lang="es-ES" sz="1800" noProof="0" dirty="0"/>
              <a:t>Durante el tiempo de terapia, 61.6% del tiempo de fisioterapia y 76.8% del de terapia ocupacional fue empleado de forma sedentaria. </a:t>
            </a:r>
          </a:p>
          <a:p>
            <a:pPr marL="0" indent="0">
              <a:buNone/>
            </a:pPr>
            <a:r>
              <a:rPr lang="es-ES" sz="1800" noProof="0" dirty="0"/>
              <a:t>Los pacientes incrementaron su frecuencia cardíaca en 15 latidos por minuto durante las sesiones de fisioterapia y 8 durante las de terapia ocupacional.</a:t>
            </a:r>
          </a:p>
          <a:p>
            <a:pPr marL="0" indent="0">
              <a:buNone/>
            </a:pPr>
            <a:r>
              <a:rPr lang="es-ES" sz="1800" noProof="0" dirty="0"/>
              <a:t>No hubo relación en el tiempo que el paciente pasaba de forma sedentaria, o los niveles de intensidad de las actividades con los factores médicos y personales de los pacientes. </a:t>
            </a:r>
          </a:p>
          <a:p>
            <a:pPr marL="0" indent="0">
              <a:buNone/>
            </a:pP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27</a:t>
            </a:fld>
            <a:endParaRPr lang="de-CH" dirty="0">
              <a:solidFill>
                <a:srgbClr val="000000"/>
              </a:solidFill>
            </a:endParaRPr>
          </a:p>
        </p:txBody>
      </p:sp>
      <p:pic>
        <p:nvPicPr>
          <p:cNvPr id="6" name="Imagen 5">
            <a:extLst>
              <a:ext uri="{FF2B5EF4-FFF2-40B4-BE49-F238E27FC236}">
                <a16:creationId xmlns:a16="http://schemas.microsoft.com/office/drawing/2014/main" id="{3499CD51-7B27-47FC-A75E-3963672DE4A3}"/>
              </a:ext>
            </a:extLst>
          </p:cNvPr>
          <p:cNvPicPr>
            <a:picLocks noChangeAspect="1"/>
          </p:cNvPicPr>
          <p:nvPr/>
        </p:nvPicPr>
        <p:blipFill>
          <a:blip r:embed="rId3"/>
          <a:stretch>
            <a:fillRect/>
          </a:stretch>
        </p:blipFill>
        <p:spPr>
          <a:xfrm>
            <a:off x="6786513" y="56012"/>
            <a:ext cx="2200847" cy="1194920"/>
          </a:xfrm>
          <a:prstGeom prst="rect">
            <a:avLst/>
          </a:prstGeom>
        </p:spPr>
      </p:pic>
      <p:pic>
        <p:nvPicPr>
          <p:cNvPr id="7" name="Imagen 6">
            <a:extLst>
              <a:ext uri="{FF2B5EF4-FFF2-40B4-BE49-F238E27FC236}">
                <a16:creationId xmlns:a16="http://schemas.microsoft.com/office/drawing/2014/main" id="{91D6D13B-EFA5-4AD8-9AE0-E4C37414D33F}"/>
              </a:ext>
            </a:extLst>
          </p:cNvPr>
          <p:cNvPicPr>
            <a:picLocks noChangeAspect="1"/>
          </p:cNvPicPr>
          <p:nvPr/>
        </p:nvPicPr>
        <p:blipFill>
          <a:blip r:embed="rId4"/>
          <a:stretch>
            <a:fillRect/>
          </a:stretch>
        </p:blipFill>
        <p:spPr>
          <a:xfrm>
            <a:off x="5685562" y="990735"/>
            <a:ext cx="5173225" cy="5915064"/>
          </a:xfrm>
          <a:prstGeom prst="rect">
            <a:avLst/>
          </a:prstGeom>
        </p:spPr>
      </p:pic>
    </p:spTree>
    <p:extLst>
      <p:ext uri="{BB962C8B-B14F-4D97-AF65-F5344CB8AC3E}">
        <p14:creationId xmlns:p14="http://schemas.microsoft.com/office/powerpoint/2010/main" val="275311277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Esfuerzo</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09866" y="1558928"/>
            <a:ext cx="4980503" cy="4462360"/>
          </a:xfrm>
        </p:spPr>
        <p:txBody>
          <a:bodyPr>
            <a:normAutofit fontScale="92500"/>
          </a:bodyPr>
          <a:lstStyle/>
          <a:p>
            <a:pPr marL="0" indent="0">
              <a:buNone/>
            </a:pPr>
            <a:r>
              <a:rPr lang="es-ES" sz="2400" noProof="0" dirty="0"/>
              <a:t>Estudio sobre la cantidad de práctica en actividades con el miembro superior.</a:t>
            </a:r>
          </a:p>
          <a:p>
            <a:pPr marL="0" indent="0">
              <a:buNone/>
            </a:pPr>
            <a:r>
              <a:rPr lang="es-ES" sz="2400" noProof="0" dirty="0"/>
              <a:t>Se registraron las repeticiones de movimientos durante 312 sesiones de fisioterapia y terapia ocupacional en EEUU y Canadá. </a:t>
            </a:r>
          </a:p>
          <a:p>
            <a:pPr marL="0" indent="0">
              <a:buNone/>
            </a:pPr>
            <a:r>
              <a:rPr lang="es-ES" sz="2400" noProof="0" dirty="0"/>
              <a:t>Movimientos funcionales solo fueron observados en la mitad de las 162 sesiones dirigidas específicamente al miembro superior.</a:t>
            </a:r>
          </a:p>
          <a:p>
            <a:pPr marL="0" indent="0">
              <a:buNone/>
            </a:pPr>
            <a:r>
              <a:rPr lang="es-ES" sz="2400" noProof="0" dirty="0"/>
              <a:t>La media de repeticiones funcionales por sesión fue de 32. </a:t>
            </a:r>
          </a:p>
          <a:p>
            <a:pPr marL="0" indent="0">
              <a:buNone/>
            </a:pP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28</a:t>
            </a:fld>
            <a:endParaRPr lang="de-CH" dirty="0">
              <a:solidFill>
                <a:srgbClr val="000000"/>
              </a:solidFill>
            </a:endParaRPr>
          </a:p>
        </p:txBody>
      </p:sp>
      <p:pic>
        <p:nvPicPr>
          <p:cNvPr id="6" name="Imagen 5">
            <a:extLst>
              <a:ext uri="{FF2B5EF4-FFF2-40B4-BE49-F238E27FC236}">
                <a16:creationId xmlns:a16="http://schemas.microsoft.com/office/drawing/2014/main" id="{3499CD51-7B27-47FC-A75E-3963672DE4A3}"/>
              </a:ext>
            </a:extLst>
          </p:cNvPr>
          <p:cNvPicPr>
            <a:picLocks noChangeAspect="1"/>
          </p:cNvPicPr>
          <p:nvPr/>
        </p:nvPicPr>
        <p:blipFill>
          <a:blip r:embed="rId3"/>
          <a:stretch>
            <a:fillRect/>
          </a:stretch>
        </p:blipFill>
        <p:spPr>
          <a:xfrm>
            <a:off x="6786513" y="56012"/>
            <a:ext cx="2200847" cy="1194920"/>
          </a:xfrm>
          <a:prstGeom prst="rect">
            <a:avLst/>
          </a:prstGeom>
        </p:spPr>
      </p:pic>
      <p:pic>
        <p:nvPicPr>
          <p:cNvPr id="7" name="Imagen 6">
            <a:extLst>
              <a:ext uri="{FF2B5EF4-FFF2-40B4-BE49-F238E27FC236}">
                <a16:creationId xmlns:a16="http://schemas.microsoft.com/office/drawing/2014/main" id="{5AF3197F-7DF1-407A-A7CF-75C1920BB584}"/>
              </a:ext>
            </a:extLst>
          </p:cNvPr>
          <p:cNvPicPr>
            <a:picLocks noChangeAspect="1"/>
          </p:cNvPicPr>
          <p:nvPr/>
        </p:nvPicPr>
        <p:blipFill>
          <a:blip r:embed="rId4"/>
          <a:stretch>
            <a:fillRect/>
          </a:stretch>
        </p:blipFill>
        <p:spPr>
          <a:xfrm>
            <a:off x="6000234" y="1244084"/>
            <a:ext cx="4980504" cy="5694637"/>
          </a:xfrm>
          <a:prstGeom prst="rect">
            <a:avLst/>
          </a:prstGeom>
        </p:spPr>
      </p:pic>
    </p:spTree>
    <p:extLst>
      <p:ext uri="{BB962C8B-B14F-4D97-AF65-F5344CB8AC3E}">
        <p14:creationId xmlns:p14="http://schemas.microsoft.com/office/powerpoint/2010/main" val="2115674620"/>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Intensidad</a:t>
            </a:r>
            <a:r>
              <a:rPr lang="en-US" noProof="0" dirty="0"/>
              <a:t>: </a:t>
            </a:r>
            <a:r>
              <a:rPr lang="en-US" noProof="0" dirty="0" err="1">
                <a:solidFill>
                  <a:schemeClr val="tx1">
                    <a:lumMod val="65000"/>
                    <a:lumOff val="35000"/>
                  </a:schemeClr>
                </a:solidFill>
              </a:rPr>
              <a:t>Dificultad</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268619" y="1558928"/>
            <a:ext cx="5406326" cy="3670271"/>
          </a:xfrm>
        </p:spPr>
        <p:txBody>
          <a:bodyPr>
            <a:normAutofit/>
          </a:bodyPr>
          <a:lstStyle/>
          <a:p>
            <a:pPr marL="0" indent="0">
              <a:buNone/>
            </a:pPr>
            <a:r>
              <a:rPr lang="en-US" dirty="0" err="1">
                <a:latin typeface="HelveticaNeue LT 77 BdCn" panose="020B0706030502030204" pitchFamily="34" charset="0"/>
              </a:rPr>
              <a:t>Desafiar</a:t>
            </a:r>
            <a:r>
              <a:rPr lang="en-US" dirty="0">
                <a:latin typeface="HelveticaNeue LT 77 BdCn" panose="020B0706030502030204" pitchFamily="34" charset="0"/>
              </a:rPr>
              <a:t> </a:t>
            </a:r>
            <a:r>
              <a:rPr lang="en-US" dirty="0" err="1">
                <a:latin typeface="HelveticaNeue LT 77 BdCn" panose="020B0706030502030204" pitchFamily="34" charset="0"/>
              </a:rPr>
              <a:t>más</a:t>
            </a:r>
            <a:r>
              <a:rPr lang="en-US" dirty="0">
                <a:latin typeface="HelveticaNeue LT 77 BdCn" panose="020B0706030502030204" pitchFamily="34" charset="0"/>
              </a:rPr>
              <a:t> </a:t>
            </a:r>
            <a:r>
              <a:rPr lang="en-US" dirty="0" err="1">
                <a:latin typeface="HelveticaNeue LT 77 BdCn" panose="020B0706030502030204" pitchFamily="34" charset="0"/>
              </a:rPr>
              <a:t>allá</a:t>
            </a:r>
            <a:r>
              <a:rPr lang="en-US" dirty="0">
                <a:latin typeface="HelveticaNeue LT 77 BdCn" panose="020B0706030502030204" pitchFamily="34" charset="0"/>
              </a:rPr>
              <a:t> de las </a:t>
            </a:r>
            <a:r>
              <a:rPr lang="en-US" dirty="0" err="1">
                <a:latin typeface="HelveticaNeue LT 77 BdCn" panose="020B0706030502030204" pitchFamily="34" charset="0"/>
              </a:rPr>
              <a:t>capacidades</a:t>
            </a:r>
            <a:r>
              <a:rPr lang="en-US" dirty="0">
                <a:latin typeface="HelveticaNeue LT 77 BdCn" panose="020B0706030502030204" pitchFamily="34" charset="0"/>
              </a:rPr>
              <a:t> </a:t>
            </a:r>
            <a:r>
              <a:rPr lang="en-US" dirty="0" err="1">
                <a:latin typeface="HelveticaNeue LT 77 BdCn" panose="020B0706030502030204" pitchFamily="34" charset="0"/>
              </a:rPr>
              <a:t>actuales</a:t>
            </a:r>
            <a:endParaRPr lang="en-US" noProof="0" dirty="0">
              <a:latin typeface="HelveticaNeue LT 77 BdCn" panose="020B0706030502030204" pitchFamily="34" charset="0"/>
            </a:endParaRPr>
          </a:p>
          <a:p>
            <a:pPr marL="37234" indent="0">
              <a:spcAft>
                <a:spcPts val="600"/>
              </a:spcAft>
              <a:buNone/>
            </a:pPr>
            <a:r>
              <a:rPr lang="en-US" sz="1800" noProof="0" dirty="0"/>
              <a:t>El </a:t>
            </a:r>
            <a:r>
              <a:rPr lang="en-US" sz="1800" noProof="0" dirty="0" err="1"/>
              <a:t>aprendizaje</a:t>
            </a:r>
            <a:r>
              <a:rPr lang="en-US" sz="1800" noProof="0" dirty="0"/>
              <a:t> es </a:t>
            </a:r>
            <a:r>
              <a:rPr lang="en-US" sz="1800" noProof="0" dirty="0" err="1"/>
              <a:t>óptimo</a:t>
            </a:r>
            <a:r>
              <a:rPr lang="en-US" sz="1800" noProof="0" dirty="0"/>
              <a:t> </a:t>
            </a:r>
            <a:r>
              <a:rPr lang="en-US" sz="1800" noProof="0" dirty="0" err="1"/>
              <a:t>cuando</a:t>
            </a:r>
            <a:r>
              <a:rPr lang="en-US" sz="1800" noProof="0" dirty="0"/>
              <a:t> la </a:t>
            </a:r>
            <a:r>
              <a:rPr lang="en-US" sz="1800" noProof="0" dirty="0" err="1"/>
              <a:t>dificultad</a:t>
            </a:r>
            <a:r>
              <a:rPr lang="en-US" sz="1800" noProof="0" dirty="0"/>
              <a:t> </a:t>
            </a:r>
            <a:r>
              <a:rPr lang="en-US" sz="1800" noProof="0" dirty="0" err="1"/>
              <a:t>está</a:t>
            </a:r>
            <a:r>
              <a:rPr lang="en-US" sz="1800" noProof="0" dirty="0"/>
              <a:t> </a:t>
            </a:r>
            <a:r>
              <a:rPr lang="en-US" sz="1800" noProof="0" dirty="0" err="1"/>
              <a:t>fuera</a:t>
            </a:r>
            <a:r>
              <a:rPr lang="en-US" sz="1800" noProof="0" dirty="0"/>
              <a:t> de la “zona de comfort”. </a:t>
            </a:r>
          </a:p>
          <a:p>
            <a:pPr marL="37234" indent="0">
              <a:spcBef>
                <a:spcPts val="0"/>
              </a:spcBef>
              <a:spcAft>
                <a:spcPts val="1200"/>
              </a:spcAft>
              <a:buNone/>
            </a:pPr>
            <a:r>
              <a:rPr lang="en-US" sz="1800" noProof="0" dirty="0"/>
              <a:t>Las </a:t>
            </a:r>
            <a:r>
              <a:rPr lang="en-US" sz="1800" noProof="0" dirty="0" err="1"/>
              <a:t>tareas</a:t>
            </a:r>
            <a:r>
              <a:rPr lang="en-US" sz="1800" noProof="0" dirty="0"/>
              <a:t> </a:t>
            </a:r>
            <a:r>
              <a:rPr lang="en-US" sz="1800" noProof="0" dirty="0" err="1"/>
              <a:t>más</a:t>
            </a:r>
            <a:r>
              <a:rPr lang="en-US" sz="1800" noProof="0" dirty="0"/>
              <a:t> </a:t>
            </a:r>
            <a:r>
              <a:rPr lang="en-US" sz="1800" noProof="0" dirty="0" err="1"/>
              <a:t>complejas</a:t>
            </a:r>
            <a:r>
              <a:rPr lang="en-US" sz="1800" noProof="0" dirty="0"/>
              <a:t> </a:t>
            </a:r>
            <a:r>
              <a:rPr lang="en-US" sz="1800" noProof="0" dirty="0" err="1"/>
              <a:t>favorecen</a:t>
            </a:r>
            <a:r>
              <a:rPr lang="en-US" sz="1800" noProof="0" dirty="0"/>
              <a:t> </a:t>
            </a:r>
            <a:r>
              <a:rPr lang="en-US" sz="1800" noProof="0" dirty="0" err="1"/>
              <a:t>cambios</a:t>
            </a:r>
            <a:r>
              <a:rPr lang="en-US" sz="1800" noProof="0" dirty="0"/>
              <a:t> </a:t>
            </a:r>
            <a:r>
              <a:rPr lang="en-US" sz="1800" noProof="0" dirty="0" err="1"/>
              <a:t>neuronales</a:t>
            </a:r>
            <a:r>
              <a:rPr lang="en-US" sz="1800" noProof="0" dirty="0"/>
              <a:t> a </a:t>
            </a:r>
            <a:r>
              <a:rPr lang="en-US" sz="1800" noProof="0" dirty="0" err="1"/>
              <a:t>corto</a:t>
            </a:r>
            <a:r>
              <a:rPr lang="en-US" sz="1800" noProof="0" dirty="0"/>
              <a:t> y largo </a:t>
            </a:r>
            <a:r>
              <a:rPr lang="en-US" sz="1800" noProof="0" dirty="0" err="1"/>
              <a:t>plazo</a:t>
            </a:r>
            <a:r>
              <a:rPr lang="en-US" sz="1800" noProof="0" dirty="0"/>
              <a:t> [20].</a:t>
            </a:r>
          </a:p>
          <a:p>
            <a:pPr marL="0" indent="0">
              <a:buNone/>
            </a:pPr>
            <a:r>
              <a:rPr lang="en-US" noProof="0" dirty="0" err="1">
                <a:latin typeface="HelveticaNeue LT 77 BdCn" panose="020B0706030502030204" pitchFamily="34" charset="0"/>
              </a:rPr>
              <a:t>Permitir</a:t>
            </a:r>
            <a:r>
              <a:rPr lang="en-US" noProof="0" dirty="0">
                <a:latin typeface="HelveticaNeue LT 77 BdCn" panose="020B0706030502030204" pitchFamily="34" charset="0"/>
              </a:rPr>
              <a:t> el Entrenamiento en </a:t>
            </a:r>
            <a:r>
              <a:rPr lang="en-US" noProof="0" dirty="0" err="1">
                <a:latin typeface="HelveticaNeue LT 77 BdCn" panose="020B0706030502030204" pitchFamily="34" charset="0"/>
              </a:rPr>
              <a:t>condiciones</a:t>
            </a:r>
            <a:r>
              <a:rPr lang="en-US" noProof="0" dirty="0">
                <a:latin typeface="HelveticaNeue LT 77 BdCn" panose="020B0706030502030204" pitchFamily="34" charset="0"/>
              </a:rPr>
              <a:t> </a:t>
            </a:r>
            <a:r>
              <a:rPr lang="en-US" noProof="0" dirty="0" err="1">
                <a:latin typeface="HelveticaNeue LT 77 BdCn" panose="020B0706030502030204" pitchFamily="34" charset="0"/>
              </a:rPr>
              <a:t>óptimas</a:t>
            </a:r>
            <a:endParaRPr lang="en-US" noProof="0" dirty="0">
              <a:latin typeface="HelveticaNeue LT 77 BdCn" panose="020B0706030502030204" pitchFamily="34" charset="0"/>
            </a:endParaRPr>
          </a:p>
          <a:p>
            <a:pPr marL="37234" indent="0">
              <a:spcAft>
                <a:spcPts val="1200"/>
              </a:spcAft>
              <a:buNone/>
            </a:pPr>
            <a:r>
              <a:rPr lang="en-US" sz="1800" noProof="0" dirty="0"/>
              <a:t>El </a:t>
            </a:r>
            <a:r>
              <a:rPr lang="en-US" sz="1800" noProof="0" dirty="0" err="1"/>
              <a:t>apoyo</a:t>
            </a:r>
            <a:r>
              <a:rPr lang="en-US" sz="1800" noProof="0" dirty="0"/>
              <a:t> y la </a:t>
            </a:r>
            <a:r>
              <a:rPr lang="en-US" sz="1800" noProof="0" dirty="0" err="1"/>
              <a:t>guía</a:t>
            </a:r>
            <a:r>
              <a:rPr lang="en-US" sz="1800" noProof="0" dirty="0"/>
              <a:t> del terapeuta </a:t>
            </a:r>
            <a:r>
              <a:rPr lang="en-US" sz="1800" noProof="0" dirty="0" err="1"/>
              <a:t>ayuda</a:t>
            </a:r>
            <a:r>
              <a:rPr lang="en-US" sz="1800" dirty="0"/>
              <a:t>n a </a:t>
            </a:r>
            <a:r>
              <a:rPr lang="en-US" sz="1800" dirty="0" err="1"/>
              <a:t>evitar</a:t>
            </a:r>
            <a:r>
              <a:rPr lang="en-US" sz="1800" dirty="0"/>
              <a:t> el “</a:t>
            </a:r>
            <a:r>
              <a:rPr lang="en-US" sz="1800" dirty="0" err="1"/>
              <a:t>sobre</a:t>
            </a:r>
            <a:r>
              <a:rPr lang="en-US" sz="1800" dirty="0"/>
              <a:t> </a:t>
            </a:r>
            <a:r>
              <a:rPr lang="en-US" sz="1800" dirty="0" err="1"/>
              <a:t>desafío</a:t>
            </a:r>
            <a:r>
              <a:rPr lang="en-US" sz="1800" dirty="0"/>
              <a:t>”.</a:t>
            </a: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29</a:t>
            </a:fld>
            <a:endParaRPr lang="de-CH" dirty="0">
              <a:solidFill>
                <a:srgbClr val="000000"/>
              </a:solidFill>
            </a:endParaRPr>
          </a:p>
        </p:txBody>
      </p:sp>
      <p:sp>
        <p:nvSpPr>
          <p:cNvPr id="8" name="Text Placeholder 7"/>
          <p:cNvSpPr>
            <a:spLocks noGrp="1"/>
          </p:cNvSpPr>
          <p:nvPr>
            <p:ph type="body" sz="quarter" idx="13"/>
          </p:nvPr>
        </p:nvSpPr>
        <p:spPr/>
        <p:txBody>
          <a:bodyPr>
            <a:normAutofit fontScale="92500" lnSpcReduction="10000"/>
          </a:bodyPr>
          <a:lstStyle/>
          <a:p>
            <a:r>
              <a:rPr lang="en-US" noProof="0" dirty="0"/>
              <a:t>El Entrenamiento </a:t>
            </a:r>
            <a:r>
              <a:rPr lang="en-US" noProof="0" dirty="0" err="1"/>
              <a:t>debería</a:t>
            </a:r>
            <a:r>
              <a:rPr lang="en-US" noProof="0" dirty="0"/>
              <a:t> </a:t>
            </a:r>
            <a:r>
              <a:rPr lang="en-US" noProof="0" dirty="0" err="1"/>
              <a:t>ajustarse</a:t>
            </a:r>
            <a:r>
              <a:rPr lang="en-US" noProof="0" dirty="0"/>
              <a:t> para </a:t>
            </a:r>
            <a:r>
              <a:rPr lang="en-US" noProof="0" dirty="0" err="1"/>
              <a:t>cada</a:t>
            </a:r>
            <a:r>
              <a:rPr lang="en-US" noProof="0" dirty="0"/>
              <a:t> </a:t>
            </a:r>
            <a:r>
              <a:rPr lang="en-US" noProof="0" dirty="0" err="1"/>
              <a:t>paciente</a:t>
            </a:r>
            <a:r>
              <a:rPr lang="en-US" noProof="0" dirty="0"/>
              <a:t> para </a:t>
            </a:r>
            <a:r>
              <a:rPr lang="en-US" noProof="0" dirty="0" err="1"/>
              <a:t>conseguir</a:t>
            </a:r>
            <a:r>
              <a:rPr lang="en-US" noProof="0" dirty="0"/>
              <a:t> un </a:t>
            </a:r>
            <a:r>
              <a:rPr lang="en-US" noProof="0" dirty="0" err="1"/>
              <a:t>desafío</a:t>
            </a:r>
            <a:r>
              <a:rPr lang="en-US" noProof="0" dirty="0"/>
              <a:t> </a:t>
            </a:r>
            <a:r>
              <a:rPr lang="en-US" noProof="0" dirty="0" err="1"/>
              <a:t>óptimo</a:t>
            </a:r>
            <a:r>
              <a:rPr lang="en-US" noProof="0" dirty="0"/>
              <a:t>. </a:t>
            </a:r>
            <a:r>
              <a:rPr lang="en-US" dirty="0"/>
              <a:t>La </a:t>
            </a:r>
            <a:r>
              <a:rPr lang="en-US" dirty="0" err="1"/>
              <a:t>dificultad</a:t>
            </a:r>
            <a:r>
              <a:rPr lang="en-US" dirty="0"/>
              <a:t> de </a:t>
            </a:r>
            <a:r>
              <a:rPr lang="en-US" dirty="0" err="1"/>
              <a:t>aprendizaje</a:t>
            </a:r>
            <a:r>
              <a:rPr lang="en-US" dirty="0"/>
              <a:t> </a:t>
            </a:r>
            <a:r>
              <a:rPr lang="en-US" dirty="0" err="1"/>
              <a:t>óptima</a:t>
            </a:r>
            <a:r>
              <a:rPr lang="en-US" dirty="0"/>
              <a:t> </a:t>
            </a:r>
            <a:r>
              <a:rPr lang="en-US" dirty="0" err="1"/>
              <a:t>puede</a:t>
            </a:r>
            <a:r>
              <a:rPr lang="en-US" dirty="0"/>
              <a:t> no ser </a:t>
            </a:r>
            <a:r>
              <a:rPr lang="en-US" dirty="0" err="1"/>
              <a:t>identica</a:t>
            </a:r>
            <a:r>
              <a:rPr lang="en-US" dirty="0"/>
              <a:t> a la </a:t>
            </a:r>
            <a:r>
              <a:rPr lang="en-US" dirty="0" err="1"/>
              <a:t>dificultad</a:t>
            </a:r>
            <a:r>
              <a:rPr lang="en-US" dirty="0"/>
              <a:t> bajo la </a:t>
            </a:r>
            <a:r>
              <a:rPr lang="en-US" dirty="0" err="1"/>
              <a:t>cual</a:t>
            </a:r>
            <a:r>
              <a:rPr lang="en-US" dirty="0"/>
              <a:t> la </a:t>
            </a:r>
            <a:r>
              <a:rPr lang="en-US" dirty="0" err="1"/>
              <a:t>ejecución</a:t>
            </a:r>
            <a:r>
              <a:rPr lang="en-US" dirty="0"/>
              <a:t> es la </a:t>
            </a:r>
            <a:r>
              <a:rPr lang="en-US" dirty="0" err="1"/>
              <a:t>mejor</a:t>
            </a:r>
            <a:r>
              <a:rPr lang="en-US" dirty="0"/>
              <a:t>. </a:t>
            </a:r>
            <a:endParaRPr lang="en-US" noProof="0" dirty="0"/>
          </a:p>
        </p:txBody>
      </p:sp>
      <p:sp>
        <p:nvSpPr>
          <p:cNvPr id="33" name="Textplatzhalter 8"/>
          <p:cNvSpPr txBox="1">
            <a:spLocks/>
          </p:cNvSpPr>
          <p:nvPr/>
        </p:nvSpPr>
        <p:spPr>
          <a:xfrm>
            <a:off x="5509502" y="4383389"/>
            <a:ext cx="4730750" cy="400050"/>
          </a:xfrm>
          <a:prstGeom prst="rect">
            <a:avLst/>
          </a:prstGeom>
          <a:ln>
            <a:noFill/>
          </a:ln>
        </p:spPr>
        <p:txBody>
          <a:bodyPr vert="horz" lIns="91440" tIns="45720" rIns="91440" bIns="45720" rtlCol="0" anchor="ctr"/>
          <a:lstStyle>
            <a:defPPr>
              <a:defRPr lang="de-DE"/>
            </a:defPPr>
            <a:lvl1pPr marL="0" algn="ctr" defTabSz="914400" rtl="0" eaLnBrk="1" latinLnBrk="0" hangingPunct="1">
              <a:defRPr sz="1200" b="0" kern="1200">
                <a:solidFill>
                  <a:schemeClr val="tx1"/>
                </a:solidFill>
                <a:latin typeface="HelveticaNeue LT 77 BdCn" panose="020B0706030502030204" pitchFamily="34" charset="0"/>
                <a:ea typeface="Tahoma" panose="020B0604030504040204" pitchFamily="34" charset="0"/>
                <a:cs typeface="Tahoma" panose="020B060403050404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p>
        </p:txBody>
      </p:sp>
      <p:grpSp>
        <p:nvGrpSpPr>
          <p:cNvPr id="22" name="Group 21"/>
          <p:cNvGrpSpPr/>
          <p:nvPr/>
        </p:nvGrpSpPr>
        <p:grpSpPr>
          <a:xfrm>
            <a:off x="476721" y="1558927"/>
            <a:ext cx="3869417" cy="3336037"/>
            <a:chOff x="5978836" y="1260230"/>
            <a:chExt cx="4169875" cy="3595078"/>
          </a:xfrm>
        </p:grpSpPr>
        <p:grpSp>
          <p:nvGrpSpPr>
            <p:cNvPr id="23" name="Group 22"/>
            <p:cNvGrpSpPr/>
            <p:nvPr/>
          </p:nvGrpSpPr>
          <p:grpSpPr>
            <a:xfrm>
              <a:off x="5978836" y="1260230"/>
              <a:ext cx="4112892" cy="3595078"/>
              <a:chOff x="5978836" y="1260230"/>
              <a:chExt cx="4112892" cy="3595078"/>
            </a:xfrm>
          </p:grpSpPr>
          <p:grpSp>
            <p:nvGrpSpPr>
              <p:cNvPr id="25" name="Group 24"/>
              <p:cNvGrpSpPr/>
              <p:nvPr/>
            </p:nvGrpSpPr>
            <p:grpSpPr>
              <a:xfrm>
                <a:off x="5978836" y="1260230"/>
                <a:ext cx="4112892" cy="3595078"/>
                <a:chOff x="5978836" y="1260230"/>
                <a:chExt cx="4112892" cy="3595078"/>
              </a:xfrm>
            </p:grpSpPr>
            <p:grpSp>
              <p:nvGrpSpPr>
                <p:cNvPr id="27" name="Group 26"/>
                <p:cNvGrpSpPr/>
                <p:nvPr/>
              </p:nvGrpSpPr>
              <p:grpSpPr>
                <a:xfrm>
                  <a:off x="5978836" y="1260230"/>
                  <a:ext cx="4112892" cy="3595078"/>
                  <a:chOff x="5978836" y="1260230"/>
                  <a:chExt cx="4112892" cy="3595078"/>
                </a:xfrm>
              </p:grpSpPr>
              <p:sp>
                <p:nvSpPr>
                  <p:cNvPr id="30" name="Abgerundetes Rechteck 12"/>
                  <p:cNvSpPr/>
                  <p:nvPr/>
                </p:nvSpPr>
                <p:spPr>
                  <a:xfrm>
                    <a:off x="9183180" y="1260230"/>
                    <a:ext cx="908548" cy="3595078"/>
                  </a:xfrm>
                  <a:prstGeom prst="roundRect">
                    <a:avLst/>
                  </a:prstGeom>
                  <a:gradFill flip="none" rotWithShape="1">
                    <a:gsLst>
                      <a:gs pos="0">
                        <a:schemeClr val="accent1">
                          <a:lumMod val="90000"/>
                          <a:alpha val="80000"/>
                        </a:schemeClr>
                      </a:gs>
                      <a:gs pos="80000">
                        <a:schemeClr val="accent1">
                          <a:alpha val="30000"/>
                        </a:schemeClr>
                      </a:gs>
                      <a:gs pos="100000">
                        <a:schemeClr val="accent5">
                          <a:alpha val="30000"/>
                        </a:schemeClr>
                      </a:gs>
                    </a:gsLst>
                    <a:lin ang="16200000" scaled="0"/>
                    <a:tileRect/>
                  </a:gradFill>
                  <a:ln w="9525" cap="flat" cmpd="sng" algn="ctr">
                    <a:solidFill>
                      <a:srgbClr val="384113"/>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FFFFFF"/>
                      </a:solidFill>
                      <a:effectLst/>
                      <a:uLnTx/>
                      <a:uFillTx/>
                      <a:latin typeface="Arial Narrow"/>
                      <a:ea typeface="+mn-ea"/>
                      <a:cs typeface="+mn-cs"/>
                    </a:endParaRPr>
                  </a:p>
                </p:txBody>
              </p:sp>
              <p:grpSp>
                <p:nvGrpSpPr>
                  <p:cNvPr id="29" name="Group 28"/>
                  <p:cNvGrpSpPr/>
                  <p:nvPr/>
                </p:nvGrpSpPr>
                <p:grpSpPr>
                  <a:xfrm>
                    <a:off x="5978836" y="1270000"/>
                    <a:ext cx="3194573" cy="3575538"/>
                    <a:chOff x="5978836" y="1270000"/>
                    <a:chExt cx="3194573" cy="3575538"/>
                  </a:xfrm>
                </p:grpSpPr>
                <p:sp>
                  <p:nvSpPr>
                    <p:cNvPr id="32" name="Abgerundetes Rechteck 11"/>
                    <p:cNvSpPr/>
                    <p:nvPr/>
                  </p:nvSpPr>
                  <p:spPr>
                    <a:xfrm>
                      <a:off x="7668932" y="1270000"/>
                      <a:ext cx="1504477" cy="3575538"/>
                    </a:xfrm>
                    <a:prstGeom prst="roundRect">
                      <a:avLst/>
                    </a:prstGeom>
                    <a:gradFill flip="none" rotWithShape="1">
                      <a:gsLst>
                        <a:gs pos="0">
                          <a:srgbClr val="FEDA58">
                            <a:alpha val="80000"/>
                          </a:srgbClr>
                        </a:gs>
                        <a:gs pos="80000">
                          <a:srgbClr val="FFEE89">
                            <a:alpha val="40000"/>
                          </a:srgbClr>
                        </a:gs>
                        <a:gs pos="100000">
                          <a:srgbClr val="FFEE89">
                            <a:alpha val="40000"/>
                          </a:srgbClr>
                        </a:gs>
                      </a:gsLst>
                      <a:lin ang="16200000" scaled="0"/>
                      <a:tileRect/>
                    </a:gradFill>
                    <a:ln w="9525" cap="flat" cmpd="sng" algn="ctr">
                      <a:solidFill>
                        <a:srgbClr val="84992B"/>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FFFFFF"/>
                        </a:solidFill>
                        <a:effectLst/>
                        <a:uLnTx/>
                        <a:uFillTx/>
                        <a:latin typeface="Arial Narrow"/>
                        <a:ea typeface="+mn-ea"/>
                        <a:cs typeface="+mn-cs"/>
                      </a:endParaRPr>
                    </a:p>
                  </p:txBody>
                </p:sp>
                <p:sp>
                  <p:nvSpPr>
                    <p:cNvPr id="31" name="Abgerundetes Rechteck 10"/>
                    <p:cNvSpPr/>
                    <p:nvPr/>
                  </p:nvSpPr>
                  <p:spPr>
                    <a:xfrm>
                      <a:off x="5978836" y="1270000"/>
                      <a:ext cx="1690095" cy="3572275"/>
                    </a:xfrm>
                    <a:prstGeom prst="roundRect">
                      <a:avLst/>
                    </a:prstGeom>
                    <a:gradFill flip="none" rotWithShape="1">
                      <a:gsLst>
                        <a:gs pos="0">
                          <a:srgbClr val="90A630">
                            <a:alpha val="60000"/>
                          </a:srgbClr>
                        </a:gs>
                        <a:gs pos="80000">
                          <a:srgbClr val="B4D36F">
                            <a:alpha val="40000"/>
                          </a:srgbClr>
                        </a:gs>
                        <a:gs pos="100000">
                          <a:srgbClr val="B4D36F">
                            <a:alpha val="40000"/>
                          </a:srgbClr>
                        </a:gs>
                      </a:gsLst>
                      <a:lin ang="16200000" scaled="0"/>
                      <a:tileRect/>
                    </a:gradFill>
                    <a:ln w="9525" cap="flat" cmpd="sng" algn="ctr">
                      <a:solidFill>
                        <a:srgbClr val="B4D36F"/>
                      </a:solidFill>
                      <a:prstDash val="solid"/>
                    </a:ln>
                    <a:effectLst>
                      <a:outerShdw blurRad="40000" dist="23000" dir="5400000" rotWithShape="0">
                        <a:srgbClr val="000000">
                          <a:alpha val="35000"/>
                        </a:srgb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0" dirty="0">
                        <a:ln>
                          <a:noFill/>
                        </a:ln>
                        <a:solidFill>
                          <a:srgbClr val="FFFFFF"/>
                        </a:solidFill>
                        <a:effectLst/>
                        <a:uLnTx/>
                        <a:uFillTx/>
                        <a:latin typeface="Arial Narrow"/>
                        <a:ea typeface="+mn-ea"/>
                        <a:cs typeface="+mn-cs"/>
                      </a:endParaRPr>
                    </a:p>
                  </p:txBody>
                </p:sp>
              </p:grpSp>
            </p:grpSp>
            <p:sp>
              <p:nvSpPr>
                <p:cNvPr id="28" name="Textfeld 13"/>
                <p:cNvSpPr txBox="1"/>
                <p:nvPr/>
              </p:nvSpPr>
              <p:spPr>
                <a:xfrm>
                  <a:off x="6194461" y="4416729"/>
                  <a:ext cx="125547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HelveticaNeue LT 77 BdCn" panose="020B0706030502030204" pitchFamily="34" charset="0"/>
                    </a:rPr>
                    <a:t>“comfort zone</a:t>
                  </a:r>
                  <a:r>
                    <a:rPr kumimoji="0" lang="en-US" sz="1400" b="0" i="0" u="none" strike="noStrike" kern="0" cap="none" spc="0" normalizeH="0" baseline="0" noProof="0" dirty="0">
                      <a:ln>
                        <a:noFill/>
                      </a:ln>
                      <a:solidFill>
                        <a:srgbClr val="000000"/>
                      </a:solidFill>
                      <a:effectLst/>
                      <a:uLnTx/>
                      <a:uFillTx/>
                      <a:latin typeface="Arial Narrow"/>
                    </a:rPr>
                    <a:t>”</a:t>
                  </a:r>
                </a:p>
              </p:txBody>
            </p:sp>
          </p:grpSp>
          <p:sp>
            <p:nvSpPr>
              <p:cNvPr id="26" name="Textfeld 14"/>
              <p:cNvSpPr txBox="1"/>
              <p:nvPr/>
            </p:nvSpPr>
            <p:spPr>
              <a:xfrm>
                <a:off x="7745344" y="4419877"/>
                <a:ext cx="1351652"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HelveticaNeue LT 77 BdCn" panose="020B0706030502030204" pitchFamily="34" charset="0"/>
                  </a:rPr>
                  <a:t>optimal learning</a:t>
                </a:r>
              </a:p>
            </p:txBody>
          </p:sp>
        </p:grpSp>
        <p:sp>
          <p:nvSpPr>
            <p:cNvPr id="24" name="Textfeld 15"/>
            <p:cNvSpPr txBox="1"/>
            <p:nvPr/>
          </p:nvSpPr>
          <p:spPr>
            <a:xfrm>
              <a:off x="9151410" y="1627567"/>
              <a:ext cx="997301" cy="52322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HelveticaNeue LT 77 BdCn" panose="020B0706030502030204" pitchFamily="34" charset="0"/>
                </a:rPr>
                <a:t>over-challenge</a:t>
              </a:r>
            </a:p>
          </p:txBody>
        </p:sp>
      </p:grpSp>
      <p:pic>
        <p:nvPicPr>
          <p:cNvPr id="21" name="Bildplatzhalter 9"/>
          <p:cNvPicPr>
            <a:picLocks noChangeAspect="1"/>
          </p:cNvPicPr>
          <p:nvPr/>
        </p:nvPicPr>
        <p:blipFill rotWithShape="1">
          <a:blip r:embed="rId3">
            <a:clrChange>
              <a:clrFrom>
                <a:srgbClr val="FFFFFF"/>
              </a:clrFrom>
              <a:clrTo>
                <a:srgbClr val="FFFFFF">
                  <a:alpha val="0"/>
                </a:srgbClr>
              </a:clrTo>
            </a:clrChange>
          </a:blip>
          <a:srcRect l="2490" t="5256" r="-11328" b="-224"/>
          <a:stretch/>
        </p:blipFill>
        <p:spPr>
          <a:xfrm>
            <a:off x="305793" y="1536031"/>
            <a:ext cx="4771375" cy="3765177"/>
          </a:xfrm>
          <a:prstGeom prst="rect">
            <a:avLst/>
          </a:prstGeom>
        </p:spPr>
      </p:pic>
      <p:pic>
        <p:nvPicPr>
          <p:cNvPr id="6" name="Imagen 5">
            <a:extLst>
              <a:ext uri="{FF2B5EF4-FFF2-40B4-BE49-F238E27FC236}">
                <a16:creationId xmlns:a16="http://schemas.microsoft.com/office/drawing/2014/main" id="{C00A593C-61F6-42A6-AD11-64213DE90F5A}"/>
              </a:ext>
            </a:extLst>
          </p:cNvPr>
          <p:cNvPicPr>
            <a:picLocks noChangeAspect="1"/>
          </p:cNvPicPr>
          <p:nvPr/>
        </p:nvPicPr>
        <p:blipFill>
          <a:blip r:embed="rId4"/>
          <a:stretch>
            <a:fillRect/>
          </a:stretch>
        </p:blipFill>
        <p:spPr>
          <a:xfrm>
            <a:off x="6930529" y="-16633"/>
            <a:ext cx="2200847" cy="1194920"/>
          </a:xfrm>
          <a:prstGeom prst="rect">
            <a:avLst/>
          </a:prstGeom>
        </p:spPr>
      </p:pic>
    </p:spTree>
    <p:extLst>
      <p:ext uri="{BB962C8B-B14F-4D97-AF65-F5344CB8AC3E}">
        <p14:creationId xmlns:p14="http://schemas.microsoft.com/office/powerpoint/2010/main" val="323968726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673"/>
            <a:ext cx="10980738" cy="7306732"/>
          </a:xfrm>
          <a:prstGeom prst="rect">
            <a:avLst/>
          </a:prstGeom>
        </p:spPr>
      </p:pic>
      <p:sp>
        <p:nvSpPr>
          <p:cNvPr id="3" name="Rectangle 2"/>
          <p:cNvSpPr/>
          <p:nvPr/>
        </p:nvSpPr>
        <p:spPr bwMode="auto">
          <a:xfrm>
            <a:off x="0" y="388938"/>
            <a:ext cx="10980738" cy="553998"/>
          </a:xfrm>
          <a:prstGeom prst="rect">
            <a:avLst/>
          </a:prstGeom>
          <a:solidFill>
            <a:schemeClr val="tx1">
              <a:alpha val="80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 name="Rounded Rectangle 18"/>
          <p:cNvSpPr/>
          <p:nvPr/>
        </p:nvSpPr>
        <p:spPr bwMode="auto">
          <a:xfrm>
            <a:off x="9232621" y="-387424"/>
            <a:ext cx="1582660" cy="1656184"/>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5" name="Rectangle 14"/>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6" name="Title 5"/>
          <p:cNvSpPr>
            <a:spLocks noGrp="1"/>
          </p:cNvSpPr>
          <p:nvPr>
            <p:ph type="title"/>
          </p:nvPr>
        </p:nvSpPr>
        <p:spPr>
          <a:noFill/>
        </p:spPr>
        <p:txBody>
          <a:bodyPr/>
          <a:lstStyle/>
          <a:p>
            <a:r>
              <a:rPr lang="en-US" noProof="0" dirty="0"/>
              <a:t>Audiencia</a:t>
            </a:r>
          </a:p>
        </p:txBody>
      </p:sp>
      <p:sp>
        <p:nvSpPr>
          <p:cNvPr id="5" name="Slide Number Placeholder 4"/>
          <p:cNvSpPr>
            <a:spLocks noGrp="1"/>
          </p:cNvSpPr>
          <p:nvPr>
            <p:ph type="sldNum" sz="quarter" idx="12"/>
          </p:nvPr>
        </p:nvSpPr>
        <p:spPr/>
        <p:txBody>
          <a:bodyPr/>
          <a:lstStyle/>
          <a:p>
            <a:fld id="{9F8E3E85-A5F1-45AC-BC8E-CB7307177C38}" type="slidenum">
              <a:rPr lang="de-CH" smtClean="0"/>
              <a:pPr/>
              <a:t>3</a:t>
            </a:fld>
            <a:endParaRPr lang="de-CH" dirty="0"/>
          </a:p>
        </p:txBody>
      </p:sp>
      <p:sp>
        <p:nvSpPr>
          <p:cNvPr id="8" name="Rectangle 7"/>
          <p:cNvSpPr/>
          <p:nvPr/>
        </p:nvSpPr>
        <p:spPr bwMode="auto">
          <a:xfrm>
            <a:off x="1286864" y="1498496"/>
            <a:ext cx="2242261" cy="1611998"/>
          </a:xfrm>
          <a:custGeom>
            <a:avLst/>
            <a:gdLst>
              <a:gd name="connsiteX0" fmla="*/ 0 w 1656184"/>
              <a:gd name="connsiteY0" fmla="*/ 0 h 936104"/>
              <a:gd name="connsiteX1" fmla="*/ 1656184 w 1656184"/>
              <a:gd name="connsiteY1" fmla="*/ 0 h 936104"/>
              <a:gd name="connsiteX2" fmla="*/ 1656184 w 1656184"/>
              <a:gd name="connsiteY2" fmla="*/ 936104 h 936104"/>
              <a:gd name="connsiteX3" fmla="*/ 0 w 1656184"/>
              <a:gd name="connsiteY3" fmla="*/ 936104 h 936104"/>
              <a:gd name="connsiteX4" fmla="*/ 0 w 1656184"/>
              <a:gd name="connsiteY4" fmla="*/ 0 h 936104"/>
              <a:gd name="connsiteX0" fmla="*/ 0 w 1656184"/>
              <a:gd name="connsiteY0" fmla="*/ 0 h 1152004"/>
              <a:gd name="connsiteX1" fmla="*/ 1656184 w 1656184"/>
              <a:gd name="connsiteY1" fmla="*/ 0 h 1152004"/>
              <a:gd name="connsiteX2" fmla="*/ 1656184 w 1656184"/>
              <a:gd name="connsiteY2" fmla="*/ 936104 h 1152004"/>
              <a:gd name="connsiteX3" fmla="*/ 50800 w 1656184"/>
              <a:gd name="connsiteY3" fmla="*/ 1152004 h 1152004"/>
              <a:gd name="connsiteX4" fmla="*/ 0 w 1656184"/>
              <a:gd name="connsiteY4" fmla="*/ 0 h 1152004"/>
              <a:gd name="connsiteX0" fmla="*/ 0 w 1678409"/>
              <a:gd name="connsiteY0" fmla="*/ 0 h 1155179"/>
              <a:gd name="connsiteX1" fmla="*/ 1678409 w 1678409"/>
              <a:gd name="connsiteY1" fmla="*/ 3175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64679 h 1155179"/>
              <a:gd name="connsiteX3" fmla="*/ 73025 w 1678409"/>
              <a:gd name="connsiteY3" fmla="*/ 1155179 h 1155179"/>
              <a:gd name="connsiteX4" fmla="*/ 0 w 1678409"/>
              <a:gd name="connsiteY4" fmla="*/ 0 h 1155179"/>
              <a:gd name="connsiteX0" fmla="*/ 0 w 1678409"/>
              <a:gd name="connsiteY0" fmla="*/ 0 h 1050127"/>
              <a:gd name="connsiteX1" fmla="*/ 1668884 w 1678409"/>
              <a:gd name="connsiteY1" fmla="*/ 6350 h 1050127"/>
              <a:gd name="connsiteX2" fmla="*/ 1678409 w 1678409"/>
              <a:gd name="connsiteY2" fmla="*/ 964679 h 1050127"/>
              <a:gd name="connsiteX3" fmla="*/ 185641 w 1678409"/>
              <a:gd name="connsiteY3" fmla="*/ 1050127 h 1050127"/>
              <a:gd name="connsiteX4" fmla="*/ 0 w 1678409"/>
              <a:gd name="connsiteY4" fmla="*/ 0 h 1050127"/>
              <a:gd name="connsiteX0" fmla="*/ 0 w 1562575"/>
              <a:gd name="connsiteY0" fmla="*/ 0 h 1056494"/>
              <a:gd name="connsiteX1" fmla="*/ 1553050 w 1562575"/>
              <a:gd name="connsiteY1" fmla="*/ 12717 h 1056494"/>
              <a:gd name="connsiteX2" fmla="*/ 1562575 w 1562575"/>
              <a:gd name="connsiteY2" fmla="*/ 971046 h 1056494"/>
              <a:gd name="connsiteX3" fmla="*/ 69807 w 1562575"/>
              <a:gd name="connsiteY3" fmla="*/ 1056494 h 1056494"/>
              <a:gd name="connsiteX4" fmla="*/ 0 w 1562575"/>
              <a:gd name="connsiteY4" fmla="*/ 0 h 1056494"/>
              <a:gd name="connsiteX0" fmla="*/ 0 w 1553050"/>
              <a:gd name="connsiteY0" fmla="*/ 0 h 1056494"/>
              <a:gd name="connsiteX1" fmla="*/ 1553050 w 1553050"/>
              <a:gd name="connsiteY1" fmla="*/ 12717 h 1056494"/>
              <a:gd name="connsiteX2" fmla="*/ 1485352 w 1553050"/>
              <a:gd name="connsiteY2" fmla="*/ 910561 h 1056494"/>
              <a:gd name="connsiteX3" fmla="*/ 69807 w 1553050"/>
              <a:gd name="connsiteY3" fmla="*/ 1056494 h 1056494"/>
              <a:gd name="connsiteX4" fmla="*/ 0 w 1553050"/>
              <a:gd name="connsiteY4" fmla="*/ 0 h 1056494"/>
              <a:gd name="connsiteX0" fmla="*/ 0 w 1485352"/>
              <a:gd name="connsiteY0" fmla="*/ 0 h 1056494"/>
              <a:gd name="connsiteX1" fmla="*/ 1482263 w 1485352"/>
              <a:gd name="connsiteY1" fmla="*/ 44551 h 1056494"/>
              <a:gd name="connsiteX2" fmla="*/ 1485352 w 1485352"/>
              <a:gd name="connsiteY2" fmla="*/ 910561 h 1056494"/>
              <a:gd name="connsiteX3" fmla="*/ 69807 w 1485352"/>
              <a:gd name="connsiteY3" fmla="*/ 1056494 h 1056494"/>
              <a:gd name="connsiteX4" fmla="*/ 0 w 1485352"/>
              <a:gd name="connsiteY4" fmla="*/ 0 h 1056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352" h="1056494">
                <a:moveTo>
                  <a:pt x="0" y="0"/>
                </a:moveTo>
                <a:lnTo>
                  <a:pt x="1482263" y="44551"/>
                </a:lnTo>
                <a:cubicBezTo>
                  <a:pt x="1483293" y="333221"/>
                  <a:pt x="1484322" y="621891"/>
                  <a:pt x="1485352" y="910561"/>
                </a:cubicBezTo>
                <a:lnTo>
                  <a:pt x="69807" y="1056494"/>
                </a:lnTo>
                <a:lnTo>
                  <a:pt x="0" y="0"/>
                </a:lnTo>
                <a:close/>
              </a:path>
            </a:pathLst>
          </a:custGeom>
          <a:solidFill>
            <a:srgbClr val="413F43"/>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 name="TextBox 9"/>
          <p:cNvSpPr txBox="1"/>
          <p:nvPr/>
        </p:nvSpPr>
        <p:spPr>
          <a:xfrm>
            <a:off x="1293214" y="5443430"/>
            <a:ext cx="1238922"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HelveticaNeue LT 77 BdCn" panose="020B0706030502030204" pitchFamily="34" charset="0"/>
              </a:rPr>
              <a:t>Clínicos</a:t>
            </a:r>
          </a:p>
        </p:txBody>
      </p:sp>
      <p:sp>
        <p:nvSpPr>
          <p:cNvPr id="11" name="TextBox 10"/>
          <p:cNvSpPr txBox="1"/>
          <p:nvPr/>
        </p:nvSpPr>
        <p:spPr>
          <a:xfrm>
            <a:off x="3722603" y="5443430"/>
            <a:ext cx="1767766" cy="408623"/>
          </a:xfrm>
          <a:prstGeom prst="roundRect">
            <a:avLst/>
          </a:prstGeom>
          <a:solidFill>
            <a:srgbClr val="413F43">
              <a:alpha val="80000"/>
            </a:srgbClr>
          </a:solidFill>
        </p:spPr>
        <p:txBody>
          <a:bodyPr wrap="square" rtlCol="0" anchor="ctr">
            <a:spAutoFit/>
          </a:bodyPr>
          <a:lstStyle/>
          <a:p>
            <a:pPr algn="ctr"/>
            <a:r>
              <a:rPr lang="en-US" dirty="0" err="1">
                <a:solidFill>
                  <a:schemeClr val="bg1"/>
                </a:solidFill>
                <a:latin typeface="HelveticaNeue LT 77 BdCn" panose="020B0706030502030204" pitchFamily="34" charset="0"/>
              </a:rPr>
              <a:t>Investigadores</a:t>
            </a:r>
            <a:endParaRPr lang="en-US" dirty="0">
              <a:solidFill>
                <a:schemeClr val="bg1"/>
              </a:solidFill>
              <a:latin typeface="HelveticaNeue LT 77 BdCn" panose="020B0706030502030204" pitchFamily="34" charset="0"/>
            </a:endParaRPr>
          </a:p>
        </p:txBody>
      </p:sp>
      <p:sp>
        <p:nvSpPr>
          <p:cNvPr id="12" name="TextBox 11"/>
          <p:cNvSpPr txBox="1"/>
          <p:nvPr/>
        </p:nvSpPr>
        <p:spPr>
          <a:xfrm>
            <a:off x="6570489" y="5443430"/>
            <a:ext cx="1403816"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HelveticaNeue LT 77 BdCn" panose="020B0706030502030204" pitchFamily="34" charset="0"/>
              </a:rPr>
              <a:t>Ingenieros</a:t>
            </a:r>
          </a:p>
        </p:txBody>
      </p:sp>
      <p:sp>
        <p:nvSpPr>
          <p:cNvPr id="13" name="TextBox 12"/>
          <p:cNvSpPr txBox="1"/>
          <p:nvPr/>
        </p:nvSpPr>
        <p:spPr>
          <a:xfrm>
            <a:off x="9319840" y="5443430"/>
            <a:ext cx="1295328" cy="408623"/>
          </a:xfrm>
          <a:prstGeom prst="roundRect">
            <a:avLst/>
          </a:prstGeom>
          <a:solidFill>
            <a:srgbClr val="413F43">
              <a:alpha val="80000"/>
            </a:srgbClr>
          </a:solidFill>
        </p:spPr>
        <p:txBody>
          <a:bodyPr wrap="square" rtlCol="0" anchor="ctr">
            <a:spAutoFit/>
          </a:bodyPr>
          <a:lstStyle/>
          <a:p>
            <a:pPr algn="ctr"/>
            <a:r>
              <a:rPr lang="en-US" dirty="0" err="1">
                <a:solidFill>
                  <a:schemeClr val="bg1"/>
                </a:solidFill>
                <a:latin typeface="HelveticaNeue LT 77 BdCn" panose="020B0706030502030204" pitchFamily="34" charset="0"/>
              </a:rPr>
              <a:t>Otros</a:t>
            </a:r>
            <a:endParaRPr lang="en-US" dirty="0">
              <a:solidFill>
                <a:schemeClr val="bg1"/>
              </a:solidFill>
              <a:latin typeface="HelveticaNeue LT 77 BdCn" panose="020B0706030502030204" pitchFamily="34" charset="0"/>
            </a:endParaRPr>
          </a:p>
        </p:txBody>
      </p:sp>
      <p:sp>
        <p:nvSpPr>
          <p:cNvPr id="7" name="Content Placeholder 6"/>
          <p:cNvSpPr>
            <a:spLocks noGrp="1"/>
          </p:cNvSpPr>
          <p:nvPr>
            <p:ph idx="1"/>
          </p:nvPr>
        </p:nvSpPr>
        <p:spPr bwMode="auto">
          <a:xfrm>
            <a:off x="1300011" y="1486442"/>
            <a:ext cx="2422591" cy="1606951"/>
          </a:xfrm>
          <a:custGeom>
            <a:avLst/>
            <a:gdLst>
              <a:gd name="connsiteX0" fmla="*/ 0 w 1440160"/>
              <a:gd name="connsiteY0" fmla="*/ 0 h 936104"/>
              <a:gd name="connsiteX1" fmla="*/ 1440160 w 1440160"/>
              <a:gd name="connsiteY1" fmla="*/ 0 h 936104"/>
              <a:gd name="connsiteX2" fmla="*/ 1440160 w 1440160"/>
              <a:gd name="connsiteY2" fmla="*/ 936104 h 936104"/>
              <a:gd name="connsiteX3" fmla="*/ 0 w 1440160"/>
              <a:gd name="connsiteY3" fmla="*/ 936104 h 936104"/>
              <a:gd name="connsiteX4" fmla="*/ 0 w 1440160"/>
              <a:gd name="connsiteY4" fmla="*/ 0 h 936104"/>
              <a:gd name="connsiteX0" fmla="*/ 0 w 1478260"/>
              <a:gd name="connsiteY0" fmla="*/ 9525 h 936104"/>
              <a:gd name="connsiteX1" fmla="*/ 1478260 w 1478260"/>
              <a:gd name="connsiteY1" fmla="*/ 0 h 936104"/>
              <a:gd name="connsiteX2" fmla="*/ 1478260 w 1478260"/>
              <a:gd name="connsiteY2" fmla="*/ 936104 h 936104"/>
              <a:gd name="connsiteX3" fmla="*/ 38100 w 1478260"/>
              <a:gd name="connsiteY3" fmla="*/ 936104 h 936104"/>
              <a:gd name="connsiteX4" fmla="*/ 0 w 1478260"/>
              <a:gd name="connsiteY4" fmla="*/ 9525 h 936104"/>
              <a:gd name="connsiteX0" fmla="*/ 0 w 1478260"/>
              <a:gd name="connsiteY0" fmla="*/ 9525 h 1044054"/>
              <a:gd name="connsiteX1" fmla="*/ 1478260 w 1478260"/>
              <a:gd name="connsiteY1" fmla="*/ 0 h 1044054"/>
              <a:gd name="connsiteX2" fmla="*/ 1478260 w 1478260"/>
              <a:gd name="connsiteY2" fmla="*/ 936104 h 1044054"/>
              <a:gd name="connsiteX3" fmla="*/ 66675 w 1478260"/>
              <a:gd name="connsiteY3" fmla="*/ 1044054 h 1044054"/>
              <a:gd name="connsiteX4" fmla="*/ 0 w 1478260"/>
              <a:gd name="connsiteY4" fmla="*/ 9525 h 1044054"/>
              <a:gd name="connsiteX0" fmla="*/ 0 w 1538585"/>
              <a:gd name="connsiteY0" fmla="*/ 9525 h 1044054"/>
              <a:gd name="connsiteX1" fmla="*/ 1478260 w 1538585"/>
              <a:gd name="connsiteY1" fmla="*/ 0 h 1044054"/>
              <a:gd name="connsiteX2" fmla="*/ 1538585 w 1538585"/>
              <a:gd name="connsiteY2" fmla="*/ 961504 h 1044054"/>
              <a:gd name="connsiteX3" fmla="*/ 66675 w 1538585"/>
              <a:gd name="connsiteY3" fmla="*/ 1044054 h 1044054"/>
              <a:gd name="connsiteX4" fmla="*/ 0 w 1538585"/>
              <a:gd name="connsiteY4" fmla="*/ 9525 h 1044054"/>
              <a:gd name="connsiteX0" fmla="*/ 69850 w 1608435"/>
              <a:gd name="connsiteY0" fmla="*/ 9525 h 1152004"/>
              <a:gd name="connsiteX1" fmla="*/ 1548110 w 1608435"/>
              <a:gd name="connsiteY1" fmla="*/ 0 h 1152004"/>
              <a:gd name="connsiteX2" fmla="*/ 1608435 w 1608435"/>
              <a:gd name="connsiteY2" fmla="*/ 961504 h 1152004"/>
              <a:gd name="connsiteX3" fmla="*/ 0 w 1608435"/>
              <a:gd name="connsiteY3" fmla="*/ 1152004 h 1152004"/>
              <a:gd name="connsiteX4" fmla="*/ 69850 w 1608435"/>
              <a:gd name="connsiteY4" fmla="*/ 9525 h 1152004"/>
              <a:gd name="connsiteX0" fmla="*/ 0 w 1659235"/>
              <a:gd name="connsiteY0" fmla="*/ 0 h 1158354"/>
              <a:gd name="connsiteX1" fmla="*/ 1598910 w 1659235"/>
              <a:gd name="connsiteY1" fmla="*/ 635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235" h="1158354">
                <a:moveTo>
                  <a:pt x="0" y="0"/>
                </a:moveTo>
                <a:lnTo>
                  <a:pt x="1649710" y="12700"/>
                </a:lnTo>
                <a:lnTo>
                  <a:pt x="1659235" y="967854"/>
                </a:lnTo>
                <a:lnTo>
                  <a:pt x="50800" y="1158354"/>
                </a:lnTo>
                <a:lnTo>
                  <a:pt x="0" y="0"/>
                </a:lnTo>
                <a:close/>
              </a:path>
            </a:pathLst>
          </a:custGeom>
          <a:noFill/>
          <a:ln>
            <a:noFill/>
          </a:ln>
          <a:effectLst/>
          <a:scene3d>
            <a:camera prst="perspectiveHeroicExtremeRightFacing" fov="4200000">
              <a:rot lat="449630" lon="20136790" rev="21556841"/>
            </a:camera>
            <a:lightRig rig="threePt" dir="t"/>
          </a:scene3d>
          <a:sp3d/>
        </p:spPr>
        <p:txBody>
          <a:bodyPr anchor="ctr">
            <a:normAutofit/>
          </a:bodyPr>
          <a:lstStyle/>
          <a:p>
            <a:pPr marL="0" indent="0" algn="ctr">
              <a:buNone/>
            </a:pPr>
            <a:r>
              <a:rPr lang="en-US" sz="1400" dirty="0" err="1">
                <a:solidFill>
                  <a:schemeClr val="bg1"/>
                </a:solidFill>
                <a:latin typeface="HelveticaNeue LT 77 BdCn" panose="020B0706030502030204" pitchFamily="34" charset="0"/>
              </a:rPr>
              <a:t>Objetivos</a:t>
            </a:r>
            <a:r>
              <a:rPr lang="en-US" sz="1400" dirty="0">
                <a:solidFill>
                  <a:schemeClr val="bg1"/>
                </a:solidFill>
                <a:latin typeface="HelveticaNeue LT 77 BdCn" panose="020B0706030502030204" pitchFamily="34" charset="0"/>
              </a:rPr>
              <a:t> de </a:t>
            </a:r>
            <a:r>
              <a:rPr lang="en-US" sz="1400" dirty="0" err="1">
                <a:solidFill>
                  <a:schemeClr val="bg1"/>
                </a:solidFill>
                <a:latin typeface="HelveticaNeue LT 77 BdCn" panose="020B0706030502030204" pitchFamily="34" charset="0"/>
              </a:rPr>
              <a:t>aprendizaje</a:t>
            </a:r>
            <a:r>
              <a:rPr lang="en-US" sz="1400" dirty="0">
                <a:solidFill>
                  <a:schemeClr val="bg1"/>
                </a:solidFill>
                <a:latin typeface="HelveticaNeue LT 77 BdCn" panose="020B0706030502030204" pitchFamily="34" charset="0"/>
              </a:rPr>
              <a:t>:</a:t>
            </a:r>
            <a:endParaRPr lang="en-US" sz="1400" noProof="0" dirty="0">
              <a:solidFill>
                <a:schemeClr val="bg1"/>
              </a:solidFill>
              <a:latin typeface="HelveticaNeue LT 77 BdCn" panose="020B0706030502030204" pitchFamily="34" charset="0"/>
            </a:endParaRPr>
          </a:p>
          <a:p>
            <a:pPr marL="0" indent="0" algn="ctr">
              <a:buNone/>
            </a:pPr>
            <a:r>
              <a:rPr lang="en-US" sz="1400" noProof="0" dirty="0">
                <a:solidFill>
                  <a:schemeClr val="bg1"/>
                </a:solidFill>
                <a:latin typeface="HelveticaNeue LT 77 BdCn" panose="020B0706030502030204" pitchFamily="34" charset="0"/>
              </a:rPr>
              <a:t>1. </a:t>
            </a:r>
            <a:r>
              <a:rPr lang="en-US" sz="1400" noProof="0" dirty="0" err="1">
                <a:solidFill>
                  <a:schemeClr val="bg1"/>
                </a:solidFill>
                <a:latin typeface="HelveticaNeue LT 77 BdCn" panose="020B0706030502030204" pitchFamily="34" charset="0"/>
              </a:rPr>
              <a:t>Conocer</a:t>
            </a:r>
            <a:r>
              <a:rPr lang="en-US" sz="1400" noProof="0" dirty="0">
                <a:solidFill>
                  <a:schemeClr val="bg1"/>
                </a:solidFill>
                <a:latin typeface="HelveticaNeue LT 77 BdCn" panose="020B0706030502030204" pitchFamily="34" charset="0"/>
              </a:rPr>
              <a:t> los </a:t>
            </a:r>
            <a:r>
              <a:rPr lang="en-US" sz="1400" noProof="0" dirty="0" err="1">
                <a:solidFill>
                  <a:schemeClr val="bg1"/>
                </a:solidFill>
                <a:latin typeface="HelveticaNeue LT 77 BdCn" panose="020B0706030502030204" pitchFamily="34" charset="0"/>
              </a:rPr>
              <a:t>principios</a:t>
            </a:r>
            <a:r>
              <a:rPr lang="en-US" sz="1400" noProof="0" dirty="0">
                <a:solidFill>
                  <a:schemeClr val="bg1"/>
                </a:solidFill>
                <a:latin typeface="HelveticaNeue LT 77 BdCn" panose="020B0706030502030204" pitchFamily="34" charset="0"/>
              </a:rPr>
              <a:t> </a:t>
            </a:r>
            <a:r>
              <a:rPr lang="en-US" sz="1400" noProof="0" dirty="0" err="1">
                <a:solidFill>
                  <a:schemeClr val="bg1"/>
                </a:solidFill>
                <a:latin typeface="HelveticaNeue LT 77 BdCn" panose="020B0706030502030204" pitchFamily="34" charset="0"/>
              </a:rPr>
              <a:t>neurológicos</a:t>
            </a:r>
            <a:r>
              <a:rPr lang="en-US" sz="1400" noProof="0" dirty="0">
                <a:solidFill>
                  <a:schemeClr val="bg1"/>
                </a:solidFill>
                <a:latin typeface="HelveticaNeue LT 77 BdCn" panose="020B0706030502030204" pitchFamily="34" charset="0"/>
              </a:rPr>
              <a:t> en los que se </a:t>
            </a:r>
            <a:r>
              <a:rPr lang="en-US" sz="1400" noProof="0" dirty="0" err="1">
                <a:solidFill>
                  <a:schemeClr val="bg1"/>
                </a:solidFill>
                <a:latin typeface="HelveticaNeue LT 77 BdCn" panose="020B0706030502030204" pitchFamily="34" charset="0"/>
              </a:rPr>
              <a:t>fundamenta</a:t>
            </a:r>
            <a:r>
              <a:rPr lang="en-US" sz="1400" noProof="0" dirty="0">
                <a:solidFill>
                  <a:schemeClr val="bg1"/>
                </a:solidFill>
                <a:latin typeface="HelveticaNeue LT 77 BdCn" panose="020B0706030502030204" pitchFamily="34" charset="0"/>
              </a:rPr>
              <a:t> la </a:t>
            </a:r>
            <a:r>
              <a:rPr lang="en-US" sz="1400" noProof="0" dirty="0" err="1">
                <a:solidFill>
                  <a:schemeClr val="bg1"/>
                </a:solidFill>
                <a:latin typeface="HelveticaNeue LT 77 BdCn" panose="020B0706030502030204" pitchFamily="34" charset="0"/>
              </a:rPr>
              <a:t>neurorrehabilitación</a:t>
            </a:r>
            <a:r>
              <a:rPr lang="en-US" sz="1400" noProof="0" dirty="0">
                <a:solidFill>
                  <a:schemeClr val="bg1"/>
                </a:solidFill>
                <a:latin typeface="HelveticaNeue LT 77 BdCn" panose="020B0706030502030204" pitchFamily="34" charset="0"/>
              </a:rPr>
              <a:t> y los </a:t>
            </a:r>
            <a:r>
              <a:rPr lang="en-US" sz="1400" noProof="0" dirty="0" err="1">
                <a:solidFill>
                  <a:schemeClr val="bg1"/>
                </a:solidFill>
                <a:latin typeface="HelveticaNeue LT 77 BdCn" panose="020B0706030502030204" pitchFamily="34" charset="0"/>
              </a:rPr>
              <a:t>factores</a:t>
            </a:r>
            <a:r>
              <a:rPr lang="en-US" sz="1400" noProof="0" dirty="0">
                <a:solidFill>
                  <a:schemeClr val="bg1"/>
                </a:solidFill>
                <a:latin typeface="HelveticaNeue LT 77 BdCn" panose="020B0706030502030204" pitchFamily="34" charset="0"/>
              </a:rPr>
              <a:t> clave que </a:t>
            </a:r>
            <a:r>
              <a:rPr lang="en-US" sz="1400" noProof="0" dirty="0" err="1">
                <a:solidFill>
                  <a:schemeClr val="bg1"/>
                </a:solidFill>
                <a:latin typeface="HelveticaNeue LT 77 BdCn" panose="020B0706030502030204" pitchFamily="34" charset="0"/>
              </a:rPr>
              <a:t>influyen</a:t>
            </a:r>
            <a:r>
              <a:rPr lang="en-US" sz="1400" noProof="0" dirty="0">
                <a:solidFill>
                  <a:schemeClr val="bg1"/>
                </a:solidFill>
                <a:latin typeface="HelveticaNeue LT 77 BdCn" panose="020B0706030502030204" pitchFamily="34" charset="0"/>
              </a:rPr>
              <a:t> en la </a:t>
            </a:r>
            <a:r>
              <a:rPr lang="en-US" sz="1400" noProof="0" dirty="0" err="1">
                <a:solidFill>
                  <a:schemeClr val="bg1"/>
                </a:solidFill>
                <a:latin typeface="HelveticaNeue LT 77 BdCn" panose="020B0706030502030204" pitchFamily="34" charset="0"/>
              </a:rPr>
              <a:t>recuperación</a:t>
            </a:r>
            <a:r>
              <a:rPr lang="en-US" sz="1400" noProof="0" dirty="0">
                <a:solidFill>
                  <a:schemeClr val="bg1"/>
                </a:solidFill>
                <a:latin typeface="HelveticaNeue LT 77 BdCn" panose="020B0706030502030204" pitchFamily="34" charset="0"/>
              </a:rPr>
              <a:t>. </a:t>
            </a:r>
          </a:p>
        </p:txBody>
      </p:sp>
      <p:sp>
        <p:nvSpPr>
          <p:cNvPr id="16" name="Oval 15"/>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Footer Placeholder 2"/>
          <p:cNvSpPr>
            <a:spLocks noGrp="1"/>
          </p:cNvSpPr>
          <p:nvPr>
            <p:ph type="ftr" sz="quarter" idx="12"/>
          </p:nvPr>
        </p:nvSpPr>
        <p:spPr>
          <a:xfrm>
            <a:off x="509866" y="6449776"/>
            <a:ext cx="4476447" cy="363600"/>
          </a:xfrm>
        </p:spPr>
        <p:txBody>
          <a:bodyPr/>
          <a:lstStyle/>
          <a:p>
            <a:r>
              <a:rPr lang="en-US" sz="1600" dirty="0" err="1">
                <a:solidFill>
                  <a:srgbClr val="FFFFFF"/>
                </a:solidFill>
              </a:rPr>
              <a:t>Conocimiento</a:t>
            </a:r>
            <a:r>
              <a:rPr lang="en-US" sz="1600" dirty="0">
                <a:solidFill>
                  <a:srgbClr val="FFFFFF"/>
                </a:solidFill>
              </a:rPr>
              <a:t> </a:t>
            </a:r>
            <a:r>
              <a:rPr lang="en-US" sz="1600" dirty="0" err="1">
                <a:solidFill>
                  <a:srgbClr val="FFFFFF"/>
                </a:solidFill>
              </a:rPr>
              <a:t>básico</a:t>
            </a:r>
            <a:r>
              <a:rPr lang="en-US" sz="1600" dirty="0">
                <a:solidFill>
                  <a:srgbClr val="FFFFFF"/>
                </a:solidFill>
              </a:rPr>
              <a:t>: una </a:t>
            </a:r>
            <a:r>
              <a:rPr lang="en-US" sz="1600" dirty="0" err="1">
                <a:solidFill>
                  <a:srgbClr val="FFFFFF"/>
                </a:solidFill>
              </a:rPr>
              <a:t>perspectiva</a:t>
            </a:r>
            <a:r>
              <a:rPr lang="en-US" sz="1600" dirty="0">
                <a:solidFill>
                  <a:srgbClr val="FFFFFF"/>
                </a:solidFill>
              </a:rPr>
              <a:t> </a:t>
            </a:r>
            <a:r>
              <a:rPr lang="en-US" sz="1600" dirty="0" err="1">
                <a:solidFill>
                  <a:srgbClr val="FFFFFF"/>
                </a:solidFill>
              </a:rPr>
              <a:t>basada</a:t>
            </a:r>
            <a:r>
              <a:rPr lang="en-US" sz="1600" dirty="0">
                <a:solidFill>
                  <a:srgbClr val="FFFFFF"/>
                </a:solidFill>
              </a:rPr>
              <a:t> en la terapia del movimiento</a:t>
            </a:r>
            <a:endParaRPr lang="de-CH" sz="1600" dirty="0">
              <a:solidFill>
                <a:srgbClr val="FFFFFF"/>
              </a:solidFill>
            </a:endParaRPr>
          </a:p>
        </p:txBody>
      </p:sp>
      <p:pic>
        <p:nvPicPr>
          <p:cNvPr id="22" name="Imagen 21">
            <a:extLst>
              <a:ext uri="{FF2B5EF4-FFF2-40B4-BE49-F238E27FC236}">
                <a16:creationId xmlns:a16="http://schemas.microsoft.com/office/drawing/2014/main" id="{709AD2BA-2F52-4054-807C-2E95F1777A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14505" y="27817"/>
            <a:ext cx="2200275" cy="1200150"/>
          </a:xfrm>
          <a:prstGeom prst="rect">
            <a:avLst/>
          </a:prstGeom>
        </p:spPr>
      </p:pic>
    </p:spTree>
    <p:extLst>
      <p:ext uri="{BB962C8B-B14F-4D97-AF65-F5344CB8AC3E}">
        <p14:creationId xmlns:p14="http://schemas.microsoft.com/office/powerpoint/2010/main" val="317359412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Modo terapia: </a:t>
            </a:r>
            <a:r>
              <a:rPr lang="en-US" dirty="0">
                <a:solidFill>
                  <a:schemeClr val="tx1">
                    <a:lumMod val="65000"/>
                    <a:lumOff val="35000"/>
                  </a:schemeClr>
                </a:solidFill>
              </a:rPr>
              <a:t>vision general</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30</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terapia debe </a:t>
            </a:r>
            <a:r>
              <a:rPr lang="en-US" noProof="0" dirty="0" err="1"/>
              <a:t>comenzar</a:t>
            </a:r>
            <a:r>
              <a:rPr lang="en-US" noProof="0" dirty="0"/>
              <a:t> de forma </a:t>
            </a:r>
            <a:r>
              <a:rPr lang="en-US" noProof="0" dirty="0" err="1"/>
              <a:t>temprana</a:t>
            </a:r>
            <a:r>
              <a:rPr lang="en-US" noProof="0" dirty="0"/>
              <a:t>, </a:t>
            </a:r>
            <a:r>
              <a:rPr lang="en-US" dirty="0" err="1"/>
              <a:t>enfocarse</a:t>
            </a:r>
            <a:r>
              <a:rPr lang="en-US" dirty="0"/>
              <a:t> en la </a:t>
            </a:r>
            <a:r>
              <a:rPr lang="en-US" dirty="0" err="1"/>
              <a:t>práctica</a:t>
            </a:r>
            <a:r>
              <a:rPr lang="en-US" dirty="0"/>
              <a:t> de </a:t>
            </a:r>
            <a:r>
              <a:rPr lang="en-US" dirty="0" err="1"/>
              <a:t>tareas</a:t>
            </a:r>
            <a:r>
              <a:rPr lang="en-US" dirty="0"/>
              <a:t> </a:t>
            </a:r>
            <a:r>
              <a:rPr lang="en-US" dirty="0" err="1"/>
              <a:t>útiles</a:t>
            </a:r>
            <a:r>
              <a:rPr lang="en-US" dirty="0"/>
              <a:t> para la </a:t>
            </a:r>
            <a:r>
              <a:rPr lang="en-US" dirty="0" err="1"/>
              <a:t>vida</a:t>
            </a:r>
            <a:r>
              <a:rPr lang="en-US" dirty="0"/>
              <a:t> </a:t>
            </a:r>
            <a:r>
              <a:rPr lang="en-US" dirty="0" err="1"/>
              <a:t>diaria</a:t>
            </a:r>
            <a:r>
              <a:rPr lang="en-US" dirty="0"/>
              <a:t> y que </a:t>
            </a:r>
            <a:r>
              <a:rPr lang="en-US" dirty="0" err="1"/>
              <a:t>incluya</a:t>
            </a:r>
            <a:r>
              <a:rPr lang="en-US" dirty="0"/>
              <a:t> una </a:t>
            </a:r>
            <a:r>
              <a:rPr lang="en-US" dirty="0" err="1"/>
              <a:t>cantidad</a:t>
            </a:r>
            <a:r>
              <a:rPr lang="en-US" dirty="0"/>
              <a:t> </a:t>
            </a:r>
            <a:r>
              <a:rPr lang="en-US" dirty="0" err="1"/>
              <a:t>importante</a:t>
            </a:r>
            <a:r>
              <a:rPr lang="en-US" dirty="0"/>
              <a:t> de </a:t>
            </a:r>
            <a:r>
              <a:rPr lang="en-US" dirty="0" err="1"/>
              <a:t>variabilidad</a:t>
            </a:r>
            <a:r>
              <a:rPr lang="en-US" dirty="0"/>
              <a:t>. </a:t>
            </a:r>
            <a:endParaRPr lang="en-US" noProof="0" dirty="0"/>
          </a:p>
        </p:txBody>
      </p:sp>
      <p:sp>
        <p:nvSpPr>
          <p:cNvPr id="11" name="TextBox 10"/>
          <p:cNvSpPr txBox="1"/>
          <p:nvPr/>
        </p:nvSpPr>
        <p:spPr>
          <a:xfrm>
            <a:off x="3199869" y="2730620"/>
            <a:ext cx="7058343" cy="369332"/>
          </a:xfrm>
          <a:prstGeom prst="rect">
            <a:avLst/>
          </a:prstGeom>
          <a:noFill/>
        </p:spPr>
        <p:txBody>
          <a:bodyPr wrap="none" rtlCol="0">
            <a:spAutoFit/>
          </a:bodyPr>
          <a:lstStyle/>
          <a:p>
            <a:r>
              <a:rPr lang="en-US" i="1" dirty="0" err="1">
                <a:latin typeface="HelveticaNeueLT W1G 45 Lt" panose="020B0403020202020204" pitchFamily="34" charset="0"/>
              </a:rPr>
              <a:t>Entrenar</a:t>
            </a:r>
            <a:r>
              <a:rPr lang="en-US" i="1" dirty="0">
                <a:latin typeface="HelveticaNeueLT W1G 45 Lt" panose="020B0403020202020204" pitchFamily="34" charset="0"/>
              </a:rPr>
              <a:t> una version </a:t>
            </a:r>
            <a:r>
              <a:rPr lang="en-US" i="1" dirty="0" err="1">
                <a:latin typeface="HelveticaNeueLT W1G 45 Lt" panose="020B0403020202020204" pitchFamily="34" charset="0"/>
              </a:rPr>
              <a:t>simplificada</a:t>
            </a:r>
            <a:r>
              <a:rPr lang="en-US" i="1" dirty="0">
                <a:latin typeface="HelveticaNeueLT W1G 45 Lt" panose="020B0403020202020204" pitchFamily="34" charset="0"/>
              </a:rPr>
              <a:t> o solo una </a:t>
            </a:r>
            <a:r>
              <a:rPr lang="en-US" i="1" dirty="0" err="1">
                <a:latin typeface="HelveticaNeueLT W1G 45 Lt" panose="020B0403020202020204" pitchFamily="34" charset="0"/>
              </a:rPr>
              <a:t>parte</a:t>
            </a:r>
            <a:r>
              <a:rPr lang="en-US" i="1" dirty="0">
                <a:latin typeface="HelveticaNeueLT W1G 45 Lt" panose="020B0403020202020204" pitchFamily="34" charset="0"/>
              </a:rPr>
              <a:t> del movimiento. </a:t>
            </a:r>
          </a:p>
        </p:txBody>
      </p:sp>
      <p:sp>
        <p:nvSpPr>
          <p:cNvPr id="12" name="TextBox 11"/>
          <p:cNvSpPr txBox="1"/>
          <p:nvPr/>
        </p:nvSpPr>
        <p:spPr>
          <a:xfrm>
            <a:off x="3188717" y="3376166"/>
            <a:ext cx="7071167" cy="369332"/>
          </a:xfrm>
          <a:prstGeom prst="rect">
            <a:avLst/>
          </a:prstGeom>
          <a:noFill/>
        </p:spPr>
        <p:txBody>
          <a:bodyPr wrap="none" rtlCol="0">
            <a:spAutoFit/>
          </a:bodyPr>
          <a:lstStyle/>
          <a:p>
            <a:r>
              <a:rPr lang="en-US" i="1" dirty="0">
                <a:latin typeface="HelveticaNeueLT W1G 45 Lt" panose="020B0403020202020204" pitchFamily="34" charset="0"/>
              </a:rPr>
              <a:t>Entrenamiento de </a:t>
            </a:r>
            <a:r>
              <a:rPr lang="en-US" i="1" dirty="0" err="1">
                <a:latin typeface="HelveticaNeueLT W1G 45 Lt" panose="020B0403020202020204" pitchFamily="34" charset="0"/>
              </a:rPr>
              <a:t>tareas</a:t>
            </a:r>
            <a:r>
              <a:rPr lang="en-US" i="1" dirty="0">
                <a:latin typeface="HelveticaNeueLT W1G 45 Lt" panose="020B0403020202020204" pitchFamily="34" charset="0"/>
              </a:rPr>
              <a:t> </a:t>
            </a:r>
            <a:r>
              <a:rPr lang="en-US" i="1" dirty="0" err="1">
                <a:latin typeface="HelveticaNeueLT W1G 45 Lt" panose="020B0403020202020204" pitchFamily="34" charset="0"/>
              </a:rPr>
              <a:t>específicas</a:t>
            </a:r>
            <a:r>
              <a:rPr lang="en-US" i="1" dirty="0">
                <a:latin typeface="HelveticaNeueLT W1G 45 Lt" panose="020B0403020202020204" pitchFamily="34" charset="0"/>
              </a:rPr>
              <a:t> y </a:t>
            </a:r>
            <a:r>
              <a:rPr lang="en-US" i="1" dirty="0" err="1">
                <a:latin typeface="HelveticaNeueLT W1G 45 Lt" panose="020B0403020202020204" pitchFamily="34" charset="0"/>
              </a:rPr>
              <a:t>esenciales</a:t>
            </a:r>
            <a:r>
              <a:rPr lang="en-US" i="1" dirty="0">
                <a:latin typeface="HelveticaNeueLT W1G 45 Lt" panose="020B0403020202020204" pitchFamily="34" charset="0"/>
              </a:rPr>
              <a:t> de la </a:t>
            </a:r>
            <a:r>
              <a:rPr lang="en-US" i="1" dirty="0" err="1">
                <a:latin typeface="HelveticaNeueLT W1G 45 Lt" panose="020B0403020202020204" pitchFamily="34" charset="0"/>
              </a:rPr>
              <a:t>vida</a:t>
            </a:r>
            <a:r>
              <a:rPr lang="en-US" i="1" dirty="0">
                <a:latin typeface="HelveticaNeueLT W1G 45 Lt" panose="020B0403020202020204" pitchFamily="34" charset="0"/>
              </a:rPr>
              <a:t> </a:t>
            </a:r>
            <a:r>
              <a:rPr lang="en-US" i="1" dirty="0" err="1">
                <a:latin typeface="HelveticaNeueLT W1G 45 Lt" panose="020B0403020202020204" pitchFamily="34" charset="0"/>
              </a:rPr>
              <a:t>diaria</a:t>
            </a:r>
            <a:r>
              <a:rPr lang="en-US" i="1" dirty="0">
                <a:latin typeface="HelveticaNeueLT W1G 45 Lt" panose="020B0403020202020204" pitchFamily="34" charset="0"/>
              </a:rPr>
              <a:t>. </a:t>
            </a:r>
          </a:p>
        </p:txBody>
      </p:sp>
      <p:sp>
        <p:nvSpPr>
          <p:cNvPr id="14" name="TextBox 13"/>
          <p:cNvSpPr txBox="1"/>
          <p:nvPr/>
        </p:nvSpPr>
        <p:spPr>
          <a:xfrm>
            <a:off x="3243607" y="3846534"/>
            <a:ext cx="7891904" cy="369332"/>
          </a:xfrm>
          <a:prstGeom prst="rect">
            <a:avLst/>
          </a:prstGeom>
          <a:noFill/>
        </p:spPr>
        <p:txBody>
          <a:bodyPr wrap="none" rtlCol="0">
            <a:spAutoFit/>
          </a:bodyPr>
          <a:lstStyle/>
          <a:p>
            <a:r>
              <a:rPr lang="en-US" i="1" dirty="0" err="1">
                <a:latin typeface="HelveticaNeueLT W1G 45 Lt" panose="020B0403020202020204" pitchFamily="34" charset="0"/>
              </a:rPr>
              <a:t>Cantidad</a:t>
            </a:r>
            <a:r>
              <a:rPr lang="en-US" i="1" dirty="0">
                <a:latin typeface="HelveticaNeueLT W1G 45 Lt" panose="020B0403020202020204" pitchFamily="34" charset="0"/>
              </a:rPr>
              <a:t> de </a:t>
            </a:r>
            <a:r>
              <a:rPr lang="en-US" i="1" dirty="0" err="1">
                <a:latin typeface="HelveticaNeueLT W1G 45 Lt" panose="020B0403020202020204" pitchFamily="34" charset="0"/>
              </a:rPr>
              <a:t>diversidad</a:t>
            </a:r>
            <a:r>
              <a:rPr lang="en-US" i="1" dirty="0">
                <a:latin typeface="HelveticaNeueLT W1G 45 Lt" panose="020B0403020202020204" pitchFamily="34" charset="0"/>
              </a:rPr>
              <a:t> o </a:t>
            </a:r>
            <a:r>
              <a:rPr lang="en-US" i="1" dirty="0" err="1">
                <a:latin typeface="HelveticaNeueLT W1G 45 Lt" panose="020B0403020202020204" pitchFamily="34" charset="0"/>
              </a:rPr>
              <a:t>aleatoriedad</a:t>
            </a:r>
            <a:r>
              <a:rPr lang="en-US" i="1" dirty="0">
                <a:latin typeface="HelveticaNeueLT W1G 45 Lt" panose="020B0403020202020204" pitchFamily="34" charset="0"/>
              </a:rPr>
              <a:t> </a:t>
            </a:r>
            <a:r>
              <a:rPr lang="en-US" i="1" dirty="0" err="1">
                <a:latin typeface="HelveticaNeueLT W1G 45 Lt" panose="020B0403020202020204" pitchFamily="34" charset="0"/>
              </a:rPr>
              <a:t>contenida</a:t>
            </a:r>
            <a:r>
              <a:rPr lang="en-US" i="1" dirty="0">
                <a:latin typeface="HelveticaNeueLT W1G 45 Lt" panose="020B0403020202020204" pitchFamily="34" charset="0"/>
              </a:rPr>
              <a:t> en la </a:t>
            </a:r>
            <a:r>
              <a:rPr lang="en-US" i="1" dirty="0" err="1">
                <a:latin typeface="HelveticaNeueLT W1G 45 Lt" panose="020B0403020202020204" pitchFamily="34" charset="0"/>
              </a:rPr>
              <a:t>ejecución</a:t>
            </a:r>
            <a:r>
              <a:rPr lang="en-US" i="1" dirty="0">
                <a:latin typeface="HelveticaNeueLT W1G 45 Lt" panose="020B0403020202020204" pitchFamily="34" charset="0"/>
              </a:rPr>
              <a:t> de la </a:t>
            </a:r>
            <a:r>
              <a:rPr lang="en-US" i="1" dirty="0" err="1">
                <a:latin typeface="HelveticaNeueLT W1G 45 Lt" panose="020B0403020202020204" pitchFamily="34" charset="0"/>
              </a:rPr>
              <a:t>tarea</a:t>
            </a:r>
            <a:endParaRPr lang="en-US" b="1" i="1" dirty="0">
              <a:latin typeface="HelveticaNeue LT 77 BdCn" panose="020B0706030502030204" pitchFamily="34" charset="0"/>
            </a:endParaRPr>
          </a:p>
        </p:txBody>
      </p:sp>
      <p:sp>
        <p:nvSpPr>
          <p:cNvPr id="15" name="TextBox 14"/>
          <p:cNvSpPr txBox="1"/>
          <p:nvPr/>
        </p:nvSpPr>
        <p:spPr>
          <a:xfrm>
            <a:off x="3214383" y="4611897"/>
            <a:ext cx="6736977" cy="646331"/>
          </a:xfrm>
          <a:prstGeom prst="rect">
            <a:avLst/>
          </a:prstGeom>
          <a:noFill/>
        </p:spPr>
        <p:txBody>
          <a:bodyPr wrap="square" rtlCol="0">
            <a:spAutoFit/>
          </a:bodyPr>
          <a:lstStyle/>
          <a:p>
            <a:r>
              <a:rPr lang="en-US" i="1" dirty="0" err="1">
                <a:latin typeface="HelveticaNeueLT W1G 45 Lt" panose="020B0403020202020204" pitchFamily="34" charset="0"/>
              </a:rPr>
              <a:t>Ajuste</a:t>
            </a:r>
            <a:r>
              <a:rPr lang="en-US" i="1" dirty="0">
                <a:latin typeface="HelveticaNeueLT W1G 45 Lt" panose="020B0403020202020204" pitchFamily="34" charset="0"/>
              </a:rPr>
              <a:t> </a:t>
            </a:r>
            <a:r>
              <a:rPr lang="en-US" i="1" dirty="0" err="1">
                <a:latin typeface="HelveticaNeueLT W1G 45 Lt" panose="020B0403020202020204" pitchFamily="34" charset="0"/>
              </a:rPr>
              <a:t>contínuo</a:t>
            </a:r>
            <a:r>
              <a:rPr lang="en-US" i="1" dirty="0">
                <a:latin typeface="HelveticaNeueLT W1G 45 Lt" panose="020B0403020202020204" pitchFamily="34" charset="0"/>
              </a:rPr>
              <a:t> de la </a:t>
            </a:r>
            <a:r>
              <a:rPr lang="en-US" i="1" dirty="0" err="1">
                <a:latin typeface="HelveticaNeueLT W1G 45 Lt" panose="020B0403020202020204" pitchFamily="34" charset="0"/>
              </a:rPr>
              <a:t>dificultad</a:t>
            </a:r>
            <a:r>
              <a:rPr lang="en-US" i="1" dirty="0">
                <a:latin typeface="HelveticaNeueLT W1G 45 Lt" panose="020B0403020202020204" pitchFamily="34" charset="0"/>
              </a:rPr>
              <a:t> de la </a:t>
            </a:r>
            <a:r>
              <a:rPr lang="en-US" i="1" dirty="0" err="1">
                <a:latin typeface="HelveticaNeueLT W1G 45 Lt" panose="020B0403020202020204" pitchFamily="34" charset="0"/>
              </a:rPr>
              <a:t>tarea</a:t>
            </a:r>
            <a:r>
              <a:rPr lang="en-US" i="1" dirty="0">
                <a:latin typeface="HelveticaNeueLT W1G 45 Lt" panose="020B0403020202020204" pitchFamily="34" charset="0"/>
              </a:rPr>
              <a:t> </a:t>
            </a:r>
            <a:r>
              <a:rPr lang="en-US" i="1" dirty="0" err="1">
                <a:latin typeface="HelveticaNeueLT W1G 45 Lt" panose="020B0403020202020204" pitchFamily="34" charset="0"/>
              </a:rPr>
              <a:t>combinado</a:t>
            </a:r>
            <a:r>
              <a:rPr lang="en-US" i="1" dirty="0">
                <a:latin typeface="HelveticaNeueLT W1G 45 Lt" panose="020B0403020202020204" pitchFamily="34" charset="0"/>
              </a:rPr>
              <a:t> con </a:t>
            </a:r>
            <a:r>
              <a:rPr lang="en-US" i="1" dirty="0" err="1">
                <a:latin typeface="HelveticaNeueLT W1G 45 Lt" panose="020B0403020202020204" pitchFamily="34" charset="0"/>
              </a:rPr>
              <a:t>refuerzo</a:t>
            </a:r>
            <a:r>
              <a:rPr lang="en-US" i="1" dirty="0">
                <a:latin typeface="HelveticaNeueLT W1G 45 Lt" panose="020B0403020202020204" pitchFamily="34" charset="0"/>
              </a:rPr>
              <a:t>. </a:t>
            </a:r>
          </a:p>
        </p:txBody>
      </p:sp>
      <p:cxnSp>
        <p:nvCxnSpPr>
          <p:cNvPr id="17" name="Straight Connector 16"/>
          <p:cNvCxnSpPr>
            <a:endCxn id="11" idx="1"/>
          </p:cNvCxnSpPr>
          <p:nvPr/>
        </p:nvCxnSpPr>
        <p:spPr bwMode="auto">
          <a:xfrm flipV="1">
            <a:off x="2844800" y="2915286"/>
            <a:ext cx="355069" cy="2086"/>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Connector 17"/>
          <p:cNvCxnSpPr/>
          <p:nvPr/>
        </p:nvCxnSpPr>
        <p:spPr bwMode="auto">
          <a:xfrm flipV="1">
            <a:off x="2859314" y="3552809"/>
            <a:ext cx="340555" cy="3192"/>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Straight Connector 19"/>
          <p:cNvCxnSpPr/>
          <p:nvPr/>
        </p:nvCxnSpPr>
        <p:spPr bwMode="auto">
          <a:xfrm>
            <a:off x="2859314" y="4054119"/>
            <a:ext cx="357870" cy="66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Straight Connector 20"/>
          <p:cNvCxnSpPr/>
          <p:nvPr/>
        </p:nvCxnSpPr>
        <p:spPr bwMode="auto">
          <a:xfrm>
            <a:off x="2748089" y="4782049"/>
            <a:ext cx="451780"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2" name="Group 21"/>
          <p:cNvGrpSpPr/>
          <p:nvPr/>
        </p:nvGrpSpPr>
        <p:grpSpPr>
          <a:xfrm>
            <a:off x="558748" y="1660074"/>
            <a:ext cx="2271365" cy="3521526"/>
            <a:chOff x="-1792863" y="1700809"/>
            <a:chExt cx="2271365" cy="3521526"/>
          </a:xfrm>
        </p:grpSpPr>
        <p:sp>
          <p:nvSpPr>
            <p:cNvPr id="23" name="Rechteck 13"/>
            <p:cNvSpPr/>
            <p:nvPr/>
          </p:nvSpPr>
          <p:spPr>
            <a:xfrm>
              <a:off x="-1792863" y="1700809"/>
              <a:ext cx="2271365" cy="3521526"/>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p:cNvSpPr/>
            <p:nvPr/>
          </p:nvSpPr>
          <p:spPr bwMode="auto">
            <a:xfrm>
              <a:off x="-1702339" y="1795921"/>
              <a:ext cx="2090315" cy="624967"/>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rPr>
                <a:t>Modo</a:t>
              </a:r>
            </a:p>
          </p:txBody>
        </p:sp>
        <p:sp>
          <p:nvSpPr>
            <p:cNvPr id="25" name="Rectangle 24"/>
            <p:cNvSpPr/>
            <p:nvPr/>
          </p:nvSpPr>
          <p:spPr bwMode="auto">
            <a:xfrm>
              <a:off x="-1702340" y="2492496"/>
              <a:ext cx="2090315" cy="2633423"/>
            </a:xfrm>
            <a:prstGeom prst="rect">
              <a:avLst/>
            </a:prstGeom>
            <a:solidFill>
              <a:srgbClr val="ECF2D2"/>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Segmentación</a:t>
              </a:r>
              <a:r>
                <a:rPr lang="en-US" dirty="0">
                  <a:solidFill>
                    <a:srgbClr val="232333"/>
                  </a:solidFill>
                  <a:latin typeface="HelveticaNeue LT 77 BdCn" panose="020B0706030502030204" pitchFamily="34" charset="0"/>
                </a:rPr>
                <a:t> de la </a:t>
              </a:r>
              <a:r>
                <a:rPr lang="en-US" dirty="0" err="1">
                  <a:solidFill>
                    <a:srgbClr val="232333"/>
                  </a:solidFill>
                  <a:latin typeface="HelveticaNeue LT 77 BdCn" panose="020B0706030502030204" pitchFamily="34" charset="0"/>
                </a:rPr>
                <a:t>tarea</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Especificidad</a:t>
              </a:r>
              <a:r>
                <a:rPr lang="en-US" dirty="0">
                  <a:solidFill>
                    <a:srgbClr val="232333"/>
                  </a:solidFill>
                  <a:latin typeface="HelveticaNeue LT 77 BdCn" panose="020B0706030502030204" pitchFamily="34" charset="0"/>
                </a:rPr>
                <a:t> / </a:t>
              </a:r>
              <a:r>
                <a:rPr lang="en-US" dirty="0" err="1">
                  <a:solidFill>
                    <a:srgbClr val="232333"/>
                  </a:solidFill>
                  <a:latin typeface="HelveticaNeue LT 77 BdCn" panose="020B0706030502030204" pitchFamily="34" charset="0"/>
                </a:rPr>
                <a:t>Funcionalidad</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Variabilidad</a:t>
              </a: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Iniciación</a:t>
              </a:r>
              <a:endParaRPr lang="en-US" dirty="0">
                <a:solidFill>
                  <a:srgbClr val="232333"/>
                </a:solidFill>
                <a:latin typeface="HelveticaNeue LT 77 BdCn" panose="020B0706030502030204" pitchFamily="34" charset="0"/>
              </a:endParaRPr>
            </a:p>
            <a:p>
              <a:pPr marL="378000" indent="-285750" fontAlgn="base">
                <a:spcBef>
                  <a:spcPct val="0"/>
                </a:spcBef>
                <a:spcAft>
                  <a:spcPct val="0"/>
                </a:spcAft>
                <a:buFont typeface="Arial" panose="020B0604020202020204" pitchFamily="34" charset="0"/>
                <a:buChar char="•"/>
              </a:pPr>
              <a:r>
                <a:rPr lang="en-US" dirty="0" err="1">
                  <a:solidFill>
                    <a:srgbClr val="232333"/>
                  </a:solidFill>
                  <a:latin typeface="HelveticaNeue LT 77 BdCn" panose="020B0706030502030204" pitchFamily="34" charset="0"/>
                </a:rPr>
                <a:t>Moldeamiento</a:t>
              </a:r>
              <a:endParaRPr lang="en-US" dirty="0">
                <a:solidFill>
                  <a:srgbClr val="232333"/>
                </a:solidFill>
                <a:latin typeface="HelveticaNeue LT 77 BdCn" panose="020B0706030502030204" pitchFamily="34" charset="0"/>
              </a:endParaRPr>
            </a:p>
          </p:txBody>
        </p:sp>
      </p:grpSp>
      <p:sp>
        <p:nvSpPr>
          <p:cNvPr id="27" name="TextBox 26"/>
          <p:cNvSpPr txBox="1"/>
          <p:nvPr/>
        </p:nvSpPr>
        <p:spPr>
          <a:xfrm>
            <a:off x="3253346" y="4226310"/>
            <a:ext cx="4647426" cy="369332"/>
          </a:xfrm>
          <a:prstGeom prst="rect">
            <a:avLst/>
          </a:prstGeom>
          <a:noFill/>
        </p:spPr>
        <p:txBody>
          <a:bodyPr wrap="none" rtlCol="0">
            <a:spAutoFit/>
          </a:bodyPr>
          <a:lstStyle/>
          <a:p>
            <a:r>
              <a:rPr lang="en-US" i="1" dirty="0" err="1">
                <a:latin typeface="HelveticaNeueLT W1G 45 Lt" panose="020B0403020202020204" pitchFamily="34" charset="0"/>
              </a:rPr>
              <a:t>Sincronización</a:t>
            </a:r>
            <a:r>
              <a:rPr lang="en-US" i="1" dirty="0">
                <a:latin typeface="HelveticaNeueLT W1G 45 Lt" panose="020B0403020202020204" pitchFamily="34" charset="0"/>
              </a:rPr>
              <a:t> del </a:t>
            </a:r>
            <a:r>
              <a:rPr lang="en-US" i="1" dirty="0" err="1">
                <a:latin typeface="HelveticaNeueLT W1G 45 Lt" panose="020B0403020202020204" pitchFamily="34" charset="0"/>
              </a:rPr>
              <a:t>comienzo</a:t>
            </a:r>
            <a:r>
              <a:rPr lang="en-US" i="1" dirty="0">
                <a:latin typeface="HelveticaNeueLT W1G 45 Lt" panose="020B0403020202020204" pitchFamily="34" charset="0"/>
              </a:rPr>
              <a:t> de la terapia.</a:t>
            </a:r>
            <a:endParaRPr lang="en-US" b="1" i="1" dirty="0">
              <a:latin typeface="HelveticaNeue LT 77 BdCn" panose="020B0706030502030204" pitchFamily="34" charset="0"/>
            </a:endParaRPr>
          </a:p>
        </p:txBody>
      </p:sp>
      <p:cxnSp>
        <p:nvCxnSpPr>
          <p:cNvPr id="28" name="Straight Connector 27"/>
          <p:cNvCxnSpPr/>
          <p:nvPr/>
        </p:nvCxnSpPr>
        <p:spPr bwMode="auto">
          <a:xfrm>
            <a:off x="2869053" y="4433895"/>
            <a:ext cx="357870" cy="661"/>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Imagen 2">
            <a:extLst>
              <a:ext uri="{FF2B5EF4-FFF2-40B4-BE49-F238E27FC236}">
                <a16:creationId xmlns:a16="http://schemas.microsoft.com/office/drawing/2014/main" id="{70BFE21E-60D5-4F5F-9248-778673FD17C7}"/>
              </a:ext>
            </a:extLst>
          </p:cNvPr>
          <p:cNvPicPr>
            <a:picLocks noChangeAspect="1"/>
          </p:cNvPicPr>
          <p:nvPr/>
        </p:nvPicPr>
        <p:blipFill>
          <a:blip r:embed="rId3"/>
          <a:stretch>
            <a:fillRect/>
          </a:stretch>
        </p:blipFill>
        <p:spPr>
          <a:xfrm>
            <a:off x="6842327" y="68477"/>
            <a:ext cx="2200847" cy="1194920"/>
          </a:xfrm>
          <a:prstGeom prst="rect">
            <a:avLst/>
          </a:prstGeom>
        </p:spPr>
      </p:pic>
    </p:spTree>
    <p:extLst>
      <p:ext uri="{BB962C8B-B14F-4D97-AF65-F5344CB8AC3E}">
        <p14:creationId xmlns:p14="http://schemas.microsoft.com/office/powerpoint/2010/main" val="3717213851"/>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4517"/>
            <a:ext cx="8557731" cy="553998"/>
          </a:xfrm>
        </p:spPr>
        <p:txBody>
          <a:bodyPr>
            <a:normAutofit fontScale="90000"/>
          </a:bodyPr>
          <a:lstStyle/>
          <a:p>
            <a:r>
              <a:rPr lang="en-US" noProof="0" dirty="0"/>
              <a:t>Modo terapia: </a:t>
            </a:r>
            <a:r>
              <a:rPr lang="en-US" noProof="0" dirty="0" err="1"/>
              <a:t>Segmentación</a:t>
            </a:r>
            <a:r>
              <a:rPr lang="en-US" noProof="0" dirty="0"/>
              <a:t> de </a:t>
            </a:r>
            <a:r>
              <a:rPr lang="en-US" noProof="0" dirty="0" err="1"/>
              <a:t>tareas</a:t>
            </a:r>
            <a:br>
              <a:rPr lang="en-US" noProof="0" dirty="0"/>
            </a:b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78502" y="1558928"/>
            <a:ext cx="9953201" cy="3670271"/>
          </a:xfrm>
        </p:spPr>
        <p:txBody>
          <a:bodyPr>
            <a:normAutofit lnSpcReduction="10000"/>
          </a:bodyPr>
          <a:lstStyle/>
          <a:p>
            <a:pPr marL="0" indent="0">
              <a:buNone/>
            </a:pPr>
            <a:r>
              <a:rPr lang="en-US" noProof="0" dirty="0" err="1">
                <a:latin typeface="HelveticaNeue LT 77 BdCn" panose="020B0706030502030204" pitchFamily="34" charset="0"/>
              </a:rPr>
              <a:t>Tipos</a:t>
            </a:r>
            <a:r>
              <a:rPr lang="en-US" noProof="0" dirty="0">
                <a:latin typeface="HelveticaNeue LT 77 BdCn" panose="020B0706030502030204" pitchFamily="34" charset="0"/>
              </a:rPr>
              <a:t> de </a:t>
            </a:r>
            <a:r>
              <a:rPr lang="en-US" noProof="0" dirty="0" err="1">
                <a:latin typeface="HelveticaNeue LT 77 BdCn" panose="020B0706030502030204" pitchFamily="34" charset="0"/>
              </a:rPr>
              <a:t>segmentación</a:t>
            </a:r>
            <a:r>
              <a:rPr lang="en-US" noProof="0" dirty="0">
                <a:latin typeface="HelveticaNeue LT 77 BdCn" panose="020B0706030502030204" pitchFamily="34" charset="0"/>
              </a:rPr>
              <a:t> de </a:t>
            </a:r>
            <a:r>
              <a:rPr lang="en-US" noProof="0" dirty="0" err="1">
                <a:latin typeface="HelveticaNeue LT 77 BdCn" panose="020B0706030502030204" pitchFamily="34" charset="0"/>
              </a:rPr>
              <a:t>tareas</a:t>
            </a:r>
            <a:endParaRPr lang="en-US" noProof="0" dirty="0">
              <a:latin typeface="HelveticaNeue LT 77 BdCn" panose="020B0706030502030204" pitchFamily="34" charset="0"/>
            </a:endParaRPr>
          </a:p>
          <a:p>
            <a:pPr marL="0" indent="0">
              <a:spcAft>
                <a:spcPts val="0"/>
              </a:spcAft>
              <a:buNone/>
            </a:pPr>
            <a:r>
              <a:rPr lang="en-US" sz="1800" i="1" noProof="0" dirty="0" err="1"/>
              <a:t>Fraccionalización</a:t>
            </a:r>
            <a:r>
              <a:rPr lang="en-US" sz="1800" noProof="0" dirty="0"/>
              <a:t>: Romper </a:t>
            </a:r>
            <a:r>
              <a:rPr lang="en-US" sz="1800" noProof="0" dirty="0" err="1"/>
              <a:t>tareas</a:t>
            </a:r>
            <a:r>
              <a:rPr lang="en-US" sz="1800" noProof="0" dirty="0"/>
              <a:t> </a:t>
            </a:r>
            <a:r>
              <a:rPr lang="en-US" sz="1800" noProof="0" dirty="0" err="1"/>
              <a:t>bilaterales</a:t>
            </a:r>
            <a:r>
              <a:rPr lang="en-US" sz="1800" noProof="0" dirty="0"/>
              <a:t> en 2 </a:t>
            </a:r>
            <a:r>
              <a:rPr lang="en-US" sz="1800" noProof="0" dirty="0" err="1"/>
              <a:t>partes</a:t>
            </a:r>
            <a:r>
              <a:rPr lang="en-US" sz="1800" noProof="0" dirty="0"/>
              <a:t> </a:t>
            </a:r>
            <a:r>
              <a:rPr lang="en-US" sz="1800" noProof="0" dirty="0" err="1"/>
              <a:t>unilaterales</a:t>
            </a:r>
            <a:r>
              <a:rPr lang="en-US" sz="1800" noProof="0" dirty="0"/>
              <a:t>. </a:t>
            </a:r>
          </a:p>
          <a:p>
            <a:pPr marL="0" indent="0">
              <a:spcAft>
                <a:spcPts val="0"/>
              </a:spcAft>
              <a:buNone/>
            </a:pPr>
            <a:r>
              <a:rPr lang="en-US" sz="1800" i="1" noProof="0" dirty="0" err="1"/>
              <a:t>Práctica</a:t>
            </a:r>
            <a:r>
              <a:rPr lang="en-US" sz="1800" i="1" noProof="0" dirty="0"/>
              <a:t> </a:t>
            </a:r>
            <a:r>
              <a:rPr lang="en-US" sz="1800" i="1" noProof="0" dirty="0" err="1"/>
              <a:t>progresiva</a:t>
            </a:r>
            <a:r>
              <a:rPr lang="en-US" sz="1800" i="1" noProof="0" dirty="0"/>
              <a:t> de </a:t>
            </a:r>
            <a:r>
              <a:rPr lang="en-US" sz="1800" i="1" noProof="0" dirty="0" err="1"/>
              <a:t>partes</a:t>
            </a:r>
            <a:r>
              <a:rPr lang="en-US" sz="1800" i="1" noProof="0" dirty="0"/>
              <a:t>: </a:t>
            </a:r>
            <a:r>
              <a:rPr lang="en-US" sz="1800" i="1" noProof="0" dirty="0" err="1"/>
              <a:t>Separar</a:t>
            </a:r>
            <a:r>
              <a:rPr lang="en-US" sz="1800" i="1" noProof="0" dirty="0"/>
              <a:t> la </a:t>
            </a:r>
            <a:r>
              <a:rPr lang="en-US" sz="1800" i="1" noProof="0" dirty="0" err="1"/>
              <a:t>tarea</a:t>
            </a:r>
            <a:r>
              <a:rPr lang="en-US" sz="1800" i="1" noProof="0" dirty="0"/>
              <a:t> en </a:t>
            </a:r>
            <a:r>
              <a:rPr lang="en-US" sz="1800" i="1" noProof="0" dirty="0" err="1"/>
              <a:t>varias</a:t>
            </a:r>
            <a:r>
              <a:rPr lang="en-US" sz="1800" i="1" noProof="0" dirty="0"/>
              <a:t> sub </a:t>
            </a:r>
            <a:r>
              <a:rPr lang="en-US" sz="1800" i="1" noProof="0" dirty="0" err="1"/>
              <a:t>partes</a:t>
            </a:r>
            <a:r>
              <a:rPr lang="en-US" sz="1800" i="1" noProof="0" dirty="0"/>
              <a:t>. </a:t>
            </a:r>
            <a:endParaRPr lang="en-US" sz="1800" noProof="0" dirty="0"/>
          </a:p>
          <a:p>
            <a:pPr marL="0" indent="0">
              <a:spcAft>
                <a:spcPts val="1200"/>
              </a:spcAft>
              <a:buNone/>
            </a:pPr>
            <a:r>
              <a:rPr lang="en-US" sz="1800" i="1" noProof="0" dirty="0" err="1"/>
              <a:t>Simplificación</a:t>
            </a:r>
            <a:r>
              <a:rPr lang="en-US" sz="1800" noProof="0" dirty="0"/>
              <a:t>: </a:t>
            </a:r>
            <a:r>
              <a:rPr lang="en-US" sz="1800" noProof="0" dirty="0" err="1"/>
              <a:t>Reducir</a:t>
            </a:r>
            <a:r>
              <a:rPr lang="en-US" sz="1800" noProof="0" dirty="0"/>
              <a:t> la </a:t>
            </a:r>
            <a:r>
              <a:rPr lang="en-US" sz="1800" noProof="0" dirty="0" err="1"/>
              <a:t>complejidad</a:t>
            </a:r>
            <a:r>
              <a:rPr lang="en-US" sz="1800" noProof="0" dirty="0"/>
              <a:t> de la </a:t>
            </a:r>
            <a:r>
              <a:rPr lang="en-US" sz="1800" noProof="0" dirty="0" err="1"/>
              <a:t>tarea</a:t>
            </a:r>
            <a:r>
              <a:rPr lang="en-US" sz="1800" noProof="0" dirty="0"/>
              <a:t> o </a:t>
            </a:r>
            <a:r>
              <a:rPr lang="en-US" sz="1800" noProof="0" dirty="0" err="1"/>
              <a:t>partes</a:t>
            </a:r>
            <a:r>
              <a:rPr lang="en-US" sz="1800" noProof="0" dirty="0"/>
              <a:t> de la </a:t>
            </a:r>
            <a:r>
              <a:rPr lang="en-US" sz="1800" noProof="0" dirty="0" err="1"/>
              <a:t>misma</a:t>
            </a:r>
            <a:r>
              <a:rPr lang="en-US" sz="1800" noProof="0" dirty="0"/>
              <a:t>. </a:t>
            </a:r>
          </a:p>
          <a:p>
            <a:pPr marL="0" indent="0">
              <a:buNone/>
            </a:pPr>
            <a:r>
              <a:rPr lang="en-US" sz="1980" noProof="0" dirty="0" err="1">
                <a:latin typeface="HelveticaNeue LT 77 BdCn" panose="020B0706030502030204" pitchFamily="34" charset="0"/>
              </a:rPr>
              <a:t>Beneficios</a:t>
            </a:r>
            <a:r>
              <a:rPr lang="en-US" sz="1980" noProof="0" dirty="0">
                <a:latin typeface="HelveticaNeue LT 77 BdCn" panose="020B0706030502030204" pitchFamily="34" charset="0"/>
              </a:rPr>
              <a:t> del Entrenamiento en </a:t>
            </a:r>
            <a:r>
              <a:rPr lang="en-US" sz="1980" noProof="0" dirty="0" err="1">
                <a:latin typeface="HelveticaNeue LT 77 BdCn" panose="020B0706030502030204" pitchFamily="34" charset="0"/>
              </a:rPr>
              <a:t>partes</a:t>
            </a:r>
            <a:endParaRPr lang="en-US" sz="1980" noProof="0" dirty="0">
              <a:latin typeface="HelveticaNeue LT 77 BdCn" panose="020B0706030502030204" pitchFamily="34" charset="0"/>
            </a:endParaRPr>
          </a:p>
          <a:p>
            <a:pPr marL="0" indent="0">
              <a:spcAft>
                <a:spcPts val="600"/>
              </a:spcAft>
              <a:buNone/>
            </a:pPr>
            <a:r>
              <a:rPr lang="en-US" sz="1800" noProof="0" dirty="0" err="1"/>
              <a:t>Tareas</a:t>
            </a:r>
            <a:r>
              <a:rPr lang="en-US" sz="1800" noProof="0" dirty="0"/>
              <a:t> </a:t>
            </a:r>
            <a:r>
              <a:rPr lang="en-US" sz="1800" noProof="0" dirty="0" err="1"/>
              <a:t>seriales</a:t>
            </a:r>
            <a:r>
              <a:rPr lang="en-US" sz="1800" noProof="0" dirty="0"/>
              <a:t> que </a:t>
            </a:r>
            <a:r>
              <a:rPr lang="en-US" sz="1800" noProof="0" dirty="0" err="1"/>
              <a:t>contienen</a:t>
            </a:r>
            <a:r>
              <a:rPr lang="en-US" sz="1800" noProof="0" dirty="0"/>
              <a:t> </a:t>
            </a:r>
            <a:r>
              <a:rPr lang="en-US" sz="1800" noProof="0" dirty="0" err="1"/>
              <a:t>distintos</a:t>
            </a:r>
            <a:r>
              <a:rPr lang="en-US" sz="1800" noProof="0" dirty="0"/>
              <a:t> </a:t>
            </a:r>
            <a:r>
              <a:rPr lang="en-US" sz="1800" noProof="0" dirty="0" err="1"/>
              <a:t>segmentos</a:t>
            </a:r>
            <a:r>
              <a:rPr lang="en-US" sz="1800" noProof="0" dirty="0"/>
              <a:t> se </a:t>
            </a:r>
            <a:r>
              <a:rPr lang="en-US" sz="1800" noProof="0" dirty="0" err="1"/>
              <a:t>pueden</a:t>
            </a:r>
            <a:r>
              <a:rPr lang="en-US" sz="1800" noProof="0" dirty="0"/>
              <a:t> </a:t>
            </a:r>
            <a:r>
              <a:rPr lang="en-US" sz="1800" noProof="0" dirty="0" err="1"/>
              <a:t>aprender</a:t>
            </a:r>
            <a:r>
              <a:rPr lang="en-US" sz="1800" noProof="0" dirty="0"/>
              <a:t> de forma </a:t>
            </a:r>
            <a:r>
              <a:rPr lang="en-US" sz="1800" noProof="0" dirty="0" err="1"/>
              <a:t>más</a:t>
            </a:r>
            <a:r>
              <a:rPr lang="en-US" sz="1800" noProof="0" dirty="0"/>
              <a:t> </a:t>
            </a:r>
            <a:r>
              <a:rPr lang="en-US" sz="1800" noProof="0" dirty="0" err="1"/>
              <a:t>efectiva</a:t>
            </a:r>
            <a:r>
              <a:rPr lang="en-US" sz="1800" noProof="0" dirty="0"/>
              <a:t> en </a:t>
            </a:r>
            <a:r>
              <a:rPr lang="en-US" sz="1800" noProof="0" dirty="0" err="1"/>
              <a:t>partes</a:t>
            </a:r>
            <a:r>
              <a:rPr lang="en-US" sz="1800" noProof="0" dirty="0"/>
              <a:t> [23-24].</a:t>
            </a:r>
          </a:p>
          <a:p>
            <a:pPr marL="0" indent="0">
              <a:spcBef>
                <a:spcPts val="0"/>
              </a:spcBef>
              <a:spcAft>
                <a:spcPts val="600"/>
              </a:spcAft>
              <a:buNone/>
            </a:pPr>
            <a:r>
              <a:rPr lang="en-US" sz="1800" noProof="0" dirty="0"/>
              <a:t>La </a:t>
            </a:r>
            <a:r>
              <a:rPr lang="en-US" sz="1800" noProof="0" dirty="0" err="1"/>
              <a:t>segmentación</a:t>
            </a:r>
            <a:r>
              <a:rPr lang="en-US" sz="1800" noProof="0" dirty="0"/>
              <a:t> de </a:t>
            </a:r>
            <a:r>
              <a:rPr lang="en-US" sz="1800" noProof="0" dirty="0" err="1"/>
              <a:t>tareas</a:t>
            </a:r>
            <a:r>
              <a:rPr lang="en-US" sz="1800" noProof="0" dirty="0"/>
              <a:t> </a:t>
            </a:r>
            <a:r>
              <a:rPr lang="en-US" sz="1800" noProof="0" dirty="0" err="1"/>
              <a:t>complejas</a:t>
            </a:r>
            <a:r>
              <a:rPr lang="en-US" sz="1800" noProof="0" dirty="0"/>
              <a:t> </a:t>
            </a:r>
            <a:r>
              <a:rPr lang="en-US" sz="1800" noProof="0" dirty="0" err="1"/>
              <a:t>puede</a:t>
            </a:r>
            <a:r>
              <a:rPr lang="en-US" sz="1800" noProof="0" dirty="0"/>
              <a:t> </a:t>
            </a:r>
            <a:r>
              <a:rPr lang="en-US" sz="1800" noProof="0" dirty="0" err="1"/>
              <a:t>mejorar</a:t>
            </a:r>
            <a:r>
              <a:rPr lang="en-US" sz="1800" noProof="0" dirty="0"/>
              <a:t> la </a:t>
            </a:r>
            <a:r>
              <a:rPr lang="en-US" sz="1800" noProof="0" dirty="0" err="1"/>
              <a:t>ejecución</a:t>
            </a:r>
            <a:r>
              <a:rPr lang="en-US" sz="1800" noProof="0" dirty="0"/>
              <a:t> en </a:t>
            </a:r>
            <a:r>
              <a:rPr lang="en-US" sz="1800" noProof="0" dirty="0" err="1"/>
              <a:t>pacientes</a:t>
            </a:r>
            <a:r>
              <a:rPr lang="en-US" sz="1800" noProof="0" dirty="0"/>
              <a:t> con ictus [44].</a:t>
            </a:r>
          </a:p>
          <a:p>
            <a:pPr marL="0" indent="0">
              <a:buNone/>
            </a:pPr>
            <a:r>
              <a:rPr lang="en-US" sz="1980" noProof="0" dirty="0" err="1">
                <a:latin typeface="HelveticaNeue LT 77 BdCn" panose="020B0706030502030204" pitchFamily="34" charset="0"/>
              </a:rPr>
              <a:t>Beneficios</a:t>
            </a:r>
            <a:r>
              <a:rPr lang="en-US" sz="1980" noProof="0" dirty="0">
                <a:latin typeface="HelveticaNeue LT 77 BdCn" panose="020B0706030502030204" pitchFamily="34" charset="0"/>
              </a:rPr>
              <a:t> del Entrenamiento global</a:t>
            </a:r>
          </a:p>
          <a:p>
            <a:pPr marL="0" indent="0">
              <a:buNone/>
            </a:pPr>
            <a:r>
              <a:rPr lang="en-US" sz="1800" noProof="0" dirty="0" err="1"/>
              <a:t>Tareas</a:t>
            </a:r>
            <a:r>
              <a:rPr lang="en-US" sz="1800" noProof="0" dirty="0"/>
              <a:t> que se </a:t>
            </a:r>
            <a:r>
              <a:rPr lang="en-US" sz="1800" noProof="0" dirty="0" err="1"/>
              <a:t>realizan</a:t>
            </a:r>
            <a:r>
              <a:rPr lang="en-US" sz="1800" noProof="0" dirty="0"/>
              <a:t> de forma continua </a:t>
            </a:r>
            <a:r>
              <a:rPr lang="en-US" sz="1800" noProof="0" dirty="0" err="1"/>
              <a:t>como</a:t>
            </a:r>
            <a:r>
              <a:rPr lang="en-US" sz="1800" noProof="0" dirty="0"/>
              <a:t> </a:t>
            </a:r>
            <a:r>
              <a:rPr lang="en-US" sz="1800" noProof="0" dirty="0" err="1"/>
              <a:t>caminar</a:t>
            </a:r>
            <a:r>
              <a:rPr lang="en-US" sz="1800" noProof="0" dirty="0"/>
              <a:t> o corer se </a:t>
            </a:r>
            <a:r>
              <a:rPr lang="en-US" sz="1800" noProof="0" dirty="0" err="1"/>
              <a:t>deben</a:t>
            </a:r>
            <a:r>
              <a:rPr lang="en-US" sz="1800" noProof="0" dirty="0"/>
              <a:t> </a:t>
            </a:r>
            <a:r>
              <a:rPr lang="en-US" sz="1800" noProof="0" dirty="0" err="1"/>
              <a:t>aprender</a:t>
            </a:r>
            <a:r>
              <a:rPr lang="en-US" sz="1800" noProof="0" dirty="0"/>
              <a:t> </a:t>
            </a:r>
            <a:r>
              <a:rPr lang="en-US" sz="1800" noProof="0" dirty="0" err="1"/>
              <a:t>como</a:t>
            </a:r>
            <a:r>
              <a:rPr lang="en-US" sz="1800" noProof="0" dirty="0"/>
              <a:t> un </a:t>
            </a:r>
            <a:r>
              <a:rPr lang="en-US" sz="1800" noProof="0" dirty="0" err="1"/>
              <a:t>todo</a:t>
            </a:r>
            <a:r>
              <a:rPr lang="en-US" sz="1800" dirty="0"/>
              <a:t> </a:t>
            </a:r>
            <a:r>
              <a:rPr lang="en-US" sz="1800" noProof="0" dirty="0"/>
              <a:t>[1].</a:t>
            </a:r>
          </a:p>
          <a:p>
            <a:pPr marL="0" indent="0">
              <a:spcAft>
                <a:spcPts val="1200"/>
              </a:spcAft>
              <a:buNone/>
            </a:pPr>
            <a:endParaRPr lang="en-US" sz="18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31</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Las </a:t>
            </a:r>
            <a:r>
              <a:rPr lang="en-US" noProof="0" dirty="0" err="1"/>
              <a:t>tareas</a:t>
            </a:r>
            <a:r>
              <a:rPr lang="en-US" noProof="0" dirty="0"/>
              <a:t> a </a:t>
            </a:r>
            <a:r>
              <a:rPr lang="en-US" noProof="0" dirty="0" err="1"/>
              <a:t>entrenar</a:t>
            </a:r>
            <a:r>
              <a:rPr lang="en-US" noProof="0" dirty="0"/>
              <a:t> se </a:t>
            </a:r>
            <a:r>
              <a:rPr lang="en-US" noProof="0" dirty="0" err="1"/>
              <a:t>deben</a:t>
            </a:r>
            <a:r>
              <a:rPr lang="en-US" noProof="0" dirty="0"/>
              <a:t> romper en </a:t>
            </a:r>
            <a:r>
              <a:rPr lang="en-US" noProof="0" dirty="0" err="1"/>
              <a:t>partes</a:t>
            </a:r>
            <a:r>
              <a:rPr lang="en-US" noProof="0" dirty="0"/>
              <a:t> solo </a:t>
            </a:r>
            <a:r>
              <a:rPr lang="en-US" noProof="0" dirty="0" err="1"/>
              <a:t>si</a:t>
            </a:r>
            <a:r>
              <a:rPr lang="en-US" noProof="0" dirty="0"/>
              <a:t> la </a:t>
            </a:r>
            <a:r>
              <a:rPr lang="en-US" noProof="0" dirty="0" err="1"/>
              <a:t>tarea</a:t>
            </a:r>
            <a:r>
              <a:rPr lang="en-US" noProof="0" dirty="0"/>
              <a:t> global se </a:t>
            </a:r>
            <a:r>
              <a:rPr lang="en-US" noProof="0" dirty="0" err="1"/>
              <a:t>muestra</a:t>
            </a:r>
            <a:r>
              <a:rPr lang="en-US" noProof="0" dirty="0"/>
              <a:t> </a:t>
            </a:r>
            <a:r>
              <a:rPr lang="en-US" noProof="0" dirty="0" err="1"/>
              <a:t>difícil</a:t>
            </a:r>
            <a:r>
              <a:rPr lang="en-US" noProof="0" dirty="0"/>
              <a:t> de </a:t>
            </a:r>
            <a:r>
              <a:rPr lang="en-US" noProof="0" dirty="0" err="1"/>
              <a:t>aprender</a:t>
            </a:r>
            <a:r>
              <a:rPr lang="en-US" noProof="0" dirty="0"/>
              <a:t> en </a:t>
            </a:r>
            <a:r>
              <a:rPr lang="en-US" noProof="0" dirty="0" err="1"/>
              <a:t>su</a:t>
            </a:r>
            <a:r>
              <a:rPr lang="en-US" noProof="0" dirty="0"/>
              <a:t> </a:t>
            </a:r>
            <a:r>
              <a:rPr lang="en-US" noProof="0" dirty="0" err="1"/>
              <a:t>totalidad</a:t>
            </a:r>
            <a:r>
              <a:rPr lang="en-US" noProof="0" dirty="0"/>
              <a:t>.</a:t>
            </a:r>
          </a:p>
        </p:txBody>
      </p:sp>
      <p:pic>
        <p:nvPicPr>
          <p:cNvPr id="6" name="Imagen 5">
            <a:extLst>
              <a:ext uri="{FF2B5EF4-FFF2-40B4-BE49-F238E27FC236}">
                <a16:creationId xmlns:a16="http://schemas.microsoft.com/office/drawing/2014/main" id="{F1A1FC54-DC47-4EE1-9E8A-8A2DEE2DD544}"/>
              </a:ext>
            </a:extLst>
          </p:cNvPr>
          <p:cNvPicPr>
            <a:picLocks noChangeAspect="1"/>
          </p:cNvPicPr>
          <p:nvPr/>
        </p:nvPicPr>
        <p:blipFill>
          <a:blip r:embed="rId3"/>
          <a:stretch>
            <a:fillRect/>
          </a:stretch>
        </p:blipFill>
        <p:spPr>
          <a:xfrm>
            <a:off x="6930529" y="7057"/>
            <a:ext cx="2200847" cy="1194920"/>
          </a:xfrm>
          <a:prstGeom prst="rect">
            <a:avLst/>
          </a:prstGeom>
        </p:spPr>
      </p:pic>
    </p:spTree>
    <p:extLst>
      <p:ext uri="{BB962C8B-B14F-4D97-AF65-F5344CB8AC3E}">
        <p14:creationId xmlns:p14="http://schemas.microsoft.com/office/powerpoint/2010/main" val="66642969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205294"/>
            <a:ext cx="5803955" cy="950614"/>
          </a:xfrm>
        </p:spPr>
        <p:txBody>
          <a:bodyPr>
            <a:normAutofit fontScale="90000"/>
          </a:bodyPr>
          <a:lstStyle/>
          <a:p>
            <a:r>
              <a:rPr lang="en-US" noProof="0" dirty="0"/>
              <a:t>Modo terapia: </a:t>
            </a:r>
            <a:r>
              <a:rPr lang="en-US" noProof="0" dirty="0" err="1"/>
              <a:t>Especificidad</a:t>
            </a:r>
            <a:r>
              <a:rPr lang="en-US" noProof="0" dirty="0">
                <a:solidFill>
                  <a:schemeClr val="tx1">
                    <a:lumMod val="65000"/>
                    <a:lumOff val="35000"/>
                  </a:schemeClr>
                </a:solidFill>
              </a:rPr>
              <a:t> / </a:t>
            </a:r>
            <a:r>
              <a:rPr lang="en-US" noProof="0" dirty="0" err="1">
                <a:solidFill>
                  <a:schemeClr val="tx1">
                    <a:lumMod val="65000"/>
                    <a:lumOff val="35000"/>
                  </a:schemeClr>
                </a:solidFill>
              </a:rPr>
              <a:t>Funcionalidad</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79735" y="1452461"/>
            <a:ext cx="5586697" cy="2696619"/>
          </a:xfrm>
        </p:spPr>
        <p:txBody>
          <a:bodyPr>
            <a:normAutofit/>
          </a:bodyPr>
          <a:lstStyle/>
          <a:p>
            <a:pPr marL="0" indent="0">
              <a:buNone/>
            </a:pPr>
            <a:r>
              <a:rPr lang="en-US" noProof="0" dirty="0" err="1">
                <a:latin typeface="HelveticaNeue LT 77 BdCn" panose="020B0706030502030204" pitchFamily="34" charset="0"/>
              </a:rPr>
              <a:t>Beneficio</a:t>
            </a:r>
            <a:r>
              <a:rPr lang="en-US" noProof="0" dirty="0">
                <a:latin typeface="HelveticaNeue LT 77 BdCn" panose="020B0706030502030204" pitchFamily="34" charset="0"/>
              </a:rPr>
              <a:t> del Entrenamiento </a:t>
            </a:r>
            <a:r>
              <a:rPr lang="en-US" noProof="0" dirty="0" err="1">
                <a:latin typeface="HelveticaNeue LT 77 BdCn" panose="020B0706030502030204" pitchFamily="34" charset="0"/>
              </a:rPr>
              <a:t>específico</a:t>
            </a:r>
            <a:r>
              <a:rPr lang="en-US" noProof="0" dirty="0">
                <a:latin typeface="HelveticaNeue LT 77 BdCn" panose="020B0706030502030204" pitchFamily="34" charset="0"/>
              </a:rPr>
              <a:t> de </a:t>
            </a:r>
            <a:r>
              <a:rPr lang="en-US" noProof="0" dirty="0" err="1">
                <a:latin typeface="HelveticaNeue LT 77 BdCn" panose="020B0706030502030204" pitchFamily="34" charset="0"/>
              </a:rPr>
              <a:t>tareas</a:t>
            </a:r>
            <a:endParaRPr lang="en-US" noProof="0" dirty="0">
              <a:latin typeface="HelveticaNeue LT 77 BdCn" panose="020B0706030502030204" pitchFamily="34" charset="0"/>
            </a:endParaRPr>
          </a:p>
          <a:p>
            <a:pPr marL="0" indent="0">
              <a:spcAft>
                <a:spcPts val="1200"/>
              </a:spcAft>
              <a:buNone/>
            </a:pPr>
            <a:r>
              <a:rPr lang="en-US" sz="1800" noProof="0" dirty="0"/>
              <a:t>El Entrenamiento </a:t>
            </a:r>
            <a:r>
              <a:rPr lang="en-US" sz="1800" noProof="0" dirty="0" err="1"/>
              <a:t>orientado</a:t>
            </a:r>
            <a:r>
              <a:rPr lang="en-US" sz="1800" noProof="0" dirty="0"/>
              <a:t> a </a:t>
            </a:r>
            <a:r>
              <a:rPr lang="en-US" sz="1800" noProof="0" dirty="0" err="1"/>
              <a:t>tareas</a:t>
            </a:r>
            <a:r>
              <a:rPr lang="en-US" sz="1800" noProof="0" dirty="0"/>
              <a:t> </a:t>
            </a:r>
            <a:r>
              <a:rPr lang="en-US" sz="1800" noProof="0" dirty="0" err="1"/>
              <a:t>mejora</a:t>
            </a:r>
            <a:r>
              <a:rPr lang="en-US" sz="1800" noProof="0" dirty="0"/>
              <a:t> la </a:t>
            </a:r>
            <a:r>
              <a:rPr lang="en-US" sz="1800" noProof="0" dirty="0" err="1"/>
              <a:t>función</a:t>
            </a:r>
            <a:r>
              <a:rPr lang="en-US" sz="1800" noProof="0" dirty="0"/>
              <a:t> y cambia la </a:t>
            </a:r>
            <a:r>
              <a:rPr lang="en-US" sz="1800" noProof="0" dirty="0" err="1"/>
              <a:t>activación</a:t>
            </a:r>
            <a:r>
              <a:rPr lang="en-US" sz="1800" noProof="0" dirty="0"/>
              <a:t> cortical [27, 62].</a:t>
            </a:r>
          </a:p>
          <a:p>
            <a:pPr marL="0" indent="0">
              <a:buNone/>
            </a:pPr>
            <a:r>
              <a:rPr lang="en-US" dirty="0">
                <a:latin typeface="HelveticaNeue LT 77 BdCn" panose="020B0706030502030204" pitchFamily="34" charset="0"/>
              </a:rPr>
              <a:t>¡</a:t>
            </a:r>
            <a:r>
              <a:rPr lang="en-US" dirty="0" err="1">
                <a:latin typeface="HelveticaNeue LT 77 BdCn" panose="020B0706030502030204" pitchFamily="34" charset="0"/>
              </a:rPr>
              <a:t>Hazlo</a:t>
            </a:r>
            <a:r>
              <a:rPr lang="en-US" dirty="0">
                <a:latin typeface="HelveticaNeue LT 77 BdCn" panose="020B0706030502030204" pitchFamily="34" charset="0"/>
              </a:rPr>
              <a:t> </a:t>
            </a:r>
            <a:r>
              <a:rPr lang="en-US" dirty="0" err="1">
                <a:latin typeface="HelveticaNeue LT 77 BdCn" panose="020B0706030502030204" pitchFamily="34" charset="0"/>
              </a:rPr>
              <a:t>más</a:t>
            </a:r>
            <a:r>
              <a:rPr lang="en-US" dirty="0">
                <a:latin typeface="HelveticaNeue LT 77 BdCn" panose="020B0706030502030204" pitchFamily="34" charset="0"/>
              </a:rPr>
              <a:t> real!</a:t>
            </a:r>
            <a:endParaRPr lang="en-US"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práctica</a:t>
            </a:r>
            <a:r>
              <a:rPr lang="en-US" sz="1800" noProof="0" dirty="0"/>
              <a:t> con </a:t>
            </a:r>
            <a:r>
              <a:rPr lang="en-US" sz="1800" noProof="0" dirty="0" err="1"/>
              <a:t>objetos</a:t>
            </a:r>
            <a:r>
              <a:rPr lang="en-US" sz="1800" noProof="0" dirty="0"/>
              <a:t> </a:t>
            </a:r>
            <a:r>
              <a:rPr lang="en-US" sz="1800" noProof="0" dirty="0" err="1"/>
              <a:t>reales</a:t>
            </a:r>
            <a:r>
              <a:rPr lang="en-US" sz="1800" noProof="0" dirty="0"/>
              <a:t> </a:t>
            </a:r>
            <a:r>
              <a:rPr lang="en-US" sz="1800" noProof="0" dirty="0" err="1"/>
              <a:t>mejora</a:t>
            </a:r>
            <a:r>
              <a:rPr lang="en-US" sz="1800" noProof="0" dirty="0"/>
              <a:t> de forma significative la </a:t>
            </a:r>
            <a:r>
              <a:rPr lang="en-US" sz="1800" noProof="0" dirty="0" err="1"/>
              <a:t>cinemática</a:t>
            </a:r>
            <a:r>
              <a:rPr lang="en-US" sz="1800" noProof="0" dirty="0"/>
              <a:t> del </a:t>
            </a:r>
            <a:r>
              <a:rPr lang="en-US" sz="1800" noProof="0" dirty="0" err="1"/>
              <a:t>alcance</a:t>
            </a:r>
            <a:r>
              <a:rPr lang="en-US" sz="1800" noProof="0" dirty="0"/>
              <a:t> [63, 64]. </a:t>
            </a:r>
            <a:endParaRPr lang="en-US" sz="1800" dirty="0"/>
          </a:p>
          <a:p>
            <a:pPr marL="0" indent="0">
              <a:spcAft>
                <a:spcPts val="1200"/>
              </a:spcAft>
              <a:buNone/>
            </a:pPr>
            <a:endParaRPr lang="en-US" sz="1800" noProof="0" dirty="0"/>
          </a:p>
        </p:txBody>
      </p:sp>
      <p:sp>
        <p:nvSpPr>
          <p:cNvPr id="4" name="Footer Placeholder 3"/>
          <p:cNvSpPr>
            <a:spLocks noGrp="1"/>
          </p:cNvSpPr>
          <p:nvPr>
            <p:ph type="ftr" sz="quarter" idx="11"/>
          </p:nvPr>
        </p:nvSpPr>
        <p:spPr>
          <a:xfrm>
            <a:off x="475012" y="6545621"/>
            <a:ext cx="4476447" cy="363600"/>
          </a:xfrm>
        </p:spPr>
        <p:txBody>
          <a:bodyPr/>
          <a:lstStyle/>
          <a:p>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a:p>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32</a:t>
            </a:fld>
            <a:endParaRPr lang="de-CH" dirty="0">
              <a:solidFill>
                <a:srgbClr val="000000"/>
              </a:solidFill>
            </a:endParaRPr>
          </a:p>
        </p:txBody>
      </p:sp>
      <p:sp>
        <p:nvSpPr>
          <p:cNvPr id="8" name="Text Placeholder 7"/>
          <p:cNvSpPr>
            <a:spLocks noGrp="1"/>
          </p:cNvSpPr>
          <p:nvPr>
            <p:ph type="body" sz="quarter" idx="13"/>
          </p:nvPr>
        </p:nvSpPr>
        <p:spPr>
          <a:xfrm>
            <a:off x="475012" y="5518621"/>
            <a:ext cx="9953201" cy="791617"/>
          </a:xfrm>
        </p:spPr>
        <p:txBody>
          <a:bodyPr>
            <a:normAutofit/>
          </a:bodyPr>
          <a:lstStyle/>
          <a:p>
            <a:r>
              <a:rPr lang="en-US" noProof="0" dirty="0"/>
              <a:t>Los </a:t>
            </a:r>
            <a:r>
              <a:rPr lang="en-US" noProof="0" dirty="0" err="1"/>
              <a:t>pacientes</a:t>
            </a:r>
            <a:r>
              <a:rPr lang="en-US" noProof="0" dirty="0"/>
              <a:t> </a:t>
            </a:r>
            <a:r>
              <a:rPr lang="en-US" noProof="0" dirty="0" err="1"/>
              <a:t>deben</a:t>
            </a:r>
            <a:r>
              <a:rPr lang="en-US" noProof="0" dirty="0"/>
              <a:t> </a:t>
            </a:r>
            <a:r>
              <a:rPr lang="en-US" noProof="0" dirty="0" err="1"/>
              <a:t>practicar</a:t>
            </a:r>
            <a:r>
              <a:rPr lang="en-US" noProof="0" dirty="0"/>
              <a:t> </a:t>
            </a:r>
            <a:r>
              <a:rPr lang="en-US" noProof="0" dirty="0" err="1"/>
              <a:t>actividades</a:t>
            </a:r>
            <a:r>
              <a:rPr lang="en-US" noProof="0" dirty="0"/>
              <a:t> </a:t>
            </a:r>
            <a:r>
              <a:rPr lang="en-US" noProof="0" dirty="0" err="1"/>
              <a:t>esenciales</a:t>
            </a:r>
            <a:r>
              <a:rPr lang="en-US" noProof="0" dirty="0"/>
              <a:t> de la </a:t>
            </a:r>
            <a:r>
              <a:rPr lang="en-US" noProof="0" dirty="0" err="1"/>
              <a:t>vida</a:t>
            </a:r>
            <a:r>
              <a:rPr lang="en-US" noProof="0" dirty="0"/>
              <a:t> </a:t>
            </a:r>
            <a:r>
              <a:rPr lang="en-US" noProof="0" dirty="0" err="1"/>
              <a:t>diaria</a:t>
            </a:r>
            <a:r>
              <a:rPr lang="en-US" noProof="0" dirty="0"/>
              <a:t> en un scenario que sea lo </a:t>
            </a:r>
            <a:r>
              <a:rPr lang="en-US" noProof="0" dirty="0" err="1"/>
              <a:t>más</a:t>
            </a:r>
            <a:r>
              <a:rPr lang="en-US" noProof="0" dirty="0"/>
              <a:t> </a:t>
            </a:r>
            <a:r>
              <a:rPr lang="en-US" noProof="0" dirty="0" err="1"/>
              <a:t>realista</a:t>
            </a:r>
            <a:r>
              <a:rPr lang="en-US" noProof="0" dirty="0"/>
              <a:t> possible. </a:t>
            </a:r>
          </a:p>
        </p:txBody>
      </p:sp>
      <p:pic>
        <p:nvPicPr>
          <p:cNvPr id="11" name="Picture 10"/>
          <p:cNvPicPr>
            <a:picLocks noChangeAspect="1"/>
          </p:cNvPicPr>
          <p:nvPr/>
        </p:nvPicPr>
        <p:blipFill rotWithShape="1">
          <a:blip r:embed="rId3">
            <a:extLst>
              <a:ext uri="{28A0092B-C50C-407E-A947-70E740481C1C}">
                <a14:useLocalDpi xmlns:a14="http://schemas.microsoft.com/office/drawing/2010/main" val="0"/>
              </a:ext>
            </a:extLst>
          </a:blip>
          <a:srcRect l="3132" r="22994"/>
          <a:stretch/>
        </p:blipFill>
        <p:spPr>
          <a:xfrm>
            <a:off x="6211026" y="1448533"/>
            <a:ext cx="4217187" cy="1780118"/>
          </a:xfrm>
          <a:prstGeom prst="rect">
            <a:avLst/>
          </a:prstGeom>
        </p:spPr>
      </p:pic>
      <p:sp>
        <p:nvSpPr>
          <p:cNvPr id="7" name="TextBox 6"/>
          <p:cNvSpPr txBox="1"/>
          <p:nvPr/>
        </p:nvSpPr>
        <p:spPr>
          <a:xfrm>
            <a:off x="478502" y="3734249"/>
            <a:ext cx="9966429" cy="2125710"/>
          </a:xfrm>
          <a:prstGeom prst="rect">
            <a:avLst/>
          </a:prstGeom>
          <a:noFill/>
        </p:spPr>
        <p:txBody>
          <a:bodyPr wrap="square" lIns="0" tIns="0" rIns="0" bIns="0" rtlCol="0">
            <a:spAutoFit/>
          </a:bodyPr>
          <a:lstStyle/>
          <a:p>
            <a:pPr>
              <a:spcBef>
                <a:spcPts val="451"/>
              </a:spcBef>
              <a:spcAft>
                <a:spcPts val="1200"/>
              </a:spcAft>
            </a:pPr>
            <a:r>
              <a:rPr lang="en-US" dirty="0">
                <a:latin typeface="HelveticaNeueLT W1G 45 Lt" panose="020B0403020202020204" pitchFamily="34" charset="0"/>
              </a:rPr>
              <a:t>Los </a:t>
            </a:r>
            <a:r>
              <a:rPr lang="en-US" dirty="0" err="1">
                <a:latin typeface="HelveticaNeueLT W1G 45 Lt" panose="020B0403020202020204" pitchFamily="34" charset="0"/>
              </a:rPr>
              <a:t>movimientos</a:t>
            </a:r>
            <a:r>
              <a:rPr lang="en-US" dirty="0">
                <a:latin typeface="HelveticaNeueLT W1G 45 Lt" panose="020B0403020202020204" pitchFamily="34" charset="0"/>
              </a:rPr>
              <a:t> son </a:t>
            </a:r>
            <a:r>
              <a:rPr lang="en-US" dirty="0" err="1">
                <a:latin typeface="HelveticaNeueLT W1G 45 Lt" panose="020B0403020202020204" pitchFamily="34" charset="0"/>
              </a:rPr>
              <a:t>distintos</a:t>
            </a:r>
            <a:r>
              <a:rPr lang="en-US" dirty="0">
                <a:latin typeface="HelveticaNeueLT W1G 45 Lt" panose="020B0403020202020204" pitchFamily="34" charset="0"/>
              </a:rPr>
              <a:t> </a:t>
            </a:r>
            <a:r>
              <a:rPr lang="en-US" dirty="0" err="1">
                <a:latin typeface="HelveticaNeueLT W1G 45 Lt" panose="020B0403020202020204" pitchFamily="34" charset="0"/>
              </a:rPr>
              <a:t>si</a:t>
            </a:r>
            <a:r>
              <a:rPr lang="en-US" dirty="0">
                <a:latin typeface="HelveticaNeueLT W1G 45 Lt" panose="020B0403020202020204" pitchFamily="34" charset="0"/>
              </a:rPr>
              <a:t> se </a:t>
            </a:r>
            <a:r>
              <a:rPr lang="en-US" dirty="0" err="1">
                <a:latin typeface="HelveticaNeueLT W1G 45 Lt" panose="020B0403020202020204" pitchFamily="34" charset="0"/>
              </a:rPr>
              <a:t>coge</a:t>
            </a:r>
            <a:r>
              <a:rPr lang="en-US" dirty="0">
                <a:latin typeface="HelveticaNeueLT W1G 45 Lt" panose="020B0403020202020204" pitchFamily="34" charset="0"/>
              </a:rPr>
              <a:t> una </a:t>
            </a:r>
            <a:r>
              <a:rPr lang="en-US" dirty="0" err="1">
                <a:latin typeface="HelveticaNeueLT W1G 45 Lt" panose="020B0403020202020204" pitchFamily="34" charset="0"/>
              </a:rPr>
              <a:t>taza</a:t>
            </a:r>
            <a:r>
              <a:rPr lang="en-US" dirty="0">
                <a:latin typeface="HelveticaNeueLT W1G 45 Lt" panose="020B0403020202020204" pitchFamily="34" charset="0"/>
              </a:rPr>
              <a:t> con la </a:t>
            </a:r>
            <a:r>
              <a:rPr lang="en-US" dirty="0" err="1">
                <a:latin typeface="HelveticaNeueLT W1G 45 Lt" panose="020B0403020202020204" pitchFamily="34" charset="0"/>
              </a:rPr>
              <a:t>intención</a:t>
            </a:r>
            <a:r>
              <a:rPr lang="en-US" dirty="0">
                <a:latin typeface="HelveticaNeueLT W1G 45 Lt" panose="020B0403020202020204" pitchFamily="34" charset="0"/>
              </a:rPr>
              <a:t> de </a:t>
            </a:r>
            <a:r>
              <a:rPr lang="en-US" dirty="0" err="1">
                <a:latin typeface="HelveticaNeueLT W1G 45 Lt" panose="020B0403020202020204" pitchFamily="34" charset="0"/>
              </a:rPr>
              <a:t>beber</a:t>
            </a:r>
            <a:r>
              <a:rPr lang="en-US" dirty="0">
                <a:latin typeface="HelveticaNeueLT W1G 45 Lt" panose="020B0403020202020204" pitchFamily="34" charset="0"/>
              </a:rPr>
              <a:t> que </a:t>
            </a:r>
            <a:r>
              <a:rPr lang="en-US" dirty="0" err="1">
                <a:latin typeface="HelveticaNeueLT W1G 45 Lt" panose="020B0403020202020204" pitchFamily="34" charset="0"/>
              </a:rPr>
              <a:t>si</a:t>
            </a:r>
            <a:r>
              <a:rPr lang="en-US" dirty="0">
                <a:latin typeface="HelveticaNeueLT W1G 45 Lt" panose="020B0403020202020204" pitchFamily="34" charset="0"/>
              </a:rPr>
              <a:t> </a:t>
            </a:r>
            <a:r>
              <a:rPr lang="en-US" dirty="0" err="1">
                <a:latin typeface="HelveticaNeueLT W1G 45 Lt" panose="020B0403020202020204" pitchFamily="34" charset="0"/>
              </a:rPr>
              <a:t>simplemente</a:t>
            </a:r>
            <a:r>
              <a:rPr lang="en-US" dirty="0">
                <a:latin typeface="HelveticaNeueLT W1G 45 Lt" panose="020B0403020202020204" pitchFamily="34" charset="0"/>
              </a:rPr>
              <a:t> se le </a:t>
            </a:r>
            <a:r>
              <a:rPr lang="en-US" dirty="0" err="1">
                <a:latin typeface="HelveticaNeueLT W1G 45 Lt" panose="020B0403020202020204" pitchFamily="34" charset="0"/>
              </a:rPr>
              <a:t>pide</a:t>
            </a:r>
            <a:r>
              <a:rPr lang="en-US" dirty="0">
                <a:latin typeface="HelveticaNeueLT W1G 45 Lt" panose="020B0403020202020204" pitchFamily="34" charset="0"/>
              </a:rPr>
              <a:t> a la persona que la </a:t>
            </a:r>
            <a:r>
              <a:rPr lang="en-US" dirty="0" err="1">
                <a:latin typeface="HelveticaNeueLT W1G 45 Lt" panose="020B0403020202020204" pitchFamily="34" charset="0"/>
              </a:rPr>
              <a:t>agarre</a:t>
            </a:r>
            <a:r>
              <a:rPr lang="en-US" dirty="0">
                <a:latin typeface="HelveticaNeueLT W1G 45 Lt" panose="020B0403020202020204" pitchFamily="34" charset="0"/>
              </a:rPr>
              <a:t> [26].</a:t>
            </a:r>
            <a:endParaRPr lang="en-US" dirty="0">
              <a:latin typeface="HelveticaNeue LT 77 BdCn" panose="020B0706030502030204" pitchFamily="34" charset="0"/>
            </a:endParaRPr>
          </a:p>
          <a:p>
            <a:pPr>
              <a:spcBef>
                <a:spcPts val="451"/>
              </a:spcBef>
            </a:pPr>
            <a:r>
              <a:rPr lang="en-US" sz="1980" dirty="0" err="1">
                <a:latin typeface="HelveticaNeue LT 77 BdCn" panose="020B0706030502030204" pitchFamily="34" charset="0"/>
              </a:rPr>
              <a:t>Transferencia</a:t>
            </a:r>
            <a:r>
              <a:rPr lang="en-US" sz="1980" dirty="0">
                <a:latin typeface="HelveticaNeue LT 77 BdCn" panose="020B0706030502030204" pitchFamily="34" charset="0"/>
              </a:rPr>
              <a:t> de la </a:t>
            </a:r>
            <a:r>
              <a:rPr lang="en-US" sz="1980" dirty="0" err="1">
                <a:latin typeface="HelveticaNeue LT 77 BdCn" panose="020B0706030502030204" pitchFamily="34" charset="0"/>
              </a:rPr>
              <a:t>práctica</a:t>
            </a:r>
            <a:endParaRPr lang="en-US" sz="1980" dirty="0">
              <a:latin typeface="HelveticaNeue LT 77 BdCn" panose="020B0706030502030204" pitchFamily="34" charset="0"/>
            </a:endParaRPr>
          </a:p>
          <a:p>
            <a:pPr>
              <a:spcBef>
                <a:spcPts val="451"/>
              </a:spcBef>
              <a:spcAft>
                <a:spcPts val="1200"/>
              </a:spcAft>
            </a:pPr>
            <a:r>
              <a:rPr lang="en-US" dirty="0">
                <a:latin typeface="HelveticaNeueLT W1G 45 Lt" panose="020B0403020202020204" pitchFamily="34" charset="0"/>
              </a:rPr>
              <a:t>Las </a:t>
            </a:r>
            <a:r>
              <a:rPr lang="en-US" dirty="0" err="1">
                <a:latin typeface="HelveticaNeueLT W1G 45 Lt" panose="020B0403020202020204" pitchFamily="34" charset="0"/>
              </a:rPr>
              <a:t>condiciones</a:t>
            </a:r>
            <a:r>
              <a:rPr lang="en-US" dirty="0">
                <a:latin typeface="HelveticaNeueLT W1G 45 Lt" panose="020B0403020202020204" pitchFamily="34" charset="0"/>
              </a:rPr>
              <a:t> de la </a:t>
            </a:r>
            <a:r>
              <a:rPr lang="en-US" dirty="0" err="1">
                <a:latin typeface="HelveticaNeueLT W1G 45 Lt" panose="020B0403020202020204" pitchFamily="34" charset="0"/>
              </a:rPr>
              <a:t>práctica</a:t>
            </a:r>
            <a:r>
              <a:rPr lang="en-US" dirty="0">
                <a:latin typeface="HelveticaNeueLT W1G 45 Lt" panose="020B0403020202020204" pitchFamily="34" charset="0"/>
              </a:rPr>
              <a:t> </a:t>
            </a:r>
            <a:r>
              <a:rPr lang="en-US" dirty="0" err="1">
                <a:latin typeface="HelveticaNeueLT W1G 45 Lt" panose="020B0403020202020204" pitchFamily="34" charset="0"/>
              </a:rPr>
              <a:t>deben</a:t>
            </a:r>
            <a:r>
              <a:rPr lang="en-US" dirty="0">
                <a:latin typeface="HelveticaNeueLT W1G 45 Lt" panose="020B0403020202020204" pitchFamily="34" charset="0"/>
              </a:rPr>
              <a:t> </a:t>
            </a:r>
            <a:r>
              <a:rPr lang="en-US" dirty="0" err="1">
                <a:latin typeface="HelveticaNeueLT W1G 45 Lt" panose="020B0403020202020204" pitchFamily="34" charset="0"/>
              </a:rPr>
              <a:t>igualar</a:t>
            </a:r>
            <a:r>
              <a:rPr lang="en-US" dirty="0">
                <a:latin typeface="HelveticaNeueLT W1G 45 Lt" panose="020B0403020202020204" pitchFamily="34" charset="0"/>
              </a:rPr>
              <a:t> la </a:t>
            </a:r>
            <a:r>
              <a:rPr lang="en-US" dirty="0" err="1">
                <a:latin typeface="HelveticaNeueLT W1G 45 Lt" panose="020B0403020202020204" pitchFamily="34" charset="0"/>
              </a:rPr>
              <a:t>situación</a:t>
            </a:r>
            <a:r>
              <a:rPr lang="en-US" dirty="0">
                <a:latin typeface="HelveticaNeueLT W1G 45 Lt" panose="020B0403020202020204" pitchFamily="34" charset="0"/>
              </a:rPr>
              <a:t> real para </a:t>
            </a:r>
            <a:r>
              <a:rPr lang="en-US" dirty="0" err="1">
                <a:latin typeface="HelveticaNeueLT W1G 45 Lt" panose="020B0403020202020204" pitchFamily="34" charset="0"/>
              </a:rPr>
              <a:t>facilitar</a:t>
            </a:r>
            <a:r>
              <a:rPr lang="en-US" dirty="0">
                <a:latin typeface="HelveticaNeueLT W1G 45 Lt" panose="020B0403020202020204" pitchFamily="34" charset="0"/>
              </a:rPr>
              <a:t> la </a:t>
            </a:r>
            <a:r>
              <a:rPr lang="en-US" dirty="0" err="1">
                <a:latin typeface="HelveticaNeueLT W1G 45 Lt" panose="020B0403020202020204" pitchFamily="34" charset="0"/>
              </a:rPr>
              <a:t>transferencia</a:t>
            </a:r>
            <a:r>
              <a:rPr lang="en-US" dirty="0">
                <a:latin typeface="HelveticaNeueLT W1G 45 Lt" panose="020B0403020202020204" pitchFamily="34" charset="0"/>
              </a:rPr>
              <a:t> a las </a:t>
            </a:r>
            <a:r>
              <a:rPr lang="en-US" dirty="0" err="1">
                <a:latin typeface="HelveticaNeueLT W1G 45 Lt" panose="020B0403020202020204" pitchFamily="34" charset="0"/>
              </a:rPr>
              <a:t>tareas</a:t>
            </a:r>
            <a:r>
              <a:rPr lang="en-US" dirty="0">
                <a:latin typeface="HelveticaNeueLT W1G 45 Lt" panose="020B0403020202020204" pitchFamily="34" charset="0"/>
              </a:rPr>
              <a:t> de la </a:t>
            </a:r>
            <a:r>
              <a:rPr lang="en-US" dirty="0" err="1">
                <a:latin typeface="HelveticaNeueLT W1G 45 Lt" panose="020B0403020202020204" pitchFamily="34" charset="0"/>
              </a:rPr>
              <a:t>vida</a:t>
            </a:r>
            <a:r>
              <a:rPr lang="en-US" dirty="0">
                <a:latin typeface="HelveticaNeueLT W1G 45 Lt" panose="020B0403020202020204" pitchFamily="34" charset="0"/>
              </a:rPr>
              <a:t> </a:t>
            </a:r>
            <a:r>
              <a:rPr lang="en-US" dirty="0" err="1">
                <a:latin typeface="HelveticaNeueLT W1G 45 Lt" panose="020B0403020202020204" pitchFamily="34" charset="0"/>
              </a:rPr>
              <a:t>diaria</a:t>
            </a:r>
            <a:r>
              <a:rPr lang="en-US" dirty="0">
                <a:latin typeface="HelveticaNeueLT W1G 45 Lt" panose="020B0403020202020204" pitchFamily="34" charset="0"/>
              </a:rPr>
              <a:t> [25].</a:t>
            </a:r>
          </a:p>
          <a:p>
            <a:endParaRPr lang="en-US" dirty="0"/>
          </a:p>
        </p:txBody>
      </p:sp>
      <p:pic>
        <p:nvPicPr>
          <p:cNvPr id="6" name="Imagen 5">
            <a:extLst>
              <a:ext uri="{FF2B5EF4-FFF2-40B4-BE49-F238E27FC236}">
                <a16:creationId xmlns:a16="http://schemas.microsoft.com/office/drawing/2014/main" id="{FF5905DC-327B-4C04-AC0D-72B8E010AC33}"/>
              </a:ext>
            </a:extLst>
          </p:cNvPr>
          <p:cNvPicPr>
            <a:picLocks noChangeAspect="1"/>
          </p:cNvPicPr>
          <p:nvPr/>
        </p:nvPicPr>
        <p:blipFill>
          <a:blip r:embed="rId4"/>
          <a:stretch>
            <a:fillRect/>
          </a:stretch>
        </p:blipFill>
        <p:spPr>
          <a:xfrm>
            <a:off x="6930529" y="-39012"/>
            <a:ext cx="2200847" cy="1194920"/>
          </a:xfrm>
          <a:prstGeom prst="rect">
            <a:avLst/>
          </a:prstGeom>
        </p:spPr>
      </p:pic>
    </p:spTree>
    <p:extLst>
      <p:ext uri="{BB962C8B-B14F-4D97-AF65-F5344CB8AC3E}">
        <p14:creationId xmlns:p14="http://schemas.microsoft.com/office/powerpoint/2010/main" val="216327827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Modo terapia: </a:t>
            </a:r>
            <a:r>
              <a:rPr lang="en-US" noProof="0" dirty="0" err="1">
                <a:solidFill>
                  <a:schemeClr val="tx1">
                    <a:lumMod val="65000"/>
                    <a:lumOff val="35000"/>
                  </a:schemeClr>
                </a:solidFill>
              </a:rPr>
              <a:t>Variabilidad</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78502" y="1558928"/>
            <a:ext cx="9953201" cy="3670271"/>
          </a:xfrm>
        </p:spPr>
        <p:txBody>
          <a:bodyPr>
            <a:normAutofit/>
          </a:bodyPr>
          <a:lstStyle/>
          <a:p>
            <a:pPr marL="0" indent="0">
              <a:buNone/>
            </a:pPr>
            <a:r>
              <a:rPr lang="en-US" noProof="0" dirty="0" err="1">
                <a:latin typeface="HelveticaNeue LT 77 BdCn" panose="020B0706030502030204" pitchFamily="34" charset="0"/>
              </a:rPr>
              <a:t>Beneficios</a:t>
            </a:r>
            <a:r>
              <a:rPr lang="en-US" noProof="0" dirty="0">
                <a:latin typeface="HelveticaNeue LT 77 BdCn" panose="020B0706030502030204" pitchFamily="34" charset="0"/>
              </a:rPr>
              <a:t> de la </a:t>
            </a:r>
            <a:r>
              <a:rPr lang="en-US" noProof="0" dirty="0" err="1">
                <a:latin typeface="HelveticaNeue LT 77 BdCn" panose="020B0706030502030204" pitchFamily="34" charset="0"/>
              </a:rPr>
              <a:t>práctica</a:t>
            </a:r>
            <a:r>
              <a:rPr lang="en-US" noProof="0" dirty="0">
                <a:latin typeface="HelveticaNeue LT 77 BdCn" panose="020B0706030502030204" pitchFamily="34" charset="0"/>
              </a:rPr>
              <a:t> variable</a:t>
            </a:r>
          </a:p>
          <a:p>
            <a:pPr marL="0" indent="0">
              <a:spcAft>
                <a:spcPts val="1200"/>
              </a:spcAft>
              <a:buNone/>
            </a:pPr>
            <a:r>
              <a:rPr lang="en-US" sz="1800" noProof="0" dirty="0"/>
              <a:t>La </a:t>
            </a:r>
            <a:r>
              <a:rPr lang="en-US" sz="1800" noProof="0" dirty="0" err="1"/>
              <a:t>variabilidad</a:t>
            </a:r>
            <a:r>
              <a:rPr lang="en-US" sz="1800" noProof="0" dirty="0"/>
              <a:t> de la </a:t>
            </a:r>
            <a:r>
              <a:rPr lang="en-US" sz="1800" noProof="0" dirty="0" err="1"/>
              <a:t>tarea</a:t>
            </a:r>
            <a:r>
              <a:rPr lang="en-US" sz="1800" noProof="0" dirty="0"/>
              <a:t> </a:t>
            </a:r>
            <a:r>
              <a:rPr lang="en-US" sz="1800" noProof="0" dirty="0" err="1"/>
              <a:t>mejora</a:t>
            </a:r>
            <a:r>
              <a:rPr lang="en-US" sz="1800" noProof="0" dirty="0"/>
              <a:t> el </a:t>
            </a:r>
            <a:r>
              <a:rPr lang="en-US" sz="1800" noProof="0" dirty="0" err="1"/>
              <a:t>aprendizaje</a:t>
            </a:r>
            <a:r>
              <a:rPr lang="en-US" sz="1800" noProof="0" dirty="0"/>
              <a:t> e </a:t>
            </a:r>
            <a:r>
              <a:rPr lang="en-US" sz="1800" noProof="0" dirty="0" err="1"/>
              <a:t>incrementa</a:t>
            </a:r>
            <a:r>
              <a:rPr lang="en-US" sz="1800" noProof="0" dirty="0"/>
              <a:t> la </a:t>
            </a:r>
            <a:r>
              <a:rPr lang="en-US" sz="1800" noProof="0" dirty="0" err="1"/>
              <a:t>habilidad</a:t>
            </a:r>
            <a:r>
              <a:rPr lang="en-US" sz="1800" noProof="0" dirty="0"/>
              <a:t> para </a:t>
            </a:r>
            <a:r>
              <a:rPr lang="en-US" sz="1800" noProof="0" dirty="0" err="1"/>
              <a:t>realizar</a:t>
            </a:r>
            <a:r>
              <a:rPr lang="en-US" sz="1800" noProof="0" dirty="0"/>
              <a:t> </a:t>
            </a:r>
            <a:r>
              <a:rPr lang="en-US" sz="1800" noProof="0" dirty="0" err="1"/>
              <a:t>nuevas</a:t>
            </a:r>
            <a:r>
              <a:rPr lang="en-US" sz="1800" noProof="0" dirty="0"/>
              <a:t> </a:t>
            </a:r>
            <a:r>
              <a:rPr lang="en-US" sz="1800" noProof="0" dirty="0" err="1"/>
              <a:t>tareas</a:t>
            </a:r>
            <a:r>
              <a:rPr lang="en-US" sz="1800" noProof="0" dirty="0"/>
              <a:t> [28-29].</a:t>
            </a:r>
          </a:p>
          <a:p>
            <a:pPr marL="0" indent="0">
              <a:buNone/>
            </a:pPr>
            <a:r>
              <a:rPr lang="en-US" noProof="0" dirty="0" err="1">
                <a:latin typeface="HelveticaNeue LT 77 BdCn" panose="020B0706030502030204" pitchFamily="34" charset="0"/>
              </a:rPr>
              <a:t>Olvidar</a:t>
            </a:r>
            <a:r>
              <a:rPr lang="en-US" noProof="0" dirty="0">
                <a:latin typeface="HelveticaNeue LT 77 BdCn" panose="020B0706030502030204" pitchFamily="34" charset="0"/>
              </a:rPr>
              <a:t> </a:t>
            </a:r>
            <a:r>
              <a:rPr lang="en-US" noProof="0" dirty="0" err="1">
                <a:latin typeface="HelveticaNeue LT 77 BdCn" panose="020B0706030502030204" pitchFamily="34" charset="0"/>
              </a:rPr>
              <a:t>ayuda</a:t>
            </a:r>
            <a:r>
              <a:rPr lang="en-US" noProof="0" dirty="0">
                <a:latin typeface="HelveticaNeue LT 77 BdCn" panose="020B0706030502030204" pitchFamily="34" charset="0"/>
              </a:rPr>
              <a:t> a </a:t>
            </a:r>
            <a:r>
              <a:rPr lang="en-US" noProof="0" dirty="0" err="1">
                <a:latin typeface="HelveticaNeue LT 77 BdCn" panose="020B0706030502030204" pitchFamily="34" charset="0"/>
              </a:rPr>
              <a:t>recordar</a:t>
            </a:r>
            <a:endParaRPr lang="en-US" noProof="0" dirty="0">
              <a:latin typeface="HelveticaNeue LT 77 BdCn" panose="020B0706030502030204" pitchFamily="34" charset="0"/>
            </a:endParaRPr>
          </a:p>
          <a:p>
            <a:pPr marL="0" indent="0">
              <a:spcAft>
                <a:spcPts val="1200"/>
              </a:spcAft>
              <a:buNone/>
            </a:pPr>
            <a:r>
              <a:rPr lang="en-US" sz="1800" noProof="0" dirty="0" err="1"/>
              <a:t>Alternar</a:t>
            </a:r>
            <a:r>
              <a:rPr lang="en-US" sz="1800" noProof="0" dirty="0"/>
              <a:t> de forma </a:t>
            </a:r>
            <a:r>
              <a:rPr lang="en-US" sz="1800" noProof="0" dirty="0" err="1"/>
              <a:t>aleatoria</a:t>
            </a:r>
            <a:r>
              <a:rPr lang="en-US" sz="1800" noProof="0" dirty="0"/>
              <a:t> entre el Entrenamiento de multiples </a:t>
            </a:r>
            <a:r>
              <a:rPr lang="en-US" sz="1800" noProof="0" dirty="0" err="1"/>
              <a:t>tareas</a:t>
            </a:r>
            <a:r>
              <a:rPr lang="en-US" sz="1800" noProof="0" dirty="0"/>
              <a:t> (</a:t>
            </a:r>
            <a:r>
              <a:rPr lang="en-US" sz="1800" noProof="0" dirty="0" err="1"/>
              <a:t>práctica</a:t>
            </a:r>
            <a:r>
              <a:rPr lang="en-US" sz="1800" noProof="0" dirty="0"/>
              <a:t> </a:t>
            </a:r>
            <a:r>
              <a:rPr lang="en-US" sz="1800" noProof="0" dirty="0" err="1"/>
              <a:t>aleatorizada</a:t>
            </a:r>
            <a:r>
              <a:rPr lang="en-US" sz="1800" noProof="0" dirty="0"/>
              <a:t>) </a:t>
            </a:r>
            <a:r>
              <a:rPr lang="en-US" sz="1800" noProof="0" dirty="0" err="1"/>
              <a:t>parece</a:t>
            </a:r>
            <a:r>
              <a:rPr lang="en-US" sz="1800" noProof="0" dirty="0"/>
              <a:t> ser </a:t>
            </a:r>
            <a:r>
              <a:rPr lang="en-US" sz="1800" noProof="0" dirty="0" err="1"/>
              <a:t>más</a:t>
            </a:r>
            <a:r>
              <a:rPr lang="en-US" sz="1800" noProof="0" dirty="0"/>
              <a:t> </a:t>
            </a:r>
            <a:r>
              <a:rPr lang="en-US" sz="1800" noProof="0" dirty="0" err="1"/>
              <a:t>efectiva</a:t>
            </a:r>
            <a:r>
              <a:rPr lang="en-US" sz="1800" noProof="0" dirty="0"/>
              <a:t> que la </a:t>
            </a:r>
            <a:r>
              <a:rPr lang="en-US" sz="1800" noProof="0" dirty="0" err="1"/>
              <a:t>práctica</a:t>
            </a:r>
            <a:r>
              <a:rPr lang="en-US" sz="1800" noProof="0" dirty="0"/>
              <a:t> </a:t>
            </a:r>
            <a:r>
              <a:rPr lang="en-US" sz="1800" noProof="0" dirty="0" err="1"/>
              <a:t>constante</a:t>
            </a:r>
            <a:r>
              <a:rPr lang="en-US" sz="1800" noProof="0" dirty="0"/>
              <a:t> en la </a:t>
            </a:r>
            <a:r>
              <a:rPr lang="en-US" sz="1800" noProof="0" dirty="0" err="1"/>
              <a:t>mejora</a:t>
            </a:r>
            <a:r>
              <a:rPr lang="en-US" sz="1800" noProof="0" dirty="0"/>
              <a:t> de la </a:t>
            </a:r>
            <a:r>
              <a:rPr lang="en-US" sz="1800" noProof="0" dirty="0" err="1"/>
              <a:t>función</a:t>
            </a:r>
            <a:r>
              <a:rPr lang="en-US" sz="1800" noProof="0" dirty="0"/>
              <a:t> </a:t>
            </a:r>
            <a:r>
              <a:rPr lang="en-US" sz="1800" noProof="0" dirty="0" err="1"/>
              <a:t>motora</a:t>
            </a:r>
            <a:r>
              <a:rPr lang="en-US" sz="1800" noProof="0" dirty="0"/>
              <a:t> en el ictus [15].</a:t>
            </a:r>
          </a:p>
          <a:p>
            <a:pPr marL="0" indent="0">
              <a:buNone/>
            </a:pPr>
            <a:r>
              <a:rPr lang="en-US" sz="1980" kern="1200" noProof="0" dirty="0" err="1">
                <a:latin typeface="HelveticaNeue LT 77 BdCn" panose="020B0706030502030204" pitchFamily="34" charset="0"/>
              </a:rPr>
              <a:t>Dependencia</a:t>
            </a:r>
            <a:r>
              <a:rPr lang="en-US" sz="1980" kern="1200" noProof="0" dirty="0">
                <a:latin typeface="HelveticaNeue LT 77 BdCn" panose="020B0706030502030204" pitchFamily="34" charset="0"/>
              </a:rPr>
              <a:t> de la </a:t>
            </a:r>
            <a:r>
              <a:rPr lang="en-US" sz="1980" kern="1200" noProof="0" dirty="0" err="1">
                <a:latin typeface="HelveticaNeue LT 77 BdCn" panose="020B0706030502030204" pitchFamily="34" charset="0"/>
              </a:rPr>
              <a:t>naturaleza</a:t>
            </a:r>
            <a:r>
              <a:rPr lang="en-US" sz="1980" kern="1200" noProof="0" dirty="0">
                <a:latin typeface="HelveticaNeue LT 77 BdCn" panose="020B0706030502030204" pitchFamily="34" charset="0"/>
              </a:rPr>
              <a:t> de la </a:t>
            </a:r>
            <a:r>
              <a:rPr lang="en-US" sz="1980" kern="1200" noProof="0" dirty="0" err="1">
                <a:latin typeface="HelveticaNeue LT 77 BdCn" panose="020B0706030502030204" pitchFamily="34" charset="0"/>
              </a:rPr>
              <a:t>tarea</a:t>
            </a:r>
            <a:endParaRPr lang="en-US" sz="1980" kern="1200" noProof="0" dirty="0">
              <a:latin typeface="HelveticaNeue LT 77 BdCn" panose="020B0706030502030204" pitchFamily="34" charset="0"/>
            </a:endParaRPr>
          </a:p>
          <a:p>
            <a:pPr marL="0" indent="0">
              <a:buNone/>
            </a:pPr>
            <a:r>
              <a:rPr lang="en-US" sz="1800" kern="1200" noProof="0" dirty="0"/>
              <a:t>La </a:t>
            </a:r>
            <a:r>
              <a:rPr lang="en-US" sz="1800" kern="1200" noProof="0" dirty="0" err="1"/>
              <a:t>sincronización</a:t>
            </a:r>
            <a:r>
              <a:rPr lang="en-US" sz="1800" kern="1200" noProof="0" dirty="0"/>
              <a:t> </a:t>
            </a:r>
            <a:r>
              <a:rPr lang="en-US" sz="1800" kern="1200" noProof="0" dirty="0" err="1"/>
              <a:t>relativa</a:t>
            </a:r>
            <a:r>
              <a:rPr lang="en-US" sz="1800" kern="1200" noProof="0" dirty="0"/>
              <a:t> de </a:t>
            </a:r>
            <a:r>
              <a:rPr lang="en-US" sz="1800" kern="1200" noProof="0" dirty="0" err="1"/>
              <a:t>tareas</a:t>
            </a:r>
            <a:r>
              <a:rPr lang="en-US" sz="1800" kern="1200" noProof="0" dirty="0"/>
              <a:t> </a:t>
            </a:r>
            <a:r>
              <a:rPr lang="en-US" sz="1800" kern="1200" noProof="0" dirty="0" err="1"/>
              <a:t>cerradas</a:t>
            </a:r>
            <a:r>
              <a:rPr lang="en-US" sz="1800" kern="1200" noProof="0" dirty="0"/>
              <a:t> </a:t>
            </a:r>
            <a:r>
              <a:rPr lang="en-US" sz="1800" kern="1200" noProof="0" dirty="0" err="1"/>
              <a:t>debería</a:t>
            </a:r>
            <a:r>
              <a:rPr lang="en-US" sz="1800" kern="1200" noProof="0" dirty="0"/>
              <a:t> ser </a:t>
            </a:r>
            <a:r>
              <a:rPr lang="en-US" sz="1800" kern="1200" dirty="0" err="1"/>
              <a:t>aprendida</a:t>
            </a:r>
            <a:r>
              <a:rPr lang="en-US" sz="1800" kern="1200" dirty="0"/>
              <a:t> de forma </a:t>
            </a:r>
            <a:r>
              <a:rPr lang="en-US" sz="1800" kern="1200" dirty="0" err="1"/>
              <a:t>más</a:t>
            </a:r>
            <a:r>
              <a:rPr lang="en-US" sz="1800" kern="1200" dirty="0"/>
              <a:t> </a:t>
            </a:r>
            <a:r>
              <a:rPr lang="en-US" sz="1800" kern="1200" dirty="0" err="1"/>
              <a:t>efectiva</a:t>
            </a:r>
            <a:r>
              <a:rPr lang="en-US" sz="1800" kern="1200" dirty="0"/>
              <a:t> a </a:t>
            </a:r>
            <a:r>
              <a:rPr lang="en-US" sz="1800" kern="1200" dirty="0" err="1"/>
              <a:t>través</a:t>
            </a:r>
            <a:r>
              <a:rPr lang="en-US" sz="1800" kern="1200" dirty="0"/>
              <a:t> de la </a:t>
            </a:r>
            <a:r>
              <a:rPr lang="en-US" sz="1800" kern="1200" dirty="0" err="1"/>
              <a:t>práctica</a:t>
            </a:r>
            <a:r>
              <a:rPr lang="en-US" sz="1800" kern="1200" dirty="0"/>
              <a:t> </a:t>
            </a:r>
            <a:r>
              <a:rPr lang="en-US" sz="1800" kern="1200" dirty="0" err="1"/>
              <a:t>constante</a:t>
            </a:r>
            <a:r>
              <a:rPr lang="en-US" sz="1800" kern="1200" noProof="0" dirty="0"/>
              <a:t> [30].</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33</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En general, </a:t>
            </a:r>
            <a:r>
              <a:rPr lang="en-US" noProof="0" dirty="0" err="1"/>
              <a:t>practicar</a:t>
            </a:r>
            <a:r>
              <a:rPr lang="en-US" noProof="0" dirty="0"/>
              <a:t> una </a:t>
            </a:r>
            <a:r>
              <a:rPr lang="en-US" noProof="0" dirty="0" err="1"/>
              <a:t>tarea</a:t>
            </a:r>
            <a:r>
              <a:rPr lang="en-US" noProof="0" dirty="0"/>
              <a:t> en un </a:t>
            </a:r>
            <a:r>
              <a:rPr lang="en-US" noProof="0" dirty="0" err="1"/>
              <a:t>entorno</a:t>
            </a:r>
            <a:r>
              <a:rPr lang="en-US" noProof="0" dirty="0"/>
              <a:t> variable o de forma </a:t>
            </a:r>
            <a:r>
              <a:rPr lang="en-US" noProof="0" dirty="0" err="1"/>
              <a:t>aleatoria</a:t>
            </a:r>
            <a:r>
              <a:rPr lang="en-US" noProof="0" dirty="0"/>
              <a:t>, </a:t>
            </a:r>
            <a:r>
              <a:rPr lang="en-US" noProof="0" dirty="0" err="1"/>
              <a:t>mejora</a:t>
            </a:r>
            <a:r>
              <a:rPr lang="en-US" noProof="0" dirty="0"/>
              <a:t> el </a:t>
            </a:r>
            <a:r>
              <a:rPr lang="en-US" noProof="0" dirty="0" err="1"/>
              <a:t>aprendizaje</a:t>
            </a:r>
            <a:r>
              <a:rPr lang="en-US" noProof="0" dirty="0"/>
              <a:t> y la </a:t>
            </a:r>
            <a:r>
              <a:rPr lang="en-US" noProof="0" dirty="0" err="1"/>
              <a:t>habilidad</a:t>
            </a:r>
            <a:r>
              <a:rPr lang="en-US" noProof="0" dirty="0"/>
              <a:t> para </a:t>
            </a:r>
            <a:r>
              <a:rPr lang="en-US" noProof="0" dirty="0" err="1"/>
              <a:t>generalizar</a:t>
            </a:r>
            <a:r>
              <a:rPr lang="en-US" noProof="0" dirty="0"/>
              <a:t>. </a:t>
            </a:r>
          </a:p>
        </p:txBody>
      </p:sp>
      <p:pic>
        <p:nvPicPr>
          <p:cNvPr id="6" name="Imagen 5">
            <a:extLst>
              <a:ext uri="{FF2B5EF4-FFF2-40B4-BE49-F238E27FC236}">
                <a16:creationId xmlns:a16="http://schemas.microsoft.com/office/drawing/2014/main" id="{D79DF58D-32FC-49F6-98F8-5F3669032FBB}"/>
              </a:ext>
            </a:extLst>
          </p:cNvPr>
          <p:cNvPicPr>
            <a:picLocks noChangeAspect="1"/>
          </p:cNvPicPr>
          <p:nvPr/>
        </p:nvPicPr>
        <p:blipFill>
          <a:blip r:embed="rId3"/>
          <a:stretch>
            <a:fillRect/>
          </a:stretch>
        </p:blipFill>
        <p:spPr>
          <a:xfrm>
            <a:off x="6835386" y="0"/>
            <a:ext cx="2200847" cy="1194920"/>
          </a:xfrm>
          <a:prstGeom prst="rect">
            <a:avLst/>
          </a:prstGeom>
        </p:spPr>
      </p:pic>
    </p:spTree>
    <p:extLst>
      <p:ext uri="{BB962C8B-B14F-4D97-AF65-F5344CB8AC3E}">
        <p14:creationId xmlns:p14="http://schemas.microsoft.com/office/powerpoint/2010/main" val="171383302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Modo terapia: </a:t>
            </a:r>
            <a:r>
              <a:rPr lang="en-US" noProof="0" dirty="0" err="1">
                <a:solidFill>
                  <a:schemeClr val="tx1">
                    <a:lumMod val="65000"/>
                    <a:lumOff val="35000"/>
                  </a:schemeClr>
                </a:solidFill>
              </a:rPr>
              <a:t>Iniciación</a:t>
            </a:r>
            <a:endParaRPr lang="en-US" noProof="0" dirty="0"/>
          </a:p>
        </p:txBody>
      </p:sp>
      <p:sp>
        <p:nvSpPr>
          <p:cNvPr id="3" name="Content Placeholder 2"/>
          <p:cNvSpPr>
            <a:spLocks noGrp="1"/>
          </p:cNvSpPr>
          <p:nvPr>
            <p:ph idx="1"/>
          </p:nvPr>
        </p:nvSpPr>
        <p:spPr/>
        <p:txBody>
          <a:bodyPr>
            <a:normAutofit fontScale="92500" lnSpcReduction="10000"/>
          </a:bodyPr>
          <a:lstStyle/>
          <a:p>
            <a:pPr marL="0" indent="0">
              <a:buNone/>
            </a:pPr>
            <a:r>
              <a:rPr lang="en-US" sz="1980" noProof="0" dirty="0">
                <a:latin typeface="HelveticaNeue LT 77 BdCn" panose="020B0706030502030204" pitchFamily="34" charset="0"/>
              </a:rPr>
              <a:t>Una terapia </a:t>
            </a:r>
            <a:r>
              <a:rPr lang="en-US" sz="1980" noProof="0" dirty="0" err="1">
                <a:latin typeface="HelveticaNeue LT 77 BdCn" panose="020B0706030502030204" pitchFamily="34" charset="0"/>
              </a:rPr>
              <a:t>muy</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temprana</a:t>
            </a:r>
            <a:r>
              <a:rPr lang="en-US" sz="1980" noProof="0" dirty="0">
                <a:latin typeface="HelveticaNeue LT 77 BdCn" panose="020B0706030502030204" pitchFamily="34" charset="0"/>
              </a:rPr>
              <a:t> e intensive </a:t>
            </a:r>
            <a:r>
              <a:rPr lang="en-US" sz="1980" noProof="0" dirty="0" err="1">
                <a:latin typeface="HelveticaNeue LT 77 BdCn" panose="020B0706030502030204" pitchFamily="34" charset="0"/>
              </a:rPr>
              <a:t>podría</a:t>
            </a:r>
            <a:r>
              <a:rPr lang="en-US" sz="1980" noProof="0" dirty="0">
                <a:latin typeface="HelveticaNeue LT 77 BdCn" panose="020B0706030502030204" pitchFamily="34" charset="0"/>
              </a:rPr>
              <a:t> ser </a:t>
            </a:r>
            <a:r>
              <a:rPr lang="en-US" sz="1980" noProof="0" dirty="0" err="1">
                <a:latin typeface="HelveticaNeue LT 77 BdCn" panose="020B0706030502030204" pitchFamily="34" charset="0"/>
              </a:rPr>
              <a:t>perjudicial</a:t>
            </a:r>
            <a:endParaRPr lang="en-US" sz="1980" noProof="0" dirty="0">
              <a:latin typeface="HelveticaNeue LT 77 BdCn" panose="020B0706030502030204" pitchFamily="34" charset="0"/>
            </a:endParaRPr>
          </a:p>
          <a:p>
            <a:pPr marL="0" indent="0">
              <a:spcAft>
                <a:spcPts val="1200"/>
              </a:spcAft>
              <a:buNone/>
            </a:pPr>
            <a:r>
              <a:rPr lang="en-US" sz="1800" noProof="0" dirty="0" err="1"/>
              <a:t>Algunos</a:t>
            </a:r>
            <a:r>
              <a:rPr lang="en-US" sz="1800" noProof="0" dirty="0"/>
              <a:t> </a:t>
            </a:r>
            <a:r>
              <a:rPr lang="en-US" sz="1800" noProof="0" dirty="0" err="1"/>
              <a:t>estudios</a:t>
            </a:r>
            <a:r>
              <a:rPr lang="en-US" sz="1800" noProof="0" dirty="0"/>
              <a:t> </a:t>
            </a:r>
            <a:r>
              <a:rPr lang="en-US" sz="1800" noProof="0" dirty="0" err="1"/>
              <a:t>animales</a:t>
            </a:r>
            <a:r>
              <a:rPr lang="en-US" sz="1800" noProof="0" dirty="0"/>
              <a:t> </a:t>
            </a:r>
            <a:r>
              <a:rPr lang="en-US" sz="1800" noProof="0" dirty="0" err="1"/>
              <a:t>han</a:t>
            </a:r>
            <a:r>
              <a:rPr lang="en-US" sz="1800" noProof="0" dirty="0"/>
              <a:t> </a:t>
            </a:r>
            <a:r>
              <a:rPr lang="en-US" sz="1800" noProof="0" dirty="0" err="1"/>
              <a:t>mostrado</a:t>
            </a:r>
            <a:r>
              <a:rPr lang="en-US" sz="1800" noProof="0" dirty="0"/>
              <a:t> </a:t>
            </a:r>
            <a:r>
              <a:rPr lang="en-US" sz="1800" noProof="0" dirty="0" err="1"/>
              <a:t>peores</a:t>
            </a:r>
            <a:r>
              <a:rPr lang="en-US" sz="1800" noProof="0" dirty="0"/>
              <a:t> </a:t>
            </a:r>
            <a:r>
              <a:rPr lang="en-US" sz="1800" noProof="0" dirty="0" err="1"/>
              <a:t>resultados</a:t>
            </a:r>
            <a:r>
              <a:rPr lang="en-US" sz="1800" noProof="0" dirty="0"/>
              <a:t> </a:t>
            </a:r>
            <a:r>
              <a:rPr lang="en-US" sz="1800" noProof="0" dirty="0" err="1"/>
              <a:t>si</a:t>
            </a:r>
            <a:r>
              <a:rPr lang="en-US" sz="1800" noProof="0" dirty="0"/>
              <a:t> la terapia </a:t>
            </a:r>
            <a:r>
              <a:rPr lang="en-US" sz="1800" noProof="0" dirty="0" err="1"/>
              <a:t>comenzaba</a:t>
            </a:r>
            <a:r>
              <a:rPr lang="en-US" sz="1800" noProof="0" dirty="0"/>
              <a:t> con una </a:t>
            </a:r>
            <a:r>
              <a:rPr lang="en-US" sz="1800" noProof="0" dirty="0" err="1"/>
              <a:t>alta</a:t>
            </a:r>
            <a:r>
              <a:rPr lang="en-US" sz="1800" noProof="0" dirty="0"/>
              <a:t> </a:t>
            </a:r>
            <a:r>
              <a:rPr lang="en-US" sz="1800" noProof="0" dirty="0" err="1"/>
              <a:t>intensidad</a:t>
            </a:r>
            <a:r>
              <a:rPr lang="en-US" sz="1800" noProof="0" dirty="0"/>
              <a:t>, </a:t>
            </a:r>
            <a:r>
              <a:rPr lang="en-US" sz="1800" noProof="0" dirty="0" err="1"/>
              <a:t>justo</a:t>
            </a:r>
            <a:r>
              <a:rPr lang="en-US" sz="1800" noProof="0" dirty="0"/>
              <a:t> </a:t>
            </a:r>
            <a:r>
              <a:rPr lang="en-US" sz="1800" noProof="0" dirty="0" err="1"/>
              <a:t>después</a:t>
            </a:r>
            <a:r>
              <a:rPr lang="en-US" sz="1800" noProof="0" dirty="0"/>
              <a:t> del ictus [47]. </a:t>
            </a:r>
            <a:r>
              <a:rPr lang="en-US" sz="1800" noProof="0" dirty="0" err="1"/>
              <a:t>También</a:t>
            </a:r>
            <a:r>
              <a:rPr lang="en-US" sz="1800" noProof="0" dirty="0"/>
              <a:t> se ha </a:t>
            </a:r>
            <a:r>
              <a:rPr lang="en-US" sz="1800" noProof="0" dirty="0" err="1"/>
              <a:t>realizado</a:t>
            </a:r>
            <a:r>
              <a:rPr lang="en-US" sz="1800" noProof="0" dirty="0"/>
              <a:t> un studio </a:t>
            </a:r>
            <a:r>
              <a:rPr lang="en-US" sz="1800" noProof="0" dirty="0" err="1"/>
              <a:t>multicéntrico</a:t>
            </a:r>
            <a:r>
              <a:rPr lang="en-US" sz="1800" noProof="0" dirty="0"/>
              <a:t> con personas que </a:t>
            </a:r>
            <a:r>
              <a:rPr lang="en-US" sz="1800" noProof="0" dirty="0" err="1"/>
              <a:t>va</a:t>
            </a:r>
            <a:r>
              <a:rPr lang="en-US" sz="1800" noProof="0" dirty="0"/>
              <a:t> en la </a:t>
            </a:r>
            <a:r>
              <a:rPr lang="en-US" sz="1800" noProof="0" dirty="0" err="1"/>
              <a:t>misma</a:t>
            </a:r>
            <a:r>
              <a:rPr lang="en-US" sz="1800" noProof="0" dirty="0"/>
              <a:t> </a:t>
            </a:r>
            <a:r>
              <a:rPr lang="en-US" sz="1800" noProof="0" dirty="0" err="1"/>
              <a:t>línea</a:t>
            </a:r>
            <a:r>
              <a:rPr lang="en-US" sz="1800" noProof="0" dirty="0"/>
              <a:t> (AVERT: </a:t>
            </a:r>
            <a:r>
              <a:rPr lang="en-US" sz="1800" noProof="0" dirty="0">
                <a:hlinkClick r:id="rId3"/>
              </a:rPr>
              <a:t>https://www.thelancet.com/journals/lancet/article/PIIS0140-6736(15)60690-0/fulltext</a:t>
            </a:r>
            <a:r>
              <a:rPr lang="en-US" sz="1800" noProof="0" dirty="0"/>
              <a:t> )</a:t>
            </a:r>
          </a:p>
          <a:p>
            <a:pPr marL="0" indent="0">
              <a:buNone/>
            </a:pPr>
            <a:r>
              <a:rPr lang="en-US" sz="1980" dirty="0">
                <a:latin typeface="HelveticaNeue LT 77 BdCn" panose="020B0706030502030204" pitchFamily="34" charset="0"/>
              </a:rPr>
              <a:t>Ventana de </a:t>
            </a:r>
            <a:r>
              <a:rPr lang="en-US" sz="1980" dirty="0" err="1">
                <a:latin typeface="HelveticaNeue LT 77 BdCn" panose="020B0706030502030204" pitchFamily="34" charset="0"/>
              </a:rPr>
              <a:t>oportunidad</a:t>
            </a:r>
            <a:endParaRPr lang="en-US" sz="1980" noProof="0" dirty="0">
              <a:latin typeface="HelveticaNeue LT 77 BdCn" panose="020B0706030502030204" pitchFamily="34" charset="0"/>
            </a:endParaRPr>
          </a:p>
          <a:p>
            <a:pPr marL="0" indent="0">
              <a:spcAft>
                <a:spcPts val="1200"/>
              </a:spcAft>
              <a:buNone/>
            </a:pPr>
            <a:r>
              <a:rPr lang="en-US" sz="1800" noProof="0" dirty="0" err="1"/>
              <a:t>Existe</a:t>
            </a:r>
            <a:r>
              <a:rPr lang="en-US" sz="1800" noProof="0" dirty="0"/>
              <a:t> </a:t>
            </a:r>
            <a:r>
              <a:rPr lang="en-US" sz="1800" noProof="0" dirty="0" err="1"/>
              <a:t>evidencia</a:t>
            </a:r>
            <a:r>
              <a:rPr lang="en-US" sz="1800" noProof="0" dirty="0"/>
              <a:t> de que una </a:t>
            </a:r>
            <a:r>
              <a:rPr lang="en-US" sz="1800" noProof="0" dirty="0" err="1"/>
              <a:t>rehabilitación</a:t>
            </a:r>
            <a:r>
              <a:rPr lang="en-US" sz="1800" noProof="0" dirty="0"/>
              <a:t> </a:t>
            </a:r>
            <a:r>
              <a:rPr lang="en-US" sz="1800" noProof="0" dirty="0" err="1"/>
              <a:t>temprana</a:t>
            </a:r>
            <a:r>
              <a:rPr lang="en-US" sz="1800" noProof="0" dirty="0"/>
              <a:t> </a:t>
            </a:r>
            <a:r>
              <a:rPr lang="en-US" sz="1800" noProof="0" dirty="0" err="1"/>
              <a:t>lleva</a:t>
            </a:r>
            <a:r>
              <a:rPr lang="en-US" sz="1800" noProof="0" dirty="0"/>
              <a:t> a </a:t>
            </a:r>
            <a:r>
              <a:rPr lang="en-US" sz="1800" noProof="0" dirty="0" err="1"/>
              <a:t>mejores</a:t>
            </a:r>
            <a:r>
              <a:rPr lang="en-US" sz="1800" noProof="0" dirty="0"/>
              <a:t> </a:t>
            </a:r>
            <a:r>
              <a:rPr lang="en-US" sz="1800" noProof="0" dirty="0" err="1"/>
              <a:t>resultados</a:t>
            </a:r>
            <a:r>
              <a:rPr lang="en-US" sz="1800" noProof="0" dirty="0"/>
              <a:t>, </a:t>
            </a:r>
            <a:r>
              <a:rPr lang="en-US" sz="1800" noProof="0" dirty="0" err="1"/>
              <a:t>pero</a:t>
            </a:r>
            <a:r>
              <a:rPr lang="en-US" sz="1800" noProof="0" dirty="0"/>
              <a:t> los </a:t>
            </a:r>
            <a:r>
              <a:rPr lang="en-US" sz="1800" noProof="0" dirty="0" err="1"/>
              <a:t>rangos</a:t>
            </a:r>
            <a:r>
              <a:rPr lang="en-US" sz="1800" noProof="0" dirty="0"/>
              <a:t> de </a:t>
            </a:r>
            <a:r>
              <a:rPr lang="en-US" sz="1800" noProof="0" dirty="0" err="1"/>
              <a:t>tiempo</a:t>
            </a:r>
            <a:r>
              <a:rPr lang="en-US" sz="1800" noProof="0" dirty="0"/>
              <a:t> </a:t>
            </a:r>
            <a:r>
              <a:rPr lang="en-US" sz="1800" noProof="0" dirty="0" err="1"/>
              <a:t>óptimos</a:t>
            </a:r>
            <a:r>
              <a:rPr lang="en-US" sz="1800" noProof="0" dirty="0"/>
              <a:t> no se </a:t>
            </a:r>
            <a:r>
              <a:rPr lang="en-US" sz="1800" noProof="0" dirty="0" err="1"/>
              <a:t>han</a:t>
            </a:r>
            <a:r>
              <a:rPr lang="en-US" sz="1800" noProof="0" dirty="0"/>
              <a:t> </a:t>
            </a:r>
            <a:r>
              <a:rPr lang="en-US" sz="1800" noProof="0" dirty="0" err="1"/>
              <a:t>establecido</a:t>
            </a:r>
            <a:r>
              <a:rPr lang="en-US" sz="1800" noProof="0" dirty="0"/>
              <a:t>. La </a:t>
            </a:r>
            <a:r>
              <a:rPr lang="en-US" sz="1800" noProof="0" dirty="0" err="1"/>
              <a:t>recuperación</a:t>
            </a:r>
            <a:r>
              <a:rPr lang="en-US" sz="1800" noProof="0" dirty="0"/>
              <a:t> se reduce </a:t>
            </a:r>
            <a:r>
              <a:rPr lang="en-US" sz="1800" noProof="0" dirty="0" err="1"/>
              <a:t>cuanto</a:t>
            </a:r>
            <a:r>
              <a:rPr lang="en-US" sz="1800" noProof="0" dirty="0"/>
              <a:t> mayor es el </a:t>
            </a:r>
            <a:r>
              <a:rPr lang="en-US" sz="1800" noProof="0" dirty="0" err="1"/>
              <a:t>retraso</a:t>
            </a:r>
            <a:r>
              <a:rPr lang="en-US" sz="1800" noProof="0" dirty="0"/>
              <a:t> en </a:t>
            </a:r>
            <a:r>
              <a:rPr lang="en-US" sz="1800" noProof="0" dirty="0" err="1"/>
              <a:t>comenzar</a:t>
            </a:r>
            <a:r>
              <a:rPr lang="en-US" sz="1800" noProof="0" dirty="0"/>
              <a:t> la terapia [52, 65, 93].</a:t>
            </a:r>
          </a:p>
          <a:p>
            <a:pPr marL="0" indent="0">
              <a:buNone/>
            </a:pPr>
            <a:r>
              <a:rPr lang="en-US" sz="1980" noProof="0" dirty="0" err="1">
                <a:latin typeface="HelveticaNeue LT 77 BdCn" panose="020B0706030502030204" pitchFamily="34" charset="0"/>
              </a:rPr>
              <a:t>Beneficios</a:t>
            </a:r>
            <a:r>
              <a:rPr lang="en-US" sz="1980" noProof="0" dirty="0">
                <a:latin typeface="HelveticaNeue LT 77 BdCn" panose="020B0706030502030204" pitchFamily="34" charset="0"/>
              </a:rPr>
              <a:t> de la </a:t>
            </a:r>
            <a:r>
              <a:rPr lang="en-US" sz="1980" noProof="0" dirty="0" err="1">
                <a:latin typeface="HelveticaNeue LT 77 BdCn" panose="020B0706030502030204" pitchFamily="34" charset="0"/>
              </a:rPr>
              <a:t>movilización</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temprana</a:t>
            </a:r>
            <a:endParaRPr lang="en-US" sz="1980" noProof="0" dirty="0">
              <a:latin typeface="HelveticaNeue LT 77 BdCn" panose="020B0706030502030204" pitchFamily="34" charset="0"/>
            </a:endParaRPr>
          </a:p>
          <a:p>
            <a:pPr marL="0" indent="0">
              <a:buNone/>
            </a:pPr>
            <a:r>
              <a:rPr lang="en-US" sz="1800" noProof="0" dirty="0"/>
              <a:t>La </a:t>
            </a:r>
            <a:r>
              <a:rPr lang="en-US" sz="1800" noProof="0" dirty="0" err="1"/>
              <a:t>movilización</a:t>
            </a:r>
            <a:r>
              <a:rPr lang="en-US" sz="1800" noProof="0" dirty="0"/>
              <a:t> </a:t>
            </a:r>
            <a:r>
              <a:rPr lang="en-US" sz="1800" noProof="0" dirty="0" err="1"/>
              <a:t>temprana</a:t>
            </a:r>
            <a:r>
              <a:rPr lang="en-US" sz="1800" noProof="0" dirty="0"/>
              <a:t> reduce las </a:t>
            </a:r>
            <a:r>
              <a:rPr lang="en-US" sz="1800" noProof="0" dirty="0" err="1"/>
              <a:t>complicaciones</a:t>
            </a:r>
            <a:r>
              <a:rPr lang="en-US" sz="1800" noProof="0" dirty="0"/>
              <a:t> </a:t>
            </a:r>
            <a:r>
              <a:rPr lang="en-US" sz="1800" noProof="0" dirty="0" err="1"/>
              <a:t>médicas</a:t>
            </a:r>
            <a:r>
              <a:rPr lang="en-US" sz="1800" noProof="0" dirty="0"/>
              <a:t> y el </a:t>
            </a:r>
            <a:r>
              <a:rPr lang="en-US" sz="1800" noProof="0" dirty="0" err="1"/>
              <a:t>tiempo</a:t>
            </a:r>
            <a:r>
              <a:rPr lang="en-US" sz="1800" noProof="0" dirty="0"/>
              <a:t> </a:t>
            </a:r>
            <a:r>
              <a:rPr lang="en-US" sz="1800" noProof="0" dirty="0" err="1"/>
              <a:t>necesario</a:t>
            </a:r>
            <a:r>
              <a:rPr lang="en-US" sz="1800" noProof="0" dirty="0"/>
              <a:t> para </a:t>
            </a:r>
            <a:r>
              <a:rPr lang="en-US" sz="1800" noProof="0" dirty="0" err="1"/>
              <a:t>conseguir</a:t>
            </a:r>
            <a:r>
              <a:rPr lang="en-US" sz="1800" noProof="0" dirty="0"/>
              <a:t> una marcha functional [88].</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34</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evidencian actual </a:t>
            </a:r>
            <a:r>
              <a:rPr lang="en-US" noProof="0" dirty="0" err="1"/>
              <a:t>sugiere</a:t>
            </a:r>
            <a:r>
              <a:rPr lang="en-US" noProof="0" dirty="0"/>
              <a:t> que hay que </a:t>
            </a:r>
            <a:r>
              <a:rPr lang="en-US" noProof="0" dirty="0" err="1"/>
              <a:t>comenzar</a:t>
            </a:r>
            <a:r>
              <a:rPr lang="en-US" noProof="0" dirty="0"/>
              <a:t> la </a:t>
            </a:r>
            <a:r>
              <a:rPr lang="en-US" noProof="0" dirty="0" err="1"/>
              <a:t>rehabilitación</a:t>
            </a:r>
            <a:r>
              <a:rPr lang="en-US" noProof="0" dirty="0"/>
              <a:t> de forma </a:t>
            </a:r>
            <a:r>
              <a:rPr lang="en-US" noProof="0" dirty="0" err="1"/>
              <a:t>temprana</a:t>
            </a:r>
            <a:r>
              <a:rPr lang="en-US" noProof="0" dirty="0"/>
              <a:t> </a:t>
            </a:r>
            <a:r>
              <a:rPr lang="en-US" noProof="0" dirty="0" err="1"/>
              <a:t>después</a:t>
            </a:r>
            <a:r>
              <a:rPr lang="en-US" noProof="0" dirty="0"/>
              <a:t> de la </a:t>
            </a:r>
            <a:r>
              <a:rPr lang="en-US" noProof="0" dirty="0" err="1"/>
              <a:t>lesión</a:t>
            </a:r>
            <a:r>
              <a:rPr lang="en-US" noProof="0" dirty="0"/>
              <a:t>. </a:t>
            </a:r>
          </a:p>
        </p:txBody>
      </p:sp>
      <p:pic>
        <p:nvPicPr>
          <p:cNvPr id="7" name="Imagen 6">
            <a:extLst>
              <a:ext uri="{FF2B5EF4-FFF2-40B4-BE49-F238E27FC236}">
                <a16:creationId xmlns:a16="http://schemas.microsoft.com/office/drawing/2014/main" id="{40032C51-B5E5-4DF6-886E-4CDF617288D5}"/>
              </a:ext>
            </a:extLst>
          </p:cNvPr>
          <p:cNvPicPr>
            <a:picLocks noChangeAspect="1"/>
          </p:cNvPicPr>
          <p:nvPr/>
        </p:nvPicPr>
        <p:blipFill>
          <a:blip r:embed="rId4"/>
          <a:stretch>
            <a:fillRect/>
          </a:stretch>
        </p:blipFill>
        <p:spPr>
          <a:xfrm>
            <a:off x="6930529" y="7057"/>
            <a:ext cx="2200847" cy="1194920"/>
          </a:xfrm>
          <a:prstGeom prst="rect">
            <a:avLst/>
          </a:prstGeom>
        </p:spPr>
      </p:pic>
    </p:spTree>
    <p:extLst>
      <p:ext uri="{BB962C8B-B14F-4D97-AF65-F5344CB8AC3E}">
        <p14:creationId xmlns:p14="http://schemas.microsoft.com/office/powerpoint/2010/main" val="117422946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Modo terapia: </a:t>
            </a:r>
            <a:r>
              <a:rPr lang="en-US" dirty="0" err="1">
                <a:solidFill>
                  <a:schemeClr val="tx1">
                    <a:lumMod val="65000"/>
                    <a:lumOff val="35000"/>
                  </a:schemeClr>
                </a:solidFill>
              </a:rPr>
              <a:t>Moldeamiento</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91847" y="2636913"/>
            <a:ext cx="5762190" cy="2592288"/>
          </a:xfrm>
        </p:spPr>
        <p:txBody>
          <a:bodyPr>
            <a:normAutofit fontScale="92500" lnSpcReduction="20000"/>
          </a:bodyPr>
          <a:lstStyle/>
          <a:p>
            <a:pPr marL="0" indent="0">
              <a:buNone/>
            </a:pPr>
            <a:r>
              <a:rPr lang="en-US" noProof="0" dirty="0" err="1">
                <a:latin typeface="HelveticaNeue LT 77 BdCn" panose="020B0706030502030204" pitchFamily="34" charset="0"/>
              </a:rPr>
              <a:t>Beneficios</a:t>
            </a:r>
            <a:r>
              <a:rPr lang="en-US" noProof="0" dirty="0">
                <a:latin typeface="HelveticaNeue LT 77 BdCn" panose="020B0706030502030204" pitchFamily="34" charset="0"/>
              </a:rPr>
              <a:t> del </a:t>
            </a:r>
            <a:r>
              <a:rPr lang="en-US" noProof="0" dirty="0" err="1">
                <a:latin typeface="HelveticaNeue LT 77 BdCn" panose="020B0706030502030204" pitchFamily="34" charset="0"/>
              </a:rPr>
              <a:t>moldeamiento</a:t>
            </a:r>
            <a:endParaRPr lang="en-US" noProof="0" dirty="0">
              <a:latin typeface="HelveticaNeue LT 77 BdCn" panose="020B0706030502030204" pitchFamily="34" charset="0"/>
            </a:endParaRPr>
          </a:p>
          <a:p>
            <a:pPr marL="0" indent="0">
              <a:spcAft>
                <a:spcPts val="1200"/>
              </a:spcAft>
              <a:buNone/>
            </a:pPr>
            <a:r>
              <a:rPr lang="en-US" sz="1800" noProof="0" dirty="0"/>
              <a:t>Shaping es una forma </a:t>
            </a:r>
            <a:r>
              <a:rPr lang="en-US" sz="1800" noProof="0" dirty="0" err="1"/>
              <a:t>importante</a:t>
            </a:r>
            <a:r>
              <a:rPr lang="en-US" sz="1800" noProof="0" dirty="0"/>
              <a:t> de </a:t>
            </a:r>
            <a:r>
              <a:rPr lang="en-US" sz="1800" noProof="0" dirty="0" err="1"/>
              <a:t>mejorar</a:t>
            </a:r>
            <a:r>
              <a:rPr lang="en-US" sz="1800" noProof="0" dirty="0"/>
              <a:t> el </a:t>
            </a:r>
            <a:r>
              <a:rPr lang="en-US" sz="1800" noProof="0" dirty="0" err="1"/>
              <a:t>éxito</a:t>
            </a:r>
            <a:r>
              <a:rPr lang="en-US" sz="1800" noProof="0" dirty="0"/>
              <a:t> de la </a:t>
            </a:r>
            <a:r>
              <a:rPr lang="en-US" sz="1800" noProof="0" dirty="0" err="1"/>
              <a:t>recuperación</a:t>
            </a:r>
            <a:r>
              <a:rPr lang="en-US" sz="1800" noProof="0" dirty="0"/>
              <a:t>, </a:t>
            </a:r>
            <a:r>
              <a:rPr lang="en-US" sz="1800" noProof="0" dirty="0" err="1"/>
              <a:t>especialmente</a:t>
            </a:r>
            <a:r>
              <a:rPr lang="en-US" sz="1800" noProof="0" dirty="0"/>
              <a:t> de los miembros </a:t>
            </a:r>
            <a:r>
              <a:rPr lang="en-US" sz="1800" noProof="0" dirty="0" err="1"/>
              <a:t>superiores</a:t>
            </a:r>
            <a:r>
              <a:rPr lang="en-US" sz="1800" noProof="0" dirty="0"/>
              <a:t> [45-46].</a:t>
            </a:r>
          </a:p>
          <a:p>
            <a:pPr marL="0" indent="0">
              <a:spcAft>
                <a:spcPts val="1200"/>
              </a:spcAft>
              <a:buNone/>
            </a:pPr>
            <a:r>
              <a:rPr lang="en-US" sz="1800" noProof="0" dirty="0"/>
              <a:t>Shaping se </a:t>
            </a:r>
            <a:r>
              <a:rPr lang="en-US" sz="1800" noProof="0" dirty="0" err="1"/>
              <a:t>puede</a:t>
            </a:r>
            <a:r>
              <a:rPr lang="en-US" sz="1800" noProof="0" dirty="0"/>
              <a:t> combiner con la </a:t>
            </a:r>
            <a:r>
              <a:rPr lang="en-US" sz="1800" noProof="0" dirty="0" err="1"/>
              <a:t>restricción</a:t>
            </a:r>
            <a:r>
              <a:rPr lang="en-US" sz="1800" noProof="0" dirty="0"/>
              <a:t> del </a:t>
            </a:r>
            <a:r>
              <a:rPr lang="en-US" sz="1800" noProof="0" dirty="0" err="1"/>
              <a:t>lado</a:t>
            </a:r>
            <a:r>
              <a:rPr lang="en-US" sz="1800" noProof="0" dirty="0"/>
              <a:t> no </a:t>
            </a:r>
            <a:r>
              <a:rPr lang="en-US" sz="1800" dirty="0" err="1"/>
              <a:t>afectompara</a:t>
            </a:r>
            <a:r>
              <a:rPr lang="en-US" sz="1800" dirty="0"/>
              <a:t> </a:t>
            </a:r>
            <a:r>
              <a:rPr lang="en-US" sz="1800" dirty="0" err="1"/>
              <a:t>incrementar</a:t>
            </a:r>
            <a:r>
              <a:rPr lang="en-US" sz="1800" dirty="0"/>
              <a:t> </a:t>
            </a:r>
            <a:r>
              <a:rPr lang="en-US" sz="1800" dirty="0" err="1"/>
              <a:t>su</a:t>
            </a:r>
            <a:r>
              <a:rPr lang="en-US" sz="1800" dirty="0"/>
              <a:t> </a:t>
            </a:r>
            <a:r>
              <a:rPr lang="en-US" sz="1800" dirty="0" err="1"/>
              <a:t>efectividad</a:t>
            </a:r>
            <a:r>
              <a:rPr lang="en-US" sz="1800" noProof="0" dirty="0"/>
              <a:t> [46].</a:t>
            </a:r>
          </a:p>
          <a:p>
            <a:pPr marL="0" indent="0">
              <a:spcAft>
                <a:spcPts val="0"/>
              </a:spcAft>
              <a:buNone/>
            </a:pPr>
            <a:r>
              <a:rPr lang="en-US" sz="1980" noProof="0" dirty="0">
                <a:latin typeface="HelveticaNeue LT 77 BdCn" panose="020B0706030502030204" pitchFamily="34" charset="0"/>
              </a:rPr>
              <a:t>Nivel de </a:t>
            </a:r>
            <a:r>
              <a:rPr lang="en-US" sz="1980" noProof="0" dirty="0" err="1">
                <a:latin typeface="HelveticaNeue LT 77 BdCn" panose="020B0706030502030204" pitchFamily="34" charset="0"/>
              </a:rPr>
              <a:t>motivación</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óptimo</a:t>
            </a:r>
            <a:endParaRPr lang="en-US" sz="1980" noProof="0" dirty="0">
              <a:latin typeface="HelveticaNeue LT 77 BdCn" panose="020B0706030502030204" pitchFamily="34" charset="0"/>
            </a:endParaRPr>
          </a:p>
          <a:p>
            <a:pPr marL="0" indent="0">
              <a:spcAft>
                <a:spcPts val="1200"/>
              </a:spcAft>
              <a:buNone/>
            </a:pPr>
            <a:r>
              <a:rPr lang="en-US" sz="1800" noProof="0" dirty="0"/>
              <a:t>Shaping es </a:t>
            </a:r>
            <a:r>
              <a:rPr lang="en-US" sz="1800" noProof="0" dirty="0" err="1"/>
              <a:t>importante</a:t>
            </a:r>
            <a:r>
              <a:rPr lang="en-US" sz="1800" noProof="0" dirty="0"/>
              <a:t> para </a:t>
            </a:r>
            <a:r>
              <a:rPr lang="en-US" sz="1800" noProof="0" dirty="0" err="1"/>
              <a:t>evitar</a:t>
            </a:r>
            <a:r>
              <a:rPr lang="en-US" sz="1800" noProof="0" dirty="0"/>
              <a:t> una </a:t>
            </a:r>
            <a:r>
              <a:rPr lang="en-US" sz="1800" noProof="0" dirty="0" err="1"/>
              <a:t>excesiva</a:t>
            </a:r>
            <a:r>
              <a:rPr lang="en-US" sz="1800" noProof="0" dirty="0"/>
              <a:t> </a:t>
            </a:r>
            <a:r>
              <a:rPr lang="en-US" sz="1800" noProof="0" dirty="0" err="1"/>
              <a:t>frustracción</a:t>
            </a:r>
            <a:r>
              <a:rPr lang="en-US" sz="1800" noProof="0" dirty="0"/>
              <a:t> o </a:t>
            </a:r>
            <a:r>
              <a:rPr lang="en-US" sz="1800" noProof="0" dirty="0" err="1"/>
              <a:t>aburrimiento</a:t>
            </a:r>
            <a:r>
              <a:rPr lang="en-US" sz="1800" noProof="0" dirty="0"/>
              <a:t> [67].</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35</a:t>
            </a:fld>
            <a:endParaRPr lang="de-CH" dirty="0">
              <a:solidFill>
                <a:srgbClr val="000000"/>
              </a:solidFill>
            </a:endParaRPr>
          </a:p>
        </p:txBody>
      </p:sp>
      <p:sp>
        <p:nvSpPr>
          <p:cNvPr id="8" name="Text Placeholder 7"/>
          <p:cNvSpPr>
            <a:spLocks noGrp="1"/>
          </p:cNvSpPr>
          <p:nvPr>
            <p:ph type="body" sz="quarter" idx="13"/>
          </p:nvPr>
        </p:nvSpPr>
        <p:spPr/>
        <p:txBody>
          <a:bodyPr>
            <a:normAutofit fontScale="92500" lnSpcReduction="10000"/>
          </a:bodyPr>
          <a:lstStyle/>
          <a:p>
            <a:r>
              <a:rPr lang="en-US" noProof="0" dirty="0"/>
              <a:t>“El </a:t>
            </a:r>
            <a:r>
              <a:rPr lang="en-US" noProof="0" dirty="0" err="1"/>
              <a:t>moldeamiento</a:t>
            </a:r>
            <a:r>
              <a:rPr lang="en-US" noProof="0" dirty="0"/>
              <a:t> o la </a:t>
            </a:r>
            <a:r>
              <a:rPr lang="en-US" noProof="0" dirty="0" err="1"/>
              <a:t>práctica</a:t>
            </a:r>
            <a:r>
              <a:rPr lang="en-US" noProof="0" dirty="0"/>
              <a:t> </a:t>
            </a:r>
            <a:r>
              <a:rPr lang="en-US" noProof="0" dirty="0" err="1"/>
              <a:t>adaptada</a:t>
            </a:r>
            <a:r>
              <a:rPr lang="en-US" noProof="0" dirty="0"/>
              <a:t> de </a:t>
            </a:r>
            <a:r>
              <a:rPr lang="en-US" noProof="0" dirty="0" err="1"/>
              <a:t>tareas</a:t>
            </a:r>
            <a:r>
              <a:rPr lang="en-US" noProof="0" dirty="0"/>
              <a:t> se define </a:t>
            </a:r>
            <a:r>
              <a:rPr lang="en-US" noProof="0" dirty="0" err="1"/>
              <a:t>como</a:t>
            </a:r>
            <a:r>
              <a:rPr lang="en-US" noProof="0" dirty="0"/>
              <a:t> un </a:t>
            </a:r>
            <a:r>
              <a:rPr lang="en-US" noProof="0" dirty="0" err="1"/>
              <a:t>método</a:t>
            </a:r>
            <a:r>
              <a:rPr lang="en-US" noProof="0" dirty="0"/>
              <a:t> a </a:t>
            </a:r>
            <a:r>
              <a:rPr lang="en-US" noProof="0" dirty="0" err="1"/>
              <a:t>través</a:t>
            </a:r>
            <a:r>
              <a:rPr lang="en-US" noProof="0" dirty="0"/>
              <a:t> del </a:t>
            </a:r>
            <a:r>
              <a:rPr lang="en-US" noProof="0" dirty="0" err="1"/>
              <a:t>cual</a:t>
            </a:r>
            <a:r>
              <a:rPr lang="en-US" noProof="0" dirty="0"/>
              <a:t> un </a:t>
            </a:r>
            <a:r>
              <a:rPr lang="en-US" noProof="0" dirty="0" err="1"/>
              <a:t>objetivo</a:t>
            </a:r>
            <a:r>
              <a:rPr lang="en-US" noProof="0" dirty="0"/>
              <a:t> motor o </a:t>
            </a:r>
            <a:r>
              <a:rPr lang="en-US" noProof="0" dirty="0" err="1"/>
              <a:t>conductual</a:t>
            </a:r>
            <a:r>
              <a:rPr lang="en-US" noProof="0" dirty="0"/>
              <a:t> se </a:t>
            </a:r>
            <a:r>
              <a:rPr lang="en-US" noProof="0" dirty="0" err="1"/>
              <a:t>aborda</a:t>
            </a:r>
            <a:r>
              <a:rPr lang="en-US" noProof="0" dirty="0"/>
              <a:t> en </a:t>
            </a:r>
            <a:r>
              <a:rPr lang="en-US" noProof="0" dirty="0" err="1"/>
              <a:t>pequeños</a:t>
            </a:r>
            <a:r>
              <a:rPr lang="en-US" noProof="0" dirty="0"/>
              <a:t> pasos, a </a:t>
            </a:r>
            <a:r>
              <a:rPr lang="en-US" noProof="0" dirty="0" err="1"/>
              <a:t>través</a:t>
            </a:r>
            <a:r>
              <a:rPr lang="en-US" noProof="0" dirty="0"/>
              <a:t> de </a:t>
            </a:r>
            <a:r>
              <a:rPr lang="en-US" noProof="0" dirty="0" err="1"/>
              <a:t>aproximaciones</a:t>
            </a:r>
            <a:r>
              <a:rPr lang="en-US" noProof="0" dirty="0"/>
              <a:t> </a:t>
            </a:r>
            <a:r>
              <a:rPr lang="en-US" noProof="0" dirty="0" err="1"/>
              <a:t>sucesivas</a:t>
            </a:r>
            <a:r>
              <a:rPr lang="en-US" noProof="0" dirty="0"/>
              <a:t>, o hacienda la </a:t>
            </a:r>
            <a:r>
              <a:rPr lang="en-US" noProof="0" dirty="0" err="1"/>
              <a:t>tarea</a:t>
            </a:r>
            <a:r>
              <a:rPr lang="en-US" noProof="0" dirty="0"/>
              <a:t> </a:t>
            </a:r>
            <a:r>
              <a:rPr lang="en-US" noProof="0" dirty="0" err="1"/>
              <a:t>más</a:t>
            </a:r>
            <a:r>
              <a:rPr lang="en-US" noProof="0" dirty="0"/>
              <a:t> </a:t>
            </a:r>
            <a:r>
              <a:rPr lang="en-US" noProof="0" dirty="0" err="1"/>
              <a:t>dificil</a:t>
            </a:r>
            <a:r>
              <a:rPr lang="en-US" noProof="0" dirty="0"/>
              <a:t> de </a:t>
            </a:r>
            <a:r>
              <a:rPr lang="en-US" noProof="0" dirty="0" err="1"/>
              <a:t>acuerdo</a:t>
            </a:r>
            <a:r>
              <a:rPr lang="en-US" noProof="0" dirty="0"/>
              <a:t> a las </a:t>
            </a:r>
            <a:r>
              <a:rPr lang="en-US" noProof="0" dirty="0" err="1"/>
              <a:t>capacidades</a:t>
            </a:r>
            <a:r>
              <a:rPr lang="en-US" noProof="0" dirty="0"/>
              <a:t> </a:t>
            </a:r>
            <a:r>
              <a:rPr lang="en-US" noProof="0" dirty="0" err="1"/>
              <a:t>motoras</a:t>
            </a:r>
            <a:r>
              <a:rPr lang="en-US" noProof="0" dirty="0"/>
              <a:t> del </a:t>
            </a:r>
            <a:r>
              <a:rPr lang="en-US" noProof="0" dirty="0" err="1"/>
              <a:t>paciente</a:t>
            </a:r>
            <a:r>
              <a:rPr lang="en-US" noProof="0" dirty="0"/>
              <a:t>.”</a:t>
            </a:r>
          </a:p>
          <a:p>
            <a:r>
              <a:rPr lang="en-US" sz="1500" noProof="0" dirty="0"/>
              <a:t>Wolf et al. 2002</a:t>
            </a:r>
          </a:p>
        </p:txBody>
      </p:sp>
      <p:sp>
        <p:nvSpPr>
          <p:cNvPr id="6" name="Text Placeholder 5"/>
          <p:cNvSpPr>
            <a:spLocks noGrp="1"/>
          </p:cNvSpPr>
          <p:nvPr>
            <p:ph type="body" sz="quarter" idx="14"/>
          </p:nvPr>
        </p:nvSpPr>
        <p:spPr/>
        <p:txBody>
          <a:bodyPr>
            <a:normAutofit/>
          </a:bodyPr>
          <a:lstStyle/>
          <a:p>
            <a:r>
              <a:rPr lang="en-US" noProof="0" dirty="0" err="1"/>
              <a:t>Ajustar</a:t>
            </a:r>
            <a:r>
              <a:rPr lang="en-US" noProof="0" dirty="0"/>
              <a:t> el </a:t>
            </a:r>
            <a:r>
              <a:rPr lang="en-US" noProof="0" dirty="0" err="1"/>
              <a:t>desafío</a:t>
            </a:r>
            <a:r>
              <a:rPr lang="en-US" noProof="0" dirty="0"/>
              <a:t> de la </a:t>
            </a:r>
            <a:r>
              <a:rPr lang="en-US" noProof="0" dirty="0" err="1"/>
              <a:t>tarea</a:t>
            </a:r>
            <a:r>
              <a:rPr lang="en-US" noProof="0" dirty="0"/>
              <a:t> en </a:t>
            </a:r>
            <a:r>
              <a:rPr lang="en-US" noProof="0" dirty="0" err="1"/>
              <a:t>pequeños</a:t>
            </a:r>
            <a:r>
              <a:rPr lang="en-US" noProof="0" dirty="0"/>
              <a:t> pasos </a:t>
            </a:r>
            <a:r>
              <a:rPr lang="en-US" noProof="0" dirty="0" err="1"/>
              <a:t>mientras</a:t>
            </a:r>
            <a:r>
              <a:rPr lang="en-US" noProof="0" dirty="0"/>
              <a:t> se </a:t>
            </a:r>
            <a:r>
              <a:rPr lang="en-US" noProof="0" dirty="0" err="1"/>
              <a:t>alienta</a:t>
            </a:r>
            <a:r>
              <a:rPr lang="en-US" noProof="0" dirty="0"/>
              <a:t> (</a:t>
            </a:r>
            <a:r>
              <a:rPr lang="en-US" noProof="0" dirty="0" err="1"/>
              <a:t>refuerza</a:t>
            </a:r>
            <a:r>
              <a:rPr lang="en-US" noProof="0" dirty="0"/>
              <a:t>) la </a:t>
            </a:r>
            <a:r>
              <a:rPr lang="en-US" noProof="0" dirty="0" err="1"/>
              <a:t>mejora</a:t>
            </a:r>
            <a:r>
              <a:rPr lang="en-US" noProof="0" dirty="0"/>
              <a:t>, es un </a:t>
            </a:r>
            <a:r>
              <a:rPr lang="en-US" noProof="0" dirty="0" err="1"/>
              <a:t>método</a:t>
            </a:r>
            <a:r>
              <a:rPr lang="en-US" noProof="0" dirty="0"/>
              <a:t> de </a:t>
            </a:r>
            <a:r>
              <a:rPr lang="en-US" noProof="0" dirty="0" err="1"/>
              <a:t>práctica</a:t>
            </a:r>
            <a:r>
              <a:rPr lang="en-US" noProof="0" dirty="0"/>
              <a:t> </a:t>
            </a:r>
            <a:r>
              <a:rPr lang="en-US" noProof="0" dirty="0" err="1"/>
              <a:t>efectivo</a:t>
            </a:r>
            <a:r>
              <a:rPr lang="en-US" noProof="0" dirty="0"/>
              <a:t>. </a:t>
            </a:r>
          </a:p>
        </p:txBody>
      </p:sp>
      <p:grpSp>
        <p:nvGrpSpPr>
          <p:cNvPr id="25" name="Group 24"/>
          <p:cNvGrpSpPr/>
          <p:nvPr/>
        </p:nvGrpSpPr>
        <p:grpSpPr>
          <a:xfrm>
            <a:off x="6175880" y="2701230"/>
            <a:ext cx="4902966" cy="2455962"/>
            <a:chOff x="247782" y="1886673"/>
            <a:chExt cx="8846648" cy="4262211"/>
          </a:xfrm>
        </p:grpSpPr>
        <p:cxnSp>
          <p:nvCxnSpPr>
            <p:cNvPr id="26" name="Gerade Verbindung 6"/>
            <p:cNvCxnSpPr/>
            <p:nvPr/>
          </p:nvCxnSpPr>
          <p:spPr>
            <a:xfrm>
              <a:off x="1713053" y="5497975"/>
              <a:ext cx="5382228" cy="0"/>
            </a:xfrm>
            <a:prstGeom prst="line">
              <a:avLst/>
            </a:prstGeom>
          </p:spPr>
          <p:style>
            <a:lnRef idx="1">
              <a:schemeClr val="dk1"/>
            </a:lnRef>
            <a:fillRef idx="0">
              <a:schemeClr val="dk1"/>
            </a:fillRef>
            <a:effectRef idx="0">
              <a:schemeClr val="dk1"/>
            </a:effectRef>
            <a:fontRef idx="minor">
              <a:schemeClr val="tx1"/>
            </a:fontRef>
          </p:style>
        </p:cxnSp>
        <p:cxnSp>
          <p:nvCxnSpPr>
            <p:cNvPr id="27" name="Gerade Verbindung mit Pfeil 8"/>
            <p:cNvCxnSpPr/>
            <p:nvPr/>
          </p:nvCxnSpPr>
          <p:spPr>
            <a:xfrm flipV="1">
              <a:off x="7095281" y="1886673"/>
              <a:ext cx="0" cy="3611302"/>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cxnSp>
          <p:nvCxnSpPr>
            <p:cNvPr id="28" name="Gerade Verbindung mit Pfeil 9"/>
            <p:cNvCxnSpPr/>
            <p:nvPr/>
          </p:nvCxnSpPr>
          <p:spPr>
            <a:xfrm flipV="1">
              <a:off x="1713053" y="1886673"/>
              <a:ext cx="0" cy="3611302"/>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29" name="Freihandform 13"/>
            <p:cNvSpPr/>
            <p:nvPr/>
          </p:nvSpPr>
          <p:spPr>
            <a:xfrm>
              <a:off x="1713053" y="2308255"/>
              <a:ext cx="5382228" cy="2999533"/>
            </a:xfrm>
            <a:custGeom>
              <a:avLst/>
              <a:gdLst>
                <a:gd name="connsiteX0" fmla="*/ 0 w 5382228"/>
                <a:gd name="connsiteY0" fmla="*/ 6682 h 2999533"/>
                <a:gd name="connsiteX1" fmla="*/ 231494 w 5382228"/>
                <a:gd name="connsiteY1" fmla="*/ 6682 h 2999533"/>
                <a:gd name="connsiteX2" fmla="*/ 277793 w 5382228"/>
                <a:gd name="connsiteY2" fmla="*/ 76130 h 2999533"/>
                <a:gd name="connsiteX3" fmla="*/ 300942 w 5382228"/>
                <a:gd name="connsiteY3" fmla="*/ 284474 h 2999533"/>
                <a:gd name="connsiteX4" fmla="*/ 439838 w 5382228"/>
                <a:gd name="connsiteY4" fmla="*/ 1673436 h 2999533"/>
                <a:gd name="connsiteX5" fmla="*/ 567160 w 5382228"/>
                <a:gd name="connsiteY5" fmla="*/ 2888778 h 2999533"/>
                <a:gd name="connsiteX6" fmla="*/ 995423 w 5382228"/>
                <a:gd name="connsiteY6" fmla="*/ 2900353 h 2999533"/>
                <a:gd name="connsiteX7" fmla="*/ 1713054 w 5382228"/>
                <a:gd name="connsiteY7" fmla="*/ 2506814 h 2999533"/>
                <a:gd name="connsiteX8" fmla="*/ 2847373 w 5382228"/>
                <a:gd name="connsiteY8" fmla="*/ 1708160 h 2999533"/>
                <a:gd name="connsiteX9" fmla="*/ 3923818 w 5382228"/>
                <a:gd name="connsiteY9" fmla="*/ 932657 h 2999533"/>
                <a:gd name="connsiteX10" fmla="*/ 5382228 w 5382228"/>
                <a:gd name="connsiteY10" fmla="*/ 492819 h 299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228" h="2999533">
                  <a:moveTo>
                    <a:pt x="0" y="6682"/>
                  </a:moveTo>
                  <a:cubicBezTo>
                    <a:pt x="92597" y="894"/>
                    <a:pt x="185195" y="-4893"/>
                    <a:pt x="231494" y="6682"/>
                  </a:cubicBezTo>
                  <a:cubicBezTo>
                    <a:pt x="277793" y="18257"/>
                    <a:pt x="266218" y="29831"/>
                    <a:pt x="277793" y="76130"/>
                  </a:cubicBezTo>
                  <a:cubicBezTo>
                    <a:pt x="289368" y="122429"/>
                    <a:pt x="273935" y="18256"/>
                    <a:pt x="300942" y="284474"/>
                  </a:cubicBezTo>
                  <a:cubicBezTo>
                    <a:pt x="327949" y="550692"/>
                    <a:pt x="395468" y="1239385"/>
                    <a:pt x="439838" y="1673436"/>
                  </a:cubicBezTo>
                  <a:cubicBezTo>
                    <a:pt x="484208" y="2107487"/>
                    <a:pt x="474563" y="2684292"/>
                    <a:pt x="567160" y="2888778"/>
                  </a:cubicBezTo>
                  <a:cubicBezTo>
                    <a:pt x="659757" y="3093264"/>
                    <a:pt x="804441" y="2964014"/>
                    <a:pt x="995423" y="2900353"/>
                  </a:cubicBezTo>
                  <a:cubicBezTo>
                    <a:pt x="1186405" y="2836692"/>
                    <a:pt x="1404396" y="2705513"/>
                    <a:pt x="1713054" y="2506814"/>
                  </a:cubicBezTo>
                  <a:cubicBezTo>
                    <a:pt x="2021712" y="2308115"/>
                    <a:pt x="2847373" y="1708160"/>
                    <a:pt x="2847373" y="1708160"/>
                  </a:cubicBezTo>
                  <a:cubicBezTo>
                    <a:pt x="3215834" y="1445801"/>
                    <a:pt x="3501342" y="1135214"/>
                    <a:pt x="3923818" y="932657"/>
                  </a:cubicBezTo>
                  <a:cubicBezTo>
                    <a:pt x="4346294" y="730100"/>
                    <a:pt x="4864261" y="611459"/>
                    <a:pt x="5382228" y="492819"/>
                  </a:cubicBezTo>
                </a:path>
              </a:pathLst>
            </a:custGeom>
            <a:ln w="19050">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de-CH" dirty="0"/>
            </a:p>
          </p:txBody>
        </p:sp>
        <p:sp>
          <p:nvSpPr>
            <p:cNvPr id="30" name="Textfeld 15"/>
            <p:cNvSpPr txBox="1"/>
            <p:nvPr/>
          </p:nvSpPr>
          <p:spPr>
            <a:xfrm>
              <a:off x="247782" y="2152892"/>
              <a:ext cx="1636376" cy="908025"/>
            </a:xfrm>
            <a:prstGeom prst="rect">
              <a:avLst/>
            </a:prstGeom>
            <a:noFill/>
          </p:spPr>
          <p:txBody>
            <a:bodyPr wrap="square" rtlCol="0">
              <a:spAutoFit/>
            </a:bodyPr>
            <a:lstStyle/>
            <a:p>
              <a:r>
                <a:rPr lang="de-CH" sz="1400" b="1" dirty="0">
                  <a:latin typeface="HelveticaNeue LT 77 BdCn" panose="020B0706030502030204" pitchFamily="34" charset="0"/>
                </a:rPr>
                <a:t>Función motora</a:t>
              </a:r>
            </a:p>
          </p:txBody>
        </p:sp>
        <p:cxnSp>
          <p:nvCxnSpPr>
            <p:cNvPr id="31" name="Gerade Verbindung 17"/>
            <p:cNvCxnSpPr/>
            <p:nvPr/>
          </p:nvCxnSpPr>
          <p:spPr>
            <a:xfrm>
              <a:off x="2604167" y="5077270"/>
              <a:ext cx="360000"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2" name="Gerade Verbindung 19"/>
            <p:cNvCxnSpPr/>
            <p:nvPr/>
          </p:nvCxnSpPr>
          <p:spPr>
            <a:xfrm flipV="1">
              <a:off x="2964167" y="4537270"/>
              <a:ext cx="0" cy="54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3" name="Gerade Verbindung 20"/>
            <p:cNvCxnSpPr/>
            <p:nvPr/>
          </p:nvCxnSpPr>
          <p:spPr>
            <a:xfrm>
              <a:off x="2952592" y="4527624"/>
              <a:ext cx="843904"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4" name="Gerade Verbindung 21"/>
            <p:cNvCxnSpPr/>
            <p:nvPr/>
          </p:nvCxnSpPr>
          <p:spPr>
            <a:xfrm flipV="1">
              <a:off x="3799917" y="3995185"/>
              <a:ext cx="0" cy="54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5" name="Gerade Verbindung 22"/>
            <p:cNvCxnSpPr/>
            <p:nvPr/>
          </p:nvCxnSpPr>
          <p:spPr>
            <a:xfrm>
              <a:off x="3799917" y="3995185"/>
              <a:ext cx="720000"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6" name="Gerade Verbindung 23"/>
            <p:cNvCxnSpPr/>
            <p:nvPr/>
          </p:nvCxnSpPr>
          <p:spPr>
            <a:xfrm flipV="1">
              <a:off x="4519917" y="3451171"/>
              <a:ext cx="0" cy="54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7" name="Gerade Verbindung 33"/>
            <p:cNvCxnSpPr/>
            <p:nvPr/>
          </p:nvCxnSpPr>
          <p:spPr>
            <a:xfrm>
              <a:off x="4519917" y="3451171"/>
              <a:ext cx="720000"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8" name="Gerade Verbindung 34"/>
            <p:cNvCxnSpPr/>
            <p:nvPr/>
          </p:nvCxnSpPr>
          <p:spPr>
            <a:xfrm flipV="1">
              <a:off x="5251492" y="3181171"/>
              <a:ext cx="0" cy="27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39" name="Gerade Verbindung 35"/>
            <p:cNvCxnSpPr/>
            <p:nvPr/>
          </p:nvCxnSpPr>
          <p:spPr>
            <a:xfrm>
              <a:off x="5599917" y="2899596"/>
              <a:ext cx="858756"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40" name="Gerade Verbindung 37"/>
            <p:cNvCxnSpPr/>
            <p:nvPr/>
          </p:nvCxnSpPr>
          <p:spPr>
            <a:xfrm flipV="1">
              <a:off x="6458673" y="2641171"/>
              <a:ext cx="0" cy="27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41" name="Gerade Verbindung 40"/>
            <p:cNvCxnSpPr/>
            <p:nvPr/>
          </p:nvCxnSpPr>
          <p:spPr>
            <a:xfrm>
              <a:off x="5239917" y="3169596"/>
              <a:ext cx="360000"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42" name="Gerade Verbindung 42"/>
            <p:cNvCxnSpPr/>
            <p:nvPr/>
          </p:nvCxnSpPr>
          <p:spPr>
            <a:xfrm flipV="1">
              <a:off x="5599917" y="2899596"/>
              <a:ext cx="0" cy="27000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cxnSp>
          <p:nvCxnSpPr>
            <p:cNvPr id="43" name="Gerade Verbindung 44"/>
            <p:cNvCxnSpPr/>
            <p:nvPr/>
          </p:nvCxnSpPr>
          <p:spPr>
            <a:xfrm>
              <a:off x="6458673" y="2641299"/>
              <a:ext cx="613458" cy="0"/>
            </a:xfrm>
            <a:prstGeom prst="line">
              <a:avLst/>
            </a:prstGeom>
            <a:ln w="28575">
              <a:solidFill>
                <a:srgbClr val="B4CC4C"/>
              </a:solidFill>
            </a:ln>
          </p:spPr>
          <p:style>
            <a:lnRef idx="1">
              <a:schemeClr val="accent1"/>
            </a:lnRef>
            <a:fillRef idx="0">
              <a:schemeClr val="accent1"/>
            </a:fillRef>
            <a:effectRef idx="0">
              <a:schemeClr val="accent1"/>
            </a:effectRef>
            <a:fontRef idx="minor">
              <a:schemeClr val="tx1"/>
            </a:fontRef>
          </p:style>
        </p:cxnSp>
        <p:sp>
          <p:nvSpPr>
            <p:cNvPr id="44" name="Textfeld 47"/>
            <p:cNvSpPr txBox="1"/>
            <p:nvPr/>
          </p:nvSpPr>
          <p:spPr>
            <a:xfrm>
              <a:off x="7060558" y="2665411"/>
              <a:ext cx="2033872" cy="534133"/>
            </a:xfrm>
            <a:prstGeom prst="rect">
              <a:avLst/>
            </a:prstGeom>
            <a:noFill/>
          </p:spPr>
          <p:txBody>
            <a:bodyPr wrap="square" rtlCol="0">
              <a:spAutoFit/>
            </a:bodyPr>
            <a:lstStyle/>
            <a:p>
              <a:r>
                <a:rPr lang="de-CH" sz="1400" b="1" dirty="0">
                  <a:solidFill>
                    <a:srgbClr val="B4CC4C"/>
                  </a:solidFill>
                  <a:latin typeface="HelveticaNeue LT 77 BdCn" panose="020B0706030502030204" pitchFamily="34" charset="0"/>
                </a:rPr>
                <a:t>intensidad</a:t>
              </a:r>
            </a:p>
          </p:txBody>
        </p:sp>
        <p:cxnSp>
          <p:nvCxnSpPr>
            <p:cNvPr id="45" name="Gerade Verbindung mit Pfeil 50"/>
            <p:cNvCxnSpPr/>
            <p:nvPr/>
          </p:nvCxnSpPr>
          <p:spPr>
            <a:xfrm flipV="1">
              <a:off x="1731712" y="5805298"/>
              <a:ext cx="5328846" cy="2166"/>
            </a:xfrm>
            <a:prstGeom prst="straightConnector1">
              <a:avLst/>
            </a:prstGeom>
            <a:ln w="19050">
              <a:tailEnd type="arrow"/>
            </a:ln>
          </p:spPr>
          <p:style>
            <a:lnRef idx="1">
              <a:schemeClr val="dk1"/>
            </a:lnRef>
            <a:fillRef idx="0">
              <a:schemeClr val="dk1"/>
            </a:fillRef>
            <a:effectRef idx="0">
              <a:schemeClr val="dk1"/>
            </a:effectRef>
            <a:fontRef idx="minor">
              <a:schemeClr val="tx1"/>
            </a:fontRef>
          </p:style>
        </p:cxnSp>
        <p:sp>
          <p:nvSpPr>
            <p:cNvPr id="46" name="Textfeld 48"/>
            <p:cNvSpPr txBox="1"/>
            <p:nvPr/>
          </p:nvSpPr>
          <p:spPr>
            <a:xfrm>
              <a:off x="3782675" y="5614751"/>
              <a:ext cx="1457224" cy="534133"/>
            </a:xfrm>
            <a:prstGeom prst="rect">
              <a:avLst/>
            </a:prstGeom>
            <a:solidFill>
              <a:schemeClr val="bg1"/>
            </a:solidFill>
          </p:spPr>
          <p:txBody>
            <a:bodyPr wrap="square" rtlCol="0">
              <a:spAutoFit/>
            </a:bodyPr>
            <a:lstStyle/>
            <a:p>
              <a:pPr algn="ctr"/>
              <a:r>
                <a:rPr lang="de-CH" sz="1400" b="1" dirty="0">
                  <a:latin typeface="HelveticaNeue LT 77 BdCn" panose="020B0706030502030204" pitchFamily="34" charset="0"/>
                </a:rPr>
                <a:t>tiempo</a:t>
              </a:r>
            </a:p>
          </p:txBody>
        </p:sp>
        <p:cxnSp>
          <p:nvCxnSpPr>
            <p:cNvPr id="47" name="Gerade Verbindung 59"/>
            <p:cNvCxnSpPr/>
            <p:nvPr/>
          </p:nvCxnSpPr>
          <p:spPr>
            <a:xfrm>
              <a:off x="1703301" y="5662986"/>
              <a:ext cx="0" cy="307778"/>
            </a:xfrm>
            <a:prstGeom prst="line">
              <a:avLst/>
            </a:prstGeom>
            <a:ln w="19050"/>
          </p:spPr>
          <p:style>
            <a:lnRef idx="1">
              <a:schemeClr val="dk1"/>
            </a:lnRef>
            <a:fillRef idx="0">
              <a:schemeClr val="dk1"/>
            </a:fillRef>
            <a:effectRef idx="0">
              <a:schemeClr val="dk1"/>
            </a:effectRef>
            <a:fontRef idx="minor">
              <a:schemeClr val="tx1"/>
            </a:fontRef>
          </p:style>
        </p:cxnSp>
      </p:grpSp>
      <p:pic>
        <p:nvPicPr>
          <p:cNvPr id="7" name="Imagen 6">
            <a:extLst>
              <a:ext uri="{FF2B5EF4-FFF2-40B4-BE49-F238E27FC236}">
                <a16:creationId xmlns:a16="http://schemas.microsoft.com/office/drawing/2014/main" id="{A914F6EE-B5FD-49F0-9CC6-CB8AD1F05F36}"/>
              </a:ext>
            </a:extLst>
          </p:cNvPr>
          <p:cNvPicPr>
            <a:picLocks noChangeAspect="1"/>
          </p:cNvPicPr>
          <p:nvPr/>
        </p:nvPicPr>
        <p:blipFill>
          <a:blip r:embed="rId3"/>
          <a:stretch>
            <a:fillRect/>
          </a:stretch>
        </p:blipFill>
        <p:spPr>
          <a:xfrm>
            <a:off x="6941279" y="26131"/>
            <a:ext cx="2200847" cy="1194920"/>
          </a:xfrm>
          <a:prstGeom prst="rect">
            <a:avLst/>
          </a:prstGeom>
        </p:spPr>
      </p:pic>
    </p:spTree>
    <p:extLst>
      <p:ext uri="{BB962C8B-B14F-4D97-AF65-F5344CB8AC3E}">
        <p14:creationId xmlns:p14="http://schemas.microsoft.com/office/powerpoint/2010/main" val="586572939"/>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7"/>
            <a:ext cx="6380019" cy="1029813"/>
          </a:xfrm>
        </p:spPr>
        <p:txBody>
          <a:bodyPr>
            <a:normAutofit fontScale="90000"/>
          </a:bodyPr>
          <a:lstStyle/>
          <a:p>
            <a:r>
              <a:rPr lang="en-US" dirty="0" err="1"/>
              <a:t>Factores</a:t>
            </a:r>
            <a:r>
              <a:rPr lang="en-US" dirty="0"/>
              <a:t> </a:t>
            </a:r>
            <a:r>
              <a:rPr lang="en-US" dirty="0" err="1"/>
              <a:t>psicológicos</a:t>
            </a:r>
            <a:r>
              <a:rPr lang="en-US" noProof="0" dirty="0"/>
              <a:t>: </a:t>
            </a:r>
            <a:r>
              <a:rPr lang="en-US" dirty="0" err="1">
                <a:solidFill>
                  <a:schemeClr val="tx1">
                    <a:lumMod val="65000"/>
                    <a:lumOff val="35000"/>
                  </a:schemeClr>
                </a:solidFill>
              </a:rPr>
              <a:t>Visión</a:t>
            </a:r>
            <a:r>
              <a:rPr lang="en-US" dirty="0">
                <a:solidFill>
                  <a:schemeClr val="tx1">
                    <a:lumMod val="65000"/>
                    <a:lumOff val="35000"/>
                  </a:schemeClr>
                </a:solidFill>
              </a:rPr>
              <a:t> general</a:t>
            </a:r>
            <a:br>
              <a:rPr lang="en-US" dirty="0">
                <a:solidFill>
                  <a:schemeClr val="tx1">
                    <a:lumMod val="65000"/>
                    <a:lumOff val="35000"/>
                  </a:schemeClr>
                </a:solidFill>
              </a:rPr>
            </a:b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36</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a:t>
            </a:r>
            <a:r>
              <a:rPr lang="en-US" noProof="0" dirty="0" err="1"/>
              <a:t>motivación</a:t>
            </a:r>
            <a:r>
              <a:rPr lang="en-US" noProof="0" dirty="0"/>
              <a:t> es </a:t>
            </a:r>
            <a:r>
              <a:rPr lang="en-US" noProof="0" dirty="0" err="1"/>
              <a:t>muy</a:t>
            </a:r>
            <a:r>
              <a:rPr lang="en-US" noProof="0" dirty="0"/>
              <a:t> </a:t>
            </a:r>
            <a:r>
              <a:rPr lang="en-US" noProof="0" dirty="0" err="1"/>
              <a:t>importante</a:t>
            </a:r>
            <a:r>
              <a:rPr lang="en-US" noProof="0" dirty="0"/>
              <a:t> para la </a:t>
            </a:r>
            <a:r>
              <a:rPr lang="en-US" noProof="0" dirty="0" err="1"/>
              <a:t>adherencia</a:t>
            </a:r>
            <a:r>
              <a:rPr lang="en-US" noProof="0" dirty="0"/>
              <a:t> a una terapia intensive y </a:t>
            </a:r>
            <a:r>
              <a:rPr lang="en-US" noProof="0" dirty="0" err="1"/>
              <a:t>lleva</a:t>
            </a:r>
            <a:r>
              <a:rPr lang="en-US" noProof="0" dirty="0"/>
              <a:t> a </a:t>
            </a:r>
            <a:r>
              <a:rPr lang="en-US" dirty="0"/>
              <a:t>un major </a:t>
            </a:r>
            <a:r>
              <a:rPr lang="en-US" dirty="0" err="1"/>
              <a:t>resultado</a:t>
            </a:r>
            <a:r>
              <a:rPr lang="en-US" dirty="0"/>
              <a:t> del Entrenamiento. </a:t>
            </a:r>
            <a:endParaRPr lang="en-US" noProof="0" dirty="0"/>
          </a:p>
        </p:txBody>
      </p:sp>
      <p:grpSp>
        <p:nvGrpSpPr>
          <p:cNvPr id="7" name="Group 6"/>
          <p:cNvGrpSpPr/>
          <p:nvPr/>
        </p:nvGrpSpPr>
        <p:grpSpPr>
          <a:xfrm>
            <a:off x="665833" y="1775706"/>
            <a:ext cx="2271365" cy="3236714"/>
            <a:chOff x="-1792863" y="1700809"/>
            <a:chExt cx="2271365" cy="3236714"/>
          </a:xfrm>
        </p:grpSpPr>
        <p:sp>
          <p:nvSpPr>
            <p:cNvPr id="8" name="Rechteck 13"/>
            <p:cNvSpPr/>
            <p:nvPr/>
          </p:nvSpPr>
          <p:spPr>
            <a:xfrm>
              <a:off x="-1792863" y="1700809"/>
              <a:ext cx="2271365" cy="3236714"/>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9" name="Rectangle 8"/>
            <p:cNvSpPr/>
            <p:nvPr/>
          </p:nvSpPr>
          <p:spPr bwMode="auto">
            <a:xfrm>
              <a:off x="-1702339" y="1795921"/>
              <a:ext cx="2090315" cy="844635"/>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de-CH" sz="2400" dirty="0">
                  <a:solidFill>
                    <a:schemeClr val="bg2">
                      <a:lumMod val="50000"/>
                    </a:schemeClr>
                  </a:solidFill>
                  <a:latin typeface="HelveticaNeue LT 77 BdCn" panose="020B0706030502030204" pitchFamily="34" charset="0"/>
                </a:rPr>
                <a:t>Factores psicológicos</a:t>
              </a:r>
              <a:endPar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sp>
          <p:nvSpPr>
            <p:cNvPr id="10" name="Rectangle 9"/>
            <p:cNvSpPr/>
            <p:nvPr/>
          </p:nvSpPr>
          <p:spPr bwMode="auto">
            <a:xfrm>
              <a:off x="-1702340" y="2708920"/>
              <a:ext cx="2090315" cy="2160239"/>
            </a:xfrm>
            <a:prstGeom prst="rect">
              <a:avLst/>
            </a:prstGeom>
            <a:solidFill>
              <a:srgbClr val="ECF2D2"/>
            </a:solidFill>
            <a:ln w="19050">
              <a:solidFill>
                <a:schemeClr val="bg1">
                  <a:lumMod val="50000"/>
                </a:schemeClr>
              </a:solidFill>
            </a:ln>
            <a:effectLst/>
          </p:spPr>
          <p:txBody>
            <a:bodyPr vert="horz" wrap="square" lIns="0" tIns="216000" rIns="0" bIns="0" numCol="1" rtlCol="0" anchor="t"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Motivación</a:t>
              </a:r>
              <a:endParaRPr lang="en-US" dirty="0">
                <a:solidFill>
                  <a:srgbClr val="232333"/>
                </a:solidFill>
                <a:latin typeface="HelveticaNeue LT 77 BdCn" panose="020B0706030502030204" pitchFamily="34" charset="0"/>
              </a:endParaRPr>
            </a:p>
          </p:txBody>
        </p:sp>
      </p:grpSp>
      <p:sp>
        <p:nvSpPr>
          <p:cNvPr id="11" name="TextBox 10"/>
          <p:cNvSpPr txBox="1"/>
          <p:nvPr/>
        </p:nvSpPr>
        <p:spPr>
          <a:xfrm>
            <a:off x="3199869" y="2924944"/>
            <a:ext cx="4532010" cy="369332"/>
          </a:xfrm>
          <a:prstGeom prst="rect">
            <a:avLst/>
          </a:prstGeom>
          <a:noFill/>
        </p:spPr>
        <p:txBody>
          <a:bodyPr wrap="none" rtlCol="0">
            <a:spAutoFit/>
          </a:bodyPr>
          <a:lstStyle/>
          <a:p>
            <a:r>
              <a:rPr lang="en-US" i="1" dirty="0" err="1">
                <a:latin typeface="HelveticaNeueLT W1G 45 Lt" panose="020B0403020202020204" pitchFamily="34" charset="0"/>
              </a:rPr>
              <a:t>Motivación</a:t>
            </a:r>
            <a:r>
              <a:rPr lang="en-US" i="1" dirty="0">
                <a:latin typeface="HelveticaNeueLT W1G 45 Lt" panose="020B0403020202020204" pitchFamily="34" charset="0"/>
              </a:rPr>
              <a:t> para </a:t>
            </a:r>
            <a:r>
              <a:rPr lang="en-US" i="1" dirty="0" err="1">
                <a:latin typeface="HelveticaNeueLT W1G 45 Lt" panose="020B0403020202020204" pitchFamily="34" charset="0"/>
              </a:rPr>
              <a:t>practicar</a:t>
            </a:r>
            <a:r>
              <a:rPr lang="en-US" i="1" dirty="0">
                <a:latin typeface="HelveticaNeueLT W1G 45 Lt" panose="020B0403020202020204" pitchFamily="34" charset="0"/>
              </a:rPr>
              <a:t> y </a:t>
            </a:r>
            <a:r>
              <a:rPr lang="en-US" i="1" dirty="0" err="1">
                <a:latin typeface="HelveticaNeueLT W1G 45 Lt" panose="020B0403020202020204" pitchFamily="34" charset="0"/>
              </a:rPr>
              <a:t>ejecutar</a:t>
            </a:r>
            <a:r>
              <a:rPr lang="en-US" i="1" dirty="0">
                <a:latin typeface="HelveticaNeueLT W1G 45 Lt" panose="020B0403020202020204" pitchFamily="34" charset="0"/>
              </a:rPr>
              <a:t> </a:t>
            </a:r>
            <a:r>
              <a:rPr lang="en-US" i="1" dirty="0" err="1">
                <a:latin typeface="HelveticaNeueLT W1G 45 Lt" panose="020B0403020202020204" pitchFamily="34" charset="0"/>
              </a:rPr>
              <a:t>tareas</a:t>
            </a:r>
            <a:endParaRPr lang="en-US" i="1" dirty="0">
              <a:latin typeface="HelveticaNeueLT W1G 45 Lt" panose="020B0403020202020204" pitchFamily="34" charset="0"/>
            </a:endParaRPr>
          </a:p>
        </p:txBody>
      </p:sp>
      <p:cxnSp>
        <p:nvCxnSpPr>
          <p:cNvPr id="12" name="Straight Connector 11"/>
          <p:cNvCxnSpPr>
            <a:endCxn id="11" idx="1"/>
          </p:cNvCxnSpPr>
          <p:nvPr/>
        </p:nvCxnSpPr>
        <p:spPr bwMode="auto">
          <a:xfrm>
            <a:off x="2937198" y="3109610"/>
            <a:ext cx="262671"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Imagen 2">
            <a:extLst>
              <a:ext uri="{FF2B5EF4-FFF2-40B4-BE49-F238E27FC236}">
                <a16:creationId xmlns:a16="http://schemas.microsoft.com/office/drawing/2014/main" id="{F6C710E9-6AC9-488E-8672-478BC6C86478}"/>
              </a:ext>
            </a:extLst>
          </p:cNvPr>
          <p:cNvPicPr>
            <a:picLocks noChangeAspect="1"/>
          </p:cNvPicPr>
          <p:nvPr/>
        </p:nvPicPr>
        <p:blipFill>
          <a:blip r:embed="rId3"/>
          <a:stretch>
            <a:fillRect/>
          </a:stretch>
        </p:blipFill>
        <p:spPr>
          <a:xfrm>
            <a:off x="7002537" y="0"/>
            <a:ext cx="2200847" cy="1194920"/>
          </a:xfrm>
          <a:prstGeom prst="rect">
            <a:avLst/>
          </a:prstGeom>
        </p:spPr>
      </p:pic>
    </p:spTree>
    <p:extLst>
      <p:ext uri="{BB962C8B-B14F-4D97-AF65-F5344CB8AC3E}">
        <p14:creationId xmlns:p14="http://schemas.microsoft.com/office/powerpoint/2010/main" val="92302735"/>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380019" cy="553998"/>
          </a:xfrm>
        </p:spPr>
        <p:txBody>
          <a:bodyPr>
            <a:normAutofit fontScale="90000"/>
          </a:bodyPr>
          <a:lstStyle/>
          <a:p>
            <a:r>
              <a:rPr lang="en-US" dirty="0" err="1"/>
              <a:t>Factores</a:t>
            </a:r>
            <a:r>
              <a:rPr lang="en-US" dirty="0"/>
              <a:t> </a:t>
            </a:r>
            <a:r>
              <a:rPr lang="en-US" dirty="0" err="1"/>
              <a:t>psicológicos</a:t>
            </a:r>
            <a:r>
              <a:rPr lang="en-US" noProof="0" dirty="0"/>
              <a:t>: </a:t>
            </a:r>
            <a:r>
              <a:rPr lang="en-US" noProof="0" dirty="0" err="1">
                <a:solidFill>
                  <a:schemeClr val="tx1">
                    <a:lumMod val="65000"/>
                    <a:lumOff val="35000"/>
                  </a:schemeClr>
                </a:solidFill>
              </a:rPr>
              <a:t>Motivación</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78502" y="1558928"/>
            <a:ext cx="5803955" cy="3670271"/>
          </a:xfrm>
        </p:spPr>
        <p:txBody>
          <a:bodyPr>
            <a:normAutofit/>
          </a:bodyPr>
          <a:lstStyle/>
          <a:p>
            <a:pPr marL="0" indent="0">
              <a:buNone/>
            </a:pPr>
            <a:r>
              <a:rPr lang="en-US" noProof="0" dirty="0" err="1">
                <a:latin typeface="HelveticaNeue LT 77 BdCn" panose="020B0706030502030204" pitchFamily="34" charset="0"/>
              </a:rPr>
              <a:t>Efecto</a:t>
            </a:r>
            <a:r>
              <a:rPr lang="en-US" noProof="0" dirty="0">
                <a:latin typeface="HelveticaNeue LT 77 BdCn" panose="020B0706030502030204" pitchFamily="34" charset="0"/>
              </a:rPr>
              <a:t> de la </a:t>
            </a:r>
            <a:r>
              <a:rPr lang="en-US" noProof="0" dirty="0" err="1">
                <a:latin typeface="HelveticaNeue LT 77 BdCn" panose="020B0706030502030204" pitchFamily="34" charset="0"/>
              </a:rPr>
              <a:t>motivación</a:t>
            </a:r>
            <a:endParaRPr lang="en-US"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motivación</a:t>
            </a:r>
            <a:r>
              <a:rPr lang="en-US" sz="1800" noProof="0" dirty="0"/>
              <a:t> del </a:t>
            </a:r>
            <a:r>
              <a:rPr lang="en-US" sz="1800" noProof="0" dirty="0" err="1"/>
              <a:t>paciente</a:t>
            </a:r>
            <a:r>
              <a:rPr lang="en-US" sz="1800" noProof="0" dirty="0"/>
              <a:t> es clave para un </a:t>
            </a:r>
            <a:r>
              <a:rPr lang="en-US" sz="1800" noProof="0" dirty="0" err="1"/>
              <a:t>resultado</a:t>
            </a:r>
            <a:r>
              <a:rPr lang="en-US" sz="1800" noProof="0" dirty="0"/>
              <a:t> </a:t>
            </a:r>
            <a:r>
              <a:rPr lang="en-US" sz="1800" noProof="0" dirty="0" err="1"/>
              <a:t>positivo</a:t>
            </a:r>
            <a:r>
              <a:rPr lang="en-US" sz="1800" noProof="0" dirty="0"/>
              <a:t> de la </a:t>
            </a:r>
            <a:r>
              <a:rPr lang="en-US" sz="1800" noProof="0" dirty="0" err="1"/>
              <a:t>rehabilitación</a:t>
            </a:r>
            <a:r>
              <a:rPr lang="en-US" sz="1800" noProof="0" dirty="0"/>
              <a:t> [48-49].</a:t>
            </a:r>
          </a:p>
          <a:p>
            <a:pPr marL="0" indent="0">
              <a:buNone/>
            </a:pPr>
            <a:r>
              <a:rPr lang="en-US" sz="1980" dirty="0">
                <a:latin typeface="HelveticaNeue LT 77 BdCn" panose="020B0706030502030204" pitchFamily="34" charset="0"/>
              </a:rPr>
              <a:t>Baja </a:t>
            </a:r>
            <a:r>
              <a:rPr lang="en-US" sz="1980" dirty="0" err="1">
                <a:latin typeface="HelveticaNeue LT 77 BdCn" panose="020B0706030502030204" pitchFamily="34" charset="0"/>
              </a:rPr>
              <a:t>motivación</a:t>
            </a:r>
            <a:endParaRPr lang="en-US" sz="1980"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falta</a:t>
            </a:r>
            <a:r>
              <a:rPr lang="en-US" sz="1800" noProof="0" dirty="0"/>
              <a:t> de </a:t>
            </a:r>
            <a:r>
              <a:rPr lang="en-US" sz="1800" noProof="0" dirty="0" err="1"/>
              <a:t>motivación</a:t>
            </a:r>
            <a:r>
              <a:rPr lang="en-US" sz="1800" noProof="0" dirty="0"/>
              <a:t> es la causa principal de </a:t>
            </a:r>
            <a:r>
              <a:rPr lang="en-US" sz="1800" noProof="0" dirty="0" err="1"/>
              <a:t>fallo</a:t>
            </a:r>
            <a:r>
              <a:rPr lang="en-US" sz="1800" noProof="0" dirty="0"/>
              <a:t> para </a:t>
            </a:r>
            <a:r>
              <a:rPr lang="en-US" sz="1800" noProof="0" dirty="0" err="1"/>
              <a:t>beneficiarse</a:t>
            </a:r>
            <a:r>
              <a:rPr lang="en-US" sz="1800" noProof="0" dirty="0"/>
              <a:t> de la </a:t>
            </a:r>
            <a:r>
              <a:rPr lang="en-US" sz="1800" noProof="0" dirty="0" err="1"/>
              <a:t>rehabilitación</a:t>
            </a:r>
            <a:r>
              <a:rPr lang="en-US" sz="1800" dirty="0"/>
              <a:t> </a:t>
            </a:r>
            <a:r>
              <a:rPr lang="en-US" sz="1800" noProof="0" dirty="0"/>
              <a:t>[50].</a:t>
            </a:r>
          </a:p>
          <a:p>
            <a:pPr marL="0" indent="0">
              <a:buNone/>
            </a:pPr>
            <a:r>
              <a:rPr lang="en-US" sz="1800" noProof="0" dirty="0"/>
              <a:t>Los </a:t>
            </a:r>
            <a:r>
              <a:rPr lang="en-US" sz="1800" noProof="0" dirty="0" err="1"/>
              <a:t>profesionales</a:t>
            </a:r>
            <a:r>
              <a:rPr lang="en-US" sz="1800" noProof="0" dirty="0"/>
              <a:t> y los miembros de la </a:t>
            </a:r>
            <a:r>
              <a:rPr lang="en-US" sz="1800" noProof="0" dirty="0" err="1"/>
              <a:t>familia</a:t>
            </a:r>
            <a:r>
              <a:rPr lang="en-US" sz="1800" noProof="0" dirty="0"/>
              <a:t> </a:t>
            </a:r>
            <a:r>
              <a:rPr lang="en-US" sz="1800" noProof="0" dirty="0" err="1"/>
              <a:t>suelen</a:t>
            </a:r>
            <a:r>
              <a:rPr lang="en-US" sz="1800" noProof="0" dirty="0"/>
              <a:t> </a:t>
            </a:r>
            <a:r>
              <a:rPr lang="en-US" sz="1800" noProof="0" dirty="0" err="1"/>
              <a:t>informar</a:t>
            </a:r>
            <a:r>
              <a:rPr lang="en-US" sz="1800" noProof="0" dirty="0"/>
              <a:t> de que una </a:t>
            </a:r>
            <a:r>
              <a:rPr lang="en-US" sz="1800" noProof="0" dirty="0" err="1"/>
              <a:t>baja</a:t>
            </a:r>
            <a:r>
              <a:rPr lang="en-US" sz="1800" noProof="0" dirty="0"/>
              <a:t> </a:t>
            </a:r>
            <a:r>
              <a:rPr lang="en-US" sz="1800" noProof="0" dirty="0" err="1"/>
              <a:t>motivación</a:t>
            </a:r>
            <a:r>
              <a:rPr lang="en-US" sz="1800" noProof="0" dirty="0"/>
              <a:t> es uno de los </a:t>
            </a:r>
            <a:r>
              <a:rPr lang="en-US" sz="1800" noProof="0" dirty="0" err="1"/>
              <a:t>síntomas</a:t>
            </a:r>
            <a:r>
              <a:rPr lang="en-US" sz="1800" noProof="0" dirty="0"/>
              <a:t> </a:t>
            </a:r>
            <a:r>
              <a:rPr lang="en-US" sz="1800" noProof="0" dirty="0" err="1"/>
              <a:t>más</a:t>
            </a:r>
            <a:r>
              <a:rPr lang="en-US" sz="1800" noProof="0" dirty="0"/>
              <a:t> </a:t>
            </a:r>
            <a:r>
              <a:rPr lang="en-US" sz="1800" noProof="0" dirty="0" err="1"/>
              <a:t>debilitantes</a:t>
            </a:r>
            <a:r>
              <a:rPr lang="en-US" sz="1800" noProof="0" dirty="0"/>
              <a:t> a los que se </a:t>
            </a:r>
            <a:r>
              <a:rPr lang="en-US" sz="1800" noProof="0" dirty="0" err="1"/>
              <a:t>enfrentan</a:t>
            </a:r>
            <a:r>
              <a:rPr lang="en-US" sz="1800" noProof="0" dirty="0"/>
              <a:t> en </a:t>
            </a:r>
            <a:r>
              <a:rPr lang="en-US" sz="1800" noProof="0" dirty="0" err="1"/>
              <a:t>rehabilitación</a:t>
            </a:r>
            <a:r>
              <a:rPr lang="en-US" sz="1800" noProof="0" dirty="0"/>
              <a:t> [51].</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37</a:t>
            </a:fld>
            <a:endParaRPr lang="de-CH" dirty="0">
              <a:solidFill>
                <a:srgbClr val="000000"/>
              </a:solidFill>
            </a:endParaRPr>
          </a:p>
        </p:txBody>
      </p:sp>
      <p:sp>
        <p:nvSpPr>
          <p:cNvPr id="8" name="Text Placeholder 7"/>
          <p:cNvSpPr>
            <a:spLocks noGrp="1"/>
          </p:cNvSpPr>
          <p:nvPr>
            <p:ph type="body" sz="quarter" idx="13"/>
          </p:nvPr>
        </p:nvSpPr>
        <p:spPr/>
        <p:txBody>
          <a:bodyPr>
            <a:normAutofit fontScale="92500"/>
          </a:bodyPr>
          <a:lstStyle/>
          <a:p>
            <a:r>
              <a:rPr lang="en-US" noProof="0" dirty="0"/>
              <a:t>La </a:t>
            </a:r>
            <a:r>
              <a:rPr lang="en-US" noProof="0" dirty="0" err="1"/>
              <a:t>motivación</a:t>
            </a:r>
            <a:r>
              <a:rPr lang="en-US" noProof="0" dirty="0"/>
              <a:t> </a:t>
            </a:r>
            <a:r>
              <a:rPr lang="en-US" noProof="0" dirty="0" err="1"/>
              <a:t>tienen</a:t>
            </a:r>
            <a:r>
              <a:rPr lang="en-US" noProof="0" dirty="0"/>
              <a:t> una </a:t>
            </a:r>
            <a:r>
              <a:rPr lang="en-US" noProof="0" dirty="0" err="1"/>
              <a:t>fuerte</a:t>
            </a:r>
            <a:r>
              <a:rPr lang="en-US" noProof="0" dirty="0"/>
              <a:t> </a:t>
            </a:r>
            <a:r>
              <a:rPr lang="en-US" noProof="0" dirty="0" err="1"/>
              <a:t>influencia</a:t>
            </a:r>
            <a:r>
              <a:rPr lang="en-US" noProof="0" dirty="0"/>
              <a:t> en el </a:t>
            </a:r>
            <a:r>
              <a:rPr lang="en-US" noProof="0" dirty="0" err="1"/>
              <a:t>éxito</a:t>
            </a:r>
            <a:r>
              <a:rPr lang="en-US" noProof="0" dirty="0"/>
              <a:t> de la </a:t>
            </a:r>
            <a:r>
              <a:rPr lang="en-US" noProof="0" dirty="0" err="1"/>
              <a:t>rehabilitación</a:t>
            </a:r>
            <a:r>
              <a:rPr lang="en-US" noProof="0" dirty="0"/>
              <a:t>. Una </a:t>
            </a:r>
            <a:r>
              <a:rPr lang="en-US" noProof="0" dirty="0" err="1"/>
              <a:t>baja</a:t>
            </a:r>
            <a:r>
              <a:rPr lang="en-US" noProof="0" dirty="0"/>
              <a:t> </a:t>
            </a:r>
            <a:r>
              <a:rPr lang="en-US" noProof="0" dirty="0" err="1"/>
              <a:t>motivación</a:t>
            </a:r>
            <a:r>
              <a:rPr lang="en-US" noProof="0" dirty="0"/>
              <a:t> </a:t>
            </a:r>
            <a:r>
              <a:rPr lang="en-US" dirty="0" err="1"/>
              <a:t>afecta</a:t>
            </a:r>
            <a:r>
              <a:rPr lang="en-US" dirty="0"/>
              <a:t> </a:t>
            </a:r>
            <a:r>
              <a:rPr lang="en-US" dirty="0" err="1"/>
              <a:t>negativamente</a:t>
            </a:r>
            <a:r>
              <a:rPr lang="en-US" dirty="0"/>
              <a:t> a los </a:t>
            </a:r>
            <a:r>
              <a:rPr lang="en-US" dirty="0" err="1"/>
              <a:t>pacientes</a:t>
            </a:r>
            <a:r>
              <a:rPr lang="en-US" dirty="0"/>
              <a:t>, a los familiars y a los </a:t>
            </a:r>
            <a:r>
              <a:rPr lang="en-US" dirty="0" err="1"/>
              <a:t>profesionales</a:t>
            </a:r>
            <a:r>
              <a:rPr lang="en-US" dirty="0"/>
              <a:t>. </a:t>
            </a:r>
            <a:endParaRPr lang="en-US" noProof="0" dirty="0"/>
          </a:p>
        </p:txBody>
      </p:sp>
      <p:graphicFrame>
        <p:nvGraphicFramePr>
          <p:cNvPr id="13" name="Chart 12"/>
          <p:cNvGraphicFramePr/>
          <p:nvPr>
            <p:extLst>
              <p:ext uri="{D42A27DB-BD31-4B8C-83A1-F6EECF244321}">
                <p14:modId xmlns:p14="http://schemas.microsoft.com/office/powerpoint/2010/main" val="3609350090"/>
              </p:ext>
            </p:extLst>
          </p:nvPr>
        </p:nvGraphicFramePr>
        <p:xfrm>
          <a:off x="6210449" y="1553744"/>
          <a:ext cx="4440582" cy="2960388"/>
        </p:xfrm>
        <a:graphic>
          <a:graphicData uri="http://schemas.openxmlformats.org/drawingml/2006/chart">
            <c:chart xmlns:c="http://schemas.openxmlformats.org/drawingml/2006/chart" xmlns:r="http://schemas.openxmlformats.org/officeDocument/2006/relationships" r:id="rId3"/>
          </a:graphicData>
        </a:graphic>
      </p:graphicFrame>
      <p:pic>
        <p:nvPicPr>
          <p:cNvPr id="6" name="Imagen 5">
            <a:extLst>
              <a:ext uri="{FF2B5EF4-FFF2-40B4-BE49-F238E27FC236}">
                <a16:creationId xmlns:a16="http://schemas.microsoft.com/office/drawing/2014/main" id="{ADE72040-22E6-429B-AF52-0D09CF85DA04}"/>
              </a:ext>
            </a:extLst>
          </p:cNvPr>
          <p:cNvPicPr>
            <a:picLocks noChangeAspect="1"/>
          </p:cNvPicPr>
          <p:nvPr/>
        </p:nvPicPr>
        <p:blipFill>
          <a:blip r:embed="rId4"/>
          <a:stretch>
            <a:fillRect/>
          </a:stretch>
        </p:blipFill>
        <p:spPr>
          <a:xfrm>
            <a:off x="7002537" y="1873"/>
            <a:ext cx="2200847" cy="1194920"/>
          </a:xfrm>
          <a:prstGeom prst="rect">
            <a:avLst/>
          </a:prstGeom>
        </p:spPr>
      </p:pic>
    </p:spTree>
    <p:extLst>
      <p:ext uri="{BB962C8B-B14F-4D97-AF65-F5344CB8AC3E}">
        <p14:creationId xmlns:p14="http://schemas.microsoft.com/office/powerpoint/2010/main" val="254680861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236003" cy="553998"/>
          </a:xfrm>
        </p:spPr>
        <p:txBody>
          <a:bodyPr>
            <a:normAutofit fontScale="90000"/>
          </a:bodyPr>
          <a:lstStyle/>
          <a:p>
            <a:r>
              <a:rPr lang="en-US" dirty="0" err="1"/>
              <a:t>Factores</a:t>
            </a:r>
            <a:r>
              <a:rPr lang="en-US" dirty="0"/>
              <a:t> </a:t>
            </a:r>
            <a:r>
              <a:rPr lang="en-US" dirty="0" err="1"/>
              <a:t>psicológicos</a:t>
            </a:r>
            <a:r>
              <a:rPr lang="en-US" noProof="0" dirty="0"/>
              <a:t>: </a:t>
            </a:r>
            <a:r>
              <a:rPr lang="en-US" noProof="0" dirty="0" err="1">
                <a:solidFill>
                  <a:schemeClr val="tx1">
                    <a:lumMod val="65000"/>
                    <a:lumOff val="35000"/>
                  </a:schemeClr>
                </a:solidFill>
              </a:rPr>
              <a:t>Motivación</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509866" y="1558928"/>
            <a:ext cx="9921837" cy="3670271"/>
          </a:xfrm>
        </p:spPr>
        <p:txBody>
          <a:bodyPr>
            <a:normAutofit/>
          </a:bodyPr>
          <a:lstStyle/>
          <a:p>
            <a:pPr marL="0" indent="0">
              <a:buNone/>
            </a:pPr>
            <a:r>
              <a:rPr lang="en-US" noProof="0" dirty="0" err="1">
                <a:latin typeface="HelveticaNeue LT 77 BdCn" panose="020B0706030502030204" pitchFamily="34" charset="0"/>
              </a:rPr>
              <a:t>Hacer</a:t>
            </a:r>
            <a:r>
              <a:rPr lang="en-US" noProof="0" dirty="0">
                <a:latin typeface="HelveticaNeue LT 77 BdCn" panose="020B0706030502030204" pitchFamily="34" charset="0"/>
              </a:rPr>
              <a:t> que la </a:t>
            </a:r>
            <a:r>
              <a:rPr lang="en-US" noProof="0" dirty="0" err="1">
                <a:latin typeface="HelveticaNeue LT 77 BdCn" panose="020B0706030502030204" pitchFamily="34" charset="0"/>
              </a:rPr>
              <a:t>tarea</a:t>
            </a:r>
            <a:r>
              <a:rPr lang="en-US" noProof="0" dirty="0">
                <a:latin typeface="HelveticaNeue LT 77 BdCn" panose="020B0706030502030204" pitchFamily="34" charset="0"/>
              </a:rPr>
              <a:t> </a:t>
            </a:r>
            <a:r>
              <a:rPr lang="en-US" noProof="0" dirty="0" err="1">
                <a:latin typeface="HelveticaNeue LT 77 BdCn" panose="020B0706030502030204" pitchFamily="34" charset="0"/>
              </a:rPr>
              <a:t>parezca</a:t>
            </a:r>
            <a:r>
              <a:rPr lang="en-US" noProof="0" dirty="0">
                <a:latin typeface="HelveticaNeue LT 77 BdCn" panose="020B0706030502030204" pitchFamily="34" charset="0"/>
              </a:rPr>
              <a:t> </a:t>
            </a:r>
            <a:r>
              <a:rPr lang="en-US" noProof="0" dirty="0" err="1">
                <a:latin typeface="HelveticaNeue LT 77 BdCn" panose="020B0706030502030204" pitchFamily="34" charset="0"/>
              </a:rPr>
              <a:t>importante</a:t>
            </a:r>
            <a:endParaRPr lang="en-US" noProof="0" dirty="0">
              <a:latin typeface="HelveticaNeue LT 77 BdCn" panose="020B0706030502030204" pitchFamily="34" charset="0"/>
            </a:endParaRPr>
          </a:p>
          <a:p>
            <a:pPr marL="0" indent="0">
              <a:spcAft>
                <a:spcPts val="1200"/>
              </a:spcAft>
              <a:buNone/>
            </a:pPr>
            <a:r>
              <a:rPr lang="en-US" sz="1800" noProof="0" dirty="0" err="1"/>
              <a:t>Añadir</a:t>
            </a:r>
            <a:r>
              <a:rPr lang="en-US" sz="1800" noProof="0" dirty="0"/>
              <a:t> </a:t>
            </a:r>
            <a:r>
              <a:rPr lang="en-US" sz="1800" dirty="0" err="1"/>
              <a:t>significado</a:t>
            </a:r>
            <a:r>
              <a:rPr lang="en-US" sz="1800" dirty="0"/>
              <a:t> a los Ejercicios </a:t>
            </a:r>
            <a:r>
              <a:rPr lang="en-US" sz="1800" dirty="0" err="1"/>
              <a:t>puede</a:t>
            </a:r>
            <a:r>
              <a:rPr lang="en-US" sz="1800" dirty="0"/>
              <a:t> server </a:t>
            </a:r>
            <a:r>
              <a:rPr lang="en-US" sz="1800" dirty="0" err="1"/>
              <a:t>como</a:t>
            </a:r>
            <a:r>
              <a:rPr lang="en-US" sz="1800" dirty="0"/>
              <a:t> un </a:t>
            </a:r>
            <a:r>
              <a:rPr lang="en-US" sz="1800" dirty="0" err="1"/>
              <a:t>motivador</a:t>
            </a:r>
            <a:r>
              <a:rPr lang="en-US" sz="1800" dirty="0"/>
              <a:t> </a:t>
            </a:r>
            <a:r>
              <a:rPr lang="en-US" sz="1800" dirty="0" err="1"/>
              <a:t>intríseco</a:t>
            </a:r>
            <a:r>
              <a:rPr lang="en-US" sz="1800" dirty="0"/>
              <a:t> y </a:t>
            </a:r>
            <a:r>
              <a:rPr lang="en-US" sz="1800" dirty="0" err="1"/>
              <a:t>mejorar</a:t>
            </a:r>
            <a:r>
              <a:rPr lang="en-US" sz="1800" dirty="0"/>
              <a:t> la </a:t>
            </a:r>
            <a:r>
              <a:rPr lang="en-US" sz="1800" dirty="0" err="1"/>
              <a:t>ejecución</a:t>
            </a:r>
            <a:r>
              <a:rPr lang="en-US" sz="1800" noProof="0" dirty="0"/>
              <a:t> [53].</a:t>
            </a:r>
          </a:p>
          <a:p>
            <a:pPr marL="0" indent="0">
              <a:buNone/>
            </a:pPr>
            <a:r>
              <a:rPr lang="en-US" noProof="0" dirty="0" err="1">
                <a:latin typeface="HelveticaNeue LT 77 BdCn" panose="020B0706030502030204" pitchFamily="34" charset="0"/>
              </a:rPr>
              <a:t>Efecto</a:t>
            </a:r>
            <a:r>
              <a:rPr lang="en-US" noProof="0" dirty="0">
                <a:latin typeface="HelveticaNeue LT 77 BdCn" panose="020B0706030502030204" pitchFamily="34" charset="0"/>
              </a:rPr>
              <a:t> del </a:t>
            </a:r>
            <a:r>
              <a:rPr lang="en-US" noProof="0" dirty="0" err="1">
                <a:latin typeface="HelveticaNeue LT 77 BdCn" panose="020B0706030502030204" pitchFamily="34" charset="0"/>
              </a:rPr>
              <a:t>planteamiento</a:t>
            </a:r>
            <a:r>
              <a:rPr lang="en-US" noProof="0" dirty="0">
                <a:latin typeface="HelveticaNeue LT 77 BdCn" panose="020B0706030502030204" pitchFamily="34" charset="0"/>
              </a:rPr>
              <a:t> de </a:t>
            </a:r>
            <a:r>
              <a:rPr lang="en-US" noProof="0" dirty="0" err="1">
                <a:latin typeface="HelveticaNeue LT 77 BdCn" panose="020B0706030502030204" pitchFamily="34" charset="0"/>
              </a:rPr>
              <a:t>objetivos</a:t>
            </a:r>
            <a:endParaRPr lang="en-US" noProof="0" dirty="0">
              <a:latin typeface="HelveticaNeue LT 77 BdCn" panose="020B0706030502030204" pitchFamily="34" charset="0"/>
            </a:endParaRPr>
          </a:p>
          <a:p>
            <a:pPr marL="0" indent="0">
              <a:spcAft>
                <a:spcPts val="1200"/>
              </a:spcAft>
              <a:buNone/>
            </a:pPr>
            <a:r>
              <a:rPr lang="en-US" sz="1800" noProof="0" dirty="0"/>
              <a:t>Los Objetivos </a:t>
            </a:r>
            <a:r>
              <a:rPr lang="en-US" sz="1800" noProof="0" dirty="0" err="1"/>
              <a:t>específicos</a:t>
            </a:r>
            <a:r>
              <a:rPr lang="en-US" sz="1800" noProof="0" dirty="0"/>
              <a:t> que se </a:t>
            </a:r>
            <a:r>
              <a:rPr lang="en-US" sz="1800" noProof="0" dirty="0" err="1"/>
              <a:t>ajustan</a:t>
            </a:r>
            <a:r>
              <a:rPr lang="en-US" sz="1800" noProof="0" dirty="0"/>
              <a:t> durante la </a:t>
            </a:r>
            <a:r>
              <a:rPr lang="en-US" sz="1800" noProof="0" dirty="0" err="1"/>
              <a:t>práctica</a:t>
            </a:r>
            <a:r>
              <a:rPr lang="en-US" sz="1800" noProof="0" dirty="0"/>
              <a:t> </a:t>
            </a:r>
            <a:r>
              <a:rPr lang="en-US" sz="1800" noProof="0" dirty="0" err="1"/>
              <a:t>llevan</a:t>
            </a:r>
            <a:r>
              <a:rPr lang="en-US" sz="1800" noProof="0" dirty="0"/>
              <a:t> a una </a:t>
            </a:r>
            <a:r>
              <a:rPr lang="en-US" sz="1800" noProof="0" dirty="0" err="1"/>
              <a:t>mejora</a:t>
            </a:r>
            <a:r>
              <a:rPr lang="en-US" sz="1800" noProof="0" dirty="0"/>
              <a:t> del </a:t>
            </a:r>
            <a:r>
              <a:rPr lang="en-US" sz="1800" noProof="0" dirty="0" err="1"/>
              <a:t>aprendizaje</a:t>
            </a:r>
            <a:r>
              <a:rPr lang="en-US" sz="1800" noProof="0" dirty="0"/>
              <a:t>, </a:t>
            </a:r>
            <a:r>
              <a:rPr lang="en-US" sz="1800" noProof="0" dirty="0" err="1"/>
              <a:t>comparado</a:t>
            </a:r>
            <a:r>
              <a:rPr lang="en-US" sz="1800" noProof="0" dirty="0"/>
              <a:t> con el simple </a:t>
            </a:r>
            <a:r>
              <a:rPr lang="en-US" sz="1800" noProof="0" dirty="0" err="1"/>
              <a:t>hecho</a:t>
            </a:r>
            <a:r>
              <a:rPr lang="en-US" sz="1800" noProof="0" dirty="0"/>
              <a:t> de </a:t>
            </a:r>
            <a:r>
              <a:rPr lang="en-US" sz="1800" noProof="0" dirty="0" err="1"/>
              <a:t>pedir</a:t>
            </a:r>
            <a:r>
              <a:rPr lang="en-US" sz="1800" noProof="0" dirty="0"/>
              <a:t> a los </a:t>
            </a:r>
            <a:r>
              <a:rPr lang="en-US" sz="1800" noProof="0" dirty="0" err="1"/>
              <a:t>pacientes</a:t>
            </a:r>
            <a:r>
              <a:rPr lang="en-US" sz="1800" noProof="0" dirty="0"/>
              <a:t> que lo </a:t>
            </a:r>
            <a:r>
              <a:rPr lang="en-US" sz="1800" noProof="0" dirty="0" err="1"/>
              <a:t>hagan</a:t>
            </a:r>
            <a:r>
              <a:rPr lang="en-US" sz="1800" noProof="0" dirty="0"/>
              <a:t> lo major que </a:t>
            </a:r>
            <a:r>
              <a:rPr lang="en-US" sz="1800" noProof="0" dirty="0" err="1"/>
              <a:t>saben</a:t>
            </a:r>
            <a:r>
              <a:rPr lang="en-US" sz="1800" noProof="0" dirty="0"/>
              <a:t> [54].</a:t>
            </a:r>
          </a:p>
          <a:p>
            <a:pPr marL="0" indent="0">
              <a:buNone/>
            </a:pPr>
            <a:r>
              <a:rPr lang="en-US" sz="1980" noProof="0" dirty="0" err="1">
                <a:latin typeface="HelveticaNeue LT 77 BdCn" panose="020B0706030502030204" pitchFamily="34" charset="0"/>
              </a:rPr>
              <a:t>Beneficios</a:t>
            </a:r>
            <a:r>
              <a:rPr lang="en-US" sz="1980" noProof="0" dirty="0">
                <a:latin typeface="HelveticaNeue LT 77 BdCn" panose="020B0706030502030204" pitchFamily="34" charset="0"/>
              </a:rPr>
              <a:t> del feedback </a:t>
            </a:r>
            <a:r>
              <a:rPr lang="en-US" sz="1980" noProof="0" dirty="0" err="1">
                <a:latin typeface="HelveticaNeue LT 77 BdCn" panose="020B0706030502030204" pitchFamily="34" charset="0"/>
              </a:rPr>
              <a:t>positivo</a:t>
            </a:r>
            <a:endParaRPr lang="en-US" sz="1980" noProof="0" dirty="0">
              <a:latin typeface="HelveticaNeue LT 77 BdCn" panose="020B0706030502030204" pitchFamily="34" charset="0"/>
            </a:endParaRPr>
          </a:p>
          <a:p>
            <a:pPr marL="0" indent="0">
              <a:spcAft>
                <a:spcPts val="0"/>
              </a:spcAft>
              <a:buNone/>
            </a:pPr>
            <a:r>
              <a:rPr lang="en-US" sz="1800" noProof="0" dirty="0"/>
              <a:t>El feedback positive (normative) </a:t>
            </a:r>
            <a:r>
              <a:rPr lang="en-US" sz="1800" noProof="0" dirty="0" err="1"/>
              <a:t>tiene</a:t>
            </a:r>
            <a:r>
              <a:rPr lang="en-US" sz="1800" noProof="0" dirty="0"/>
              <a:t> un </a:t>
            </a:r>
            <a:r>
              <a:rPr lang="en-US" sz="1800" noProof="0" dirty="0" err="1"/>
              <a:t>efecto</a:t>
            </a:r>
            <a:r>
              <a:rPr lang="en-US" sz="1800" noProof="0" dirty="0"/>
              <a:t> </a:t>
            </a:r>
            <a:r>
              <a:rPr lang="en-US" sz="1800" noProof="0" dirty="0" err="1"/>
              <a:t>motivacional</a:t>
            </a:r>
            <a:r>
              <a:rPr lang="en-US" sz="1800" noProof="0" dirty="0"/>
              <a:t> que </a:t>
            </a:r>
            <a:r>
              <a:rPr lang="en-US" sz="1800" noProof="0" dirty="0" err="1"/>
              <a:t>puede</a:t>
            </a:r>
            <a:r>
              <a:rPr lang="en-US" sz="1800" noProof="0" dirty="0"/>
              <a:t> </a:t>
            </a:r>
            <a:r>
              <a:rPr lang="en-US" sz="1800" noProof="0" dirty="0" err="1"/>
              <a:t>mejorar</a:t>
            </a:r>
            <a:r>
              <a:rPr lang="en-US" sz="1800" noProof="0" dirty="0"/>
              <a:t> el </a:t>
            </a:r>
            <a:r>
              <a:rPr lang="en-US" sz="1800" noProof="0" dirty="0" err="1"/>
              <a:t>aprendizaje</a:t>
            </a:r>
            <a:r>
              <a:rPr lang="en-US" sz="1800" noProof="0" dirty="0"/>
              <a:t> [55].</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38</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err="1"/>
              <a:t>Existe</a:t>
            </a:r>
            <a:r>
              <a:rPr lang="en-US" noProof="0" dirty="0"/>
              <a:t> una </a:t>
            </a:r>
            <a:r>
              <a:rPr lang="en-US" noProof="0" dirty="0" err="1"/>
              <a:t>variedad</a:t>
            </a:r>
            <a:r>
              <a:rPr lang="en-US" noProof="0" dirty="0"/>
              <a:t> de </a:t>
            </a:r>
            <a:r>
              <a:rPr lang="en-US" noProof="0" dirty="0" err="1"/>
              <a:t>estrategias</a:t>
            </a:r>
            <a:r>
              <a:rPr lang="en-US" noProof="0" dirty="0"/>
              <a:t> para </a:t>
            </a:r>
            <a:r>
              <a:rPr lang="en-US" noProof="0" dirty="0" err="1"/>
              <a:t>incrementar</a:t>
            </a:r>
            <a:r>
              <a:rPr lang="en-US" noProof="0" dirty="0"/>
              <a:t> la </a:t>
            </a:r>
            <a:r>
              <a:rPr lang="en-US" noProof="0" dirty="0" err="1"/>
              <a:t>motivación</a:t>
            </a:r>
            <a:r>
              <a:rPr lang="en-US" noProof="0" dirty="0"/>
              <a:t>, lo </a:t>
            </a:r>
            <a:r>
              <a:rPr lang="en-US" noProof="0" dirty="0" err="1"/>
              <a:t>cual</a:t>
            </a:r>
            <a:r>
              <a:rPr lang="en-US" noProof="0" dirty="0"/>
              <a:t> beneficia </a:t>
            </a:r>
            <a:r>
              <a:rPr lang="en-US" noProof="0" dirty="0" err="1"/>
              <a:t>directamente</a:t>
            </a:r>
            <a:r>
              <a:rPr lang="en-US" noProof="0" dirty="0"/>
              <a:t> el </a:t>
            </a:r>
            <a:r>
              <a:rPr lang="en-US" noProof="0" dirty="0" err="1"/>
              <a:t>aprendizaje</a:t>
            </a:r>
            <a:r>
              <a:rPr lang="en-US" noProof="0" dirty="0"/>
              <a:t>. </a:t>
            </a:r>
          </a:p>
        </p:txBody>
      </p:sp>
      <p:pic>
        <p:nvPicPr>
          <p:cNvPr id="6" name="Imagen 5">
            <a:extLst>
              <a:ext uri="{FF2B5EF4-FFF2-40B4-BE49-F238E27FC236}">
                <a16:creationId xmlns:a16="http://schemas.microsoft.com/office/drawing/2014/main" id="{CCD65A91-D795-45F3-B630-ADF01843A719}"/>
              </a:ext>
            </a:extLst>
          </p:cNvPr>
          <p:cNvPicPr>
            <a:picLocks noChangeAspect="1"/>
          </p:cNvPicPr>
          <p:nvPr/>
        </p:nvPicPr>
        <p:blipFill>
          <a:blip r:embed="rId3"/>
          <a:stretch>
            <a:fillRect/>
          </a:stretch>
        </p:blipFill>
        <p:spPr>
          <a:xfrm>
            <a:off x="7002537" y="0"/>
            <a:ext cx="2200847" cy="1194920"/>
          </a:xfrm>
          <a:prstGeom prst="rect">
            <a:avLst/>
          </a:prstGeom>
        </p:spPr>
      </p:pic>
    </p:spTree>
    <p:extLst>
      <p:ext uri="{BB962C8B-B14F-4D97-AF65-F5344CB8AC3E}">
        <p14:creationId xmlns:p14="http://schemas.microsoft.com/office/powerpoint/2010/main" val="1787004167"/>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236003" cy="553998"/>
          </a:xfrm>
        </p:spPr>
        <p:txBody>
          <a:bodyPr>
            <a:normAutofit fontScale="90000"/>
          </a:bodyPr>
          <a:lstStyle/>
          <a:p>
            <a:r>
              <a:rPr lang="en-US" dirty="0" err="1"/>
              <a:t>Factores</a:t>
            </a:r>
            <a:r>
              <a:rPr lang="en-US" dirty="0"/>
              <a:t> </a:t>
            </a:r>
            <a:r>
              <a:rPr lang="en-US" dirty="0" err="1"/>
              <a:t>psicológicos</a:t>
            </a:r>
            <a:r>
              <a:rPr lang="en-US" noProof="0" dirty="0"/>
              <a:t>: </a:t>
            </a:r>
            <a:r>
              <a:rPr lang="en-US" noProof="0" dirty="0" err="1">
                <a:solidFill>
                  <a:schemeClr val="tx1">
                    <a:lumMod val="65000"/>
                    <a:lumOff val="35000"/>
                  </a:schemeClr>
                </a:solidFill>
              </a:rPr>
              <a:t>Motivación</a:t>
            </a:r>
            <a:endParaRPr lang="en-US" noProof="0" dirty="0">
              <a:solidFill>
                <a:schemeClr val="tx1">
                  <a:lumMod val="65000"/>
                  <a:lumOff val="35000"/>
                </a:schemeClr>
              </a:solidFill>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39</a:t>
            </a:fld>
            <a:endParaRPr lang="de-CH" dirty="0">
              <a:solidFill>
                <a:srgbClr val="000000"/>
              </a:solidFill>
            </a:endParaRPr>
          </a:p>
        </p:txBody>
      </p:sp>
      <p:pic>
        <p:nvPicPr>
          <p:cNvPr id="6" name="Imagen 5">
            <a:extLst>
              <a:ext uri="{FF2B5EF4-FFF2-40B4-BE49-F238E27FC236}">
                <a16:creationId xmlns:a16="http://schemas.microsoft.com/office/drawing/2014/main" id="{CCD65A91-D795-45F3-B630-ADF01843A719}"/>
              </a:ext>
            </a:extLst>
          </p:cNvPr>
          <p:cNvPicPr>
            <a:picLocks noChangeAspect="1"/>
          </p:cNvPicPr>
          <p:nvPr/>
        </p:nvPicPr>
        <p:blipFill>
          <a:blip r:embed="rId3"/>
          <a:stretch>
            <a:fillRect/>
          </a:stretch>
        </p:blipFill>
        <p:spPr>
          <a:xfrm>
            <a:off x="7002537" y="0"/>
            <a:ext cx="2200847" cy="1194920"/>
          </a:xfrm>
          <a:prstGeom prst="rect">
            <a:avLst/>
          </a:prstGeom>
        </p:spPr>
      </p:pic>
      <p:pic>
        <p:nvPicPr>
          <p:cNvPr id="10" name="Imagen 9">
            <a:extLst>
              <a:ext uri="{FF2B5EF4-FFF2-40B4-BE49-F238E27FC236}">
                <a16:creationId xmlns:a16="http://schemas.microsoft.com/office/drawing/2014/main" id="{13251DE7-1F11-423B-9BEB-39583D960715}"/>
              </a:ext>
            </a:extLst>
          </p:cNvPr>
          <p:cNvPicPr>
            <a:picLocks noChangeAspect="1"/>
          </p:cNvPicPr>
          <p:nvPr/>
        </p:nvPicPr>
        <p:blipFill>
          <a:blip r:embed="rId4"/>
          <a:stretch>
            <a:fillRect/>
          </a:stretch>
        </p:blipFill>
        <p:spPr>
          <a:xfrm>
            <a:off x="1025872" y="1113115"/>
            <a:ext cx="8928993" cy="5238421"/>
          </a:xfrm>
          <a:prstGeom prst="rect">
            <a:avLst/>
          </a:prstGeom>
        </p:spPr>
      </p:pic>
    </p:spTree>
    <p:extLst>
      <p:ext uri="{BB962C8B-B14F-4D97-AF65-F5344CB8AC3E}">
        <p14:creationId xmlns:p14="http://schemas.microsoft.com/office/powerpoint/2010/main" val="181816984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5673"/>
            <a:ext cx="10980738" cy="7306732"/>
          </a:xfrm>
          <a:prstGeom prst="rect">
            <a:avLst/>
          </a:prstGeom>
        </p:spPr>
      </p:pic>
      <p:sp>
        <p:nvSpPr>
          <p:cNvPr id="3" name="Rectangle 2"/>
          <p:cNvSpPr/>
          <p:nvPr/>
        </p:nvSpPr>
        <p:spPr bwMode="auto">
          <a:xfrm>
            <a:off x="0" y="388938"/>
            <a:ext cx="10980738" cy="553998"/>
          </a:xfrm>
          <a:prstGeom prst="rect">
            <a:avLst/>
          </a:prstGeom>
          <a:solidFill>
            <a:schemeClr val="tx1">
              <a:alpha val="80000"/>
            </a:scheme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 name="Rounded Rectangle 18"/>
          <p:cNvSpPr/>
          <p:nvPr/>
        </p:nvSpPr>
        <p:spPr bwMode="auto">
          <a:xfrm>
            <a:off x="9232621" y="-387424"/>
            <a:ext cx="1582660" cy="1656184"/>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5" name="Rectangle 14"/>
          <p:cNvSpPr/>
          <p:nvPr/>
        </p:nvSpPr>
        <p:spPr bwMode="auto">
          <a:xfrm>
            <a:off x="0" y="6381328"/>
            <a:ext cx="10980738" cy="486520"/>
          </a:xfrm>
          <a:prstGeom prst="rect">
            <a:avLst/>
          </a:prstGeom>
          <a:gradFill flip="none" rotWithShape="1">
            <a:gsLst>
              <a:gs pos="0">
                <a:srgbClr val="FFFFFF"/>
              </a:gs>
              <a:gs pos="62000">
                <a:srgbClr val="A7C138"/>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6" name="Title 5"/>
          <p:cNvSpPr>
            <a:spLocks noGrp="1"/>
          </p:cNvSpPr>
          <p:nvPr>
            <p:ph type="title"/>
          </p:nvPr>
        </p:nvSpPr>
        <p:spPr>
          <a:noFill/>
        </p:spPr>
        <p:txBody>
          <a:bodyPr/>
          <a:lstStyle/>
          <a:p>
            <a:r>
              <a:rPr lang="en-US" noProof="0" dirty="0"/>
              <a:t>Audiencia </a:t>
            </a:r>
          </a:p>
        </p:txBody>
      </p:sp>
      <p:sp>
        <p:nvSpPr>
          <p:cNvPr id="5" name="Slide Number Placeholder 4"/>
          <p:cNvSpPr>
            <a:spLocks noGrp="1"/>
          </p:cNvSpPr>
          <p:nvPr>
            <p:ph type="sldNum" sz="quarter" idx="12"/>
          </p:nvPr>
        </p:nvSpPr>
        <p:spPr/>
        <p:txBody>
          <a:bodyPr/>
          <a:lstStyle/>
          <a:p>
            <a:fld id="{9F8E3E85-A5F1-45AC-BC8E-CB7307177C38}" type="slidenum">
              <a:rPr lang="de-CH" smtClean="0"/>
              <a:pPr/>
              <a:t>4</a:t>
            </a:fld>
            <a:endParaRPr lang="de-CH" dirty="0"/>
          </a:p>
        </p:txBody>
      </p:sp>
      <p:sp>
        <p:nvSpPr>
          <p:cNvPr id="8" name="Rectangle 7"/>
          <p:cNvSpPr/>
          <p:nvPr/>
        </p:nvSpPr>
        <p:spPr bwMode="auto">
          <a:xfrm>
            <a:off x="1286864" y="1498496"/>
            <a:ext cx="2242261" cy="1611998"/>
          </a:xfrm>
          <a:custGeom>
            <a:avLst/>
            <a:gdLst>
              <a:gd name="connsiteX0" fmla="*/ 0 w 1656184"/>
              <a:gd name="connsiteY0" fmla="*/ 0 h 936104"/>
              <a:gd name="connsiteX1" fmla="*/ 1656184 w 1656184"/>
              <a:gd name="connsiteY1" fmla="*/ 0 h 936104"/>
              <a:gd name="connsiteX2" fmla="*/ 1656184 w 1656184"/>
              <a:gd name="connsiteY2" fmla="*/ 936104 h 936104"/>
              <a:gd name="connsiteX3" fmla="*/ 0 w 1656184"/>
              <a:gd name="connsiteY3" fmla="*/ 936104 h 936104"/>
              <a:gd name="connsiteX4" fmla="*/ 0 w 1656184"/>
              <a:gd name="connsiteY4" fmla="*/ 0 h 936104"/>
              <a:gd name="connsiteX0" fmla="*/ 0 w 1656184"/>
              <a:gd name="connsiteY0" fmla="*/ 0 h 1152004"/>
              <a:gd name="connsiteX1" fmla="*/ 1656184 w 1656184"/>
              <a:gd name="connsiteY1" fmla="*/ 0 h 1152004"/>
              <a:gd name="connsiteX2" fmla="*/ 1656184 w 1656184"/>
              <a:gd name="connsiteY2" fmla="*/ 936104 h 1152004"/>
              <a:gd name="connsiteX3" fmla="*/ 50800 w 1656184"/>
              <a:gd name="connsiteY3" fmla="*/ 1152004 h 1152004"/>
              <a:gd name="connsiteX4" fmla="*/ 0 w 1656184"/>
              <a:gd name="connsiteY4" fmla="*/ 0 h 1152004"/>
              <a:gd name="connsiteX0" fmla="*/ 0 w 1678409"/>
              <a:gd name="connsiteY0" fmla="*/ 0 h 1155179"/>
              <a:gd name="connsiteX1" fmla="*/ 1678409 w 1678409"/>
              <a:gd name="connsiteY1" fmla="*/ 3175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39279 h 1155179"/>
              <a:gd name="connsiteX3" fmla="*/ 73025 w 1678409"/>
              <a:gd name="connsiteY3" fmla="*/ 1155179 h 1155179"/>
              <a:gd name="connsiteX4" fmla="*/ 0 w 1678409"/>
              <a:gd name="connsiteY4" fmla="*/ 0 h 1155179"/>
              <a:gd name="connsiteX0" fmla="*/ 0 w 1678409"/>
              <a:gd name="connsiteY0" fmla="*/ 0 h 1155179"/>
              <a:gd name="connsiteX1" fmla="*/ 1668884 w 1678409"/>
              <a:gd name="connsiteY1" fmla="*/ 6350 h 1155179"/>
              <a:gd name="connsiteX2" fmla="*/ 1678409 w 1678409"/>
              <a:gd name="connsiteY2" fmla="*/ 964679 h 1155179"/>
              <a:gd name="connsiteX3" fmla="*/ 73025 w 1678409"/>
              <a:gd name="connsiteY3" fmla="*/ 1155179 h 1155179"/>
              <a:gd name="connsiteX4" fmla="*/ 0 w 1678409"/>
              <a:gd name="connsiteY4" fmla="*/ 0 h 1155179"/>
              <a:gd name="connsiteX0" fmla="*/ 0 w 1678409"/>
              <a:gd name="connsiteY0" fmla="*/ 0 h 1050127"/>
              <a:gd name="connsiteX1" fmla="*/ 1668884 w 1678409"/>
              <a:gd name="connsiteY1" fmla="*/ 6350 h 1050127"/>
              <a:gd name="connsiteX2" fmla="*/ 1678409 w 1678409"/>
              <a:gd name="connsiteY2" fmla="*/ 964679 h 1050127"/>
              <a:gd name="connsiteX3" fmla="*/ 185641 w 1678409"/>
              <a:gd name="connsiteY3" fmla="*/ 1050127 h 1050127"/>
              <a:gd name="connsiteX4" fmla="*/ 0 w 1678409"/>
              <a:gd name="connsiteY4" fmla="*/ 0 h 1050127"/>
              <a:gd name="connsiteX0" fmla="*/ 0 w 1562575"/>
              <a:gd name="connsiteY0" fmla="*/ 0 h 1056494"/>
              <a:gd name="connsiteX1" fmla="*/ 1553050 w 1562575"/>
              <a:gd name="connsiteY1" fmla="*/ 12717 h 1056494"/>
              <a:gd name="connsiteX2" fmla="*/ 1562575 w 1562575"/>
              <a:gd name="connsiteY2" fmla="*/ 971046 h 1056494"/>
              <a:gd name="connsiteX3" fmla="*/ 69807 w 1562575"/>
              <a:gd name="connsiteY3" fmla="*/ 1056494 h 1056494"/>
              <a:gd name="connsiteX4" fmla="*/ 0 w 1562575"/>
              <a:gd name="connsiteY4" fmla="*/ 0 h 1056494"/>
              <a:gd name="connsiteX0" fmla="*/ 0 w 1553050"/>
              <a:gd name="connsiteY0" fmla="*/ 0 h 1056494"/>
              <a:gd name="connsiteX1" fmla="*/ 1553050 w 1553050"/>
              <a:gd name="connsiteY1" fmla="*/ 12717 h 1056494"/>
              <a:gd name="connsiteX2" fmla="*/ 1485352 w 1553050"/>
              <a:gd name="connsiteY2" fmla="*/ 910561 h 1056494"/>
              <a:gd name="connsiteX3" fmla="*/ 69807 w 1553050"/>
              <a:gd name="connsiteY3" fmla="*/ 1056494 h 1056494"/>
              <a:gd name="connsiteX4" fmla="*/ 0 w 1553050"/>
              <a:gd name="connsiteY4" fmla="*/ 0 h 1056494"/>
              <a:gd name="connsiteX0" fmla="*/ 0 w 1485352"/>
              <a:gd name="connsiteY0" fmla="*/ 0 h 1056494"/>
              <a:gd name="connsiteX1" fmla="*/ 1482263 w 1485352"/>
              <a:gd name="connsiteY1" fmla="*/ 44551 h 1056494"/>
              <a:gd name="connsiteX2" fmla="*/ 1485352 w 1485352"/>
              <a:gd name="connsiteY2" fmla="*/ 910561 h 1056494"/>
              <a:gd name="connsiteX3" fmla="*/ 69807 w 1485352"/>
              <a:gd name="connsiteY3" fmla="*/ 1056494 h 1056494"/>
              <a:gd name="connsiteX4" fmla="*/ 0 w 1485352"/>
              <a:gd name="connsiteY4" fmla="*/ 0 h 1056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85352" h="1056494">
                <a:moveTo>
                  <a:pt x="0" y="0"/>
                </a:moveTo>
                <a:lnTo>
                  <a:pt x="1482263" y="44551"/>
                </a:lnTo>
                <a:cubicBezTo>
                  <a:pt x="1483293" y="333221"/>
                  <a:pt x="1484322" y="621891"/>
                  <a:pt x="1485352" y="910561"/>
                </a:cubicBezTo>
                <a:lnTo>
                  <a:pt x="69807" y="1056494"/>
                </a:lnTo>
                <a:lnTo>
                  <a:pt x="0" y="0"/>
                </a:lnTo>
                <a:close/>
              </a:path>
            </a:pathLst>
          </a:custGeom>
          <a:solidFill>
            <a:srgbClr val="413F43"/>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0" name="TextBox 9"/>
          <p:cNvSpPr txBox="1"/>
          <p:nvPr/>
        </p:nvSpPr>
        <p:spPr>
          <a:xfrm>
            <a:off x="1293214" y="5443430"/>
            <a:ext cx="1238922"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HelveticaNeue LT 77 BdCn" panose="020B0706030502030204" pitchFamily="34" charset="0"/>
              </a:rPr>
              <a:t>Clínicos</a:t>
            </a:r>
          </a:p>
        </p:txBody>
      </p:sp>
      <p:sp>
        <p:nvSpPr>
          <p:cNvPr id="11" name="TextBox 10"/>
          <p:cNvSpPr txBox="1"/>
          <p:nvPr/>
        </p:nvSpPr>
        <p:spPr>
          <a:xfrm>
            <a:off x="3402137" y="5443430"/>
            <a:ext cx="1766129" cy="408623"/>
          </a:xfrm>
          <a:prstGeom prst="roundRect">
            <a:avLst/>
          </a:prstGeom>
          <a:solidFill>
            <a:srgbClr val="413F43">
              <a:alpha val="80000"/>
            </a:srgbClr>
          </a:solidFill>
        </p:spPr>
        <p:txBody>
          <a:bodyPr wrap="square" rtlCol="0" anchor="ctr">
            <a:spAutoFit/>
          </a:bodyPr>
          <a:lstStyle/>
          <a:p>
            <a:pPr algn="ctr"/>
            <a:r>
              <a:rPr lang="en-US" dirty="0" err="1">
                <a:solidFill>
                  <a:schemeClr val="bg1"/>
                </a:solidFill>
                <a:latin typeface="HelveticaNeue LT 77 BdCn" panose="020B0706030502030204" pitchFamily="34" charset="0"/>
              </a:rPr>
              <a:t>Investigadores</a:t>
            </a:r>
            <a:endParaRPr lang="en-US" dirty="0">
              <a:solidFill>
                <a:schemeClr val="bg1"/>
              </a:solidFill>
              <a:latin typeface="HelveticaNeue LT 77 BdCn" panose="020B0706030502030204" pitchFamily="34" charset="0"/>
            </a:endParaRPr>
          </a:p>
        </p:txBody>
      </p:sp>
      <p:sp>
        <p:nvSpPr>
          <p:cNvPr id="12" name="TextBox 11"/>
          <p:cNvSpPr txBox="1"/>
          <p:nvPr/>
        </p:nvSpPr>
        <p:spPr>
          <a:xfrm>
            <a:off x="6498481" y="5443430"/>
            <a:ext cx="1475824" cy="408623"/>
          </a:xfrm>
          <a:prstGeom prst="roundRect">
            <a:avLst/>
          </a:prstGeom>
          <a:solidFill>
            <a:srgbClr val="413F43">
              <a:alpha val="80000"/>
            </a:srgbClr>
          </a:solidFill>
        </p:spPr>
        <p:txBody>
          <a:bodyPr wrap="square" rtlCol="0" anchor="ctr">
            <a:spAutoFit/>
          </a:bodyPr>
          <a:lstStyle/>
          <a:p>
            <a:pPr algn="ctr"/>
            <a:r>
              <a:rPr lang="de-CH" dirty="0">
                <a:solidFill>
                  <a:schemeClr val="bg1"/>
                </a:solidFill>
                <a:latin typeface="HelveticaNeue LT 77 BdCn" panose="020B0706030502030204" pitchFamily="34" charset="0"/>
              </a:rPr>
              <a:t>Ingenieros</a:t>
            </a:r>
          </a:p>
        </p:txBody>
      </p:sp>
      <p:sp>
        <p:nvSpPr>
          <p:cNvPr id="13" name="TextBox 12"/>
          <p:cNvSpPr txBox="1"/>
          <p:nvPr/>
        </p:nvSpPr>
        <p:spPr>
          <a:xfrm>
            <a:off x="9319840" y="5443430"/>
            <a:ext cx="1295328" cy="408623"/>
          </a:xfrm>
          <a:prstGeom prst="roundRect">
            <a:avLst/>
          </a:prstGeom>
          <a:solidFill>
            <a:srgbClr val="413F43">
              <a:alpha val="80000"/>
            </a:srgbClr>
          </a:solidFill>
        </p:spPr>
        <p:txBody>
          <a:bodyPr wrap="square" rtlCol="0" anchor="ctr">
            <a:spAutoFit/>
          </a:bodyPr>
          <a:lstStyle/>
          <a:p>
            <a:pPr algn="ctr"/>
            <a:r>
              <a:rPr lang="en-US" dirty="0" err="1">
                <a:solidFill>
                  <a:schemeClr val="bg1"/>
                </a:solidFill>
                <a:latin typeface="HelveticaNeue LT 77 BdCn" panose="020B0706030502030204" pitchFamily="34" charset="0"/>
              </a:rPr>
              <a:t>Otros</a:t>
            </a:r>
            <a:endParaRPr lang="en-US" dirty="0">
              <a:solidFill>
                <a:schemeClr val="bg1"/>
              </a:solidFill>
              <a:latin typeface="HelveticaNeue LT 77 BdCn" panose="020B0706030502030204" pitchFamily="34" charset="0"/>
            </a:endParaRPr>
          </a:p>
        </p:txBody>
      </p:sp>
      <p:sp>
        <p:nvSpPr>
          <p:cNvPr id="7" name="Content Placeholder 6"/>
          <p:cNvSpPr>
            <a:spLocks noGrp="1"/>
          </p:cNvSpPr>
          <p:nvPr>
            <p:ph idx="1"/>
          </p:nvPr>
        </p:nvSpPr>
        <p:spPr bwMode="auto">
          <a:xfrm>
            <a:off x="1300011" y="1486442"/>
            <a:ext cx="2422591" cy="1606951"/>
          </a:xfrm>
          <a:custGeom>
            <a:avLst/>
            <a:gdLst>
              <a:gd name="connsiteX0" fmla="*/ 0 w 1440160"/>
              <a:gd name="connsiteY0" fmla="*/ 0 h 936104"/>
              <a:gd name="connsiteX1" fmla="*/ 1440160 w 1440160"/>
              <a:gd name="connsiteY1" fmla="*/ 0 h 936104"/>
              <a:gd name="connsiteX2" fmla="*/ 1440160 w 1440160"/>
              <a:gd name="connsiteY2" fmla="*/ 936104 h 936104"/>
              <a:gd name="connsiteX3" fmla="*/ 0 w 1440160"/>
              <a:gd name="connsiteY3" fmla="*/ 936104 h 936104"/>
              <a:gd name="connsiteX4" fmla="*/ 0 w 1440160"/>
              <a:gd name="connsiteY4" fmla="*/ 0 h 936104"/>
              <a:gd name="connsiteX0" fmla="*/ 0 w 1478260"/>
              <a:gd name="connsiteY0" fmla="*/ 9525 h 936104"/>
              <a:gd name="connsiteX1" fmla="*/ 1478260 w 1478260"/>
              <a:gd name="connsiteY1" fmla="*/ 0 h 936104"/>
              <a:gd name="connsiteX2" fmla="*/ 1478260 w 1478260"/>
              <a:gd name="connsiteY2" fmla="*/ 936104 h 936104"/>
              <a:gd name="connsiteX3" fmla="*/ 38100 w 1478260"/>
              <a:gd name="connsiteY3" fmla="*/ 936104 h 936104"/>
              <a:gd name="connsiteX4" fmla="*/ 0 w 1478260"/>
              <a:gd name="connsiteY4" fmla="*/ 9525 h 936104"/>
              <a:gd name="connsiteX0" fmla="*/ 0 w 1478260"/>
              <a:gd name="connsiteY0" fmla="*/ 9525 h 1044054"/>
              <a:gd name="connsiteX1" fmla="*/ 1478260 w 1478260"/>
              <a:gd name="connsiteY1" fmla="*/ 0 h 1044054"/>
              <a:gd name="connsiteX2" fmla="*/ 1478260 w 1478260"/>
              <a:gd name="connsiteY2" fmla="*/ 936104 h 1044054"/>
              <a:gd name="connsiteX3" fmla="*/ 66675 w 1478260"/>
              <a:gd name="connsiteY3" fmla="*/ 1044054 h 1044054"/>
              <a:gd name="connsiteX4" fmla="*/ 0 w 1478260"/>
              <a:gd name="connsiteY4" fmla="*/ 9525 h 1044054"/>
              <a:gd name="connsiteX0" fmla="*/ 0 w 1538585"/>
              <a:gd name="connsiteY0" fmla="*/ 9525 h 1044054"/>
              <a:gd name="connsiteX1" fmla="*/ 1478260 w 1538585"/>
              <a:gd name="connsiteY1" fmla="*/ 0 h 1044054"/>
              <a:gd name="connsiteX2" fmla="*/ 1538585 w 1538585"/>
              <a:gd name="connsiteY2" fmla="*/ 961504 h 1044054"/>
              <a:gd name="connsiteX3" fmla="*/ 66675 w 1538585"/>
              <a:gd name="connsiteY3" fmla="*/ 1044054 h 1044054"/>
              <a:gd name="connsiteX4" fmla="*/ 0 w 1538585"/>
              <a:gd name="connsiteY4" fmla="*/ 9525 h 1044054"/>
              <a:gd name="connsiteX0" fmla="*/ 69850 w 1608435"/>
              <a:gd name="connsiteY0" fmla="*/ 9525 h 1152004"/>
              <a:gd name="connsiteX1" fmla="*/ 1548110 w 1608435"/>
              <a:gd name="connsiteY1" fmla="*/ 0 h 1152004"/>
              <a:gd name="connsiteX2" fmla="*/ 1608435 w 1608435"/>
              <a:gd name="connsiteY2" fmla="*/ 961504 h 1152004"/>
              <a:gd name="connsiteX3" fmla="*/ 0 w 1608435"/>
              <a:gd name="connsiteY3" fmla="*/ 1152004 h 1152004"/>
              <a:gd name="connsiteX4" fmla="*/ 69850 w 1608435"/>
              <a:gd name="connsiteY4" fmla="*/ 9525 h 1152004"/>
              <a:gd name="connsiteX0" fmla="*/ 0 w 1659235"/>
              <a:gd name="connsiteY0" fmla="*/ 0 h 1158354"/>
              <a:gd name="connsiteX1" fmla="*/ 1598910 w 1659235"/>
              <a:gd name="connsiteY1" fmla="*/ 635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 name="connsiteX0" fmla="*/ 0 w 1659235"/>
              <a:gd name="connsiteY0" fmla="*/ 0 h 1158354"/>
              <a:gd name="connsiteX1" fmla="*/ 1649710 w 1659235"/>
              <a:gd name="connsiteY1" fmla="*/ 12700 h 1158354"/>
              <a:gd name="connsiteX2" fmla="*/ 1659235 w 1659235"/>
              <a:gd name="connsiteY2" fmla="*/ 967854 h 1158354"/>
              <a:gd name="connsiteX3" fmla="*/ 50800 w 1659235"/>
              <a:gd name="connsiteY3" fmla="*/ 1158354 h 1158354"/>
              <a:gd name="connsiteX4" fmla="*/ 0 w 1659235"/>
              <a:gd name="connsiteY4" fmla="*/ 0 h 1158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235" h="1158354">
                <a:moveTo>
                  <a:pt x="0" y="0"/>
                </a:moveTo>
                <a:lnTo>
                  <a:pt x="1649710" y="12700"/>
                </a:lnTo>
                <a:lnTo>
                  <a:pt x="1659235" y="967854"/>
                </a:lnTo>
                <a:lnTo>
                  <a:pt x="50800" y="1158354"/>
                </a:lnTo>
                <a:lnTo>
                  <a:pt x="0" y="0"/>
                </a:lnTo>
                <a:close/>
              </a:path>
            </a:pathLst>
          </a:custGeom>
          <a:noFill/>
          <a:ln>
            <a:noFill/>
          </a:ln>
          <a:effectLst/>
          <a:scene3d>
            <a:camera prst="perspectiveHeroicExtremeRightFacing" fov="4200000">
              <a:rot lat="449630" lon="20136790" rev="21556841"/>
            </a:camera>
            <a:lightRig rig="threePt" dir="t"/>
          </a:scene3d>
          <a:sp3d/>
        </p:spPr>
        <p:txBody>
          <a:bodyPr anchor="ctr">
            <a:normAutofit/>
          </a:bodyPr>
          <a:lstStyle/>
          <a:p>
            <a:pPr marL="0" indent="0" algn="ctr">
              <a:buNone/>
            </a:pPr>
            <a:r>
              <a:rPr lang="en-US" sz="1400" dirty="0" err="1">
                <a:solidFill>
                  <a:schemeClr val="bg1"/>
                </a:solidFill>
                <a:latin typeface="HelveticaNeue LT 77 BdCn" panose="020B0706030502030204" pitchFamily="34" charset="0"/>
              </a:rPr>
              <a:t>Objetivos</a:t>
            </a:r>
            <a:r>
              <a:rPr lang="en-US" sz="1400" dirty="0">
                <a:solidFill>
                  <a:schemeClr val="bg1"/>
                </a:solidFill>
                <a:latin typeface="HelveticaNeue LT 77 BdCn" panose="020B0706030502030204" pitchFamily="34" charset="0"/>
              </a:rPr>
              <a:t> de </a:t>
            </a:r>
            <a:r>
              <a:rPr lang="en-US" sz="1400" dirty="0" err="1">
                <a:solidFill>
                  <a:schemeClr val="bg1"/>
                </a:solidFill>
                <a:latin typeface="HelveticaNeue LT 77 BdCn" panose="020B0706030502030204" pitchFamily="34" charset="0"/>
              </a:rPr>
              <a:t>aprendizaje</a:t>
            </a:r>
            <a:r>
              <a:rPr lang="en-US" sz="1400" noProof="0" dirty="0">
                <a:solidFill>
                  <a:schemeClr val="bg1"/>
                </a:solidFill>
                <a:latin typeface="HelveticaNeue LT 77 BdCn" panose="020B0706030502030204" pitchFamily="34" charset="0"/>
              </a:rPr>
              <a:t>:</a:t>
            </a:r>
          </a:p>
          <a:p>
            <a:pPr marL="0" indent="0" algn="ctr">
              <a:buFontTx/>
              <a:buNone/>
            </a:pPr>
            <a:r>
              <a:rPr lang="en-US" sz="1400" dirty="0">
                <a:solidFill>
                  <a:schemeClr val="bg1"/>
                </a:solidFill>
                <a:latin typeface="HelveticaNeue LT 77 BdCn" panose="020B0706030502030204" pitchFamily="34" charset="0"/>
              </a:rPr>
              <a:t>2. </a:t>
            </a:r>
            <a:r>
              <a:rPr lang="en-US" sz="1400" dirty="0" err="1">
                <a:solidFill>
                  <a:schemeClr val="bg1"/>
                </a:solidFill>
                <a:latin typeface="HelveticaNeue LT 77 BdCn" panose="020B0706030502030204" pitchFamily="34" charset="0"/>
              </a:rPr>
              <a:t>Aprender</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cómo</a:t>
            </a:r>
            <a:r>
              <a:rPr lang="en-US" sz="1400" dirty="0">
                <a:solidFill>
                  <a:schemeClr val="bg1"/>
                </a:solidFill>
                <a:latin typeface="HelveticaNeue LT 77 BdCn" panose="020B0706030502030204" pitchFamily="34" charset="0"/>
              </a:rPr>
              <a:t> las </a:t>
            </a:r>
            <a:r>
              <a:rPr lang="en-US" sz="1400" dirty="0" err="1">
                <a:solidFill>
                  <a:schemeClr val="bg1"/>
                </a:solidFill>
                <a:latin typeface="HelveticaNeue LT 77 BdCn" panose="020B0706030502030204" pitchFamily="34" charset="0"/>
              </a:rPr>
              <a:t>nuevas</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tecnologías</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pueden</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mejorar</a:t>
            </a:r>
            <a:r>
              <a:rPr lang="en-US" sz="1400" dirty="0">
                <a:solidFill>
                  <a:schemeClr val="bg1"/>
                </a:solidFill>
                <a:latin typeface="HelveticaNeue LT 77 BdCn" panose="020B0706030502030204" pitchFamily="34" charset="0"/>
              </a:rPr>
              <a:t> las </a:t>
            </a:r>
            <a:r>
              <a:rPr lang="en-US" sz="1400" dirty="0" err="1">
                <a:solidFill>
                  <a:schemeClr val="bg1"/>
                </a:solidFill>
                <a:latin typeface="HelveticaNeue LT 77 BdCn" panose="020B0706030502030204" pitchFamily="34" charset="0"/>
              </a:rPr>
              <a:t>terapias</a:t>
            </a:r>
            <a:r>
              <a:rPr lang="en-US" sz="1400" dirty="0">
                <a:solidFill>
                  <a:schemeClr val="bg1"/>
                </a:solidFill>
                <a:latin typeface="HelveticaNeue LT 77 BdCn" panose="020B0706030502030204" pitchFamily="34" charset="0"/>
              </a:rPr>
              <a:t> a </a:t>
            </a:r>
            <a:r>
              <a:rPr lang="en-US" sz="1400" dirty="0" err="1">
                <a:solidFill>
                  <a:schemeClr val="bg1"/>
                </a:solidFill>
                <a:latin typeface="HelveticaNeue LT 77 BdCn" panose="020B0706030502030204" pitchFamily="34" charset="0"/>
              </a:rPr>
              <a:t>través</a:t>
            </a:r>
            <a:r>
              <a:rPr lang="en-US" sz="1400" dirty="0">
                <a:solidFill>
                  <a:schemeClr val="bg1"/>
                </a:solidFill>
                <a:latin typeface="HelveticaNeue LT 77 BdCn" panose="020B0706030502030204" pitchFamily="34" charset="0"/>
              </a:rPr>
              <a:t> de </a:t>
            </a:r>
            <a:r>
              <a:rPr lang="en-US" sz="1400" dirty="0" err="1">
                <a:solidFill>
                  <a:schemeClr val="bg1"/>
                </a:solidFill>
                <a:latin typeface="HelveticaNeue LT 77 BdCn" panose="020B0706030502030204" pitchFamily="34" charset="0"/>
              </a:rPr>
              <a:t>estos</a:t>
            </a:r>
            <a:r>
              <a:rPr lang="en-US" sz="1400" dirty="0">
                <a:solidFill>
                  <a:schemeClr val="bg1"/>
                </a:solidFill>
                <a:latin typeface="HelveticaNeue LT 77 BdCn" panose="020B0706030502030204" pitchFamily="34" charset="0"/>
              </a:rPr>
              <a:t> </a:t>
            </a:r>
            <a:r>
              <a:rPr lang="en-US" sz="1400" dirty="0" err="1">
                <a:solidFill>
                  <a:schemeClr val="bg1"/>
                </a:solidFill>
                <a:latin typeface="HelveticaNeue LT 77 BdCn" panose="020B0706030502030204" pitchFamily="34" charset="0"/>
              </a:rPr>
              <a:t>factores</a:t>
            </a:r>
            <a:r>
              <a:rPr lang="en-US" sz="1400" dirty="0">
                <a:solidFill>
                  <a:schemeClr val="bg1"/>
                </a:solidFill>
                <a:latin typeface="HelveticaNeue LT 77 BdCn" panose="020B0706030502030204" pitchFamily="34" charset="0"/>
              </a:rPr>
              <a:t> clave. </a:t>
            </a:r>
          </a:p>
        </p:txBody>
      </p:sp>
      <p:sp>
        <p:nvSpPr>
          <p:cNvPr id="16" name="Oval 15"/>
          <p:cNvSpPr/>
          <p:nvPr/>
        </p:nvSpPr>
        <p:spPr bwMode="auto">
          <a:xfrm>
            <a:off x="5344573" y="6485780"/>
            <a:ext cx="291592" cy="291592"/>
          </a:xfrm>
          <a:prstGeom prst="ellipse">
            <a:avLst/>
          </a:prstGeom>
          <a:noFill/>
          <a:ln w="9525" cap="flat" cmpd="sng" algn="ctr">
            <a:gradFill>
              <a:gsLst>
                <a:gs pos="0">
                  <a:schemeClr val="bg2"/>
                </a:gs>
                <a:gs pos="28000">
                  <a:srgbClr val="413F43"/>
                </a:gs>
                <a:gs pos="100000">
                  <a:schemeClr val="tx1"/>
                </a:gs>
              </a:gsLst>
              <a:lin ang="5400000" scaled="1"/>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pic>
        <p:nvPicPr>
          <p:cNvPr id="1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32621" y="148861"/>
            <a:ext cx="1582660" cy="852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Footer Placeholder 2">
            <a:extLst>
              <a:ext uri="{FF2B5EF4-FFF2-40B4-BE49-F238E27FC236}">
                <a16:creationId xmlns:a16="http://schemas.microsoft.com/office/drawing/2014/main" id="{D6EB4C21-ED7A-46FC-B29C-7AB8CE3EEE1D}"/>
              </a:ext>
            </a:extLst>
          </p:cNvPr>
          <p:cNvSpPr>
            <a:spLocks noGrp="1"/>
          </p:cNvSpPr>
          <p:nvPr>
            <p:ph type="ftr" sz="quarter" idx="12"/>
          </p:nvPr>
        </p:nvSpPr>
        <p:spPr>
          <a:xfrm>
            <a:off x="509588" y="6450013"/>
            <a:ext cx="4476750" cy="363537"/>
          </a:xfrm>
        </p:spPr>
        <p:txBody>
          <a:bodyPr/>
          <a:lstStyle/>
          <a:p>
            <a:r>
              <a:rPr lang="en-US" sz="1600" dirty="0" err="1">
                <a:solidFill>
                  <a:srgbClr val="FFFFFF"/>
                </a:solidFill>
              </a:rPr>
              <a:t>Conocimiento</a:t>
            </a:r>
            <a:r>
              <a:rPr lang="en-US" sz="1600" dirty="0">
                <a:solidFill>
                  <a:srgbClr val="FFFFFF"/>
                </a:solidFill>
              </a:rPr>
              <a:t> </a:t>
            </a:r>
            <a:r>
              <a:rPr lang="en-US" sz="1600" dirty="0" err="1">
                <a:solidFill>
                  <a:srgbClr val="FFFFFF"/>
                </a:solidFill>
              </a:rPr>
              <a:t>básico</a:t>
            </a:r>
            <a:r>
              <a:rPr lang="en-US" sz="1600" dirty="0">
                <a:solidFill>
                  <a:srgbClr val="FFFFFF"/>
                </a:solidFill>
              </a:rPr>
              <a:t>: una </a:t>
            </a:r>
            <a:r>
              <a:rPr lang="en-US" sz="1600" dirty="0" err="1">
                <a:solidFill>
                  <a:srgbClr val="FFFFFF"/>
                </a:solidFill>
              </a:rPr>
              <a:t>perspectiva</a:t>
            </a:r>
            <a:r>
              <a:rPr lang="en-US" sz="1600" dirty="0">
                <a:solidFill>
                  <a:srgbClr val="FFFFFF"/>
                </a:solidFill>
              </a:rPr>
              <a:t> </a:t>
            </a:r>
            <a:r>
              <a:rPr lang="en-US" sz="1600" dirty="0" err="1">
                <a:solidFill>
                  <a:srgbClr val="FFFFFF"/>
                </a:solidFill>
              </a:rPr>
              <a:t>basada</a:t>
            </a:r>
            <a:r>
              <a:rPr lang="en-US" sz="1600" dirty="0">
                <a:solidFill>
                  <a:srgbClr val="FFFFFF"/>
                </a:solidFill>
              </a:rPr>
              <a:t> en la terapia del movimiento</a:t>
            </a:r>
            <a:endParaRPr lang="de-CH" sz="1600" dirty="0">
              <a:solidFill>
                <a:srgbClr val="FFFFFF"/>
              </a:solidFill>
            </a:endParaRPr>
          </a:p>
        </p:txBody>
      </p:sp>
      <p:pic>
        <p:nvPicPr>
          <p:cNvPr id="4" name="Imagen 3">
            <a:extLst>
              <a:ext uri="{FF2B5EF4-FFF2-40B4-BE49-F238E27FC236}">
                <a16:creationId xmlns:a16="http://schemas.microsoft.com/office/drawing/2014/main" id="{ECC9E29B-42F0-4368-8E77-743DB1EB799A}"/>
              </a:ext>
            </a:extLst>
          </p:cNvPr>
          <p:cNvPicPr>
            <a:picLocks noChangeAspect="1"/>
          </p:cNvPicPr>
          <p:nvPr/>
        </p:nvPicPr>
        <p:blipFill>
          <a:blip r:embed="rId5"/>
          <a:stretch>
            <a:fillRect/>
          </a:stretch>
        </p:blipFill>
        <p:spPr>
          <a:xfrm>
            <a:off x="6805526" y="291522"/>
            <a:ext cx="2200847" cy="1194920"/>
          </a:xfrm>
          <a:prstGeom prst="rect">
            <a:avLst/>
          </a:prstGeom>
        </p:spPr>
      </p:pic>
    </p:spTree>
    <p:extLst>
      <p:ext uri="{BB962C8B-B14F-4D97-AF65-F5344CB8AC3E}">
        <p14:creationId xmlns:p14="http://schemas.microsoft.com/office/powerpoint/2010/main" val="4075884581"/>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236003" cy="553998"/>
          </a:xfrm>
        </p:spPr>
        <p:txBody>
          <a:bodyPr>
            <a:normAutofit fontScale="90000"/>
          </a:bodyPr>
          <a:lstStyle/>
          <a:p>
            <a:r>
              <a:rPr lang="en-US" dirty="0" err="1"/>
              <a:t>Factores</a:t>
            </a:r>
            <a:r>
              <a:rPr lang="en-US" dirty="0"/>
              <a:t> </a:t>
            </a:r>
            <a:r>
              <a:rPr lang="en-US" dirty="0" err="1"/>
              <a:t>psicológicos</a:t>
            </a:r>
            <a:r>
              <a:rPr lang="en-US" noProof="0" dirty="0"/>
              <a:t>: </a:t>
            </a:r>
            <a:r>
              <a:rPr lang="en-US" noProof="0" dirty="0" err="1">
                <a:solidFill>
                  <a:schemeClr val="tx1">
                    <a:lumMod val="65000"/>
                    <a:lumOff val="35000"/>
                  </a:schemeClr>
                </a:solidFill>
              </a:rPr>
              <a:t>Motivación</a:t>
            </a:r>
            <a:endParaRPr lang="en-US" noProof="0" dirty="0">
              <a:solidFill>
                <a:schemeClr val="tx1">
                  <a:lumMod val="65000"/>
                  <a:lumOff val="35000"/>
                </a:schemeClr>
              </a:solidFill>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40</a:t>
            </a:fld>
            <a:endParaRPr lang="de-CH" dirty="0">
              <a:solidFill>
                <a:srgbClr val="000000"/>
              </a:solidFill>
            </a:endParaRPr>
          </a:p>
        </p:txBody>
      </p:sp>
      <p:pic>
        <p:nvPicPr>
          <p:cNvPr id="6" name="Imagen 5">
            <a:extLst>
              <a:ext uri="{FF2B5EF4-FFF2-40B4-BE49-F238E27FC236}">
                <a16:creationId xmlns:a16="http://schemas.microsoft.com/office/drawing/2014/main" id="{CCD65A91-D795-45F3-B630-ADF01843A719}"/>
              </a:ext>
            </a:extLst>
          </p:cNvPr>
          <p:cNvPicPr>
            <a:picLocks noChangeAspect="1"/>
          </p:cNvPicPr>
          <p:nvPr/>
        </p:nvPicPr>
        <p:blipFill>
          <a:blip r:embed="rId3"/>
          <a:stretch>
            <a:fillRect/>
          </a:stretch>
        </p:blipFill>
        <p:spPr>
          <a:xfrm>
            <a:off x="7002537" y="0"/>
            <a:ext cx="2200847" cy="1194920"/>
          </a:xfrm>
          <a:prstGeom prst="rect">
            <a:avLst/>
          </a:prstGeom>
        </p:spPr>
      </p:pic>
      <p:pic>
        <p:nvPicPr>
          <p:cNvPr id="3" name="Imagen 2">
            <a:extLst>
              <a:ext uri="{FF2B5EF4-FFF2-40B4-BE49-F238E27FC236}">
                <a16:creationId xmlns:a16="http://schemas.microsoft.com/office/drawing/2014/main" id="{D380D433-7E1E-46C5-BE30-CBD196B2B19A}"/>
              </a:ext>
            </a:extLst>
          </p:cNvPr>
          <p:cNvPicPr>
            <a:picLocks noChangeAspect="1"/>
          </p:cNvPicPr>
          <p:nvPr/>
        </p:nvPicPr>
        <p:blipFill>
          <a:blip r:embed="rId4"/>
          <a:stretch>
            <a:fillRect/>
          </a:stretch>
        </p:blipFill>
        <p:spPr>
          <a:xfrm>
            <a:off x="6043695" y="1196529"/>
            <a:ext cx="4632605" cy="5013176"/>
          </a:xfrm>
          <a:prstGeom prst="rect">
            <a:avLst/>
          </a:prstGeom>
        </p:spPr>
      </p:pic>
      <p:pic>
        <p:nvPicPr>
          <p:cNvPr id="7" name="Imagen 6">
            <a:extLst>
              <a:ext uri="{FF2B5EF4-FFF2-40B4-BE49-F238E27FC236}">
                <a16:creationId xmlns:a16="http://schemas.microsoft.com/office/drawing/2014/main" id="{30DD54B9-D597-40DB-9B25-6DE129DE1477}"/>
              </a:ext>
            </a:extLst>
          </p:cNvPr>
          <p:cNvPicPr>
            <a:picLocks noChangeAspect="1"/>
          </p:cNvPicPr>
          <p:nvPr/>
        </p:nvPicPr>
        <p:blipFill>
          <a:blip r:embed="rId5"/>
          <a:stretch>
            <a:fillRect/>
          </a:stretch>
        </p:blipFill>
        <p:spPr>
          <a:xfrm>
            <a:off x="975085" y="1194027"/>
            <a:ext cx="5068610" cy="5013176"/>
          </a:xfrm>
          <a:prstGeom prst="rect">
            <a:avLst/>
          </a:prstGeom>
        </p:spPr>
      </p:pic>
    </p:spTree>
    <p:extLst>
      <p:ext uri="{BB962C8B-B14F-4D97-AF65-F5344CB8AC3E}">
        <p14:creationId xmlns:p14="http://schemas.microsoft.com/office/powerpoint/2010/main" val="406352936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Información</a:t>
            </a:r>
            <a:r>
              <a:rPr lang="en-US" noProof="0" dirty="0"/>
              <a:t>: </a:t>
            </a:r>
            <a:r>
              <a:rPr lang="en-US" dirty="0" err="1">
                <a:solidFill>
                  <a:schemeClr val="tx1">
                    <a:lumMod val="65000"/>
                    <a:lumOff val="35000"/>
                  </a:schemeClr>
                </a:solidFill>
              </a:rPr>
              <a:t>Visión</a:t>
            </a:r>
            <a:r>
              <a:rPr lang="en-US" dirty="0">
                <a:solidFill>
                  <a:schemeClr val="tx1">
                    <a:lumMod val="65000"/>
                    <a:lumOff val="35000"/>
                  </a:schemeClr>
                </a:solidFill>
              </a:rPr>
              <a:t> general</a:t>
            </a: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41</a:t>
            </a:fld>
            <a:endParaRPr lang="de-CH" dirty="0">
              <a:solidFill>
                <a:srgbClr val="000000"/>
              </a:solidFill>
            </a:endParaRPr>
          </a:p>
        </p:txBody>
      </p:sp>
      <p:sp>
        <p:nvSpPr>
          <p:cNvPr id="6" name="Text Placeholder 5"/>
          <p:cNvSpPr>
            <a:spLocks noGrp="1"/>
          </p:cNvSpPr>
          <p:nvPr>
            <p:ph type="body" sz="quarter" idx="13"/>
          </p:nvPr>
        </p:nvSpPr>
        <p:spPr/>
        <p:txBody>
          <a:bodyPr>
            <a:normAutofit/>
          </a:bodyPr>
          <a:lstStyle/>
          <a:p>
            <a:r>
              <a:rPr lang="en-US" noProof="0" dirty="0"/>
              <a:t>La </a:t>
            </a:r>
            <a:r>
              <a:rPr lang="en-US" noProof="0" dirty="0" err="1"/>
              <a:t>información</a:t>
            </a:r>
            <a:r>
              <a:rPr lang="en-US" noProof="0" dirty="0"/>
              <a:t> </a:t>
            </a:r>
            <a:r>
              <a:rPr lang="en-US" noProof="0" dirty="0" err="1"/>
              <a:t>influye</a:t>
            </a:r>
            <a:r>
              <a:rPr lang="en-US" noProof="0" dirty="0"/>
              <a:t> de forma </a:t>
            </a:r>
            <a:r>
              <a:rPr lang="en-US" noProof="0" dirty="0" err="1"/>
              <a:t>crítica</a:t>
            </a:r>
            <a:r>
              <a:rPr lang="en-US" noProof="0" dirty="0"/>
              <a:t> en el </a:t>
            </a:r>
            <a:r>
              <a:rPr lang="en-US" noProof="0" dirty="0" err="1"/>
              <a:t>aprendizaje</a:t>
            </a:r>
            <a:r>
              <a:rPr lang="en-US" noProof="0" dirty="0"/>
              <a:t>, de forma positive o negative. Dar </a:t>
            </a:r>
            <a:r>
              <a:rPr lang="en-US" noProof="0" dirty="0" err="1"/>
              <a:t>mucha</a:t>
            </a:r>
            <a:r>
              <a:rPr lang="en-US" noProof="0" dirty="0"/>
              <a:t> </a:t>
            </a:r>
            <a:r>
              <a:rPr lang="en-US" noProof="0" dirty="0" err="1"/>
              <a:t>información</a:t>
            </a:r>
            <a:r>
              <a:rPr lang="en-US" noProof="0" dirty="0"/>
              <a:t> y </a:t>
            </a:r>
            <a:r>
              <a:rPr lang="en-US" noProof="0" dirty="0" err="1"/>
              <a:t>redundante</a:t>
            </a:r>
            <a:r>
              <a:rPr lang="en-US" noProof="0" dirty="0"/>
              <a:t> se debe </a:t>
            </a:r>
            <a:r>
              <a:rPr lang="en-US" noProof="0" dirty="0" err="1"/>
              <a:t>evitar</a:t>
            </a:r>
            <a:r>
              <a:rPr lang="en-US" noProof="0" dirty="0"/>
              <a:t> </a:t>
            </a:r>
            <a:r>
              <a:rPr lang="en-US" noProof="0" dirty="0" err="1"/>
              <a:t>siempre</a:t>
            </a:r>
            <a:r>
              <a:rPr lang="en-US" noProof="0" dirty="0"/>
              <a:t>.</a:t>
            </a:r>
          </a:p>
        </p:txBody>
      </p:sp>
      <p:sp>
        <p:nvSpPr>
          <p:cNvPr id="11" name="TextBox 10"/>
          <p:cNvSpPr txBox="1"/>
          <p:nvPr/>
        </p:nvSpPr>
        <p:spPr>
          <a:xfrm>
            <a:off x="3199870" y="2708920"/>
            <a:ext cx="7547084" cy="646331"/>
          </a:xfrm>
          <a:prstGeom prst="rect">
            <a:avLst/>
          </a:prstGeom>
          <a:noFill/>
        </p:spPr>
        <p:txBody>
          <a:bodyPr wrap="square" rtlCol="0">
            <a:spAutoFit/>
          </a:bodyPr>
          <a:lstStyle/>
          <a:p>
            <a:r>
              <a:rPr lang="en-US" i="1" dirty="0" err="1">
                <a:latin typeface="HelveticaNeueLT W1G 45 Lt" panose="020B0403020202020204" pitchFamily="34" charset="0"/>
              </a:rPr>
              <a:t>Información</a:t>
            </a:r>
            <a:r>
              <a:rPr lang="en-US" i="1" dirty="0">
                <a:latin typeface="HelveticaNeueLT W1G 45 Lt" panose="020B0403020202020204" pitchFamily="34" charset="0"/>
              </a:rPr>
              <a:t> que se </a:t>
            </a:r>
            <a:r>
              <a:rPr lang="en-US" i="1" dirty="0" err="1">
                <a:latin typeface="HelveticaNeueLT W1G 45 Lt" panose="020B0403020202020204" pitchFamily="34" charset="0"/>
              </a:rPr>
              <a:t>proporciona</a:t>
            </a:r>
            <a:r>
              <a:rPr lang="en-US" i="1" dirty="0">
                <a:latin typeface="HelveticaNeueLT W1G 45 Lt" panose="020B0403020202020204" pitchFamily="34" charset="0"/>
              </a:rPr>
              <a:t> antes de la </a:t>
            </a:r>
            <a:r>
              <a:rPr lang="en-US" i="1" dirty="0" err="1">
                <a:latin typeface="HelveticaNeueLT W1G 45 Lt" panose="020B0403020202020204" pitchFamily="34" charset="0"/>
              </a:rPr>
              <a:t>práctica</a:t>
            </a:r>
            <a:r>
              <a:rPr lang="en-US" i="1" dirty="0">
                <a:latin typeface="HelveticaNeueLT W1G 45 Lt" panose="020B0403020202020204" pitchFamily="34" charset="0"/>
              </a:rPr>
              <a:t> para </a:t>
            </a:r>
            <a:r>
              <a:rPr lang="en-US" i="1" dirty="0" err="1">
                <a:latin typeface="HelveticaNeueLT W1G 45 Lt" panose="020B0403020202020204" pitchFamily="34" charset="0"/>
              </a:rPr>
              <a:t>facilitar</a:t>
            </a:r>
            <a:r>
              <a:rPr lang="en-US" i="1" dirty="0">
                <a:latin typeface="HelveticaNeueLT W1G 45 Lt" panose="020B0403020202020204" pitchFamily="34" charset="0"/>
              </a:rPr>
              <a:t> una </a:t>
            </a:r>
            <a:r>
              <a:rPr lang="en-US" i="1" dirty="0" err="1">
                <a:latin typeface="HelveticaNeueLT W1G 45 Lt" panose="020B0403020202020204" pitchFamily="34" charset="0"/>
              </a:rPr>
              <a:t>correcta</a:t>
            </a:r>
            <a:r>
              <a:rPr lang="en-US" i="1" dirty="0">
                <a:latin typeface="HelveticaNeueLT W1G 45 Lt" panose="020B0403020202020204" pitchFamily="34" charset="0"/>
              </a:rPr>
              <a:t> </a:t>
            </a:r>
            <a:r>
              <a:rPr lang="en-US" i="1" dirty="0" err="1">
                <a:latin typeface="HelveticaNeueLT W1G 45 Lt" panose="020B0403020202020204" pitchFamily="34" charset="0"/>
              </a:rPr>
              <a:t>ejecución</a:t>
            </a:r>
            <a:r>
              <a:rPr lang="en-US" i="1" dirty="0">
                <a:latin typeface="HelveticaNeueLT W1G 45 Lt" panose="020B0403020202020204" pitchFamily="34" charset="0"/>
              </a:rPr>
              <a:t>. </a:t>
            </a:r>
          </a:p>
        </p:txBody>
      </p:sp>
      <p:cxnSp>
        <p:nvCxnSpPr>
          <p:cNvPr id="12" name="Straight Connector 11"/>
          <p:cNvCxnSpPr/>
          <p:nvPr/>
        </p:nvCxnSpPr>
        <p:spPr bwMode="auto">
          <a:xfrm>
            <a:off x="2937198" y="2895916"/>
            <a:ext cx="262671"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3" name="Group 12"/>
          <p:cNvGrpSpPr/>
          <p:nvPr/>
        </p:nvGrpSpPr>
        <p:grpSpPr>
          <a:xfrm>
            <a:off x="665833" y="1776462"/>
            <a:ext cx="2271365" cy="3236714"/>
            <a:chOff x="-1792863" y="1700809"/>
            <a:chExt cx="2271365" cy="3236714"/>
          </a:xfrm>
        </p:grpSpPr>
        <p:sp>
          <p:nvSpPr>
            <p:cNvPr id="14" name="Rechteck 13"/>
            <p:cNvSpPr/>
            <p:nvPr/>
          </p:nvSpPr>
          <p:spPr>
            <a:xfrm>
              <a:off x="-1792863" y="1700809"/>
              <a:ext cx="2271365" cy="3236714"/>
            </a:xfrm>
            <a:prstGeom prst="rect">
              <a:avLst/>
            </a:prstGeom>
            <a:solidFill>
              <a:srgbClr val="B4CC4C"/>
            </a:solidFill>
            <a:ln w="190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5" name="Rectangle 14"/>
            <p:cNvSpPr/>
            <p:nvPr/>
          </p:nvSpPr>
          <p:spPr bwMode="auto">
            <a:xfrm>
              <a:off x="-1702339" y="1795921"/>
              <a:ext cx="2090315" cy="624967"/>
            </a:xfrm>
            <a:prstGeom prst="rect">
              <a:avLst/>
            </a:prstGeom>
            <a:solidFill>
              <a:srgbClr val="D7E4A0"/>
            </a:solidFill>
            <a:ln w="19050">
              <a:solidFill>
                <a:schemeClr val="bg1">
                  <a:lumMod val="50000"/>
                </a:schemeClr>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de-CH" sz="2400" b="0" i="0" u="none" strike="noStrike" cap="none" normalizeH="0" baseline="0" dirty="0">
                  <a:ln>
                    <a:noFill/>
                  </a:ln>
                  <a:solidFill>
                    <a:schemeClr val="bg2">
                      <a:lumMod val="50000"/>
                    </a:schemeClr>
                  </a:solidFill>
                  <a:effectLst/>
                  <a:latin typeface="HelveticaNeue LT 77 BdCn" panose="020B0706030502030204" pitchFamily="34" charset="0"/>
                </a:rPr>
                <a:t>Información</a:t>
              </a:r>
            </a:p>
          </p:txBody>
        </p:sp>
        <p:sp>
          <p:nvSpPr>
            <p:cNvPr id="16" name="Rectangle 15"/>
            <p:cNvSpPr/>
            <p:nvPr/>
          </p:nvSpPr>
          <p:spPr bwMode="auto">
            <a:xfrm>
              <a:off x="-1702340" y="2492496"/>
              <a:ext cx="2090315" cy="2376663"/>
            </a:xfrm>
            <a:prstGeom prst="rect">
              <a:avLst/>
            </a:prstGeom>
            <a:solidFill>
              <a:srgbClr val="ECF2D2"/>
            </a:solidFill>
            <a:ln w="19050">
              <a:solidFill>
                <a:schemeClr val="bg1">
                  <a:lumMod val="50000"/>
                </a:schemeClr>
              </a:solidFill>
            </a:ln>
            <a:effectLst/>
          </p:spPr>
          <p:txBody>
            <a:bodyPr vert="horz" wrap="square" lIns="0" tIns="216000" rIns="0" bIns="0" numCol="1" rtlCol="0" anchor="t" anchorCtr="0" compatLnSpc="1">
              <a:prstTxWarp prst="textNoShape">
                <a:avLst/>
              </a:prstTxWarp>
            </a:bodyPr>
            <a:lstStyle/>
            <a:p>
              <a:pPr marL="378000" indent="-285750" fontAlgn="base">
                <a:spcBef>
                  <a:spcPct val="0"/>
                </a:spcBef>
                <a:spcAft>
                  <a:spcPts val="600"/>
                </a:spcAft>
                <a:buFont typeface="Arial" panose="020B0604020202020204" pitchFamily="34" charset="0"/>
                <a:buChar char="•"/>
              </a:pPr>
              <a:r>
                <a:rPr lang="en-US" dirty="0" err="1">
                  <a:solidFill>
                    <a:srgbClr val="232333"/>
                  </a:solidFill>
                  <a:latin typeface="HelveticaNeue LT 77 BdCn" panose="020B0706030502030204" pitchFamily="34" charset="0"/>
                </a:rPr>
                <a:t>Instrucciones</a:t>
              </a:r>
              <a:endParaRPr lang="en-US" dirty="0">
                <a:solidFill>
                  <a:srgbClr val="232333"/>
                </a:solidFill>
                <a:latin typeface="HelveticaNeue LT 77 BdCn" panose="020B0706030502030204" pitchFamily="34" charset="0"/>
              </a:endParaRPr>
            </a:p>
            <a:p>
              <a:pPr marL="92250" fontAlgn="base">
                <a:spcBef>
                  <a:spcPct val="0"/>
                </a:spcBef>
                <a:spcAft>
                  <a:spcPts val="600"/>
                </a:spcAft>
              </a:pPr>
              <a:endParaRPr lang="en-US" dirty="0">
                <a:solidFill>
                  <a:srgbClr val="232333"/>
                </a:solidFill>
                <a:latin typeface="HelveticaNeue LT 77 BdCn" panose="020B0706030502030204" pitchFamily="34" charset="0"/>
              </a:endParaRPr>
            </a:p>
            <a:p>
              <a:pPr marL="92250" fontAlgn="base">
                <a:spcBef>
                  <a:spcPct val="0"/>
                </a:spcBef>
                <a:spcAft>
                  <a:spcPts val="600"/>
                </a:spcAft>
              </a:pPr>
              <a:endParaRPr lang="en-US" dirty="0">
                <a:solidFill>
                  <a:srgbClr val="232333"/>
                </a:solidFill>
                <a:latin typeface="HelveticaNeue LT 77 BdCn" panose="020B0706030502030204" pitchFamily="34" charset="0"/>
              </a:endParaRPr>
            </a:p>
            <a:p>
              <a:pPr marL="378000" indent="-285750" fontAlgn="base">
                <a:spcBef>
                  <a:spcPct val="0"/>
                </a:spcBef>
                <a:spcAft>
                  <a:spcPts val="600"/>
                </a:spcAft>
                <a:buFont typeface="Arial" panose="020B0604020202020204" pitchFamily="34" charset="0"/>
                <a:buChar char="•"/>
              </a:pPr>
              <a:r>
                <a:rPr lang="en-US" dirty="0">
                  <a:solidFill>
                    <a:srgbClr val="232333"/>
                  </a:solidFill>
                  <a:latin typeface="HelveticaNeue LT 77 BdCn" panose="020B0706030502030204" pitchFamily="34" charset="0"/>
                </a:rPr>
                <a:t>Feedback</a:t>
              </a:r>
            </a:p>
          </p:txBody>
        </p:sp>
      </p:grpSp>
      <p:sp>
        <p:nvSpPr>
          <p:cNvPr id="17" name="TextBox 16"/>
          <p:cNvSpPr txBox="1"/>
          <p:nvPr/>
        </p:nvSpPr>
        <p:spPr>
          <a:xfrm>
            <a:off x="3211410" y="3813880"/>
            <a:ext cx="6494085" cy="369332"/>
          </a:xfrm>
          <a:prstGeom prst="rect">
            <a:avLst/>
          </a:prstGeom>
          <a:noFill/>
        </p:spPr>
        <p:txBody>
          <a:bodyPr wrap="none" rtlCol="0">
            <a:spAutoFit/>
          </a:bodyPr>
          <a:lstStyle/>
          <a:p>
            <a:r>
              <a:rPr lang="en-US" i="1" dirty="0">
                <a:latin typeface="HelveticaNeueLT W1G 45 Lt" panose="020B0403020202020204" pitchFamily="34" charset="0"/>
              </a:rPr>
              <a:t>La </a:t>
            </a:r>
            <a:r>
              <a:rPr lang="en-US" i="1" dirty="0" err="1">
                <a:latin typeface="HelveticaNeueLT W1G 45 Lt" panose="020B0403020202020204" pitchFamily="34" charset="0"/>
              </a:rPr>
              <a:t>información</a:t>
            </a:r>
            <a:r>
              <a:rPr lang="en-US" i="1" dirty="0">
                <a:latin typeface="HelveticaNeueLT W1G 45 Lt" panose="020B0403020202020204" pitchFamily="34" charset="0"/>
              </a:rPr>
              <a:t> </a:t>
            </a:r>
            <a:r>
              <a:rPr lang="en-US" i="1" dirty="0" err="1">
                <a:latin typeface="HelveticaNeueLT W1G 45 Lt" panose="020B0403020202020204" pitchFamily="34" charset="0"/>
              </a:rPr>
              <a:t>sobre</a:t>
            </a:r>
            <a:r>
              <a:rPr lang="en-US" i="1" dirty="0">
                <a:latin typeface="HelveticaNeueLT W1G 45 Lt" panose="020B0403020202020204" pitchFamily="34" charset="0"/>
              </a:rPr>
              <a:t> el </a:t>
            </a:r>
            <a:r>
              <a:rPr lang="en-US" i="1" dirty="0" err="1">
                <a:latin typeface="HelveticaNeueLT W1G 45 Lt" panose="020B0403020202020204" pitchFamily="34" charset="0"/>
              </a:rPr>
              <a:t>resultado</a:t>
            </a:r>
            <a:r>
              <a:rPr lang="en-US" i="1" dirty="0">
                <a:latin typeface="HelveticaNeueLT W1G 45 Lt" panose="020B0403020202020204" pitchFamily="34" charset="0"/>
              </a:rPr>
              <a:t> y </a:t>
            </a:r>
            <a:r>
              <a:rPr lang="en-US" i="1" dirty="0" err="1">
                <a:latin typeface="HelveticaNeueLT W1G 45 Lt" panose="020B0403020202020204" pitchFamily="34" charset="0"/>
              </a:rPr>
              <a:t>exactitud</a:t>
            </a:r>
            <a:r>
              <a:rPr lang="en-US" i="1" dirty="0">
                <a:latin typeface="HelveticaNeueLT W1G 45 Lt" panose="020B0403020202020204" pitchFamily="34" charset="0"/>
              </a:rPr>
              <a:t> de la </a:t>
            </a:r>
            <a:r>
              <a:rPr lang="en-US" i="1" dirty="0" err="1">
                <a:latin typeface="HelveticaNeueLT W1G 45 Lt" panose="020B0403020202020204" pitchFamily="34" charset="0"/>
              </a:rPr>
              <a:t>ejecución</a:t>
            </a:r>
            <a:r>
              <a:rPr lang="en-US" i="1" dirty="0">
                <a:latin typeface="HelveticaNeueLT W1G 45 Lt" panose="020B0403020202020204" pitchFamily="34" charset="0"/>
              </a:rPr>
              <a:t>. </a:t>
            </a:r>
          </a:p>
        </p:txBody>
      </p:sp>
      <p:cxnSp>
        <p:nvCxnSpPr>
          <p:cNvPr id="18" name="Straight Connector 17"/>
          <p:cNvCxnSpPr/>
          <p:nvPr/>
        </p:nvCxnSpPr>
        <p:spPr bwMode="auto">
          <a:xfrm>
            <a:off x="2937197" y="3969415"/>
            <a:ext cx="262671" cy="0"/>
          </a:xfrm>
          <a:prstGeom prst="line">
            <a:avLst/>
          </a:prstGeom>
          <a:noFill/>
          <a:ln w="9525" cap="flat" cmpd="sng" algn="ctr">
            <a:solidFill>
              <a:schemeClr val="tx1"/>
            </a:solidFill>
            <a:prstDash val="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 name="Imagen 2">
            <a:extLst>
              <a:ext uri="{FF2B5EF4-FFF2-40B4-BE49-F238E27FC236}">
                <a16:creationId xmlns:a16="http://schemas.microsoft.com/office/drawing/2014/main" id="{FE2E8469-AF00-4114-A2AC-4965D0579500}"/>
              </a:ext>
            </a:extLst>
          </p:cNvPr>
          <p:cNvPicPr>
            <a:picLocks noChangeAspect="1"/>
          </p:cNvPicPr>
          <p:nvPr/>
        </p:nvPicPr>
        <p:blipFill>
          <a:blip r:embed="rId3"/>
          <a:stretch>
            <a:fillRect/>
          </a:stretch>
        </p:blipFill>
        <p:spPr>
          <a:xfrm>
            <a:off x="6930529" y="-35019"/>
            <a:ext cx="2200847" cy="1194920"/>
          </a:xfrm>
          <a:prstGeom prst="rect">
            <a:avLst/>
          </a:prstGeom>
        </p:spPr>
      </p:pic>
    </p:spTree>
    <p:extLst>
      <p:ext uri="{BB962C8B-B14F-4D97-AF65-F5344CB8AC3E}">
        <p14:creationId xmlns:p14="http://schemas.microsoft.com/office/powerpoint/2010/main" val="1494407222"/>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Información</a:t>
            </a:r>
            <a:r>
              <a:rPr lang="en-US" noProof="0" dirty="0"/>
              <a:t>: </a:t>
            </a:r>
            <a:r>
              <a:rPr lang="en-US" noProof="0" dirty="0" err="1">
                <a:solidFill>
                  <a:schemeClr val="tx1">
                    <a:lumMod val="65000"/>
                    <a:lumOff val="35000"/>
                  </a:schemeClr>
                </a:solidFill>
              </a:rPr>
              <a:t>Instrucciones</a:t>
            </a:r>
            <a:endParaRPr lang="en-US" noProof="0" dirty="0">
              <a:solidFill>
                <a:schemeClr val="tx1">
                  <a:lumMod val="65000"/>
                  <a:lumOff val="35000"/>
                </a:schemeClr>
              </a:solidFill>
            </a:endParaRPr>
          </a:p>
        </p:txBody>
      </p:sp>
      <p:sp>
        <p:nvSpPr>
          <p:cNvPr id="3" name="Content Placeholder 2"/>
          <p:cNvSpPr>
            <a:spLocks noGrp="1"/>
          </p:cNvSpPr>
          <p:nvPr>
            <p:ph idx="1"/>
          </p:nvPr>
        </p:nvSpPr>
        <p:spPr>
          <a:xfrm>
            <a:off x="478502" y="1558928"/>
            <a:ext cx="9953201" cy="3670271"/>
          </a:xfrm>
        </p:spPr>
        <p:txBody>
          <a:bodyPr>
            <a:normAutofit/>
          </a:bodyPr>
          <a:lstStyle/>
          <a:p>
            <a:pPr marL="0" indent="0">
              <a:buNone/>
            </a:pPr>
            <a:r>
              <a:rPr lang="en-US" noProof="0" dirty="0" err="1">
                <a:latin typeface="HelveticaNeue LT 77 BdCn" panose="020B0706030502030204" pitchFamily="34" charset="0"/>
              </a:rPr>
              <a:t>Efecto</a:t>
            </a:r>
            <a:r>
              <a:rPr lang="en-US" noProof="0" dirty="0">
                <a:latin typeface="HelveticaNeue LT 77 BdCn" panose="020B0706030502030204" pitchFamily="34" charset="0"/>
              </a:rPr>
              <a:t> de las </a:t>
            </a:r>
            <a:r>
              <a:rPr lang="en-US" noProof="0" dirty="0" err="1">
                <a:latin typeface="HelveticaNeue LT 77 BdCn" panose="020B0706030502030204" pitchFamily="34" charset="0"/>
              </a:rPr>
              <a:t>instrucciones</a:t>
            </a:r>
            <a:endParaRPr lang="en-US" noProof="0" dirty="0">
              <a:latin typeface="HelveticaNeue LT 77 BdCn" panose="020B0706030502030204" pitchFamily="34" charset="0"/>
            </a:endParaRPr>
          </a:p>
          <a:p>
            <a:pPr marL="0" indent="0">
              <a:spcAft>
                <a:spcPts val="1200"/>
              </a:spcAft>
              <a:buNone/>
            </a:pPr>
            <a:r>
              <a:rPr lang="en-US" sz="1800" noProof="0" dirty="0"/>
              <a:t>La forma en la que las </a:t>
            </a:r>
            <a:r>
              <a:rPr lang="en-US" sz="1800" noProof="0" dirty="0" err="1"/>
              <a:t>instrucciones</a:t>
            </a:r>
            <a:r>
              <a:rPr lang="en-US" sz="1800" noProof="0" dirty="0"/>
              <a:t> </a:t>
            </a:r>
            <a:r>
              <a:rPr lang="en-US" sz="1800" noProof="0" dirty="0" err="1"/>
              <a:t>cambian</a:t>
            </a:r>
            <a:r>
              <a:rPr lang="en-US" sz="1800" noProof="0" dirty="0"/>
              <a:t> el </a:t>
            </a:r>
            <a:r>
              <a:rPr lang="en-US" sz="1800" noProof="0" dirty="0" err="1"/>
              <a:t>foco</a:t>
            </a:r>
            <a:r>
              <a:rPr lang="en-US" sz="1800" noProof="0" dirty="0"/>
              <a:t> de </a:t>
            </a:r>
            <a:r>
              <a:rPr lang="en-US" sz="1800" noProof="0" dirty="0" err="1"/>
              <a:t>atención</a:t>
            </a:r>
            <a:r>
              <a:rPr lang="en-US" sz="1800" noProof="0" dirty="0"/>
              <a:t> de la persona </a:t>
            </a:r>
            <a:r>
              <a:rPr lang="en-US" sz="1800" noProof="0" dirty="0" err="1"/>
              <a:t>puede</a:t>
            </a:r>
            <a:r>
              <a:rPr lang="en-US" sz="1800" noProof="0" dirty="0"/>
              <a:t> </a:t>
            </a:r>
            <a:r>
              <a:rPr lang="en-US" sz="1800" noProof="0" dirty="0" err="1"/>
              <a:t>tener</a:t>
            </a:r>
            <a:r>
              <a:rPr lang="en-US" sz="1800" noProof="0" dirty="0"/>
              <a:t> </a:t>
            </a:r>
            <a:r>
              <a:rPr lang="en-US" sz="1800" noProof="0" dirty="0" err="1"/>
              <a:t>efectos</a:t>
            </a:r>
            <a:r>
              <a:rPr lang="en-US" sz="1800" noProof="0" dirty="0"/>
              <a:t> </a:t>
            </a:r>
            <a:r>
              <a:rPr lang="en-US" sz="1800" noProof="0" dirty="0" err="1"/>
              <a:t>perjudiciales</a:t>
            </a:r>
            <a:r>
              <a:rPr lang="en-US" sz="1800" noProof="0" dirty="0"/>
              <a:t> </a:t>
            </a:r>
            <a:r>
              <a:rPr lang="en-US" sz="1800" noProof="0" dirty="0" err="1"/>
              <a:t>sobre</a:t>
            </a:r>
            <a:r>
              <a:rPr lang="en-US" sz="1800" noProof="0" dirty="0"/>
              <a:t> la </a:t>
            </a:r>
            <a:r>
              <a:rPr lang="en-US" sz="1800" noProof="0" dirty="0" err="1"/>
              <a:t>ejecución</a:t>
            </a:r>
            <a:r>
              <a:rPr lang="en-US" sz="1800" noProof="0" dirty="0"/>
              <a:t> y el </a:t>
            </a:r>
            <a:r>
              <a:rPr lang="en-US" sz="1800" noProof="0" dirty="0" err="1"/>
              <a:t>aprendizaje</a:t>
            </a:r>
            <a:r>
              <a:rPr lang="en-US" sz="1800" noProof="0" dirty="0"/>
              <a:t> [56].</a:t>
            </a:r>
          </a:p>
          <a:p>
            <a:pPr marL="0" indent="0">
              <a:buNone/>
            </a:pPr>
            <a:r>
              <a:rPr lang="en-US" noProof="0" dirty="0" err="1">
                <a:latin typeface="HelveticaNeue LT 77 BdCn" panose="020B0706030502030204" pitchFamily="34" charset="0"/>
              </a:rPr>
              <a:t>Uso</a:t>
            </a:r>
            <a:r>
              <a:rPr lang="en-US" noProof="0" dirty="0">
                <a:latin typeface="HelveticaNeue LT 77 BdCn" panose="020B0706030502030204" pitchFamily="34" charset="0"/>
              </a:rPr>
              <a:t> de las </a:t>
            </a:r>
            <a:r>
              <a:rPr lang="en-US" noProof="0" dirty="0" err="1">
                <a:latin typeface="HelveticaNeue LT 77 BdCn" panose="020B0706030502030204" pitchFamily="34" charset="0"/>
              </a:rPr>
              <a:t>instrucciones</a:t>
            </a:r>
            <a:endParaRPr lang="en-US" noProof="0" dirty="0">
              <a:latin typeface="HelveticaNeue LT 77 BdCn" panose="020B0706030502030204" pitchFamily="34" charset="0"/>
            </a:endParaRPr>
          </a:p>
          <a:p>
            <a:pPr marL="0" indent="0">
              <a:spcAft>
                <a:spcPts val="1200"/>
              </a:spcAft>
              <a:buNone/>
            </a:pPr>
            <a:r>
              <a:rPr lang="en-US" sz="1800" noProof="0" dirty="0" err="1"/>
              <a:t>Transmitir</a:t>
            </a:r>
            <a:r>
              <a:rPr lang="en-US" sz="1800" noProof="0" dirty="0"/>
              <a:t> solo ideas generals que </a:t>
            </a:r>
            <a:r>
              <a:rPr lang="en-US" sz="1800" noProof="0" dirty="0" err="1"/>
              <a:t>sean</a:t>
            </a:r>
            <a:r>
              <a:rPr lang="en-US" sz="1800" noProof="0" dirty="0"/>
              <a:t> </a:t>
            </a:r>
            <a:r>
              <a:rPr lang="en-US" sz="1800" noProof="0" dirty="0" err="1"/>
              <a:t>esenciales</a:t>
            </a:r>
            <a:r>
              <a:rPr lang="en-US" sz="1800" noProof="0" dirty="0"/>
              <a:t> para los </a:t>
            </a:r>
            <a:r>
              <a:rPr lang="en-US" sz="1800" noProof="0" dirty="0" err="1"/>
              <a:t>primeros</a:t>
            </a:r>
            <a:r>
              <a:rPr lang="en-US" sz="1800" noProof="0" dirty="0"/>
              <a:t> </a:t>
            </a:r>
            <a:r>
              <a:rPr lang="en-US" sz="1800" noProof="0" dirty="0" err="1"/>
              <a:t>intentos</a:t>
            </a:r>
            <a:r>
              <a:rPr lang="en-US" sz="1800" noProof="0" dirty="0"/>
              <a:t>. </a:t>
            </a:r>
            <a:r>
              <a:rPr lang="en-US" sz="1800" noProof="0" dirty="0" err="1"/>
              <a:t>Añadir</a:t>
            </a:r>
            <a:r>
              <a:rPr lang="en-US" sz="1800" noProof="0" dirty="0"/>
              <a:t> </a:t>
            </a:r>
            <a:r>
              <a:rPr lang="en-US" sz="1800" noProof="0" dirty="0" err="1"/>
              <a:t>más</a:t>
            </a:r>
            <a:r>
              <a:rPr lang="en-US" sz="1800" noProof="0" dirty="0"/>
              <a:t> </a:t>
            </a:r>
            <a:r>
              <a:rPr lang="en-US" sz="1800" noProof="0" dirty="0" err="1"/>
              <a:t>instrucciones</a:t>
            </a:r>
            <a:r>
              <a:rPr lang="en-US" sz="1800" noProof="0" dirty="0"/>
              <a:t> de forma </a:t>
            </a:r>
            <a:r>
              <a:rPr lang="en-US" sz="1800" noProof="0" dirty="0" err="1"/>
              <a:t>progresiva</a:t>
            </a:r>
            <a:r>
              <a:rPr lang="en-US" sz="1800" noProof="0" dirty="0"/>
              <a:t> </a:t>
            </a:r>
            <a:r>
              <a:rPr lang="en-US" sz="1800" noProof="0" dirty="0" err="1"/>
              <a:t>debido</a:t>
            </a:r>
            <a:r>
              <a:rPr lang="en-US" sz="1800" noProof="0" dirty="0"/>
              <a:t> a la </a:t>
            </a:r>
            <a:r>
              <a:rPr lang="en-US" sz="1800" noProof="0" dirty="0" err="1"/>
              <a:t>cantidad</a:t>
            </a:r>
            <a:r>
              <a:rPr lang="en-US" sz="1800" noProof="0" dirty="0"/>
              <a:t> </a:t>
            </a:r>
            <a:r>
              <a:rPr lang="en-US" sz="1800" noProof="0" dirty="0" err="1"/>
              <a:t>limitada</a:t>
            </a:r>
            <a:r>
              <a:rPr lang="en-US" sz="1800" noProof="0" dirty="0"/>
              <a:t> de </a:t>
            </a:r>
            <a:r>
              <a:rPr lang="en-US" sz="1800" noProof="0" dirty="0" err="1"/>
              <a:t>instrucciones</a:t>
            </a:r>
            <a:r>
              <a:rPr lang="en-US" sz="1800" noProof="0" dirty="0"/>
              <a:t> que se </a:t>
            </a:r>
            <a:r>
              <a:rPr lang="en-US" sz="1800" noProof="0" dirty="0" err="1"/>
              <a:t>pueden</a:t>
            </a:r>
            <a:r>
              <a:rPr lang="en-US" sz="1800" noProof="0" dirty="0"/>
              <a:t> </a:t>
            </a:r>
            <a:r>
              <a:rPr lang="en-US" sz="1800" noProof="0" dirty="0" err="1"/>
              <a:t>recordar</a:t>
            </a:r>
            <a:r>
              <a:rPr lang="en-US" sz="1800" noProof="0" dirty="0"/>
              <a:t> [1].</a:t>
            </a:r>
          </a:p>
          <a:p>
            <a:pPr marL="0" indent="0">
              <a:buNone/>
            </a:pPr>
            <a:r>
              <a:rPr lang="en-US" noProof="0" dirty="0" err="1">
                <a:latin typeface="HelveticaNeue LT 77 BdCn" panose="020B0706030502030204" pitchFamily="34" charset="0"/>
              </a:rPr>
              <a:t>Planificación</a:t>
            </a:r>
            <a:r>
              <a:rPr lang="en-US" noProof="0" dirty="0">
                <a:latin typeface="HelveticaNeue LT 77 BdCn" panose="020B0706030502030204" pitchFamily="34" charset="0"/>
              </a:rPr>
              <a:t> </a:t>
            </a:r>
            <a:r>
              <a:rPr lang="en-US" noProof="0" dirty="0" err="1">
                <a:latin typeface="HelveticaNeue LT 77 BdCn" panose="020B0706030502030204" pitchFamily="34" charset="0"/>
              </a:rPr>
              <a:t>óptima</a:t>
            </a:r>
            <a:endParaRPr lang="en-US" noProof="0" dirty="0">
              <a:latin typeface="HelveticaNeue LT 77 BdCn" panose="020B0706030502030204" pitchFamily="34" charset="0"/>
            </a:endParaRPr>
          </a:p>
          <a:p>
            <a:pPr marL="0" indent="0">
              <a:buNone/>
            </a:pPr>
            <a:r>
              <a:rPr lang="en-US" sz="1800" noProof="0" dirty="0" err="1"/>
              <a:t>Intercalar</a:t>
            </a:r>
            <a:r>
              <a:rPr lang="en-US" sz="1800" noProof="0" dirty="0"/>
              <a:t> </a:t>
            </a:r>
            <a:r>
              <a:rPr lang="en-US" sz="1800" noProof="0" dirty="0" err="1"/>
              <a:t>práctica</a:t>
            </a:r>
            <a:r>
              <a:rPr lang="en-US" sz="1800" noProof="0" dirty="0"/>
              <a:t> active con </a:t>
            </a:r>
            <a:r>
              <a:rPr lang="en-US" sz="1800" noProof="0" dirty="0" err="1"/>
              <a:t>demostraciones</a:t>
            </a:r>
            <a:r>
              <a:rPr lang="en-US" sz="1800" noProof="0" dirty="0"/>
              <a:t> visuals de la </a:t>
            </a:r>
            <a:r>
              <a:rPr lang="en-US" sz="1800" noProof="0" dirty="0" err="1"/>
              <a:t>tarea</a:t>
            </a:r>
            <a:r>
              <a:rPr lang="en-US" sz="1800" noProof="0" dirty="0"/>
              <a:t> </a:t>
            </a:r>
            <a:r>
              <a:rPr lang="en-US" sz="1800" noProof="0" dirty="0" err="1"/>
              <a:t>mejora</a:t>
            </a:r>
            <a:r>
              <a:rPr lang="en-US" sz="1800" noProof="0" dirty="0"/>
              <a:t> el </a:t>
            </a:r>
            <a:r>
              <a:rPr lang="en-US" sz="1800" noProof="0" dirty="0" err="1"/>
              <a:t>apredizaje</a:t>
            </a:r>
            <a:r>
              <a:rPr lang="en-US" sz="1800" noProof="0" dirty="0"/>
              <a:t>, </a:t>
            </a:r>
            <a:r>
              <a:rPr lang="en-US" sz="1800" noProof="0" dirty="0" err="1"/>
              <a:t>comparado</a:t>
            </a:r>
            <a:r>
              <a:rPr lang="en-US" sz="1800" noProof="0" dirty="0"/>
              <a:t> con solo </a:t>
            </a:r>
            <a:r>
              <a:rPr lang="en-US" sz="1800" noProof="0" dirty="0" err="1"/>
              <a:t>dar</a:t>
            </a:r>
            <a:r>
              <a:rPr lang="en-US" sz="1800" noProof="0" dirty="0"/>
              <a:t> una </a:t>
            </a:r>
            <a:r>
              <a:rPr lang="en-US" sz="1800" noProof="0" dirty="0" err="1"/>
              <a:t>serie</a:t>
            </a:r>
            <a:r>
              <a:rPr lang="en-US" sz="1800" noProof="0" dirty="0"/>
              <a:t> de </a:t>
            </a:r>
            <a:r>
              <a:rPr lang="en-US" sz="1800" noProof="0" dirty="0" err="1"/>
              <a:t>demostraciones</a:t>
            </a:r>
            <a:r>
              <a:rPr lang="en-US" sz="1800" noProof="0" dirty="0"/>
              <a:t> antes de la </a:t>
            </a:r>
            <a:r>
              <a:rPr lang="en-US" sz="1800" noProof="0" dirty="0" err="1"/>
              <a:t>práctica</a:t>
            </a:r>
            <a:r>
              <a:rPr lang="en-US" sz="1800" noProof="0" dirty="0"/>
              <a:t> [58-61].</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42</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Las </a:t>
            </a:r>
            <a:r>
              <a:rPr lang="en-US" noProof="0" dirty="0" err="1"/>
              <a:t>instrucciones</a:t>
            </a:r>
            <a:r>
              <a:rPr lang="en-US" noProof="0" dirty="0"/>
              <a:t> </a:t>
            </a:r>
            <a:r>
              <a:rPr lang="en-US" noProof="0" dirty="0" err="1"/>
              <a:t>pueden</a:t>
            </a:r>
            <a:r>
              <a:rPr lang="en-US" noProof="0" dirty="0"/>
              <a:t> </a:t>
            </a:r>
            <a:r>
              <a:rPr lang="en-US" noProof="0" dirty="0" err="1"/>
              <a:t>ayudar</a:t>
            </a:r>
            <a:r>
              <a:rPr lang="en-US" noProof="0" dirty="0"/>
              <a:t> al </a:t>
            </a:r>
            <a:r>
              <a:rPr lang="en-US" noProof="0" dirty="0" err="1"/>
              <a:t>aprendizaje</a:t>
            </a:r>
            <a:r>
              <a:rPr lang="en-US" noProof="0" dirty="0"/>
              <a:t> </a:t>
            </a:r>
            <a:r>
              <a:rPr lang="en-US" noProof="0" dirty="0" err="1"/>
              <a:t>si</a:t>
            </a:r>
            <a:r>
              <a:rPr lang="en-US" noProof="0" dirty="0"/>
              <a:t> se </a:t>
            </a:r>
            <a:r>
              <a:rPr lang="en-US" noProof="0" dirty="0" err="1"/>
              <a:t>usan</a:t>
            </a:r>
            <a:r>
              <a:rPr lang="en-US" noProof="0" dirty="0"/>
              <a:t> de la forma </a:t>
            </a:r>
            <a:r>
              <a:rPr lang="en-US" noProof="0" dirty="0" err="1"/>
              <a:t>correcta</a:t>
            </a:r>
            <a:r>
              <a:rPr lang="en-US" noProof="0" dirty="0"/>
              <a:t> (</a:t>
            </a:r>
            <a:r>
              <a:rPr lang="en-US" noProof="0" dirty="0" err="1"/>
              <a:t>intercaladas</a:t>
            </a:r>
            <a:r>
              <a:rPr lang="en-US" noProof="0" dirty="0"/>
              <a:t> con la </a:t>
            </a:r>
            <a:r>
              <a:rPr lang="en-US" noProof="0" dirty="0" err="1"/>
              <a:t>práctica</a:t>
            </a:r>
            <a:r>
              <a:rPr lang="en-US" noProof="0" dirty="0"/>
              <a:t>). </a:t>
            </a:r>
          </a:p>
        </p:txBody>
      </p:sp>
      <p:pic>
        <p:nvPicPr>
          <p:cNvPr id="6" name="Imagen 5">
            <a:extLst>
              <a:ext uri="{FF2B5EF4-FFF2-40B4-BE49-F238E27FC236}">
                <a16:creationId xmlns:a16="http://schemas.microsoft.com/office/drawing/2014/main" id="{23BB358D-A89E-43C7-B4B2-8B11A61AF3EB}"/>
              </a:ext>
            </a:extLst>
          </p:cNvPr>
          <p:cNvPicPr>
            <a:picLocks noChangeAspect="1"/>
          </p:cNvPicPr>
          <p:nvPr/>
        </p:nvPicPr>
        <p:blipFill>
          <a:blip r:embed="rId3"/>
          <a:stretch>
            <a:fillRect/>
          </a:stretch>
        </p:blipFill>
        <p:spPr>
          <a:xfrm>
            <a:off x="6835386" y="0"/>
            <a:ext cx="2200847" cy="1194920"/>
          </a:xfrm>
          <a:prstGeom prst="rect">
            <a:avLst/>
          </a:prstGeom>
        </p:spPr>
      </p:pic>
    </p:spTree>
    <p:extLst>
      <p:ext uri="{BB962C8B-B14F-4D97-AF65-F5344CB8AC3E}">
        <p14:creationId xmlns:p14="http://schemas.microsoft.com/office/powerpoint/2010/main" val="392523566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7"/>
            <a:ext cx="6380019" cy="1039853"/>
          </a:xfrm>
        </p:spPr>
        <p:txBody>
          <a:bodyPr>
            <a:normAutofit fontScale="90000"/>
          </a:bodyPr>
          <a:lstStyle/>
          <a:p>
            <a:r>
              <a:rPr lang="en-US" noProof="0" dirty="0" err="1"/>
              <a:t>Información</a:t>
            </a:r>
            <a:r>
              <a:rPr lang="en-US" noProof="0" dirty="0"/>
              <a:t>: </a:t>
            </a:r>
            <a:r>
              <a:rPr lang="en-US" noProof="0" dirty="0" err="1"/>
              <a:t>Visión</a:t>
            </a:r>
            <a:r>
              <a:rPr lang="en-US" noProof="0" dirty="0"/>
              <a:t> general del  </a:t>
            </a:r>
            <a:r>
              <a:rPr lang="en-US" noProof="0" dirty="0">
                <a:solidFill>
                  <a:schemeClr val="tx1">
                    <a:lumMod val="65000"/>
                    <a:lumOff val="35000"/>
                  </a:schemeClr>
                </a:solidFill>
              </a:rPr>
              <a:t>Feedback</a:t>
            </a:r>
          </a:p>
        </p:txBody>
      </p:sp>
      <p:sp>
        <p:nvSpPr>
          <p:cNvPr id="4" name="Footer Placeholder 3"/>
          <p:cNvSpPr>
            <a:spLocks noGrp="1"/>
          </p:cNvSpPr>
          <p:nvPr>
            <p:ph type="ftr" sz="quarter" idx="11"/>
          </p:nvPr>
        </p:nvSpPr>
        <p:spPr>
          <a:xfrm>
            <a:off x="478502" y="6516171"/>
            <a:ext cx="4476447" cy="363600"/>
          </a:xfrm>
        </p:spPr>
        <p:txBody>
          <a:bodyPr/>
          <a:lstStyle/>
          <a:p>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a:p>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43</a:t>
            </a:fld>
            <a:endParaRPr lang="de-CH" dirty="0">
              <a:solidFill>
                <a:srgbClr val="000000"/>
              </a:solidFill>
            </a:endParaRPr>
          </a:p>
        </p:txBody>
      </p:sp>
      <p:sp>
        <p:nvSpPr>
          <p:cNvPr id="37" name="Text Placeholder 36"/>
          <p:cNvSpPr>
            <a:spLocks noGrp="1"/>
          </p:cNvSpPr>
          <p:nvPr>
            <p:ph type="body" sz="quarter" idx="13"/>
          </p:nvPr>
        </p:nvSpPr>
        <p:spPr/>
        <p:txBody>
          <a:bodyPr>
            <a:normAutofit/>
          </a:bodyPr>
          <a:lstStyle/>
          <a:p>
            <a:r>
              <a:rPr lang="en-US" dirty="0"/>
              <a:t>El</a:t>
            </a:r>
            <a:r>
              <a:rPr lang="en-US" noProof="0" dirty="0"/>
              <a:t> feedback </a:t>
            </a:r>
            <a:r>
              <a:rPr lang="en-US" noProof="0" dirty="0" err="1"/>
              <a:t>sensitivo</a:t>
            </a:r>
            <a:r>
              <a:rPr lang="en-US" noProof="0" dirty="0"/>
              <a:t> es </a:t>
            </a:r>
            <a:r>
              <a:rPr lang="en-US" noProof="0" dirty="0" err="1"/>
              <a:t>esencial</a:t>
            </a:r>
            <a:r>
              <a:rPr lang="en-US" noProof="0" dirty="0"/>
              <a:t> para </a:t>
            </a:r>
            <a:r>
              <a:rPr lang="en-US" noProof="0" dirty="0" err="1"/>
              <a:t>tener</a:t>
            </a:r>
            <a:r>
              <a:rPr lang="en-US" noProof="0" dirty="0"/>
              <a:t> </a:t>
            </a:r>
            <a:r>
              <a:rPr lang="en-US" noProof="0" dirty="0" err="1"/>
              <a:t>referencias</a:t>
            </a:r>
            <a:r>
              <a:rPr lang="en-US" noProof="0" dirty="0"/>
              <a:t> para el </a:t>
            </a:r>
            <a:r>
              <a:rPr lang="en-US" noProof="0" dirty="0" err="1"/>
              <a:t>aprendizaje</a:t>
            </a:r>
            <a:r>
              <a:rPr lang="en-US" noProof="0" dirty="0"/>
              <a:t> y la exactitude, lo que </a:t>
            </a:r>
            <a:r>
              <a:rPr lang="en-US" noProof="0" dirty="0" err="1"/>
              <a:t>nos</a:t>
            </a:r>
            <a:r>
              <a:rPr lang="en-US" noProof="0" dirty="0"/>
              <a:t> </a:t>
            </a:r>
            <a:r>
              <a:rPr lang="en-US" noProof="0" dirty="0" err="1"/>
              <a:t>permite</a:t>
            </a:r>
            <a:r>
              <a:rPr lang="en-US" noProof="0" dirty="0"/>
              <a:t> detector </a:t>
            </a:r>
            <a:r>
              <a:rPr lang="en-US" noProof="0" dirty="0" err="1"/>
              <a:t>errores</a:t>
            </a:r>
            <a:r>
              <a:rPr lang="en-US" noProof="0" dirty="0"/>
              <a:t> y </a:t>
            </a:r>
            <a:r>
              <a:rPr lang="en-US" noProof="0" dirty="0" err="1"/>
              <a:t>corregirlos</a:t>
            </a:r>
            <a:r>
              <a:rPr lang="en-US" noProof="0" dirty="0"/>
              <a:t>. </a:t>
            </a:r>
          </a:p>
        </p:txBody>
      </p:sp>
      <p:sp>
        <p:nvSpPr>
          <p:cNvPr id="38" name="Content Placeholder 35"/>
          <p:cNvSpPr txBox="1">
            <a:spLocks/>
          </p:cNvSpPr>
          <p:nvPr/>
        </p:nvSpPr>
        <p:spPr bwMode="auto">
          <a:xfrm>
            <a:off x="478502" y="1852137"/>
            <a:ext cx="9693799" cy="3064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240206" indent="-240206" algn="l" rtl="0" fontAlgn="base">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fontAlgn="base">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fontAlgn="base">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fontAlgn="base">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fontAlgn="base">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fontAlgn="base">
              <a:spcBef>
                <a:spcPct val="20000"/>
              </a:spcBef>
              <a:spcAft>
                <a:spcPct val="0"/>
              </a:spcAft>
              <a:defRPr>
                <a:solidFill>
                  <a:srgbClr val="232333"/>
                </a:solidFill>
                <a:latin typeface="Arial Narrow" pitchFamily="34" charset="0"/>
              </a:defRPr>
            </a:lvl6pPr>
            <a:lvl7pPr marL="3319988" indent="-308836" algn="l" rtl="0" fontAlgn="base">
              <a:spcBef>
                <a:spcPct val="20000"/>
              </a:spcBef>
              <a:spcAft>
                <a:spcPct val="0"/>
              </a:spcAft>
              <a:defRPr>
                <a:solidFill>
                  <a:srgbClr val="232333"/>
                </a:solidFill>
                <a:latin typeface="Arial Narrow" pitchFamily="34" charset="0"/>
              </a:defRPr>
            </a:lvl7pPr>
            <a:lvl8pPr marL="3731770" indent="-308836" algn="l" rtl="0" fontAlgn="base">
              <a:spcBef>
                <a:spcPct val="20000"/>
              </a:spcBef>
              <a:spcAft>
                <a:spcPct val="0"/>
              </a:spcAft>
              <a:defRPr>
                <a:solidFill>
                  <a:srgbClr val="232333"/>
                </a:solidFill>
                <a:latin typeface="Arial Narrow" pitchFamily="34" charset="0"/>
              </a:defRPr>
            </a:lvl8pPr>
            <a:lvl9pPr marL="4143550" indent="-308836" algn="l" rtl="0" fontAlgn="base">
              <a:spcBef>
                <a:spcPct val="20000"/>
              </a:spcBef>
              <a:spcAft>
                <a:spcPct val="0"/>
              </a:spcAft>
              <a:defRPr>
                <a:solidFill>
                  <a:srgbClr val="232333"/>
                </a:solidFill>
                <a:latin typeface="Arial Narrow" pitchFamily="34" charset="0"/>
              </a:defRPr>
            </a:lvl9pPr>
          </a:lstStyle>
          <a:p>
            <a:pPr>
              <a:spcAft>
                <a:spcPts val="600"/>
              </a:spcAft>
            </a:pPr>
            <a:r>
              <a:rPr lang="en-US" sz="1980" kern="0" dirty="0"/>
              <a:t>El Feedback </a:t>
            </a:r>
            <a:r>
              <a:rPr lang="en-US" sz="1980" kern="0" dirty="0" err="1"/>
              <a:t>juega</a:t>
            </a:r>
            <a:r>
              <a:rPr lang="en-US" sz="1980" kern="0" dirty="0"/>
              <a:t> un </a:t>
            </a:r>
            <a:r>
              <a:rPr lang="en-US" sz="1980" kern="0" dirty="0" err="1"/>
              <a:t>rol</a:t>
            </a:r>
            <a:r>
              <a:rPr lang="en-US" sz="1980" kern="0" dirty="0"/>
              <a:t> </a:t>
            </a:r>
            <a:r>
              <a:rPr lang="en-US" sz="1980" kern="0" dirty="0" err="1"/>
              <a:t>esencial</a:t>
            </a:r>
            <a:r>
              <a:rPr lang="en-US" sz="1980" kern="0" dirty="0"/>
              <a:t> en el control del movimiento y el </a:t>
            </a:r>
            <a:r>
              <a:rPr lang="en-US" sz="1980" kern="0" dirty="0" err="1"/>
              <a:t>aprendizaje</a:t>
            </a:r>
            <a:r>
              <a:rPr lang="en-US" sz="1980" kern="0" dirty="0"/>
              <a:t>. </a:t>
            </a:r>
          </a:p>
          <a:p>
            <a:pPr>
              <a:spcAft>
                <a:spcPts val="600"/>
              </a:spcAft>
            </a:pPr>
            <a:r>
              <a:rPr lang="en-US" sz="1980" kern="0" dirty="0" err="1"/>
              <a:t>Puede</a:t>
            </a:r>
            <a:r>
              <a:rPr lang="en-US" sz="1980" kern="0" dirty="0"/>
              <a:t> ser visual, </a:t>
            </a:r>
            <a:r>
              <a:rPr lang="en-US" sz="1980" kern="0" dirty="0" err="1"/>
              <a:t>auditivo</a:t>
            </a:r>
            <a:r>
              <a:rPr lang="en-US" sz="1980" kern="0" dirty="0"/>
              <a:t>, </a:t>
            </a:r>
            <a:r>
              <a:rPr lang="en-US" sz="1980" kern="0" dirty="0" err="1"/>
              <a:t>olfatorio</a:t>
            </a:r>
            <a:r>
              <a:rPr lang="en-US" sz="1980" kern="0" dirty="0"/>
              <a:t>, </a:t>
            </a:r>
            <a:r>
              <a:rPr lang="en-US" sz="1980" kern="0" dirty="0" err="1"/>
              <a:t>gustatorio</a:t>
            </a:r>
            <a:r>
              <a:rPr lang="en-US" sz="1980" kern="0" dirty="0"/>
              <a:t> o somatosensorial. </a:t>
            </a:r>
          </a:p>
          <a:p>
            <a:pPr>
              <a:spcAft>
                <a:spcPts val="600"/>
              </a:spcAft>
            </a:pPr>
            <a:r>
              <a:rPr lang="en-US" sz="1980" kern="0" dirty="0"/>
              <a:t>Se </a:t>
            </a:r>
            <a:r>
              <a:rPr lang="en-US" sz="1980" kern="0" dirty="0" err="1"/>
              <a:t>usa</a:t>
            </a:r>
            <a:r>
              <a:rPr lang="en-US" sz="1980" kern="0" dirty="0"/>
              <a:t> para </a:t>
            </a:r>
            <a:r>
              <a:rPr lang="en-US" sz="1980" kern="0" dirty="0" err="1"/>
              <a:t>comparar</a:t>
            </a:r>
            <a:r>
              <a:rPr lang="en-US" sz="1980" kern="0" dirty="0"/>
              <a:t> un movimiento con el movimiento </a:t>
            </a:r>
            <a:r>
              <a:rPr lang="en-US" sz="1980" kern="0" dirty="0" err="1"/>
              <a:t>deseado</a:t>
            </a:r>
            <a:r>
              <a:rPr lang="en-US" sz="1980" kern="0" dirty="0"/>
              <a:t>, para detector </a:t>
            </a:r>
            <a:r>
              <a:rPr lang="en-US" sz="1980" kern="0" dirty="0" err="1"/>
              <a:t>errores</a:t>
            </a:r>
            <a:r>
              <a:rPr lang="en-US" sz="1980" kern="0" dirty="0"/>
              <a:t> y </a:t>
            </a:r>
            <a:r>
              <a:rPr lang="en-US" sz="1980" kern="0" dirty="0" err="1"/>
              <a:t>guiar</a:t>
            </a:r>
            <a:r>
              <a:rPr lang="en-US" sz="1980" kern="0" dirty="0"/>
              <a:t> una forma de movimiento </a:t>
            </a:r>
            <a:r>
              <a:rPr lang="en-US" sz="1980" kern="0" dirty="0" err="1"/>
              <a:t>óptima</a:t>
            </a:r>
            <a:r>
              <a:rPr lang="en-US" sz="1980" kern="0" dirty="0"/>
              <a:t>. </a:t>
            </a:r>
          </a:p>
          <a:p>
            <a:r>
              <a:rPr lang="en-US" sz="1980" kern="0" dirty="0"/>
              <a:t>El Feedback es </a:t>
            </a:r>
            <a:r>
              <a:rPr lang="en-US" sz="1980" kern="0" dirty="0" err="1"/>
              <a:t>necesario</a:t>
            </a:r>
            <a:r>
              <a:rPr lang="en-US" sz="1980" kern="0" dirty="0"/>
              <a:t> para </a:t>
            </a:r>
            <a:r>
              <a:rPr lang="en-US" sz="1980" kern="0" dirty="0" err="1"/>
              <a:t>aprender</a:t>
            </a:r>
            <a:r>
              <a:rPr lang="en-US" sz="1980" kern="0" dirty="0"/>
              <a:t> </a:t>
            </a:r>
            <a:r>
              <a:rPr lang="en-US" sz="1980" kern="0" dirty="0" err="1"/>
              <a:t>tareas</a:t>
            </a:r>
            <a:r>
              <a:rPr lang="en-US" sz="1980" kern="0" dirty="0"/>
              <a:t> poco </a:t>
            </a:r>
            <a:r>
              <a:rPr lang="en-US" sz="1980" kern="0" dirty="0" err="1"/>
              <a:t>conocidas</a:t>
            </a:r>
            <a:r>
              <a:rPr lang="en-US" sz="1980" kern="0" dirty="0"/>
              <a:t>. </a:t>
            </a:r>
          </a:p>
        </p:txBody>
      </p:sp>
      <p:pic>
        <p:nvPicPr>
          <p:cNvPr id="3" name="Imagen 2">
            <a:extLst>
              <a:ext uri="{FF2B5EF4-FFF2-40B4-BE49-F238E27FC236}">
                <a16:creationId xmlns:a16="http://schemas.microsoft.com/office/drawing/2014/main" id="{5766E825-48D7-459C-A3CA-83362BB5248C}"/>
              </a:ext>
            </a:extLst>
          </p:cNvPr>
          <p:cNvPicPr>
            <a:picLocks noChangeAspect="1"/>
          </p:cNvPicPr>
          <p:nvPr/>
        </p:nvPicPr>
        <p:blipFill>
          <a:blip r:embed="rId3"/>
          <a:stretch>
            <a:fillRect/>
          </a:stretch>
        </p:blipFill>
        <p:spPr>
          <a:xfrm>
            <a:off x="7002537" y="-1825"/>
            <a:ext cx="2200847" cy="1194920"/>
          </a:xfrm>
          <a:prstGeom prst="rect">
            <a:avLst/>
          </a:prstGeom>
        </p:spPr>
      </p:pic>
    </p:spTree>
    <p:extLst>
      <p:ext uri="{BB962C8B-B14F-4D97-AF65-F5344CB8AC3E}">
        <p14:creationId xmlns:p14="http://schemas.microsoft.com/office/powerpoint/2010/main" val="311144129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785" y="389020"/>
            <a:ext cx="8557731" cy="553998"/>
          </a:xfrm>
        </p:spPr>
        <p:txBody>
          <a:bodyPr/>
          <a:lstStyle/>
          <a:p>
            <a:r>
              <a:rPr lang="en-US" noProof="0" dirty="0" err="1"/>
              <a:t>Información</a:t>
            </a:r>
            <a:r>
              <a:rPr lang="en-US" noProof="0" dirty="0"/>
              <a:t>: </a:t>
            </a:r>
            <a:r>
              <a:rPr lang="en-US" noProof="0" dirty="0" err="1"/>
              <a:t>Tipos</a:t>
            </a:r>
            <a:r>
              <a:rPr lang="en-US" noProof="0" dirty="0"/>
              <a:t> de </a:t>
            </a:r>
            <a:r>
              <a:rPr lang="en-US" noProof="0" dirty="0">
                <a:solidFill>
                  <a:schemeClr val="tx1">
                    <a:lumMod val="65000"/>
                    <a:lumOff val="35000"/>
                  </a:schemeClr>
                </a:solidFill>
              </a:rPr>
              <a:t>Feedback</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44</a:t>
            </a:fld>
            <a:endParaRPr lang="de-CH" dirty="0">
              <a:solidFill>
                <a:srgbClr val="000000"/>
              </a:solidFill>
            </a:endParaRPr>
          </a:p>
        </p:txBody>
      </p:sp>
      <p:grpSp>
        <p:nvGrpSpPr>
          <p:cNvPr id="20" name="Group 19"/>
          <p:cNvGrpSpPr/>
          <p:nvPr/>
        </p:nvGrpSpPr>
        <p:grpSpPr>
          <a:xfrm>
            <a:off x="1433080" y="1811056"/>
            <a:ext cx="8526736" cy="3932468"/>
            <a:chOff x="971862" y="1496194"/>
            <a:chExt cx="9793366" cy="4516624"/>
          </a:xfrm>
        </p:grpSpPr>
        <p:grpSp>
          <p:nvGrpSpPr>
            <p:cNvPr id="21" name="Group 20"/>
            <p:cNvGrpSpPr/>
            <p:nvPr/>
          </p:nvGrpSpPr>
          <p:grpSpPr>
            <a:xfrm>
              <a:off x="971862" y="1965517"/>
              <a:ext cx="9793366" cy="4047301"/>
              <a:chOff x="971862" y="1965517"/>
              <a:chExt cx="9793366" cy="4047301"/>
            </a:xfrm>
          </p:grpSpPr>
          <p:cxnSp>
            <p:nvCxnSpPr>
              <p:cNvPr id="23" name="Straight Connector 22"/>
              <p:cNvCxnSpPr>
                <a:stCxn id="22" idx="2"/>
              </p:cNvCxnSpPr>
              <p:nvPr/>
            </p:nvCxnSpPr>
            <p:spPr>
              <a:xfrm flipH="1">
                <a:off x="5728435" y="1965517"/>
                <a:ext cx="1" cy="284347"/>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grpSp>
            <p:nvGrpSpPr>
              <p:cNvPr id="24" name="Group 23"/>
              <p:cNvGrpSpPr/>
              <p:nvPr/>
            </p:nvGrpSpPr>
            <p:grpSpPr>
              <a:xfrm>
                <a:off x="971862" y="2221763"/>
                <a:ext cx="9793366" cy="3791055"/>
                <a:chOff x="320510" y="1570411"/>
                <a:chExt cx="9793366" cy="3791055"/>
              </a:xfrm>
            </p:grpSpPr>
            <p:cxnSp>
              <p:nvCxnSpPr>
                <p:cNvPr id="25" name="Straight Connector 24"/>
                <p:cNvCxnSpPr/>
                <p:nvPr/>
              </p:nvCxnSpPr>
              <p:spPr>
                <a:xfrm flipH="1">
                  <a:off x="6523981" y="3036511"/>
                  <a:ext cx="1" cy="36000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8653901" y="3022781"/>
                  <a:ext cx="0" cy="36000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258776" y="3396511"/>
                  <a:ext cx="2530420" cy="1173305"/>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de-CH" b="1" dirty="0">
                      <a:solidFill>
                        <a:srgbClr val="B4CC4C"/>
                      </a:solidFill>
                      <a:latin typeface="HelveticaNeue LT 77 BdCn" panose="020B0706030502030204" pitchFamily="34" charset="0"/>
                    </a:rPr>
                    <a:t>Conocimiento de </a:t>
                  </a:r>
                </a:p>
                <a:p>
                  <a:pPr algn="ctr"/>
                  <a:r>
                    <a:rPr lang="en-US" b="1" dirty="0" err="1">
                      <a:solidFill>
                        <a:srgbClr val="B4CC4C"/>
                      </a:solidFill>
                      <a:latin typeface="HelveticaNeue LT 77 BdCn" panose="020B0706030502030204" pitchFamily="34" charset="0"/>
                    </a:rPr>
                    <a:t>Resultados</a:t>
                  </a:r>
                  <a:br>
                    <a:rPr lang="de-CH" b="1" dirty="0">
                      <a:solidFill>
                        <a:srgbClr val="B4CC4C"/>
                      </a:solidFill>
                      <a:latin typeface="HelveticaNeue LT 77 BdCn" panose="020B0706030502030204" pitchFamily="34" charset="0"/>
                    </a:rPr>
                  </a:br>
                  <a:r>
                    <a:rPr lang="de-CH" b="1" dirty="0">
                      <a:solidFill>
                        <a:srgbClr val="B4CC4C"/>
                      </a:solidFill>
                      <a:latin typeface="HelveticaNeue LT 77 BdCn" panose="020B0706030502030204" pitchFamily="34" charset="0"/>
                    </a:rPr>
                    <a:t>(KR)</a:t>
                  </a:r>
                </a:p>
              </p:txBody>
            </p:sp>
            <p:sp>
              <p:nvSpPr>
                <p:cNvPr id="28" name="TextBox 27"/>
                <p:cNvSpPr txBox="1"/>
                <p:nvPr/>
              </p:nvSpPr>
              <p:spPr>
                <a:xfrm>
                  <a:off x="7583456" y="3391461"/>
                  <a:ext cx="2530420" cy="1173305"/>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de-CH" b="1" dirty="0">
                      <a:solidFill>
                        <a:srgbClr val="B4CC4C"/>
                      </a:solidFill>
                      <a:latin typeface="HelveticaNeue LT 77 BdCn" panose="020B0706030502030204" pitchFamily="34" charset="0"/>
                    </a:rPr>
                    <a:t>Conocimiento de </a:t>
                  </a:r>
                </a:p>
                <a:p>
                  <a:pPr algn="ctr"/>
                  <a:r>
                    <a:rPr lang="de-CH" b="1" dirty="0">
                      <a:solidFill>
                        <a:srgbClr val="B4CC4C"/>
                      </a:solidFill>
                      <a:latin typeface="HelveticaNeue LT 77 BdCn" panose="020B0706030502030204" pitchFamily="34" charset="0"/>
                    </a:rPr>
                    <a:t>la ejecución</a:t>
                  </a:r>
                  <a:br>
                    <a:rPr lang="de-CH" b="1" dirty="0">
                      <a:solidFill>
                        <a:srgbClr val="B4CC4C"/>
                      </a:solidFill>
                      <a:latin typeface="HelveticaNeue LT 77 BdCn" panose="020B0706030502030204" pitchFamily="34" charset="0"/>
                    </a:rPr>
                  </a:br>
                  <a:r>
                    <a:rPr lang="de-CH" b="1" dirty="0">
                      <a:solidFill>
                        <a:srgbClr val="B4CC4C"/>
                      </a:solidFill>
                      <a:latin typeface="HelveticaNeue LT 77 BdCn" panose="020B0706030502030204" pitchFamily="34" charset="0"/>
                    </a:rPr>
                    <a:t>(KP)</a:t>
                  </a:r>
                </a:p>
              </p:txBody>
            </p:sp>
            <p:grpSp>
              <p:nvGrpSpPr>
                <p:cNvPr id="29" name="Group 28"/>
                <p:cNvGrpSpPr/>
                <p:nvPr/>
              </p:nvGrpSpPr>
              <p:grpSpPr>
                <a:xfrm>
                  <a:off x="320510" y="1570411"/>
                  <a:ext cx="8156511" cy="3791055"/>
                  <a:chOff x="320510" y="1570411"/>
                  <a:chExt cx="8156511" cy="3791055"/>
                </a:xfrm>
              </p:grpSpPr>
              <p:cxnSp>
                <p:nvCxnSpPr>
                  <p:cNvPr id="31" name="Straight Connector 30"/>
                  <p:cNvCxnSpPr/>
                  <p:nvPr/>
                </p:nvCxnSpPr>
                <p:spPr>
                  <a:xfrm>
                    <a:off x="7583455" y="2736756"/>
                    <a:ext cx="1746" cy="295362"/>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791704" y="1575743"/>
                    <a:ext cx="25" cy="327589"/>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a:endCxn id="35" idx="0"/>
                  </p:cNvCxnSpPr>
                  <p:nvPr/>
                </p:nvCxnSpPr>
                <p:spPr>
                  <a:xfrm>
                    <a:off x="7583455" y="1570411"/>
                    <a:ext cx="3176" cy="333065"/>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H="1">
                    <a:off x="2778127" y="1584223"/>
                    <a:ext cx="4823792" cy="3277"/>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35" name="TextBox 34"/>
                  <p:cNvSpPr txBox="1"/>
                  <p:nvPr/>
                </p:nvSpPr>
                <p:spPr>
                  <a:xfrm>
                    <a:off x="6696241" y="1903476"/>
                    <a:ext cx="1780780" cy="82131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1" dirty="0" err="1">
                        <a:solidFill>
                          <a:srgbClr val="B4CC4C"/>
                        </a:solidFill>
                        <a:latin typeface="HelveticaNeue LT 77 BdCn" panose="020B0706030502030204" pitchFamily="34" charset="0"/>
                      </a:rPr>
                      <a:t>Aumentado</a:t>
                    </a:r>
                    <a:br>
                      <a:rPr lang="de-CH" b="1" dirty="0">
                        <a:solidFill>
                          <a:srgbClr val="B4CC4C"/>
                        </a:solidFill>
                        <a:latin typeface="HelveticaNeue LT 77 BdCn" panose="020B0706030502030204" pitchFamily="34" charset="0"/>
                      </a:rPr>
                    </a:br>
                    <a:r>
                      <a:rPr lang="de-CH" b="1" dirty="0">
                        <a:solidFill>
                          <a:srgbClr val="B4CC4C"/>
                        </a:solidFill>
                        <a:latin typeface="HelveticaNeue LT 77 BdCn" panose="020B0706030502030204" pitchFamily="34" charset="0"/>
                      </a:rPr>
                      <a:t>(</a:t>
                    </a:r>
                    <a:r>
                      <a:rPr lang="en-US" b="1" dirty="0" err="1">
                        <a:solidFill>
                          <a:srgbClr val="B4CC4C"/>
                        </a:solidFill>
                        <a:latin typeface="HelveticaNeue LT 77 BdCn" panose="020B0706030502030204" pitchFamily="34" charset="0"/>
                      </a:rPr>
                      <a:t>extrinseco</a:t>
                    </a:r>
                    <a:r>
                      <a:rPr lang="de-CH" b="1" dirty="0">
                        <a:solidFill>
                          <a:srgbClr val="B4CC4C"/>
                        </a:solidFill>
                        <a:latin typeface="HelveticaNeue LT 77 BdCn" panose="020B0706030502030204" pitchFamily="34" charset="0"/>
                      </a:rPr>
                      <a:t>)</a:t>
                    </a:r>
                  </a:p>
                </p:txBody>
              </p:sp>
              <p:grpSp>
                <p:nvGrpSpPr>
                  <p:cNvPr id="42" name="Group 41"/>
                  <p:cNvGrpSpPr/>
                  <p:nvPr/>
                </p:nvGrpSpPr>
                <p:grpSpPr>
                  <a:xfrm>
                    <a:off x="320510" y="1903477"/>
                    <a:ext cx="5659092" cy="3457989"/>
                    <a:chOff x="320510" y="1903477"/>
                    <a:chExt cx="5659092" cy="3457989"/>
                  </a:xfrm>
                </p:grpSpPr>
                <p:cxnSp>
                  <p:nvCxnSpPr>
                    <p:cNvPr id="52" name="Straight Connector 51"/>
                    <p:cNvCxnSpPr/>
                    <p:nvPr/>
                  </p:nvCxnSpPr>
                  <p:spPr>
                    <a:xfrm>
                      <a:off x="2791705" y="2736756"/>
                      <a:ext cx="5472" cy="315643"/>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stCxn id="56" idx="0"/>
                    </p:cNvCxnSpPr>
                    <p:nvPr/>
                  </p:nvCxnSpPr>
                  <p:spPr>
                    <a:xfrm flipV="1">
                      <a:off x="1381993" y="3048554"/>
                      <a:ext cx="1002" cy="331847"/>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50" name="TextBox 49"/>
                    <p:cNvSpPr txBox="1"/>
                    <p:nvPr/>
                  </p:nvSpPr>
                  <p:spPr>
                    <a:xfrm>
                      <a:off x="1932840" y="1903477"/>
                      <a:ext cx="1719584" cy="82131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1" dirty="0" err="1">
                          <a:solidFill>
                            <a:srgbClr val="B4CC4C"/>
                          </a:solidFill>
                          <a:latin typeface="HelveticaNeue LT 77 BdCn" panose="020B0706030502030204" pitchFamily="34" charset="0"/>
                        </a:rPr>
                        <a:t>Inherente</a:t>
                      </a:r>
                      <a:br>
                        <a:rPr lang="de-CH" b="1" dirty="0">
                          <a:solidFill>
                            <a:srgbClr val="B4CC4C"/>
                          </a:solidFill>
                          <a:latin typeface="HelveticaNeue LT 77 BdCn" panose="020B0706030502030204" pitchFamily="34" charset="0"/>
                        </a:rPr>
                      </a:br>
                      <a:r>
                        <a:rPr lang="de-CH" b="1" dirty="0">
                          <a:solidFill>
                            <a:srgbClr val="B4CC4C"/>
                          </a:solidFill>
                          <a:latin typeface="HelveticaNeue LT 77 BdCn" panose="020B0706030502030204" pitchFamily="34" charset="0"/>
                        </a:rPr>
                        <a:t>(</a:t>
                      </a:r>
                      <a:r>
                        <a:rPr lang="en-US" b="1" dirty="0" err="1">
                          <a:solidFill>
                            <a:srgbClr val="B4CC4C"/>
                          </a:solidFill>
                          <a:latin typeface="HelveticaNeue LT 77 BdCn" panose="020B0706030502030204" pitchFamily="34" charset="0"/>
                        </a:rPr>
                        <a:t>intrinseco</a:t>
                      </a:r>
                      <a:r>
                        <a:rPr lang="de-CH" b="1" dirty="0">
                          <a:solidFill>
                            <a:srgbClr val="B4CC4C"/>
                          </a:solidFill>
                          <a:latin typeface="HelveticaNeue LT 77 BdCn" panose="020B0706030502030204" pitchFamily="34" charset="0"/>
                        </a:rPr>
                        <a:t>)</a:t>
                      </a:r>
                    </a:p>
                  </p:txBody>
                </p:sp>
                <p:cxnSp>
                  <p:nvCxnSpPr>
                    <p:cNvPr id="55" name="Straight Connector 54"/>
                    <p:cNvCxnSpPr/>
                    <p:nvPr/>
                  </p:nvCxnSpPr>
                  <p:spPr>
                    <a:xfrm flipH="1">
                      <a:off x="1364580" y="3061415"/>
                      <a:ext cx="1440000"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56" name="TextBox 55"/>
                    <p:cNvSpPr txBox="1"/>
                    <p:nvPr/>
                  </p:nvSpPr>
                  <p:spPr>
                    <a:xfrm>
                      <a:off x="320510" y="3380402"/>
                      <a:ext cx="2122967" cy="46932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1" dirty="0" err="1">
                          <a:solidFill>
                            <a:srgbClr val="B4CC4C"/>
                          </a:solidFill>
                          <a:latin typeface="HelveticaNeue LT 77 BdCn" panose="020B0706030502030204" pitchFamily="34" charset="0"/>
                        </a:rPr>
                        <a:t>Proprioceptivo</a:t>
                      </a:r>
                      <a:endParaRPr lang="en-US" b="1" dirty="0">
                        <a:solidFill>
                          <a:srgbClr val="B4CC4C"/>
                        </a:solidFill>
                        <a:latin typeface="HelveticaNeue LT 77 BdCn" panose="020B0706030502030204" pitchFamily="34" charset="0"/>
                      </a:endParaRPr>
                    </a:p>
                  </p:txBody>
                </p:sp>
                <p:grpSp>
                  <p:nvGrpSpPr>
                    <p:cNvPr id="57" name="Group 56"/>
                    <p:cNvGrpSpPr/>
                    <p:nvPr/>
                  </p:nvGrpSpPr>
                  <p:grpSpPr>
                    <a:xfrm>
                      <a:off x="2495299" y="3045254"/>
                      <a:ext cx="3484303" cy="2316212"/>
                      <a:chOff x="2495299" y="3040491"/>
                      <a:chExt cx="3484303" cy="2316212"/>
                    </a:xfrm>
                  </p:grpSpPr>
                  <p:grpSp>
                    <p:nvGrpSpPr>
                      <p:cNvPr id="58" name="Group 57"/>
                      <p:cNvGrpSpPr/>
                      <p:nvPr/>
                    </p:nvGrpSpPr>
                    <p:grpSpPr>
                      <a:xfrm>
                        <a:off x="2495299" y="3040491"/>
                        <a:ext cx="3484303" cy="2316212"/>
                        <a:chOff x="2495299" y="3045254"/>
                        <a:chExt cx="3484303" cy="2316212"/>
                      </a:xfrm>
                    </p:grpSpPr>
                    <p:cxnSp>
                      <p:nvCxnSpPr>
                        <p:cNvPr id="61" name="Straight Connector 60"/>
                        <p:cNvCxnSpPr/>
                        <p:nvPr/>
                      </p:nvCxnSpPr>
                      <p:spPr>
                        <a:xfrm>
                          <a:off x="5247695" y="4519773"/>
                          <a:ext cx="0" cy="36000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221648" y="4519773"/>
                          <a:ext cx="0" cy="36000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67" idx="2"/>
                        </p:cNvCxnSpPr>
                        <p:nvPr/>
                      </p:nvCxnSpPr>
                      <p:spPr>
                        <a:xfrm>
                          <a:off x="4237301" y="3850897"/>
                          <a:ext cx="0" cy="683165"/>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4237298" y="4519773"/>
                          <a:ext cx="0" cy="360000"/>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4231123" y="3045254"/>
                          <a:ext cx="0" cy="359999"/>
                        </a:xfrm>
                        <a:prstGeom prst="line">
                          <a:avLst/>
                        </a:prstGeom>
                        <a:ln w="28575">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2802867" y="3061415"/>
                          <a:ext cx="1440000"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sp>
                      <p:nvSpPr>
                        <p:cNvPr id="67" name="TextBox 66"/>
                        <p:cNvSpPr txBox="1"/>
                        <p:nvPr/>
                      </p:nvSpPr>
                      <p:spPr>
                        <a:xfrm>
                          <a:off x="3235874" y="3381574"/>
                          <a:ext cx="2002854" cy="46932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1" dirty="0" err="1">
                              <a:solidFill>
                                <a:srgbClr val="B4CC4C"/>
                              </a:solidFill>
                              <a:latin typeface="HelveticaNeue LT 77 BdCn" panose="020B0706030502030204" pitchFamily="34" charset="0"/>
                            </a:rPr>
                            <a:t>Exteroceptivo</a:t>
                          </a:r>
                          <a:endParaRPr lang="en-US" b="1" dirty="0">
                            <a:solidFill>
                              <a:srgbClr val="B4CC4C"/>
                            </a:solidFill>
                            <a:latin typeface="HelveticaNeue LT 77 BdCn" panose="020B0706030502030204" pitchFamily="34" charset="0"/>
                          </a:endParaRPr>
                        </a:p>
                      </p:txBody>
                    </p:sp>
                    <p:sp>
                      <p:nvSpPr>
                        <p:cNvPr id="68" name="TextBox 67"/>
                        <p:cNvSpPr txBox="1"/>
                        <p:nvPr/>
                      </p:nvSpPr>
                      <p:spPr>
                        <a:xfrm>
                          <a:off x="2495299" y="4891738"/>
                          <a:ext cx="891268" cy="469322"/>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de-CH" b="1" dirty="0">
                              <a:solidFill>
                                <a:srgbClr val="B4CC4C"/>
                              </a:solidFill>
                              <a:latin typeface="HelveticaNeue LT 77 BdCn" panose="020B0706030502030204" pitchFamily="34" charset="0"/>
                            </a:rPr>
                            <a:t>Visual</a:t>
                          </a:r>
                        </a:p>
                      </p:txBody>
                    </p:sp>
                    <p:sp>
                      <p:nvSpPr>
                        <p:cNvPr id="69" name="TextBox 68"/>
                        <p:cNvSpPr txBox="1"/>
                        <p:nvPr/>
                      </p:nvSpPr>
                      <p:spPr>
                        <a:xfrm>
                          <a:off x="3584358" y="4892143"/>
                          <a:ext cx="1309509" cy="46932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GB" b="1" dirty="0" err="1">
                              <a:solidFill>
                                <a:srgbClr val="B4CC4C"/>
                              </a:solidFill>
                              <a:latin typeface="HelveticaNeue LT 77 BdCn" panose="020B0706030502030204" pitchFamily="34" charset="0"/>
                            </a:rPr>
                            <a:t>Auditivo</a:t>
                          </a:r>
                          <a:endParaRPr lang="en-GB" b="1" dirty="0">
                            <a:solidFill>
                              <a:srgbClr val="B4CC4C"/>
                            </a:solidFill>
                            <a:latin typeface="HelveticaNeue LT 77 BdCn" panose="020B0706030502030204" pitchFamily="34" charset="0"/>
                          </a:endParaRPr>
                        </a:p>
                      </p:txBody>
                    </p:sp>
                    <p:sp>
                      <p:nvSpPr>
                        <p:cNvPr id="70" name="TextBox 69"/>
                        <p:cNvSpPr txBox="1"/>
                        <p:nvPr/>
                      </p:nvSpPr>
                      <p:spPr>
                        <a:xfrm>
                          <a:off x="5034677" y="4891741"/>
                          <a:ext cx="944925" cy="469323"/>
                        </a:xfrm>
                        <a:prstGeom prst="roundRect">
                          <a:avLst/>
                        </a:prstGeom>
                        <a:solidFill>
                          <a:schemeClr val="bg1">
                            <a:alpha val="80000"/>
                          </a:schemeClr>
                        </a:solidFill>
                        <a:ln w="28575">
                          <a:solidFill>
                            <a:schemeClr val="bg1"/>
                          </a:solid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en-US" b="1" dirty="0" err="1">
                              <a:solidFill>
                                <a:srgbClr val="B4CC4C"/>
                              </a:solidFill>
                              <a:latin typeface="HelveticaNeue LT 77 BdCn" panose="020B0706030502030204" pitchFamily="34" charset="0"/>
                            </a:rPr>
                            <a:t>Tactil</a:t>
                          </a:r>
                          <a:endParaRPr lang="en-US" b="1" dirty="0">
                            <a:solidFill>
                              <a:srgbClr val="B4CC4C"/>
                            </a:solidFill>
                            <a:latin typeface="HelveticaNeue LT 77 BdCn" panose="020B0706030502030204" pitchFamily="34" charset="0"/>
                          </a:endParaRPr>
                        </a:p>
                      </p:txBody>
                    </p:sp>
                  </p:grpSp>
                  <p:cxnSp>
                    <p:nvCxnSpPr>
                      <p:cNvPr id="59" name="Straight Connector 58"/>
                      <p:cNvCxnSpPr/>
                      <p:nvPr/>
                    </p:nvCxnSpPr>
                    <p:spPr>
                      <a:xfrm>
                        <a:off x="4224597" y="4529299"/>
                        <a:ext cx="1040400"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cxnSp>
                    <p:nvCxnSpPr>
                      <p:cNvPr id="60" name="Straight Connector 59"/>
                      <p:cNvCxnSpPr/>
                      <p:nvPr/>
                    </p:nvCxnSpPr>
                    <p:spPr>
                      <a:xfrm flipH="1">
                        <a:off x="3211351" y="4529299"/>
                        <a:ext cx="1038647" cy="0"/>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grpSp>
            <p:cxnSp>
              <p:nvCxnSpPr>
                <p:cNvPr id="30" name="Straight Connector 29"/>
                <p:cNvCxnSpPr/>
                <p:nvPr/>
              </p:nvCxnSpPr>
              <p:spPr>
                <a:xfrm flipV="1">
                  <a:off x="6505200" y="3031460"/>
                  <a:ext cx="2160000" cy="16199"/>
                </a:xfrm>
                <a:prstGeom prst="line">
                  <a:avLst/>
                </a:prstGeom>
                <a:ln w="28575">
                  <a:solidFill>
                    <a:schemeClr val="bg2">
                      <a:lumMod val="50000"/>
                    </a:schemeClr>
                  </a:solidFill>
                </a:ln>
              </p:spPr>
              <p:style>
                <a:lnRef idx="1">
                  <a:schemeClr val="dk1"/>
                </a:lnRef>
                <a:fillRef idx="0">
                  <a:schemeClr val="dk1"/>
                </a:fillRef>
                <a:effectRef idx="0">
                  <a:schemeClr val="dk1"/>
                </a:effectRef>
                <a:fontRef idx="minor">
                  <a:schemeClr val="tx1"/>
                </a:fontRef>
              </p:style>
            </p:cxnSp>
          </p:grpSp>
        </p:grpSp>
        <p:sp>
          <p:nvSpPr>
            <p:cNvPr id="22" name="TextBox 21"/>
            <p:cNvSpPr txBox="1"/>
            <p:nvPr/>
          </p:nvSpPr>
          <p:spPr>
            <a:xfrm>
              <a:off x="5098198" y="1496194"/>
              <a:ext cx="1260479" cy="469323"/>
            </a:xfrm>
            <a:prstGeom prst="roundRect">
              <a:avLst/>
            </a:prstGeom>
            <a:solidFill>
              <a:schemeClr val="bg1">
                <a:alpha val="80000"/>
              </a:schemeClr>
            </a:solidFill>
            <a:ln w="28575">
              <a:noFill/>
            </a:ln>
            <a:effectLst/>
          </p:spPr>
          <p:style>
            <a:lnRef idx="2">
              <a:schemeClr val="accent1"/>
            </a:lnRef>
            <a:fillRef idx="1">
              <a:schemeClr val="lt1"/>
            </a:fillRef>
            <a:effectRef idx="0">
              <a:schemeClr val="accent1"/>
            </a:effectRef>
            <a:fontRef idx="minor">
              <a:schemeClr val="dk1"/>
            </a:fontRef>
          </p:style>
          <p:txBody>
            <a:bodyPr wrap="none" rtlCol="0">
              <a:spAutoFit/>
            </a:bodyPr>
            <a:lstStyle/>
            <a:p>
              <a:pPr algn="ctr"/>
              <a:r>
                <a:rPr lang="de-CH" b="1" dirty="0">
                  <a:solidFill>
                    <a:srgbClr val="B4CC4C"/>
                  </a:solidFill>
                  <a:latin typeface="HelveticaNeue LT 77 BdCn" panose="020B0706030502030204" pitchFamily="34" charset="0"/>
                </a:rPr>
                <a:t>Feedback</a:t>
              </a:r>
            </a:p>
          </p:txBody>
        </p:sp>
      </p:grpSp>
      <p:pic>
        <p:nvPicPr>
          <p:cNvPr id="41" name="Content Placeholder 9"/>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10871" y="1707277"/>
            <a:ext cx="2232656" cy="1718663"/>
          </a:xfrm>
        </p:spPr>
      </p:pic>
      <p:grpSp>
        <p:nvGrpSpPr>
          <p:cNvPr id="44" name="Group 43"/>
          <p:cNvGrpSpPr/>
          <p:nvPr/>
        </p:nvGrpSpPr>
        <p:grpSpPr>
          <a:xfrm>
            <a:off x="579880" y="2167579"/>
            <a:ext cx="1697032" cy="859446"/>
            <a:chOff x="1803674" y="3844577"/>
            <a:chExt cx="3686324" cy="1866907"/>
          </a:xfrm>
        </p:grpSpPr>
        <p:cxnSp>
          <p:nvCxnSpPr>
            <p:cNvPr id="45" name="Curved Connector 44"/>
            <p:cNvCxnSpPr/>
            <p:nvPr/>
          </p:nvCxnSpPr>
          <p:spPr>
            <a:xfrm rot="5400000" flipH="1" flipV="1">
              <a:off x="3161262" y="4460532"/>
              <a:ext cx="1866907" cy="634998"/>
            </a:xfrm>
            <a:prstGeom prst="curvedConnector3">
              <a:avLst>
                <a:gd name="adj1" fmla="val 50000"/>
              </a:avLst>
            </a:prstGeom>
            <a:ln w="57150">
              <a:solidFill>
                <a:srgbClr val="B4CC4C">
                  <a:alpha val="70000"/>
                </a:srgbClr>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p:nvPr/>
          </p:nvCxnSpPr>
          <p:spPr>
            <a:xfrm flipV="1">
              <a:off x="2640154" y="4042618"/>
              <a:ext cx="1155701" cy="1663702"/>
            </a:xfrm>
            <a:prstGeom prst="straightConnector1">
              <a:avLst/>
            </a:prstGeom>
            <a:ln w="57150">
              <a:solidFill>
                <a:srgbClr val="B4CC4C">
                  <a:alpha val="70000"/>
                </a:srgbClr>
              </a:solidFill>
              <a:tailEnd type="triangle"/>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1803674" y="4897507"/>
              <a:ext cx="1401465" cy="601703"/>
            </a:xfrm>
            <a:prstGeom prst="rect">
              <a:avLst/>
            </a:prstGeom>
            <a:noFill/>
          </p:spPr>
          <p:txBody>
            <a:bodyPr wrap="none" rtlCol="0">
              <a:spAutoFit/>
            </a:bodyPr>
            <a:lstStyle/>
            <a:p>
              <a:r>
                <a:rPr lang="de-CH" sz="1200" b="1" dirty="0">
                  <a:solidFill>
                    <a:schemeClr val="bg1"/>
                  </a:solidFill>
                  <a:latin typeface="HelveticaNeue LT 77 BdCn" panose="020B0706030502030204" pitchFamily="34" charset="0"/>
                </a:rPr>
                <a:t>Visión</a:t>
              </a:r>
            </a:p>
          </p:txBody>
        </p:sp>
        <p:sp>
          <p:nvSpPr>
            <p:cNvPr id="48" name="TextBox 47"/>
            <p:cNvSpPr txBox="1"/>
            <p:nvPr/>
          </p:nvSpPr>
          <p:spPr>
            <a:xfrm>
              <a:off x="3863174" y="4982695"/>
              <a:ext cx="1626824" cy="601703"/>
            </a:xfrm>
            <a:prstGeom prst="rect">
              <a:avLst/>
            </a:prstGeom>
            <a:noFill/>
          </p:spPr>
          <p:txBody>
            <a:bodyPr wrap="none" rtlCol="0">
              <a:spAutoFit/>
            </a:bodyPr>
            <a:lstStyle/>
            <a:p>
              <a:r>
                <a:rPr lang="en-US" sz="1200" b="1" dirty="0" err="1">
                  <a:solidFill>
                    <a:schemeClr val="bg1"/>
                  </a:solidFill>
                  <a:latin typeface="HelveticaNeue LT 77 BdCn" panose="020B0706030502030204" pitchFamily="34" charset="0"/>
                </a:rPr>
                <a:t>Haptico</a:t>
              </a:r>
              <a:endParaRPr lang="en-US" sz="1200" b="1" dirty="0">
                <a:solidFill>
                  <a:schemeClr val="bg1"/>
                </a:solidFill>
                <a:latin typeface="HelveticaNeue LT 77 BdCn" panose="020B0706030502030204" pitchFamily="34" charset="0"/>
              </a:endParaRPr>
            </a:p>
          </p:txBody>
        </p:sp>
      </p:grpSp>
      <p:pic>
        <p:nvPicPr>
          <p:cNvPr id="49" name="Content Placeholder 3"/>
          <p:cNvPicPr>
            <a:picLocks noChangeAspect="1"/>
          </p:cNvPicPr>
          <p:nvPr/>
        </p:nvPicPr>
        <p:blipFill rotWithShape="1">
          <a:blip r:embed="rId4">
            <a:extLst>
              <a:ext uri="{28A0092B-C50C-407E-A947-70E740481C1C}">
                <a14:useLocalDpi xmlns:a14="http://schemas.microsoft.com/office/drawing/2010/main" val="0"/>
              </a:ext>
            </a:extLst>
          </a:blip>
          <a:srcRect l="8343" r="20390"/>
          <a:stretch/>
        </p:blipFill>
        <p:spPr bwMode="auto">
          <a:xfrm>
            <a:off x="8505937" y="2089057"/>
            <a:ext cx="2120731" cy="9551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Imagen 2">
            <a:extLst>
              <a:ext uri="{FF2B5EF4-FFF2-40B4-BE49-F238E27FC236}">
                <a16:creationId xmlns:a16="http://schemas.microsoft.com/office/drawing/2014/main" id="{3944B7BB-8B68-4CBA-A8D7-E8EE8977CCC4}"/>
              </a:ext>
            </a:extLst>
          </p:cNvPr>
          <p:cNvPicPr>
            <a:picLocks noChangeAspect="1"/>
          </p:cNvPicPr>
          <p:nvPr/>
        </p:nvPicPr>
        <p:blipFill>
          <a:blip r:embed="rId5"/>
          <a:stretch>
            <a:fillRect/>
          </a:stretch>
        </p:blipFill>
        <p:spPr>
          <a:xfrm>
            <a:off x="6930529" y="-38678"/>
            <a:ext cx="2200847" cy="1194920"/>
          </a:xfrm>
          <a:prstGeom prst="rect">
            <a:avLst/>
          </a:prstGeom>
        </p:spPr>
      </p:pic>
    </p:spTree>
    <p:extLst>
      <p:ext uri="{BB962C8B-B14F-4D97-AF65-F5344CB8AC3E}">
        <p14:creationId xmlns:p14="http://schemas.microsoft.com/office/powerpoint/2010/main" val="3578477462"/>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77" y="407468"/>
            <a:ext cx="8557731" cy="553998"/>
          </a:xfrm>
        </p:spPr>
        <p:txBody>
          <a:bodyPr/>
          <a:lstStyle/>
          <a:p>
            <a:r>
              <a:rPr lang="en-US" noProof="0" dirty="0" err="1"/>
              <a:t>Información</a:t>
            </a:r>
            <a:r>
              <a:rPr lang="en-US" noProof="0" dirty="0"/>
              <a:t>: </a:t>
            </a:r>
            <a:r>
              <a:rPr lang="en-US" noProof="0" dirty="0">
                <a:solidFill>
                  <a:schemeClr val="tx1">
                    <a:lumMod val="65000"/>
                    <a:lumOff val="35000"/>
                  </a:schemeClr>
                </a:solidFill>
              </a:rPr>
              <a:t>Feedback </a:t>
            </a:r>
            <a:r>
              <a:rPr lang="en-US" noProof="0" dirty="0" err="1">
                <a:solidFill>
                  <a:schemeClr val="tx1">
                    <a:lumMod val="65000"/>
                    <a:lumOff val="35000"/>
                  </a:schemeClr>
                </a:solidFill>
              </a:rPr>
              <a:t>inherente</a:t>
            </a:r>
            <a:endParaRPr lang="en-US" noProof="0" dirty="0">
              <a:solidFill>
                <a:schemeClr val="tx1">
                  <a:lumMod val="65000"/>
                  <a:lumOff val="35000"/>
                </a:schemeClr>
              </a:solidFill>
            </a:endParaRP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45</a:t>
            </a:fld>
            <a:endParaRPr lang="de-CH" dirty="0">
              <a:solidFill>
                <a:srgbClr val="000000"/>
              </a:solidFill>
            </a:endParaRPr>
          </a:p>
        </p:txBody>
      </p:sp>
      <p:sp>
        <p:nvSpPr>
          <p:cNvPr id="37" name="Text Placeholder 36"/>
          <p:cNvSpPr>
            <a:spLocks noGrp="1"/>
          </p:cNvSpPr>
          <p:nvPr>
            <p:ph type="body" sz="quarter" idx="13"/>
          </p:nvPr>
        </p:nvSpPr>
        <p:spPr/>
        <p:txBody>
          <a:bodyPr>
            <a:normAutofit/>
          </a:bodyPr>
          <a:lstStyle/>
          <a:p>
            <a:r>
              <a:rPr lang="en-US" noProof="0" dirty="0"/>
              <a:t>El feedback </a:t>
            </a:r>
            <a:r>
              <a:rPr lang="en-US" noProof="0" dirty="0" err="1"/>
              <a:t>sensitivo</a:t>
            </a:r>
            <a:r>
              <a:rPr lang="en-US" noProof="0" dirty="0"/>
              <a:t> con </a:t>
            </a:r>
            <a:r>
              <a:rPr lang="en-US" noProof="0" dirty="0" err="1"/>
              <a:t>movimientos</a:t>
            </a:r>
            <a:r>
              <a:rPr lang="en-US" noProof="0" dirty="0"/>
              <a:t> </a:t>
            </a:r>
            <a:r>
              <a:rPr lang="en-US" noProof="0" dirty="0" err="1"/>
              <a:t>significativos</a:t>
            </a:r>
            <a:r>
              <a:rPr lang="en-US" noProof="0" dirty="0"/>
              <a:t> </a:t>
            </a:r>
            <a:r>
              <a:rPr lang="en-US" noProof="0" dirty="0" err="1"/>
              <a:t>determina</a:t>
            </a:r>
            <a:r>
              <a:rPr lang="en-US" noProof="0" dirty="0"/>
              <a:t> la </a:t>
            </a:r>
            <a:r>
              <a:rPr lang="en-US" noProof="0" dirty="0" err="1"/>
              <a:t>efectividad</a:t>
            </a:r>
            <a:r>
              <a:rPr lang="en-US" noProof="0" dirty="0"/>
              <a:t> del Entrenamiento. </a:t>
            </a:r>
          </a:p>
        </p:txBody>
      </p:sp>
      <p:sp>
        <p:nvSpPr>
          <p:cNvPr id="38" name="Content Placeholder 35"/>
          <p:cNvSpPr txBox="1">
            <a:spLocks/>
          </p:cNvSpPr>
          <p:nvPr/>
        </p:nvSpPr>
        <p:spPr bwMode="auto">
          <a:xfrm>
            <a:off x="5302975" y="1852137"/>
            <a:ext cx="4869326" cy="30647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normAutofit/>
          </a:bodyPr>
          <a:lstStyle>
            <a:lvl1pPr marL="240206" indent="-240206" algn="l" rtl="0" fontAlgn="base">
              <a:spcBef>
                <a:spcPts val="451"/>
              </a:spcBef>
              <a:spcAft>
                <a:spcPct val="0"/>
              </a:spcAft>
              <a:buClr>
                <a:srgbClr val="A7C138"/>
              </a:buClr>
              <a:buSzPct val="100000"/>
              <a:buChar char="•"/>
              <a:defRPr sz="1982">
                <a:solidFill>
                  <a:schemeClr val="tx1"/>
                </a:solidFill>
                <a:latin typeface="HelveticaNeueLT W1G 45 Lt" panose="020B0403020202020204" pitchFamily="34" charset="0"/>
                <a:ea typeface="Tahoma" panose="020B0604030504040204" pitchFamily="34" charset="0"/>
                <a:cs typeface="Tahoma" panose="020B0604030504040204" pitchFamily="34" charset="0"/>
                <a:sym typeface="Wingdings" pitchFamily="2" charset="2"/>
              </a:defRPr>
            </a:lvl1pPr>
            <a:lvl2pPr marL="447447" indent="-240206" algn="l" rtl="0" fontAlgn="base">
              <a:spcBef>
                <a:spcPts val="451"/>
              </a:spcBef>
              <a:spcAft>
                <a:spcPct val="0"/>
              </a:spcAft>
              <a:buClr>
                <a:srgbClr val="A7C138"/>
              </a:buClr>
              <a:buSzPct val="100000"/>
              <a:buFont typeface="Arial" panose="020B0604020202020204" pitchFamily="34" charset="0"/>
              <a:buChar char="•"/>
              <a:defRPr sz="1801">
                <a:solidFill>
                  <a:schemeClr val="tx1"/>
                </a:solidFill>
                <a:latin typeface="HelveticaNeueLT W1G 45 Lt" panose="020B0403020202020204" pitchFamily="34" charset="0"/>
                <a:ea typeface="Tahoma" panose="020B0604030504040204" pitchFamily="34" charset="0"/>
                <a:cs typeface="Tahoma" panose="020B0604030504040204" pitchFamily="34" charset="0"/>
              </a:defRPr>
            </a:lvl2pPr>
            <a:lvl3pPr marL="669600" indent="-240206" algn="l" rtl="0" fontAlgn="base">
              <a:lnSpc>
                <a:spcPts val="2162"/>
              </a:lnSpc>
              <a:spcBef>
                <a:spcPts val="451"/>
              </a:spcBef>
              <a:spcAft>
                <a:spcPct val="0"/>
              </a:spcAft>
              <a:buClr>
                <a:srgbClr val="A7C138"/>
              </a:buClr>
              <a:buSzPct val="100000"/>
              <a:buFont typeface="Arial" panose="020B0604020202020204" pitchFamily="34" charset="0"/>
              <a:buChar char="•"/>
              <a:defRPr sz="162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3pPr>
            <a:lvl4pPr marL="878400" indent="-239936" algn="l" rtl="0" fontAlgn="base">
              <a:spcBef>
                <a:spcPts val="451"/>
              </a:spcBef>
              <a:spcAft>
                <a:spcPct val="0"/>
              </a:spcAft>
              <a:buClr>
                <a:srgbClr val="A7C138"/>
              </a:buClr>
              <a:buSzPct val="100000"/>
              <a:buFont typeface="Arial" panose="020B0604020202020204" pitchFamily="34" charset="0"/>
              <a:buChar char="•"/>
              <a:defRPr sz="144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4pPr>
            <a:lvl5pPr marL="1087411" indent="-257363" algn="l" rtl="0" fontAlgn="base">
              <a:spcBef>
                <a:spcPts val="451"/>
              </a:spcBef>
              <a:spcAft>
                <a:spcPct val="0"/>
              </a:spcAft>
              <a:buClr>
                <a:srgbClr val="A7C138"/>
              </a:buClr>
              <a:buSzPct val="100000"/>
              <a:buFont typeface="Arial" panose="020B0604020202020204" pitchFamily="34" charset="0"/>
              <a:buChar char="•"/>
              <a:defRPr sz="1261">
                <a:solidFill>
                  <a:srgbClr val="232333"/>
                </a:solidFill>
                <a:latin typeface="HelveticaNeueLT W1G 45 Lt" panose="020B0403020202020204" pitchFamily="34" charset="0"/>
                <a:ea typeface="Tahoma" panose="020B0604030504040204" pitchFamily="34" charset="0"/>
                <a:cs typeface="Tahoma" panose="020B0604030504040204" pitchFamily="34" charset="0"/>
              </a:defRPr>
            </a:lvl5pPr>
            <a:lvl6pPr marL="2908206" indent="-308836" algn="l" rtl="0" fontAlgn="base">
              <a:spcBef>
                <a:spcPct val="20000"/>
              </a:spcBef>
              <a:spcAft>
                <a:spcPct val="0"/>
              </a:spcAft>
              <a:defRPr>
                <a:solidFill>
                  <a:srgbClr val="232333"/>
                </a:solidFill>
                <a:latin typeface="Arial Narrow" pitchFamily="34" charset="0"/>
              </a:defRPr>
            </a:lvl6pPr>
            <a:lvl7pPr marL="3319988" indent="-308836" algn="l" rtl="0" fontAlgn="base">
              <a:spcBef>
                <a:spcPct val="20000"/>
              </a:spcBef>
              <a:spcAft>
                <a:spcPct val="0"/>
              </a:spcAft>
              <a:defRPr>
                <a:solidFill>
                  <a:srgbClr val="232333"/>
                </a:solidFill>
                <a:latin typeface="Arial Narrow" pitchFamily="34" charset="0"/>
              </a:defRPr>
            </a:lvl7pPr>
            <a:lvl8pPr marL="3731770" indent="-308836" algn="l" rtl="0" fontAlgn="base">
              <a:spcBef>
                <a:spcPct val="20000"/>
              </a:spcBef>
              <a:spcAft>
                <a:spcPct val="0"/>
              </a:spcAft>
              <a:defRPr>
                <a:solidFill>
                  <a:srgbClr val="232333"/>
                </a:solidFill>
                <a:latin typeface="Arial Narrow" pitchFamily="34" charset="0"/>
              </a:defRPr>
            </a:lvl8pPr>
            <a:lvl9pPr marL="4143550" indent="-308836" algn="l" rtl="0" fontAlgn="base">
              <a:spcBef>
                <a:spcPct val="20000"/>
              </a:spcBef>
              <a:spcAft>
                <a:spcPct val="0"/>
              </a:spcAft>
              <a:defRPr>
                <a:solidFill>
                  <a:srgbClr val="232333"/>
                </a:solidFill>
                <a:latin typeface="Arial Narrow" pitchFamily="34" charset="0"/>
              </a:defRPr>
            </a:lvl9pPr>
          </a:lstStyle>
          <a:p>
            <a:pPr marL="0" indent="0">
              <a:spcAft>
                <a:spcPts val="600"/>
              </a:spcAft>
              <a:buNone/>
            </a:pPr>
            <a:r>
              <a:rPr lang="en-US" sz="1980" kern="0" dirty="0">
                <a:latin typeface="HelveticaNeue LT 77 BdCn" panose="020B0706030502030204" pitchFamily="34" charset="0"/>
              </a:rPr>
              <a:t>Miembros </a:t>
            </a:r>
            <a:r>
              <a:rPr lang="en-US" sz="1980" kern="0" dirty="0" err="1">
                <a:latin typeface="HelveticaNeue LT 77 BdCn" panose="020B0706030502030204" pitchFamily="34" charset="0"/>
              </a:rPr>
              <a:t>superiores</a:t>
            </a:r>
            <a:endParaRPr lang="en-US" sz="1980" kern="0" dirty="0">
              <a:latin typeface="HelveticaNeue LT 77 BdCn" panose="020B0706030502030204" pitchFamily="34" charset="0"/>
            </a:endParaRPr>
          </a:p>
          <a:p>
            <a:pPr marL="0" indent="0">
              <a:spcAft>
                <a:spcPts val="1200"/>
              </a:spcAft>
              <a:buNone/>
            </a:pPr>
            <a:r>
              <a:rPr lang="en-US" sz="1800" dirty="0"/>
              <a:t>La </a:t>
            </a:r>
            <a:r>
              <a:rPr lang="en-US" sz="1800" dirty="0" err="1"/>
              <a:t>sincronización</a:t>
            </a:r>
            <a:r>
              <a:rPr lang="en-US" sz="1800" dirty="0"/>
              <a:t> de un feedback </a:t>
            </a:r>
            <a:r>
              <a:rPr lang="en-US" sz="1800" dirty="0" err="1"/>
              <a:t>aferente</a:t>
            </a:r>
            <a:r>
              <a:rPr lang="en-US" sz="1800" dirty="0"/>
              <a:t> con </a:t>
            </a:r>
            <a:r>
              <a:rPr lang="en-US" sz="1800" dirty="0" err="1"/>
              <a:t>movimientos</a:t>
            </a:r>
            <a:r>
              <a:rPr lang="en-US" sz="1800" dirty="0"/>
              <a:t> </a:t>
            </a:r>
            <a:r>
              <a:rPr lang="en-US" sz="1800" dirty="0" err="1"/>
              <a:t>voluntarios</a:t>
            </a:r>
            <a:r>
              <a:rPr lang="en-US" sz="1800" dirty="0"/>
              <a:t> es </a:t>
            </a:r>
            <a:r>
              <a:rPr lang="en-US" sz="1800" dirty="0" err="1"/>
              <a:t>útil</a:t>
            </a:r>
            <a:r>
              <a:rPr lang="en-US" sz="1800" dirty="0"/>
              <a:t> para la </a:t>
            </a:r>
            <a:r>
              <a:rPr lang="en-US" sz="1800" dirty="0" err="1"/>
              <a:t>recuperación</a:t>
            </a:r>
            <a:r>
              <a:rPr lang="en-US" sz="1800" dirty="0"/>
              <a:t> </a:t>
            </a:r>
            <a:r>
              <a:rPr lang="en-US" sz="1800" dirty="0" err="1"/>
              <a:t>motora</a:t>
            </a:r>
            <a:r>
              <a:rPr lang="en-US" sz="1800" dirty="0"/>
              <a:t>, </a:t>
            </a:r>
            <a:r>
              <a:rPr lang="en-US" sz="1800" dirty="0" err="1"/>
              <a:t>facilitando</a:t>
            </a:r>
            <a:r>
              <a:rPr lang="en-US" sz="1800" dirty="0"/>
              <a:t> la </a:t>
            </a:r>
            <a:r>
              <a:rPr lang="en-US" sz="1800" dirty="0" err="1"/>
              <a:t>palsticidad</a:t>
            </a:r>
            <a:r>
              <a:rPr lang="en-US" sz="1800" dirty="0"/>
              <a:t> neuronal [77-78].</a:t>
            </a:r>
          </a:p>
          <a:p>
            <a:pPr marL="0" indent="0">
              <a:spcAft>
                <a:spcPts val="0"/>
              </a:spcAft>
              <a:buNone/>
            </a:pPr>
            <a:r>
              <a:rPr lang="en-US" sz="1980" dirty="0">
                <a:latin typeface="HelveticaNeue LT 77 BdCn" panose="020B0706030502030204" pitchFamily="34" charset="0"/>
              </a:rPr>
              <a:t>Miembros inferiores</a:t>
            </a:r>
          </a:p>
          <a:p>
            <a:pPr marL="0" indent="0">
              <a:spcAft>
                <a:spcPts val="600"/>
              </a:spcAft>
              <a:buNone/>
            </a:pPr>
            <a:r>
              <a:rPr lang="en-US" sz="1800" kern="0" dirty="0"/>
              <a:t>El input </a:t>
            </a:r>
            <a:r>
              <a:rPr lang="en-US" sz="1800" kern="0" dirty="0" err="1"/>
              <a:t>aferente</a:t>
            </a:r>
            <a:r>
              <a:rPr lang="en-US" sz="1800" kern="0" dirty="0"/>
              <a:t> es </a:t>
            </a:r>
            <a:r>
              <a:rPr lang="en-US" sz="1800" kern="0" dirty="0" err="1"/>
              <a:t>importante</a:t>
            </a:r>
            <a:r>
              <a:rPr lang="en-US" sz="1800" kern="0" dirty="0"/>
              <a:t> para el patron locomotor y la </a:t>
            </a:r>
            <a:r>
              <a:rPr lang="en-US" sz="1800" kern="0" dirty="0" err="1"/>
              <a:t>efectividad</a:t>
            </a:r>
            <a:r>
              <a:rPr lang="en-US" sz="1800" kern="0" dirty="0"/>
              <a:t> del </a:t>
            </a:r>
            <a:r>
              <a:rPr lang="en-US" sz="1800" kern="0" dirty="0" err="1"/>
              <a:t>entrenamiento</a:t>
            </a:r>
            <a:r>
              <a:rPr lang="en-US" sz="1800" kern="0" dirty="0"/>
              <a:t> [79].</a:t>
            </a:r>
          </a:p>
        </p:txBody>
      </p:sp>
      <p:pic>
        <p:nvPicPr>
          <p:cNvPr id="1026" name="Picture 2" descr="M:\3 Leistungserbringung\33 Projektabwicklung\334 Produkteschulung\3346 Customer Support\IISART\5_Working Groups\52_Working Group Education\Education Slides\Graphs and Pictures\propriocepti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9849" y="1268760"/>
            <a:ext cx="3240360" cy="3971857"/>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n 2">
            <a:extLst>
              <a:ext uri="{FF2B5EF4-FFF2-40B4-BE49-F238E27FC236}">
                <a16:creationId xmlns:a16="http://schemas.microsoft.com/office/drawing/2014/main" id="{85141F66-2463-4F17-9AB3-19EFE2BDEA2B}"/>
              </a:ext>
            </a:extLst>
          </p:cNvPr>
          <p:cNvPicPr>
            <a:picLocks noChangeAspect="1"/>
          </p:cNvPicPr>
          <p:nvPr/>
        </p:nvPicPr>
        <p:blipFill>
          <a:blip r:embed="rId4"/>
          <a:stretch>
            <a:fillRect/>
          </a:stretch>
        </p:blipFill>
        <p:spPr>
          <a:xfrm>
            <a:off x="7002537" y="-32657"/>
            <a:ext cx="2200847" cy="1194920"/>
          </a:xfrm>
          <a:prstGeom prst="rect">
            <a:avLst/>
          </a:prstGeom>
        </p:spPr>
      </p:pic>
    </p:spTree>
    <p:extLst>
      <p:ext uri="{BB962C8B-B14F-4D97-AF65-F5344CB8AC3E}">
        <p14:creationId xmlns:p14="http://schemas.microsoft.com/office/powerpoint/2010/main" val="3375111141"/>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452027" cy="553998"/>
          </a:xfrm>
        </p:spPr>
        <p:txBody>
          <a:bodyPr>
            <a:normAutofit fontScale="90000"/>
          </a:bodyPr>
          <a:lstStyle/>
          <a:p>
            <a:r>
              <a:rPr lang="en-US" noProof="0" dirty="0" err="1"/>
              <a:t>Información</a:t>
            </a:r>
            <a:r>
              <a:rPr lang="en-US" noProof="0" dirty="0"/>
              <a:t>: </a:t>
            </a:r>
            <a:r>
              <a:rPr lang="en-US" noProof="0" dirty="0">
                <a:solidFill>
                  <a:schemeClr val="tx1">
                    <a:lumMod val="65000"/>
                    <a:lumOff val="35000"/>
                  </a:schemeClr>
                </a:solidFill>
              </a:rPr>
              <a:t>Feedback </a:t>
            </a:r>
            <a:r>
              <a:rPr lang="en-US" noProof="0" dirty="0" err="1">
                <a:solidFill>
                  <a:schemeClr val="tx1">
                    <a:lumMod val="65000"/>
                    <a:lumOff val="35000"/>
                  </a:schemeClr>
                </a:solidFill>
              </a:rPr>
              <a:t>Aumentado</a:t>
            </a:r>
            <a:endParaRPr lang="en-US" noProof="0" dirty="0"/>
          </a:p>
        </p:txBody>
      </p:sp>
      <p:sp>
        <p:nvSpPr>
          <p:cNvPr id="3" name="Content Placeholder 2"/>
          <p:cNvSpPr>
            <a:spLocks noGrp="1"/>
          </p:cNvSpPr>
          <p:nvPr>
            <p:ph idx="1"/>
          </p:nvPr>
        </p:nvSpPr>
        <p:spPr/>
        <p:txBody>
          <a:bodyPr>
            <a:normAutofit/>
          </a:bodyPr>
          <a:lstStyle/>
          <a:p>
            <a:pPr marL="0" indent="0">
              <a:buNone/>
            </a:pPr>
            <a:r>
              <a:rPr lang="en-US" sz="1980" noProof="0" dirty="0" err="1">
                <a:latin typeface="HelveticaNeue LT 77 BdCn" panose="020B0706030502030204" pitchFamily="34" charset="0"/>
              </a:rPr>
              <a:t>Utilidad</a:t>
            </a:r>
            <a:r>
              <a:rPr lang="en-US" sz="1980" noProof="0" dirty="0">
                <a:latin typeface="HelveticaNeue LT 77 BdCn" panose="020B0706030502030204" pitchFamily="34" charset="0"/>
              </a:rPr>
              <a:t> del Feedback </a:t>
            </a:r>
            <a:r>
              <a:rPr lang="en-US" sz="1980" noProof="0" dirty="0" err="1">
                <a:latin typeface="HelveticaNeue LT 77 BdCn" panose="020B0706030502030204" pitchFamily="34" charset="0"/>
              </a:rPr>
              <a:t>aumentado</a:t>
            </a:r>
            <a:endParaRPr lang="en-US" sz="1980" noProof="0" dirty="0">
              <a:latin typeface="HelveticaNeue LT 77 BdCn" panose="020B0706030502030204" pitchFamily="34" charset="0"/>
            </a:endParaRPr>
          </a:p>
          <a:p>
            <a:pPr marL="0" indent="0">
              <a:spcAft>
                <a:spcPts val="1200"/>
              </a:spcAft>
              <a:buNone/>
            </a:pPr>
            <a:r>
              <a:rPr lang="en-US" sz="1800" dirty="0"/>
              <a:t>El</a:t>
            </a:r>
            <a:r>
              <a:rPr lang="en-US" sz="1800" noProof="0" dirty="0"/>
              <a:t> feedback </a:t>
            </a:r>
            <a:r>
              <a:rPr lang="en-US" sz="1800" noProof="0" dirty="0" err="1"/>
              <a:t>aumentado</a:t>
            </a:r>
            <a:r>
              <a:rPr lang="en-US" sz="1800" noProof="0" dirty="0"/>
              <a:t> es un </a:t>
            </a:r>
            <a:r>
              <a:rPr lang="en-US" sz="1800" noProof="0" dirty="0" err="1"/>
              <a:t>elemento</a:t>
            </a:r>
            <a:r>
              <a:rPr lang="en-US" sz="1800" noProof="0" dirty="0"/>
              <a:t> </a:t>
            </a:r>
            <a:r>
              <a:rPr lang="en-US" sz="1800" noProof="0" dirty="0" err="1"/>
              <a:t>importante</a:t>
            </a:r>
            <a:r>
              <a:rPr lang="en-US" sz="1800" noProof="0" dirty="0"/>
              <a:t> para la </a:t>
            </a:r>
            <a:r>
              <a:rPr lang="en-US" sz="1800" noProof="0" dirty="0" err="1"/>
              <a:t>optimización</a:t>
            </a:r>
            <a:r>
              <a:rPr lang="en-US" sz="1800" noProof="0" dirty="0"/>
              <a:t> </a:t>
            </a:r>
            <a:r>
              <a:rPr lang="en-US" sz="1800" noProof="0" dirty="0" err="1"/>
              <a:t>motora</a:t>
            </a:r>
            <a:r>
              <a:rPr lang="en-US" sz="1800" noProof="0" dirty="0"/>
              <a:t> [66-67, 69].</a:t>
            </a:r>
          </a:p>
          <a:p>
            <a:pPr marL="0" indent="0">
              <a:spcAft>
                <a:spcPts val="1200"/>
              </a:spcAft>
              <a:buNone/>
            </a:pPr>
            <a:r>
              <a:rPr lang="en-US" sz="1800" noProof="0" dirty="0" err="1"/>
              <a:t>Debido</a:t>
            </a:r>
            <a:r>
              <a:rPr lang="en-US" sz="1800" noProof="0" dirty="0"/>
              <a:t> a que los </a:t>
            </a:r>
            <a:r>
              <a:rPr lang="en-US" sz="1800" noProof="0" dirty="0" err="1"/>
              <a:t>mecanismos</a:t>
            </a:r>
            <a:r>
              <a:rPr lang="en-US" sz="1800" noProof="0" dirty="0"/>
              <a:t> de feedback </a:t>
            </a:r>
            <a:r>
              <a:rPr lang="en-US" sz="1800" noProof="0" dirty="0" err="1"/>
              <a:t>inherentes</a:t>
            </a:r>
            <a:r>
              <a:rPr lang="en-US" sz="1800" noProof="0" dirty="0"/>
              <a:t> </a:t>
            </a:r>
            <a:r>
              <a:rPr lang="en-US" sz="1800" noProof="0" dirty="0" err="1"/>
              <a:t>están</a:t>
            </a:r>
            <a:r>
              <a:rPr lang="en-US" sz="1800" noProof="0" dirty="0"/>
              <a:t> </a:t>
            </a:r>
            <a:r>
              <a:rPr lang="en-US" sz="1800" noProof="0" dirty="0" err="1"/>
              <a:t>habitualmente</a:t>
            </a:r>
            <a:r>
              <a:rPr lang="en-US" sz="1800" noProof="0" dirty="0"/>
              <a:t> </a:t>
            </a:r>
            <a:r>
              <a:rPr lang="en-US" sz="1800" noProof="0" dirty="0" err="1"/>
              <a:t>alterados</a:t>
            </a:r>
            <a:r>
              <a:rPr lang="en-US" sz="1800" noProof="0" dirty="0"/>
              <a:t>, el feedback </a:t>
            </a:r>
            <a:r>
              <a:rPr lang="en-US" sz="1800" noProof="0" dirty="0" err="1"/>
              <a:t>aumentado</a:t>
            </a:r>
            <a:r>
              <a:rPr lang="en-US" sz="1800" noProof="0" dirty="0"/>
              <a:t> </a:t>
            </a:r>
            <a:r>
              <a:rPr lang="en-US" sz="1800" noProof="0" dirty="0" err="1"/>
              <a:t>puede</a:t>
            </a:r>
            <a:r>
              <a:rPr lang="en-US" sz="1800" noProof="0" dirty="0"/>
              <a:t> ser de </a:t>
            </a:r>
            <a:r>
              <a:rPr lang="en-US" sz="1800" noProof="0" dirty="0" err="1"/>
              <a:t>incluso</a:t>
            </a:r>
            <a:r>
              <a:rPr lang="en-US" sz="1800" noProof="0" dirty="0"/>
              <a:t> mayor </a:t>
            </a:r>
            <a:r>
              <a:rPr lang="en-US" sz="1800" noProof="0" dirty="0" err="1"/>
              <a:t>importancia</a:t>
            </a:r>
            <a:r>
              <a:rPr lang="en-US" sz="1800" noProof="0" dirty="0"/>
              <a:t> en </a:t>
            </a:r>
            <a:r>
              <a:rPr lang="en-US" sz="1800" noProof="0" dirty="0" err="1"/>
              <a:t>rehabilitación</a:t>
            </a:r>
            <a:r>
              <a:rPr lang="en-US" sz="1800" noProof="0" dirty="0"/>
              <a:t> [68].</a:t>
            </a:r>
          </a:p>
          <a:p>
            <a:pPr marL="0" indent="0">
              <a:buNone/>
            </a:pPr>
            <a:r>
              <a:rPr lang="en-US" sz="1980" noProof="0" dirty="0" err="1">
                <a:latin typeface="HelveticaNeue LT 77 BdCn" panose="020B0706030502030204" pitchFamily="34" charset="0"/>
              </a:rPr>
              <a:t>Efecto</a:t>
            </a:r>
            <a:r>
              <a:rPr lang="en-US" sz="1980" noProof="0" dirty="0">
                <a:latin typeface="HelveticaNeue LT 77 BdCn" panose="020B0706030502030204" pitchFamily="34" charset="0"/>
              </a:rPr>
              <a:t> del feedback </a:t>
            </a:r>
            <a:r>
              <a:rPr lang="en-US" sz="1980" noProof="0" dirty="0" err="1">
                <a:latin typeface="HelveticaNeue LT 77 BdCn" panose="020B0706030502030204" pitchFamily="34" charset="0"/>
              </a:rPr>
              <a:t>aumentado</a:t>
            </a:r>
            <a:endParaRPr lang="en-US" sz="1980" noProof="0" dirty="0">
              <a:latin typeface="HelveticaNeue LT 77 BdCn" panose="020B0706030502030204" pitchFamily="34" charset="0"/>
            </a:endParaRPr>
          </a:p>
          <a:p>
            <a:pPr marL="0" indent="0">
              <a:buNone/>
            </a:pPr>
            <a:r>
              <a:rPr lang="en-US" sz="1800" noProof="0" dirty="0" err="1"/>
              <a:t>Incrementa</a:t>
            </a:r>
            <a:r>
              <a:rPr lang="en-US" sz="1800" noProof="0" dirty="0"/>
              <a:t> el ratio de </a:t>
            </a:r>
            <a:r>
              <a:rPr lang="en-US" sz="1800" noProof="0" dirty="0" err="1"/>
              <a:t>adquisición</a:t>
            </a:r>
            <a:r>
              <a:rPr lang="en-US" sz="1800" noProof="0" dirty="0"/>
              <a:t> de </a:t>
            </a:r>
            <a:r>
              <a:rPr lang="en-US" sz="1800" noProof="0" dirty="0" err="1"/>
              <a:t>destrezas</a:t>
            </a:r>
            <a:r>
              <a:rPr lang="en-US" sz="1800" noProof="0" dirty="0"/>
              <a:t>, </a:t>
            </a:r>
            <a:r>
              <a:rPr lang="en-US" sz="1800" noProof="0" dirty="0" err="1"/>
              <a:t>promueve</a:t>
            </a:r>
            <a:r>
              <a:rPr lang="en-US" sz="1800" noProof="0" dirty="0"/>
              <a:t> </a:t>
            </a:r>
            <a:r>
              <a:rPr lang="en-US" sz="1800" noProof="0" dirty="0" err="1"/>
              <a:t>movimientos</a:t>
            </a:r>
            <a:r>
              <a:rPr lang="en-US" sz="1800" noProof="0" dirty="0"/>
              <a:t> </a:t>
            </a:r>
            <a:r>
              <a:rPr lang="en-US" sz="1800" noProof="0" dirty="0" err="1"/>
              <a:t>más</a:t>
            </a:r>
            <a:r>
              <a:rPr lang="en-US" sz="1800" noProof="0" dirty="0"/>
              <a:t> </a:t>
            </a:r>
            <a:r>
              <a:rPr lang="en-US" sz="1800" noProof="0" dirty="0" err="1"/>
              <a:t>eficientes</a:t>
            </a:r>
            <a:r>
              <a:rPr lang="en-US" sz="1800" noProof="0" dirty="0"/>
              <a:t> </a:t>
            </a:r>
            <a:r>
              <a:rPr lang="en-US" sz="1800" dirty="0"/>
              <a:t>e </a:t>
            </a:r>
            <a:r>
              <a:rPr lang="en-US" sz="1800" dirty="0" err="1"/>
              <a:t>incentiva</a:t>
            </a:r>
            <a:r>
              <a:rPr lang="en-US" sz="1800" dirty="0"/>
              <a:t> el </a:t>
            </a:r>
            <a:r>
              <a:rPr lang="en-US" sz="1800" dirty="0" err="1"/>
              <a:t>aprendizaje</a:t>
            </a:r>
            <a:r>
              <a:rPr lang="en-US" sz="1800" noProof="0" dirty="0"/>
              <a:t> [70].</a:t>
            </a:r>
          </a:p>
          <a:p>
            <a:pPr marL="0" indent="0">
              <a:buNone/>
            </a:pPr>
            <a:r>
              <a:rPr lang="en-US" sz="1800" noProof="0" dirty="0"/>
              <a:t>No </a:t>
            </a:r>
            <a:r>
              <a:rPr lang="en-US" sz="1800" noProof="0" dirty="0" err="1"/>
              <a:t>tiene</a:t>
            </a:r>
            <a:r>
              <a:rPr lang="en-US" sz="1800" noProof="0" dirty="0"/>
              <a:t> un </a:t>
            </a:r>
            <a:r>
              <a:rPr lang="en-US" sz="1800" noProof="0" dirty="0" err="1"/>
              <a:t>efecto</a:t>
            </a:r>
            <a:r>
              <a:rPr lang="en-US" sz="1800" noProof="0" dirty="0"/>
              <a:t> </a:t>
            </a:r>
            <a:r>
              <a:rPr lang="en-US" sz="1800" noProof="0" dirty="0" err="1"/>
              <a:t>beneficioso</a:t>
            </a:r>
            <a:r>
              <a:rPr lang="en-US" sz="1800" noProof="0" dirty="0"/>
              <a:t> </a:t>
            </a:r>
            <a:r>
              <a:rPr lang="en-US" sz="1800" noProof="0" dirty="0" err="1"/>
              <a:t>si</a:t>
            </a:r>
            <a:r>
              <a:rPr lang="en-US" sz="1800" noProof="0" dirty="0"/>
              <a:t> el feedback </a:t>
            </a:r>
            <a:r>
              <a:rPr lang="en-US" sz="1800" noProof="0" dirty="0" err="1"/>
              <a:t>inherente</a:t>
            </a:r>
            <a:r>
              <a:rPr lang="en-US" sz="1800" noProof="0" dirty="0"/>
              <a:t> </a:t>
            </a:r>
            <a:r>
              <a:rPr lang="en-US" sz="1800" noProof="0" dirty="0" err="1"/>
              <a:t>proporciona</a:t>
            </a:r>
            <a:r>
              <a:rPr lang="en-US" sz="1800" noProof="0" dirty="0"/>
              <a:t> la </a:t>
            </a:r>
            <a:r>
              <a:rPr lang="en-US" sz="1800" noProof="0" dirty="0" err="1"/>
              <a:t>misma</a:t>
            </a:r>
            <a:r>
              <a:rPr lang="en-US" sz="1800" noProof="0" dirty="0"/>
              <a:t> </a:t>
            </a:r>
            <a:r>
              <a:rPr lang="en-US" sz="1800" noProof="0" dirty="0" err="1"/>
              <a:t>información</a:t>
            </a:r>
            <a:r>
              <a:rPr lang="en-US" sz="1800" noProof="0" dirty="0"/>
              <a:t> [71].</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46</a:t>
            </a:fld>
            <a:endParaRPr lang="de-CH" dirty="0">
              <a:solidFill>
                <a:srgbClr val="000000"/>
              </a:solidFill>
            </a:endParaRPr>
          </a:p>
        </p:txBody>
      </p:sp>
      <p:sp>
        <p:nvSpPr>
          <p:cNvPr id="6" name="Text Placeholder 5"/>
          <p:cNvSpPr>
            <a:spLocks noGrp="1"/>
          </p:cNvSpPr>
          <p:nvPr>
            <p:ph type="body" sz="quarter" idx="13"/>
          </p:nvPr>
        </p:nvSpPr>
        <p:spPr/>
        <p:txBody>
          <a:bodyPr>
            <a:normAutofit fontScale="92500"/>
          </a:bodyPr>
          <a:lstStyle/>
          <a:p>
            <a:r>
              <a:rPr lang="en-US" noProof="0" dirty="0"/>
              <a:t>El Feedback </a:t>
            </a:r>
            <a:r>
              <a:rPr lang="en-US" noProof="0" dirty="0" err="1"/>
              <a:t>aumentado</a:t>
            </a:r>
            <a:r>
              <a:rPr lang="en-US" noProof="0" dirty="0"/>
              <a:t> es un factor </a:t>
            </a:r>
            <a:r>
              <a:rPr lang="en-US" noProof="0" dirty="0" err="1"/>
              <a:t>importante</a:t>
            </a:r>
            <a:r>
              <a:rPr lang="en-US" noProof="0" dirty="0"/>
              <a:t> que </a:t>
            </a:r>
            <a:r>
              <a:rPr lang="en-US" noProof="0" dirty="0" err="1"/>
              <a:t>influye</a:t>
            </a:r>
            <a:r>
              <a:rPr lang="en-US" noProof="0" dirty="0"/>
              <a:t> en el </a:t>
            </a:r>
            <a:r>
              <a:rPr lang="en-US" noProof="0" dirty="0" err="1"/>
              <a:t>aprendizaje</a:t>
            </a:r>
            <a:r>
              <a:rPr lang="en-US" noProof="0" dirty="0"/>
              <a:t> motor, a </a:t>
            </a:r>
            <a:r>
              <a:rPr lang="en-US" noProof="0" dirty="0" err="1"/>
              <a:t>menos</a:t>
            </a:r>
            <a:r>
              <a:rPr lang="en-US" noProof="0" dirty="0"/>
              <a:t> que la </a:t>
            </a:r>
            <a:r>
              <a:rPr lang="en-US" noProof="0" dirty="0" err="1"/>
              <a:t>misma</a:t>
            </a:r>
            <a:r>
              <a:rPr lang="en-US" noProof="0" dirty="0"/>
              <a:t> </a:t>
            </a:r>
            <a:r>
              <a:rPr lang="en-US" noProof="0" dirty="0" err="1"/>
              <a:t>información</a:t>
            </a:r>
            <a:r>
              <a:rPr lang="en-US" noProof="0" dirty="0"/>
              <a:t> </a:t>
            </a:r>
            <a:r>
              <a:rPr lang="en-US" dirty="0"/>
              <a:t>sea </a:t>
            </a:r>
            <a:r>
              <a:rPr lang="en-US" dirty="0" err="1"/>
              <a:t>proporcionada</a:t>
            </a:r>
            <a:r>
              <a:rPr lang="en-US" dirty="0"/>
              <a:t> por el feedback </a:t>
            </a:r>
            <a:r>
              <a:rPr lang="en-US" dirty="0" err="1"/>
              <a:t>inherente</a:t>
            </a:r>
            <a:r>
              <a:rPr lang="en-US" dirty="0"/>
              <a:t>. </a:t>
            </a:r>
            <a:endParaRPr lang="en-US" noProof="0" dirty="0"/>
          </a:p>
        </p:txBody>
      </p:sp>
      <p:pic>
        <p:nvPicPr>
          <p:cNvPr id="7" name="Imagen 6">
            <a:extLst>
              <a:ext uri="{FF2B5EF4-FFF2-40B4-BE49-F238E27FC236}">
                <a16:creationId xmlns:a16="http://schemas.microsoft.com/office/drawing/2014/main" id="{F7581CAC-CA62-4172-A3DC-107145EE8795}"/>
              </a:ext>
            </a:extLst>
          </p:cNvPr>
          <p:cNvPicPr>
            <a:picLocks noChangeAspect="1"/>
          </p:cNvPicPr>
          <p:nvPr/>
        </p:nvPicPr>
        <p:blipFill>
          <a:blip r:embed="rId3"/>
          <a:stretch>
            <a:fillRect/>
          </a:stretch>
        </p:blipFill>
        <p:spPr>
          <a:xfrm>
            <a:off x="7002537" y="68477"/>
            <a:ext cx="2200847" cy="1194920"/>
          </a:xfrm>
          <a:prstGeom prst="rect">
            <a:avLst/>
          </a:prstGeom>
        </p:spPr>
      </p:pic>
    </p:spTree>
    <p:extLst>
      <p:ext uri="{BB962C8B-B14F-4D97-AF65-F5344CB8AC3E}">
        <p14:creationId xmlns:p14="http://schemas.microsoft.com/office/powerpoint/2010/main" val="747992835"/>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308011" cy="951830"/>
          </a:xfrm>
        </p:spPr>
        <p:txBody>
          <a:bodyPr>
            <a:normAutofit fontScale="90000"/>
          </a:bodyPr>
          <a:lstStyle/>
          <a:p>
            <a:r>
              <a:rPr lang="en-US" noProof="0" dirty="0" err="1"/>
              <a:t>Información</a:t>
            </a:r>
            <a:r>
              <a:rPr lang="en-US" noProof="0" dirty="0"/>
              <a:t>: </a:t>
            </a:r>
            <a:r>
              <a:rPr lang="en-US" noProof="0" dirty="0">
                <a:solidFill>
                  <a:schemeClr val="tx1">
                    <a:lumMod val="65000"/>
                    <a:lumOff val="35000"/>
                  </a:schemeClr>
                </a:solidFill>
              </a:rPr>
              <a:t>Feedback </a:t>
            </a:r>
            <a:r>
              <a:rPr lang="en-US" noProof="0" dirty="0" err="1">
                <a:solidFill>
                  <a:schemeClr val="tx1">
                    <a:lumMod val="65000"/>
                    <a:lumOff val="35000"/>
                  </a:schemeClr>
                </a:solidFill>
              </a:rPr>
              <a:t>Aumentado</a:t>
            </a:r>
            <a:endParaRPr lang="en-US" noProof="0" dirty="0">
              <a:solidFill>
                <a:schemeClr val="tx1">
                  <a:lumMod val="65000"/>
                  <a:lumOff val="35000"/>
                </a:schemeClr>
              </a:solidFill>
            </a:endParaRPr>
          </a:p>
        </p:txBody>
      </p:sp>
      <p:sp>
        <p:nvSpPr>
          <p:cNvPr id="3" name="Content Placeholder 2"/>
          <p:cNvSpPr>
            <a:spLocks noGrp="1"/>
          </p:cNvSpPr>
          <p:nvPr>
            <p:ph idx="1"/>
          </p:nvPr>
        </p:nvSpPr>
        <p:spPr/>
        <p:txBody>
          <a:bodyPr>
            <a:normAutofit/>
          </a:bodyPr>
          <a:lstStyle/>
          <a:p>
            <a:pPr marL="0" indent="0">
              <a:buNone/>
            </a:pPr>
            <a:r>
              <a:rPr lang="en-US" noProof="0" dirty="0" err="1">
                <a:latin typeface="HelveticaNeue LT 77 BdCn" panose="020B0706030502030204" pitchFamily="34" charset="0"/>
              </a:rPr>
              <a:t>Efecto</a:t>
            </a:r>
            <a:r>
              <a:rPr lang="en-US" noProof="0" dirty="0">
                <a:latin typeface="HelveticaNeue LT 77 BdCn" panose="020B0706030502030204" pitchFamily="34" charset="0"/>
              </a:rPr>
              <a:t> prejudicial del feedback- «</a:t>
            </a:r>
            <a:r>
              <a:rPr lang="en-US" dirty="0" err="1">
                <a:latin typeface="HelveticaNeue LT 77 BdCn" panose="020B0706030502030204" pitchFamily="34" charset="0"/>
              </a:rPr>
              <a:t>Hipótesis</a:t>
            </a:r>
            <a:r>
              <a:rPr lang="en-US" dirty="0">
                <a:latin typeface="HelveticaNeue LT 77 BdCn" panose="020B0706030502030204" pitchFamily="34" charset="0"/>
              </a:rPr>
              <a:t> de la </a:t>
            </a:r>
            <a:r>
              <a:rPr lang="en-US" dirty="0" err="1">
                <a:latin typeface="HelveticaNeue LT 77 BdCn" panose="020B0706030502030204" pitchFamily="34" charset="0"/>
              </a:rPr>
              <a:t>guía</a:t>
            </a:r>
            <a:r>
              <a:rPr lang="en-US" noProof="0" dirty="0">
                <a:latin typeface="HelveticaNeue LT 77 BdCn" panose="020B0706030502030204" pitchFamily="34" charset="0"/>
              </a:rPr>
              <a:t>»</a:t>
            </a:r>
          </a:p>
          <a:p>
            <a:pPr marL="0" indent="0">
              <a:spcAft>
                <a:spcPts val="1200"/>
              </a:spcAft>
              <a:buNone/>
            </a:pPr>
            <a:r>
              <a:rPr lang="en-US" sz="1800" noProof="0" dirty="0"/>
              <a:t>El </a:t>
            </a:r>
            <a:r>
              <a:rPr lang="en-US" sz="1800" noProof="0" dirty="0" err="1"/>
              <a:t>aprendiz</a:t>
            </a:r>
            <a:r>
              <a:rPr lang="en-US" sz="1800" noProof="0" dirty="0"/>
              <a:t> </a:t>
            </a:r>
            <a:r>
              <a:rPr lang="en-US" sz="1800" noProof="0" dirty="0" err="1"/>
              <a:t>puede</a:t>
            </a:r>
            <a:r>
              <a:rPr lang="en-US" sz="1800" noProof="0" dirty="0"/>
              <a:t> </a:t>
            </a:r>
            <a:r>
              <a:rPr lang="en-US" sz="1800" noProof="0" dirty="0" err="1"/>
              <a:t>volverse</a:t>
            </a:r>
            <a:r>
              <a:rPr lang="en-US" sz="1800" noProof="0" dirty="0"/>
              <a:t> </a:t>
            </a:r>
            <a:r>
              <a:rPr lang="en-US" sz="1800" noProof="0" dirty="0" err="1"/>
              <a:t>dependiente</a:t>
            </a:r>
            <a:r>
              <a:rPr lang="en-US" sz="1800" noProof="0" dirty="0"/>
              <a:t> del feedback </a:t>
            </a:r>
            <a:r>
              <a:rPr lang="en-US" sz="1800" noProof="0" dirty="0" err="1"/>
              <a:t>aumentado</a:t>
            </a:r>
            <a:r>
              <a:rPr lang="en-US" sz="1800" noProof="0" dirty="0"/>
              <a:t>, </a:t>
            </a:r>
            <a:r>
              <a:rPr lang="en-US" sz="1800" noProof="0" dirty="0" err="1"/>
              <a:t>posiblemente</a:t>
            </a:r>
            <a:r>
              <a:rPr lang="en-US" sz="1800" noProof="0" dirty="0"/>
              <a:t> ante el </a:t>
            </a:r>
            <a:r>
              <a:rPr lang="en-US" sz="1800" noProof="0" dirty="0" err="1"/>
              <a:t>gasto</a:t>
            </a:r>
            <a:r>
              <a:rPr lang="en-US" sz="1800" noProof="0" dirty="0"/>
              <a:t> de </a:t>
            </a:r>
            <a:r>
              <a:rPr lang="en-US" sz="1800" noProof="0" dirty="0" err="1"/>
              <a:t>basarse</a:t>
            </a:r>
            <a:r>
              <a:rPr lang="en-US" sz="1800" noProof="0" dirty="0"/>
              <a:t> en sus </a:t>
            </a:r>
            <a:r>
              <a:rPr lang="en-US" sz="1800" noProof="0" dirty="0" err="1"/>
              <a:t>propias</a:t>
            </a:r>
            <a:r>
              <a:rPr lang="en-US" sz="1800" noProof="0" dirty="0"/>
              <a:t> </a:t>
            </a:r>
            <a:r>
              <a:rPr lang="en-US" sz="1800" noProof="0" dirty="0" err="1"/>
              <a:t>fuentes</a:t>
            </a:r>
            <a:r>
              <a:rPr lang="en-US" sz="1800" noProof="0" dirty="0"/>
              <a:t> </a:t>
            </a:r>
            <a:r>
              <a:rPr lang="en-US" sz="1800" noProof="0" dirty="0" err="1"/>
              <a:t>inherentes</a:t>
            </a:r>
            <a:r>
              <a:rPr lang="en-US" sz="1800" noProof="0" dirty="0"/>
              <a:t> de </a:t>
            </a:r>
            <a:r>
              <a:rPr lang="en-US" sz="1800" noProof="0" dirty="0" err="1"/>
              <a:t>información</a:t>
            </a:r>
            <a:r>
              <a:rPr lang="en-US" sz="1800" noProof="0" dirty="0"/>
              <a:t> </a:t>
            </a:r>
            <a:r>
              <a:rPr lang="en-US" sz="1800" noProof="0" dirty="0" err="1"/>
              <a:t>sensitiva</a:t>
            </a:r>
            <a:r>
              <a:rPr lang="en-US" sz="1800" noProof="0" dirty="0"/>
              <a:t>, para </a:t>
            </a:r>
            <a:r>
              <a:rPr lang="en-US" sz="1800" noProof="0" dirty="0" err="1"/>
              <a:t>apoyar</a:t>
            </a:r>
            <a:r>
              <a:rPr lang="en-US" sz="1800" noProof="0" dirty="0"/>
              <a:t> la </a:t>
            </a:r>
            <a:r>
              <a:rPr lang="en-US" sz="1800" noProof="0" dirty="0" err="1"/>
              <a:t>ejecución</a:t>
            </a:r>
            <a:r>
              <a:rPr lang="en-US" sz="1800" noProof="0" dirty="0"/>
              <a:t> bajo </a:t>
            </a:r>
            <a:r>
              <a:rPr lang="en-US" sz="1800" noProof="0" dirty="0" err="1"/>
              <a:t>condiciones</a:t>
            </a:r>
            <a:r>
              <a:rPr lang="en-US" sz="1800" noProof="0" dirty="0"/>
              <a:t> de </a:t>
            </a:r>
            <a:r>
              <a:rPr lang="en-US" sz="1800" noProof="0" dirty="0" err="1"/>
              <a:t>testeo</a:t>
            </a:r>
            <a:r>
              <a:rPr lang="en-US" sz="1800" noProof="0" dirty="0"/>
              <a:t> no </a:t>
            </a:r>
            <a:r>
              <a:rPr lang="en-US" sz="1800" noProof="0" dirty="0" err="1"/>
              <a:t>aumentadas</a:t>
            </a:r>
            <a:r>
              <a:rPr lang="en-US" sz="1800" noProof="0" dirty="0"/>
              <a:t> [</a:t>
            </a:r>
            <a:r>
              <a:rPr lang="en-US" sz="1800" dirty="0"/>
              <a:t>69, 94, 95</a:t>
            </a:r>
            <a:r>
              <a:rPr lang="en-US" sz="1800" noProof="0" dirty="0"/>
              <a:t>].</a:t>
            </a:r>
          </a:p>
          <a:p>
            <a:pPr marL="0" indent="0">
              <a:buNone/>
            </a:pPr>
            <a:r>
              <a:rPr lang="en-US" dirty="0" err="1">
                <a:latin typeface="HelveticaNeue LT 77 BdCn" panose="020B0706030502030204" pitchFamily="34" charset="0"/>
              </a:rPr>
              <a:t>Uso</a:t>
            </a:r>
            <a:r>
              <a:rPr lang="en-US" dirty="0">
                <a:latin typeface="HelveticaNeue LT 77 BdCn" panose="020B0706030502030204" pitchFamily="34" charset="0"/>
              </a:rPr>
              <a:t> </a:t>
            </a:r>
            <a:r>
              <a:rPr lang="en-US" dirty="0" err="1">
                <a:latin typeface="HelveticaNeue LT 77 BdCn" panose="020B0706030502030204" pitchFamily="34" charset="0"/>
              </a:rPr>
              <a:t>óptimo</a:t>
            </a:r>
            <a:r>
              <a:rPr lang="en-US" dirty="0">
                <a:latin typeface="HelveticaNeue LT 77 BdCn" panose="020B0706030502030204" pitchFamily="34" charset="0"/>
              </a:rPr>
              <a:t> del feedback</a:t>
            </a:r>
            <a:endParaRPr lang="en-US"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ejecución</a:t>
            </a:r>
            <a:r>
              <a:rPr lang="en-US" sz="1800" noProof="0" dirty="0"/>
              <a:t> es </a:t>
            </a:r>
            <a:r>
              <a:rPr lang="en-US" sz="1800" noProof="0" dirty="0" err="1"/>
              <a:t>óptima</a:t>
            </a:r>
            <a:r>
              <a:rPr lang="en-US" sz="1800" noProof="0" dirty="0"/>
              <a:t> </a:t>
            </a:r>
            <a:r>
              <a:rPr lang="en-US" sz="1800" noProof="0" dirty="0" err="1"/>
              <a:t>cuando</a:t>
            </a:r>
            <a:r>
              <a:rPr lang="en-US" sz="1800" noProof="0" dirty="0"/>
              <a:t> la </a:t>
            </a:r>
            <a:r>
              <a:rPr lang="en-US" sz="1800" noProof="0" dirty="0" err="1"/>
              <a:t>adquisición</a:t>
            </a:r>
            <a:r>
              <a:rPr lang="en-US" sz="1800" noProof="0" dirty="0"/>
              <a:t> y las </a:t>
            </a:r>
            <a:r>
              <a:rPr lang="en-US" sz="1800" noProof="0" dirty="0" err="1"/>
              <a:t>subsecuentes</a:t>
            </a:r>
            <a:r>
              <a:rPr lang="en-US" sz="1800" noProof="0" dirty="0"/>
              <a:t> </a:t>
            </a:r>
            <a:r>
              <a:rPr lang="en-US" sz="1800" noProof="0" dirty="0" err="1"/>
              <a:t>condiciones</a:t>
            </a:r>
            <a:r>
              <a:rPr lang="en-US" sz="1800" noProof="0" dirty="0"/>
              <a:t> de valoracion son </a:t>
            </a:r>
            <a:r>
              <a:rPr lang="en-US" sz="1800" noProof="0" dirty="0" err="1"/>
              <a:t>similares</a:t>
            </a:r>
            <a:r>
              <a:rPr lang="en-US" sz="1800" noProof="0" dirty="0"/>
              <a:t> en </a:t>
            </a:r>
            <a:r>
              <a:rPr lang="en-US" sz="1800" noProof="0" dirty="0" err="1"/>
              <a:t>términos</a:t>
            </a:r>
            <a:r>
              <a:rPr lang="en-US" sz="1800" noProof="0" dirty="0"/>
              <a:t> de </a:t>
            </a:r>
            <a:r>
              <a:rPr lang="en-US" sz="1800" noProof="0" dirty="0" err="1"/>
              <a:t>fuentes</a:t>
            </a:r>
            <a:r>
              <a:rPr lang="en-US" sz="1800" noProof="0" dirty="0"/>
              <a:t> de feedback </a:t>
            </a:r>
            <a:r>
              <a:rPr lang="en-US" sz="1800" noProof="0" dirty="0" err="1"/>
              <a:t>disponibles</a:t>
            </a:r>
            <a:r>
              <a:rPr lang="en-US" sz="1800" noProof="0" dirty="0"/>
              <a:t> [96].</a:t>
            </a:r>
          </a:p>
          <a:p>
            <a:pPr marL="0" indent="0">
              <a:buNone/>
            </a:pPr>
            <a:r>
              <a:rPr lang="en-US" sz="1980" dirty="0" err="1">
                <a:latin typeface="HelveticaNeue LT 77 BdCn" panose="020B0706030502030204" pitchFamily="34" charset="0"/>
              </a:rPr>
              <a:t>Destrezas</a:t>
            </a:r>
            <a:r>
              <a:rPr lang="en-US" sz="1980" dirty="0">
                <a:latin typeface="HelveticaNeue LT 77 BdCn" panose="020B0706030502030204" pitchFamily="34" charset="0"/>
              </a:rPr>
              <a:t> </a:t>
            </a:r>
            <a:r>
              <a:rPr lang="en-US" sz="1980" dirty="0" err="1">
                <a:latin typeface="HelveticaNeue LT 77 BdCn" panose="020B0706030502030204" pitchFamily="34" charset="0"/>
              </a:rPr>
              <a:t>motoras</a:t>
            </a:r>
            <a:r>
              <a:rPr lang="en-US" sz="1980" dirty="0">
                <a:latin typeface="HelveticaNeue LT 77 BdCn" panose="020B0706030502030204" pitchFamily="34" charset="0"/>
              </a:rPr>
              <a:t> simples</a:t>
            </a:r>
            <a:endParaRPr lang="en-US" sz="1980" noProof="0" dirty="0">
              <a:latin typeface="HelveticaNeue LT 77 BdCn" panose="020B0706030502030204" pitchFamily="34" charset="0"/>
            </a:endParaRPr>
          </a:p>
          <a:p>
            <a:pPr marL="0" indent="0">
              <a:buNone/>
            </a:pPr>
            <a:r>
              <a:rPr lang="en-US" sz="1800" noProof="0" dirty="0" err="1"/>
              <a:t>Proporcionar</a:t>
            </a:r>
            <a:r>
              <a:rPr lang="en-US" sz="1800" noProof="0" dirty="0"/>
              <a:t> feedback del </a:t>
            </a:r>
            <a:r>
              <a:rPr lang="en-US" sz="1800" noProof="0" dirty="0" err="1"/>
              <a:t>resultado</a:t>
            </a:r>
            <a:r>
              <a:rPr lang="en-US" sz="1800" noProof="0" dirty="0"/>
              <a:t> beneficia el </a:t>
            </a:r>
            <a:r>
              <a:rPr lang="en-US" sz="1800" noProof="0" dirty="0" err="1"/>
              <a:t>aprendizaje</a:t>
            </a:r>
            <a:r>
              <a:rPr lang="en-US" sz="1800" noProof="0" dirty="0"/>
              <a:t> de </a:t>
            </a:r>
            <a:r>
              <a:rPr lang="en-US" sz="1800" noProof="0" dirty="0" err="1"/>
              <a:t>destrezas</a:t>
            </a:r>
            <a:r>
              <a:rPr lang="en-US" sz="1800" noProof="0" dirty="0"/>
              <a:t> </a:t>
            </a:r>
            <a:r>
              <a:rPr lang="en-US" sz="1800" noProof="0" dirty="0" err="1"/>
              <a:t>motoras</a:t>
            </a:r>
            <a:r>
              <a:rPr lang="en-US" sz="1800" noProof="0" dirty="0"/>
              <a:t> simples [97].</a:t>
            </a:r>
          </a:p>
          <a:p>
            <a:pPr marL="0" indent="0">
              <a:buNone/>
            </a:pPr>
            <a:r>
              <a:rPr lang="en-US" sz="1800" noProof="0" dirty="0"/>
              <a:t>El </a:t>
            </a:r>
            <a:r>
              <a:rPr lang="en-US" sz="1800" noProof="0" dirty="0" err="1"/>
              <a:t>aprendizaje</a:t>
            </a:r>
            <a:r>
              <a:rPr lang="en-US" sz="1800" noProof="0" dirty="0"/>
              <a:t> de </a:t>
            </a:r>
            <a:r>
              <a:rPr lang="en-US" sz="1800" noProof="0" dirty="0" err="1"/>
              <a:t>tareas</a:t>
            </a:r>
            <a:r>
              <a:rPr lang="en-US" sz="1800" noProof="0" dirty="0"/>
              <a:t> simples se </a:t>
            </a:r>
            <a:r>
              <a:rPr lang="en-US" sz="1800" noProof="0" dirty="0" err="1"/>
              <a:t>puede</a:t>
            </a:r>
            <a:r>
              <a:rPr lang="en-US" sz="1800" noProof="0" dirty="0"/>
              <a:t> </a:t>
            </a:r>
            <a:r>
              <a:rPr lang="en-US" sz="1800" noProof="0" dirty="0" err="1"/>
              <a:t>incrementar</a:t>
            </a:r>
            <a:r>
              <a:rPr lang="en-US" sz="1800" noProof="0" dirty="0"/>
              <a:t> </a:t>
            </a:r>
            <a:r>
              <a:rPr lang="en-US" sz="1800" dirty="0" err="1"/>
              <a:t>reduciendo</a:t>
            </a:r>
            <a:r>
              <a:rPr lang="en-US" sz="1800" dirty="0"/>
              <a:t> o </a:t>
            </a:r>
            <a:r>
              <a:rPr lang="en-US" sz="1800" dirty="0" err="1"/>
              <a:t>retrasando</a:t>
            </a:r>
            <a:r>
              <a:rPr lang="en-US" sz="1800" dirty="0"/>
              <a:t> la </a:t>
            </a:r>
            <a:r>
              <a:rPr lang="en-US" sz="1800" dirty="0" err="1"/>
              <a:t>presentación</a:t>
            </a:r>
            <a:r>
              <a:rPr lang="en-US" sz="1800" dirty="0"/>
              <a:t> de feedback </a:t>
            </a:r>
            <a:r>
              <a:rPr lang="en-US" sz="1800" dirty="0" err="1"/>
              <a:t>aumentado</a:t>
            </a:r>
            <a:r>
              <a:rPr lang="en-US" sz="1800" noProof="0" dirty="0"/>
              <a:t> [98].</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47</a:t>
            </a:fld>
            <a:endParaRPr lang="de-CH" dirty="0">
              <a:solidFill>
                <a:srgbClr val="000000"/>
              </a:solidFill>
            </a:endParaRPr>
          </a:p>
        </p:txBody>
      </p:sp>
      <p:pic>
        <p:nvPicPr>
          <p:cNvPr id="6" name="Imagen 5">
            <a:extLst>
              <a:ext uri="{FF2B5EF4-FFF2-40B4-BE49-F238E27FC236}">
                <a16:creationId xmlns:a16="http://schemas.microsoft.com/office/drawing/2014/main" id="{BAF299D3-96FB-43E0-ABEF-FA8A1E7CCAA4}"/>
              </a:ext>
            </a:extLst>
          </p:cNvPr>
          <p:cNvPicPr>
            <a:picLocks noChangeAspect="1"/>
          </p:cNvPicPr>
          <p:nvPr/>
        </p:nvPicPr>
        <p:blipFill>
          <a:blip r:embed="rId3"/>
          <a:stretch>
            <a:fillRect/>
          </a:stretch>
        </p:blipFill>
        <p:spPr>
          <a:xfrm>
            <a:off x="7002537" y="-20147"/>
            <a:ext cx="2200847" cy="1194920"/>
          </a:xfrm>
          <a:prstGeom prst="rect">
            <a:avLst/>
          </a:prstGeom>
        </p:spPr>
      </p:pic>
    </p:spTree>
    <p:extLst>
      <p:ext uri="{BB962C8B-B14F-4D97-AF65-F5344CB8AC3E}">
        <p14:creationId xmlns:p14="http://schemas.microsoft.com/office/powerpoint/2010/main" val="3811733643"/>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3" y="388938"/>
            <a:ext cx="6668050" cy="553998"/>
          </a:xfrm>
        </p:spPr>
        <p:txBody>
          <a:bodyPr>
            <a:normAutofit fontScale="90000"/>
          </a:bodyPr>
          <a:lstStyle/>
          <a:p>
            <a:r>
              <a:rPr lang="en-US" noProof="0" dirty="0" err="1"/>
              <a:t>Información</a:t>
            </a:r>
            <a:r>
              <a:rPr lang="en-US" noProof="0" dirty="0"/>
              <a:t>: </a:t>
            </a:r>
            <a:r>
              <a:rPr lang="en-US" noProof="0" dirty="0">
                <a:solidFill>
                  <a:schemeClr val="tx1">
                    <a:lumMod val="65000"/>
                    <a:lumOff val="35000"/>
                  </a:schemeClr>
                </a:solidFill>
              </a:rPr>
              <a:t>Feedback </a:t>
            </a:r>
            <a:r>
              <a:rPr lang="en-US" noProof="0" dirty="0" err="1">
                <a:solidFill>
                  <a:schemeClr val="tx1">
                    <a:lumMod val="65000"/>
                    <a:lumOff val="35000"/>
                  </a:schemeClr>
                </a:solidFill>
              </a:rPr>
              <a:t>aumentado</a:t>
            </a:r>
            <a:endParaRPr lang="en-US" noProof="0" dirty="0"/>
          </a:p>
        </p:txBody>
      </p:sp>
      <p:sp>
        <p:nvSpPr>
          <p:cNvPr id="3" name="Content Placeholder 2"/>
          <p:cNvSpPr>
            <a:spLocks noGrp="1"/>
          </p:cNvSpPr>
          <p:nvPr>
            <p:ph idx="1"/>
          </p:nvPr>
        </p:nvSpPr>
        <p:spPr>
          <a:xfrm>
            <a:off x="491847" y="1558928"/>
            <a:ext cx="4913224" cy="3670271"/>
          </a:xfrm>
        </p:spPr>
        <p:txBody>
          <a:bodyPr>
            <a:normAutofit/>
          </a:bodyPr>
          <a:lstStyle/>
          <a:p>
            <a:pPr marL="0" indent="0">
              <a:buNone/>
            </a:pPr>
            <a:r>
              <a:rPr lang="en-US" dirty="0" err="1">
                <a:latin typeface="HelveticaNeue LT 77 BdCn" panose="020B0706030502030204" pitchFamily="34" charset="0"/>
              </a:rPr>
              <a:t>Tareas</a:t>
            </a:r>
            <a:r>
              <a:rPr lang="en-US" dirty="0">
                <a:latin typeface="HelveticaNeue LT 77 BdCn" panose="020B0706030502030204" pitchFamily="34" charset="0"/>
              </a:rPr>
              <a:t> </a:t>
            </a:r>
            <a:r>
              <a:rPr lang="en-US" dirty="0" err="1">
                <a:latin typeface="HelveticaNeue LT 77 BdCn" panose="020B0706030502030204" pitchFamily="34" charset="0"/>
              </a:rPr>
              <a:t>complejas</a:t>
            </a:r>
            <a:endParaRPr lang="en-US" noProof="0" dirty="0">
              <a:latin typeface="HelveticaNeue LT 77 BdCn" panose="020B0706030502030204" pitchFamily="34" charset="0"/>
            </a:endParaRPr>
          </a:p>
          <a:p>
            <a:pPr marL="0" indent="0">
              <a:buNone/>
            </a:pPr>
            <a:r>
              <a:rPr lang="en-US" sz="1800" noProof="0" dirty="0"/>
              <a:t>Las </a:t>
            </a:r>
            <a:r>
              <a:rPr lang="en-US" sz="1800" noProof="0" dirty="0" err="1"/>
              <a:t>tareas</a:t>
            </a:r>
            <a:r>
              <a:rPr lang="en-US" sz="1800" noProof="0" dirty="0"/>
              <a:t> </a:t>
            </a:r>
            <a:r>
              <a:rPr lang="en-US" sz="1800" noProof="0" dirty="0" err="1"/>
              <a:t>más</a:t>
            </a:r>
            <a:r>
              <a:rPr lang="en-US" sz="1800" noProof="0" dirty="0"/>
              <a:t> </a:t>
            </a:r>
            <a:r>
              <a:rPr lang="en-US" sz="1800" noProof="0" dirty="0" err="1"/>
              <a:t>complejas</a:t>
            </a:r>
            <a:r>
              <a:rPr lang="en-US" sz="1800" noProof="0" dirty="0"/>
              <a:t> se </a:t>
            </a:r>
            <a:r>
              <a:rPr lang="en-US" sz="1800" noProof="0" dirty="0" err="1"/>
              <a:t>benefician</a:t>
            </a:r>
            <a:r>
              <a:rPr lang="en-US" sz="1800" noProof="0" dirty="0"/>
              <a:t> del feedback </a:t>
            </a:r>
            <a:r>
              <a:rPr lang="en-US" sz="1800" noProof="0" dirty="0" err="1"/>
              <a:t>sobre</a:t>
            </a:r>
            <a:r>
              <a:rPr lang="en-US" sz="1800" noProof="0" dirty="0"/>
              <a:t> la </a:t>
            </a:r>
            <a:r>
              <a:rPr lang="en-US" sz="1800" noProof="0" dirty="0" err="1"/>
              <a:t>ejecución</a:t>
            </a:r>
            <a:r>
              <a:rPr lang="en-US" sz="1800" noProof="0" dirty="0"/>
              <a:t> del movimiento [1]. </a:t>
            </a:r>
          </a:p>
          <a:p>
            <a:pPr marL="0" indent="0">
              <a:spcAft>
                <a:spcPts val="1200"/>
              </a:spcAft>
              <a:buNone/>
            </a:pPr>
            <a:r>
              <a:rPr lang="en-US" sz="1800" noProof="0" dirty="0"/>
              <a:t>La </a:t>
            </a:r>
            <a:r>
              <a:rPr lang="en-US" sz="1800" noProof="0" dirty="0" err="1"/>
              <a:t>presentación</a:t>
            </a:r>
            <a:r>
              <a:rPr lang="en-US" sz="1800" noProof="0" dirty="0"/>
              <a:t> </a:t>
            </a:r>
            <a:r>
              <a:rPr lang="en-US" sz="1800" noProof="0" dirty="0" err="1"/>
              <a:t>frecuente</a:t>
            </a:r>
            <a:r>
              <a:rPr lang="en-US" sz="1800" noProof="0" dirty="0"/>
              <a:t> de feedback </a:t>
            </a:r>
            <a:r>
              <a:rPr lang="en-US" sz="1800" noProof="0" dirty="0" err="1"/>
              <a:t>puede</a:t>
            </a:r>
            <a:r>
              <a:rPr lang="en-US" sz="1800" noProof="0" dirty="0"/>
              <a:t> </a:t>
            </a:r>
            <a:r>
              <a:rPr lang="en-US" sz="1800" noProof="0" dirty="0" err="1"/>
              <a:t>mejorar</a:t>
            </a:r>
            <a:r>
              <a:rPr lang="en-US" sz="1800" noProof="0" dirty="0"/>
              <a:t> el </a:t>
            </a:r>
            <a:r>
              <a:rPr lang="en-US" sz="1800" noProof="0" dirty="0" err="1"/>
              <a:t>aprendizaje</a:t>
            </a:r>
            <a:r>
              <a:rPr lang="en-US" sz="1800" noProof="0" dirty="0"/>
              <a:t> de </a:t>
            </a:r>
            <a:r>
              <a:rPr lang="en-US" sz="1800" noProof="0" dirty="0" err="1"/>
              <a:t>tareas</a:t>
            </a:r>
            <a:r>
              <a:rPr lang="en-US" sz="1800" noProof="0" dirty="0"/>
              <a:t> </a:t>
            </a:r>
            <a:r>
              <a:rPr lang="en-US" sz="1800" noProof="0" dirty="0" err="1"/>
              <a:t>complejas</a:t>
            </a:r>
            <a:r>
              <a:rPr lang="en-US" sz="1800" noProof="0" dirty="0"/>
              <a:t> [99].</a:t>
            </a:r>
          </a:p>
          <a:p>
            <a:pPr marL="0" indent="0">
              <a:buNone/>
            </a:pPr>
            <a:r>
              <a:rPr lang="en-US" noProof="0" dirty="0" err="1">
                <a:latin typeface="HelveticaNeue LT 77 BdCn" panose="020B0706030502030204" pitchFamily="34" charset="0"/>
              </a:rPr>
              <a:t>Uso</a:t>
            </a:r>
            <a:r>
              <a:rPr lang="en-US" noProof="0" dirty="0">
                <a:latin typeface="HelveticaNeue LT 77 BdCn" panose="020B0706030502030204" pitchFamily="34" charset="0"/>
              </a:rPr>
              <a:t> en </a:t>
            </a:r>
            <a:r>
              <a:rPr lang="en-US" noProof="0" dirty="0" err="1">
                <a:latin typeface="HelveticaNeue LT 77 BdCn" panose="020B0706030502030204" pitchFamily="34" charset="0"/>
              </a:rPr>
              <a:t>rehabilitación</a:t>
            </a:r>
            <a:endParaRPr lang="en-US" noProof="0" dirty="0">
              <a:latin typeface="HelveticaNeue LT 77 BdCn" panose="020B0706030502030204" pitchFamily="34" charset="0"/>
            </a:endParaRPr>
          </a:p>
          <a:p>
            <a:pPr marL="0" indent="0">
              <a:buNone/>
            </a:pPr>
            <a:r>
              <a:rPr lang="en-US" sz="1800" noProof="0" dirty="0"/>
              <a:t>El Feedback </a:t>
            </a:r>
            <a:r>
              <a:rPr lang="en-US" sz="1800" noProof="0" dirty="0" err="1"/>
              <a:t>sobre</a:t>
            </a:r>
            <a:r>
              <a:rPr lang="en-US" sz="1800" noProof="0" dirty="0"/>
              <a:t> la </a:t>
            </a:r>
            <a:r>
              <a:rPr lang="en-US" sz="1800" noProof="0" dirty="0" err="1"/>
              <a:t>ejecución</a:t>
            </a:r>
            <a:r>
              <a:rPr lang="en-US" sz="1800" noProof="0" dirty="0"/>
              <a:t> del movimiento </a:t>
            </a:r>
            <a:r>
              <a:rPr lang="en-US" sz="1800" noProof="0" dirty="0" err="1"/>
              <a:t>puede</a:t>
            </a:r>
            <a:r>
              <a:rPr lang="en-US" sz="1800" noProof="0" dirty="0"/>
              <a:t> ser </a:t>
            </a:r>
            <a:r>
              <a:rPr lang="en-US" sz="1800" noProof="0" dirty="0" err="1"/>
              <a:t>útil</a:t>
            </a:r>
            <a:r>
              <a:rPr lang="en-US" sz="1800" noProof="0" dirty="0"/>
              <a:t> para </a:t>
            </a:r>
            <a:r>
              <a:rPr lang="en-US" sz="1800" noProof="0" dirty="0" err="1"/>
              <a:t>algunos</a:t>
            </a:r>
            <a:r>
              <a:rPr lang="en-US" sz="1800" noProof="0" dirty="0"/>
              <a:t> </a:t>
            </a:r>
            <a:r>
              <a:rPr lang="en-US" sz="1800" noProof="0" dirty="0" err="1"/>
              <a:t>pacientes</a:t>
            </a:r>
            <a:r>
              <a:rPr lang="en-US" sz="1800" noProof="0" dirty="0"/>
              <a:t> en los que la </a:t>
            </a:r>
            <a:r>
              <a:rPr lang="en-US" sz="1800" noProof="0" dirty="0" err="1"/>
              <a:t>práctica</a:t>
            </a:r>
            <a:r>
              <a:rPr lang="en-US" sz="1800" noProof="0" dirty="0"/>
              <a:t> no </a:t>
            </a:r>
            <a:r>
              <a:rPr lang="en-US" sz="1800" noProof="0" dirty="0" err="1"/>
              <a:t>guiada</a:t>
            </a:r>
            <a:r>
              <a:rPr lang="en-US" sz="1800" noProof="0" dirty="0"/>
              <a:t> </a:t>
            </a:r>
            <a:r>
              <a:rPr lang="en-US" sz="1800" noProof="0" dirty="0" err="1"/>
              <a:t>conlleva</a:t>
            </a:r>
            <a:r>
              <a:rPr lang="en-US" sz="1800" noProof="0" dirty="0"/>
              <a:t> </a:t>
            </a:r>
            <a:r>
              <a:rPr lang="en-US" sz="1800" noProof="0" dirty="0" err="1"/>
              <a:t>movimientos</a:t>
            </a:r>
            <a:r>
              <a:rPr lang="en-US" sz="1800" noProof="0" dirty="0"/>
              <a:t> </a:t>
            </a:r>
            <a:r>
              <a:rPr lang="en-US" sz="1800" noProof="0" dirty="0" err="1"/>
              <a:t>compensatorios</a:t>
            </a:r>
            <a:r>
              <a:rPr lang="en-US" sz="1800" noProof="0" dirty="0"/>
              <a:t> [100,101].</a:t>
            </a:r>
          </a:p>
          <a:p>
            <a:pPr marL="0" indent="0">
              <a:buNone/>
            </a:pPr>
            <a:endParaRPr lang="en-US"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48</a:t>
            </a:fld>
            <a:endParaRPr lang="de-CH" dirty="0">
              <a:solidFill>
                <a:srgbClr val="000000"/>
              </a:solidFill>
            </a:endParaRPr>
          </a:p>
        </p:txBody>
      </p:sp>
      <p:sp>
        <p:nvSpPr>
          <p:cNvPr id="32" name="Text Placeholder 31"/>
          <p:cNvSpPr>
            <a:spLocks noGrp="1"/>
          </p:cNvSpPr>
          <p:nvPr>
            <p:ph type="body" sz="quarter" idx="13"/>
          </p:nvPr>
        </p:nvSpPr>
        <p:spPr/>
        <p:txBody>
          <a:bodyPr>
            <a:normAutofit/>
          </a:bodyPr>
          <a:lstStyle/>
          <a:p>
            <a:r>
              <a:rPr lang="en-US" noProof="0" dirty="0"/>
              <a:t>El feedback </a:t>
            </a:r>
            <a:r>
              <a:rPr lang="en-US" noProof="0" dirty="0" err="1"/>
              <a:t>aumentado</a:t>
            </a:r>
            <a:r>
              <a:rPr lang="en-US" noProof="0" dirty="0"/>
              <a:t> </a:t>
            </a:r>
            <a:r>
              <a:rPr lang="en-US" noProof="0" dirty="0" err="1"/>
              <a:t>debería</a:t>
            </a:r>
            <a:r>
              <a:rPr lang="en-US" noProof="0" dirty="0"/>
              <a:t> </a:t>
            </a:r>
            <a:r>
              <a:rPr lang="en-US" noProof="0" dirty="0" err="1"/>
              <a:t>generalmente</a:t>
            </a:r>
            <a:r>
              <a:rPr lang="en-US" noProof="0" dirty="0"/>
              <a:t> </a:t>
            </a:r>
            <a:r>
              <a:rPr lang="en-US" noProof="0" dirty="0" err="1"/>
              <a:t>proporcionarse</a:t>
            </a:r>
            <a:r>
              <a:rPr lang="en-US" noProof="0" dirty="0"/>
              <a:t> al </a:t>
            </a:r>
            <a:r>
              <a:rPr lang="en-US" noProof="0" dirty="0" err="1"/>
              <a:t>inicio</a:t>
            </a:r>
            <a:r>
              <a:rPr lang="en-US" noProof="0" dirty="0"/>
              <a:t> de la terapia y </a:t>
            </a:r>
            <a:r>
              <a:rPr lang="en-US" noProof="0" dirty="0" err="1"/>
              <a:t>reducirse</a:t>
            </a:r>
            <a:r>
              <a:rPr lang="en-US" noProof="0" dirty="0"/>
              <a:t> a lo largo del </a:t>
            </a:r>
            <a:r>
              <a:rPr lang="en-US" noProof="0" dirty="0" err="1"/>
              <a:t>tiempo</a:t>
            </a:r>
            <a:r>
              <a:rPr lang="en-US" noProof="0" dirty="0"/>
              <a:t> para </a:t>
            </a:r>
            <a:r>
              <a:rPr lang="en-US" noProof="0" dirty="0" err="1"/>
              <a:t>prevenir</a:t>
            </a:r>
            <a:r>
              <a:rPr lang="en-US" noProof="0" dirty="0"/>
              <a:t> </a:t>
            </a:r>
            <a:r>
              <a:rPr lang="en-US" noProof="0" dirty="0" err="1"/>
              <a:t>su</a:t>
            </a:r>
            <a:r>
              <a:rPr lang="en-US" noProof="0" dirty="0"/>
              <a:t> </a:t>
            </a:r>
            <a:r>
              <a:rPr lang="en-US" noProof="0" dirty="0" err="1"/>
              <a:t>dependencia</a:t>
            </a:r>
            <a:r>
              <a:rPr lang="en-US" noProof="0" dirty="0"/>
              <a:t>. </a:t>
            </a:r>
          </a:p>
        </p:txBody>
      </p:sp>
      <p:grpSp>
        <p:nvGrpSpPr>
          <p:cNvPr id="31" name="Group 30"/>
          <p:cNvGrpSpPr/>
          <p:nvPr/>
        </p:nvGrpSpPr>
        <p:grpSpPr>
          <a:xfrm>
            <a:off x="5337061" y="1977557"/>
            <a:ext cx="5768707" cy="2747587"/>
            <a:chOff x="5337061" y="1581886"/>
            <a:chExt cx="5768707" cy="2747587"/>
          </a:xfrm>
        </p:grpSpPr>
        <p:sp>
          <p:nvSpPr>
            <p:cNvPr id="19" name="Textfeld 24"/>
            <p:cNvSpPr txBox="1"/>
            <p:nvPr/>
          </p:nvSpPr>
          <p:spPr>
            <a:xfrm rot="16200000">
              <a:off x="4329262" y="2716629"/>
              <a:ext cx="2384930" cy="369332"/>
            </a:xfrm>
            <a:prstGeom prst="rect">
              <a:avLst/>
            </a:prstGeom>
            <a:noFill/>
          </p:spPr>
          <p:txBody>
            <a:bodyPr wrap="square" rtlCol="0">
              <a:spAutoFit/>
            </a:bodyPr>
            <a:lstStyle/>
            <a:p>
              <a:r>
                <a:rPr lang="de-CH" dirty="0">
                  <a:latin typeface="HelveticaNeueLT W1G 45 Lt" panose="020B0403020202020204" pitchFamily="34" charset="0"/>
                </a:rPr>
                <a:t>Función motora</a:t>
              </a:r>
            </a:p>
          </p:txBody>
        </p:sp>
        <p:cxnSp>
          <p:nvCxnSpPr>
            <p:cNvPr id="20" name="Gerade Verbindung mit Pfeil 4"/>
            <p:cNvCxnSpPr/>
            <p:nvPr/>
          </p:nvCxnSpPr>
          <p:spPr>
            <a:xfrm>
              <a:off x="5706393" y="4144807"/>
              <a:ext cx="5040560" cy="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cxnSp>
          <p:nvCxnSpPr>
            <p:cNvPr id="21" name="Gerade Verbindung mit Pfeil 8"/>
            <p:cNvCxnSpPr/>
            <p:nvPr/>
          </p:nvCxnSpPr>
          <p:spPr>
            <a:xfrm flipV="1">
              <a:off x="5706393" y="1581886"/>
              <a:ext cx="0" cy="2562923"/>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22" name="Textfeld 9"/>
            <p:cNvSpPr txBox="1"/>
            <p:nvPr/>
          </p:nvSpPr>
          <p:spPr>
            <a:xfrm>
              <a:off x="10746953" y="3960141"/>
              <a:ext cx="358815" cy="369332"/>
            </a:xfrm>
            <a:prstGeom prst="rect">
              <a:avLst/>
            </a:prstGeom>
            <a:noFill/>
          </p:spPr>
          <p:txBody>
            <a:bodyPr wrap="square" rtlCol="0">
              <a:spAutoFit/>
            </a:bodyPr>
            <a:lstStyle/>
            <a:p>
              <a:r>
                <a:rPr lang="de-CH" dirty="0">
                  <a:latin typeface="HelveticaNeueLT W1G 45 Lt" panose="020B0403020202020204" pitchFamily="34" charset="0"/>
                </a:rPr>
                <a:t>t</a:t>
              </a:r>
            </a:p>
          </p:txBody>
        </p:sp>
      </p:grpSp>
      <p:grpSp>
        <p:nvGrpSpPr>
          <p:cNvPr id="8" name="Gruppieren 7"/>
          <p:cNvGrpSpPr/>
          <p:nvPr/>
        </p:nvGrpSpPr>
        <p:grpSpPr>
          <a:xfrm>
            <a:off x="5706393" y="1772828"/>
            <a:ext cx="4888865" cy="2680973"/>
            <a:chOff x="5706393" y="1772828"/>
            <a:chExt cx="4888865" cy="2680973"/>
          </a:xfrm>
        </p:grpSpPr>
        <p:sp>
          <p:nvSpPr>
            <p:cNvPr id="7" name="Rechteck 31"/>
            <p:cNvSpPr/>
            <p:nvPr/>
          </p:nvSpPr>
          <p:spPr>
            <a:xfrm>
              <a:off x="7755428" y="1772828"/>
              <a:ext cx="2200843" cy="2680973"/>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9" name="Textfeld 10"/>
            <p:cNvSpPr txBox="1"/>
            <p:nvPr/>
          </p:nvSpPr>
          <p:spPr>
            <a:xfrm rot="19314787">
              <a:off x="7427259" y="2972111"/>
              <a:ext cx="2466199" cy="369332"/>
            </a:xfrm>
            <a:prstGeom prst="rect">
              <a:avLst/>
            </a:prstGeom>
            <a:noFill/>
          </p:spPr>
          <p:txBody>
            <a:bodyPr wrap="square" rtlCol="0">
              <a:spAutoFit/>
            </a:bodyPr>
            <a:lstStyle/>
            <a:p>
              <a:r>
                <a:rPr lang="de-CH" b="1" dirty="0">
                  <a:solidFill>
                    <a:srgbClr val="D3B887"/>
                  </a:solidFill>
                </a:rPr>
                <a:t>Feedback intrínseco</a:t>
              </a:r>
            </a:p>
          </p:txBody>
        </p:sp>
        <p:sp>
          <p:nvSpPr>
            <p:cNvPr id="10" name="Freihandform 13"/>
            <p:cNvSpPr/>
            <p:nvPr/>
          </p:nvSpPr>
          <p:spPr>
            <a:xfrm>
              <a:off x="5885918" y="2158966"/>
              <a:ext cx="3928050" cy="1575840"/>
            </a:xfrm>
            <a:custGeom>
              <a:avLst/>
              <a:gdLst>
                <a:gd name="connsiteX0" fmla="*/ 0 w 5926238"/>
                <a:gd name="connsiteY0" fmla="*/ 0 h 2963119"/>
                <a:gd name="connsiteX1" fmla="*/ 1840374 w 5926238"/>
                <a:gd name="connsiteY1" fmla="*/ 2210765 h 2963119"/>
                <a:gd name="connsiteX2" fmla="*/ 5926238 w 5926238"/>
                <a:gd name="connsiteY2" fmla="*/ 2963119 h 2963119"/>
              </a:gdLst>
              <a:ahLst/>
              <a:cxnLst>
                <a:cxn ang="0">
                  <a:pos x="connsiteX0" y="connsiteY0"/>
                </a:cxn>
                <a:cxn ang="0">
                  <a:pos x="connsiteX1" y="connsiteY1"/>
                </a:cxn>
                <a:cxn ang="0">
                  <a:pos x="connsiteX2" y="connsiteY2"/>
                </a:cxn>
              </a:cxnLst>
              <a:rect l="l" t="t" r="r" b="b"/>
              <a:pathLst>
                <a:path w="5926238" h="2963119">
                  <a:moveTo>
                    <a:pt x="0" y="0"/>
                  </a:moveTo>
                  <a:cubicBezTo>
                    <a:pt x="426334" y="858456"/>
                    <a:pt x="852668" y="1716912"/>
                    <a:pt x="1840374" y="2210765"/>
                  </a:cubicBezTo>
                  <a:cubicBezTo>
                    <a:pt x="2828080" y="2704618"/>
                    <a:pt x="4377159" y="2833868"/>
                    <a:pt x="5926238" y="2963119"/>
                  </a:cubicBezTo>
                </a:path>
              </a:pathLst>
            </a:custGeom>
            <a:noFill/>
            <a:ln w="38100">
              <a:solidFill>
                <a:srgbClr val="B4CC4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sp>
          <p:nvSpPr>
            <p:cNvPr id="11" name="Freihandform 14"/>
            <p:cNvSpPr/>
            <p:nvPr/>
          </p:nvSpPr>
          <p:spPr>
            <a:xfrm>
              <a:off x="5885918" y="2025187"/>
              <a:ext cx="4385487" cy="2332776"/>
            </a:xfrm>
            <a:custGeom>
              <a:avLst/>
              <a:gdLst>
                <a:gd name="connsiteX0" fmla="*/ 0 w 5810491"/>
                <a:gd name="connsiteY0" fmla="*/ 3090440 h 3090779"/>
                <a:gd name="connsiteX1" fmla="*/ 2083443 w 5810491"/>
                <a:gd name="connsiteY1" fmla="*/ 2847372 h 3090779"/>
                <a:gd name="connsiteX2" fmla="*/ 4051139 w 5810491"/>
                <a:gd name="connsiteY2" fmla="*/ 1608881 h 3090779"/>
                <a:gd name="connsiteX3" fmla="*/ 5810491 w 5810491"/>
                <a:gd name="connsiteY3" fmla="*/ 0 h 3090779"/>
              </a:gdLst>
              <a:ahLst/>
              <a:cxnLst>
                <a:cxn ang="0">
                  <a:pos x="connsiteX0" y="connsiteY0"/>
                </a:cxn>
                <a:cxn ang="0">
                  <a:pos x="connsiteX1" y="connsiteY1"/>
                </a:cxn>
                <a:cxn ang="0">
                  <a:pos x="connsiteX2" y="connsiteY2"/>
                </a:cxn>
                <a:cxn ang="0">
                  <a:pos x="connsiteX3" y="connsiteY3"/>
                </a:cxn>
              </a:cxnLst>
              <a:rect l="l" t="t" r="r" b="b"/>
              <a:pathLst>
                <a:path w="5810491" h="3090779">
                  <a:moveTo>
                    <a:pt x="0" y="3090440"/>
                  </a:moveTo>
                  <a:cubicBezTo>
                    <a:pt x="704126" y="3092369"/>
                    <a:pt x="1408253" y="3094298"/>
                    <a:pt x="2083443" y="2847372"/>
                  </a:cubicBezTo>
                  <a:cubicBezTo>
                    <a:pt x="2758633" y="2600446"/>
                    <a:pt x="3429964" y="2083443"/>
                    <a:pt x="4051139" y="1608881"/>
                  </a:cubicBezTo>
                  <a:cubicBezTo>
                    <a:pt x="4672314" y="1134319"/>
                    <a:pt x="5241402" y="567159"/>
                    <a:pt x="5810491" y="0"/>
                  </a:cubicBezTo>
                </a:path>
              </a:pathLst>
            </a:custGeom>
            <a:ln w="38100">
              <a:solidFill>
                <a:srgbClr val="D3B887"/>
              </a:solidFill>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de-CH" dirty="0"/>
            </a:p>
          </p:txBody>
        </p:sp>
        <p:grpSp>
          <p:nvGrpSpPr>
            <p:cNvPr id="12" name="Gruppieren 15"/>
            <p:cNvGrpSpPr/>
            <p:nvPr/>
          </p:nvGrpSpPr>
          <p:grpSpPr>
            <a:xfrm>
              <a:off x="9721656" y="3359947"/>
              <a:ext cx="873602" cy="736636"/>
              <a:chOff x="5752619" y="3554037"/>
              <a:chExt cx="1157467" cy="975996"/>
            </a:xfrm>
          </p:grpSpPr>
          <p:sp>
            <p:nvSpPr>
              <p:cNvPr id="17" name="Rechteck 16"/>
              <p:cNvSpPr/>
              <p:nvPr/>
            </p:nvSpPr>
            <p:spPr>
              <a:xfrm>
                <a:off x="5752619" y="3554037"/>
                <a:ext cx="1157467" cy="9759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pic>
            <p:nvPicPr>
              <p:cNvPr id="1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74927" y="3646861"/>
                <a:ext cx="899106" cy="720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grpSp>
          <p:nvGrpSpPr>
            <p:cNvPr id="13" name="Gruppieren 18"/>
            <p:cNvGrpSpPr/>
            <p:nvPr/>
          </p:nvGrpSpPr>
          <p:grpSpPr>
            <a:xfrm>
              <a:off x="9721656" y="1941926"/>
              <a:ext cx="873602" cy="750373"/>
              <a:chOff x="5752619" y="2488298"/>
              <a:chExt cx="1157467" cy="994196"/>
            </a:xfrm>
          </p:grpSpPr>
          <p:sp>
            <p:nvSpPr>
              <p:cNvPr id="15" name="Rechteck 19"/>
              <p:cNvSpPr/>
              <p:nvPr/>
            </p:nvSpPr>
            <p:spPr>
              <a:xfrm>
                <a:off x="5752619" y="2488298"/>
                <a:ext cx="1157467" cy="994196"/>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dirty="0"/>
              </a:p>
            </p:txBody>
          </p:sp>
          <p:pic>
            <p:nvPicPr>
              <p:cNvPr id="1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30508" y="2642185"/>
                <a:ext cx="970788" cy="7200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grpSp>
        <p:sp>
          <p:nvSpPr>
            <p:cNvPr id="14" name="Textfeld 21"/>
            <p:cNvSpPr txBox="1"/>
            <p:nvPr/>
          </p:nvSpPr>
          <p:spPr>
            <a:xfrm rot="2458503">
              <a:off x="6222599" y="2677317"/>
              <a:ext cx="1873683" cy="646331"/>
            </a:xfrm>
            <a:prstGeom prst="rect">
              <a:avLst/>
            </a:prstGeom>
            <a:noFill/>
          </p:spPr>
          <p:txBody>
            <a:bodyPr wrap="square" rtlCol="0">
              <a:spAutoFit/>
            </a:bodyPr>
            <a:lstStyle/>
            <a:p>
              <a:r>
                <a:rPr lang="de-CH" b="1" dirty="0">
                  <a:solidFill>
                    <a:srgbClr val="B4CC4C"/>
                  </a:solidFill>
                </a:rPr>
                <a:t>Feedback aumentado</a:t>
              </a:r>
            </a:p>
          </p:txBody>
        </p:sp>
        <p:sp>
          <p:nvSpPr>
            <p:cNvPr id="25" name="Freihandform 35"/>
            <p:cNvSpPr/>
            <p:nvPr/>
          </p:nvSpPr>
          <p:spPr>
            <a:xfrm>
              <a:off x="5706393" y="2166106"/>
              <a:ext cx="4074050" cy="2165151"/>
            </a:xfrm>
            <a:custGeom>
              <a:avLst/>
              <a:gdLst>
                <a:gd name="connsiteX0" fmla="*/ 0 w 5382228"/>
                <a:gd name="connsiteY0" fmla="*/ 6682 h 2999533"/>
                <a:gd name="connsiteX1" fmla="*/ 231494 w 5382228"/>
                <a:gd name="connsiteY1" fmla="*/ 6682 h 2999533"/>
                <a:gd name="connsiteX2" fmla="*/ 277793 w 5382228"/>
                <a:gd name="connsiteY2" fmla="*/ 76130 h 2999533"/>
                <a:gd name="connsiteX3" fmla="*/ 300942 w 5382228"/>
                <a:gd name="connsiteY3" fmla="*/ 284474 h 2999533"/>
                <a:gd name="connsiteX4" fmla="*/ 439838 w 5382228"/>
                <a:gd name="connsiteY4" fmla="*/ 1673436 h 2999533"/>
                <a:gd name="connsiteX5" fmla="*/ 567160 w 5382228"/>
                <a:gd name="connsiteY5" fmla="*/ 2888778 h 2999533"/>
                <a:gd name="connsiteX6" fmla="*/ 995423 w 5382228"/>
                <a:gd name="connsiteY6" fmla="*/ 2900353 h 2999533"/>
                <a:gd name="connsiteX7" fmla="*/ 1713054 w 5382228"/>
                <a:gd name="connsiteY7" fmla="*/ 2506814 h 2999533"/>
                <a:gd name="connsiteX8" fmla="*/ 2847373 w 5382228"/>
                <a:gd name="connsiteY8" fmla="*/ 1708160 h 2999533"/>
                <a:gd name="connsiteX9" fmla="*/ 3923818 w 5382228"/>
                <a:gd name="connsiteY9" fmla="*/ 932657 h 2999533"/>
                <a:gd name="connsiteX10" fmla="*/ 5382228 w 5382228"/>
                <a:gd name="connsiteY10" fmla="*/ 492819 h 2999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2228" h="2999533">
                  <a:moveTo>
                    <a:pt x="0" y="6682"/>
                  </a:moveTo>
                  <a:cubicBezTo>
                    <a:pt x="92597" y="894"/>
                    <a:pt x="185195" y="-4893"/>
                    <a:pt x="231494" y="6682"/>
                  </a:cubicBezTo>
                  <a:cubicBezTo>
                    <a:pt x="277793" y="18257"/>
                    <a:pt x="266218" y="29831"/>
                    <a:pt x="277793" y="76130"/>
                  </a:cubicBezTo>
                  <a:cubicBezTo>
                    <a:pt x="289368" y="122429"/>
                    <a:pt x="273935" y="18256"/>
                    <a:pt x="300942" y="284474"/>
                  </a:cubicBezTo>
                  <a:cubicBezTo>
                    <a:pt x="327949" y="550692"/>
                    <a:pt x="395468" y="1239385"/>
                    <a:pt x="439838" y="1673436"/>
                  </a:cubicBezTo>
                  <a:cubicBezTo>
                    <a:pt x="484208" y="2107487"/>
                    <a:pt x="474563" y="2684292"/>
                    <a:pt x="567160" y="2888778"/>
                  </a:cubicBezTo>
                  <a:cubicBezTo>
                    <a:pt x="659757" y="3093264"/>
                    <a:pt x="804441" y="2964014"/>
                    <a:pt x="995423" y="2900353"/>
                  </a:cubicBezTo>
                  <a:cubicBezTo>
                    <a:pt x="1186405" y="2836692"/>
                    <a:pt x="1404396" y="2705513"/>
                    <a:pt x="1713054" y="2506814"/>
                  </a:cubicBezTo>
                  <a:cubicBezTo>
                    <a:pt x="2021712" y="2308115"/>
                    <a:pt x="2847373" y="1708160"/>
                    <a:pt x="2847373" y="1708160"/>
                  </a:cubicBezTo>
                  <a:cubicBezTo>
                    <a:pt x="3215834" y="1445801"/>
                    <a:pt x="3501342" y="1135214"/>
                    <a:pt x="3923818" y="932657"/>
                  </a:cubicBezTo>
                  <a:cubicBezTo>
                    <a:pt x="4346294" y="730100"/>
                    <a:pt x="4864261" y="611459"/>
                    <a:pt x="5382228" y="492819"/>
                  </a:cubicBezTo>
                </a:path>
              </a:pathLst>
            </a:custGeom>
            <a:ln>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de-CH" dirty="0"/>
            </a:p>
          </p:txBody>
        </p:sp>
      </p:grpSp>
      <p:pic>
        <p:nvPicPr>
          <p:cNvPr id="6" name="Imagen 5">
            <a:extLst>
              <a:ext uri="{FF2B5EF4-FFF2-40B4-BE49-F238E27FC236}">
                <a16:creationId xmlns:a16="http://schemas.microsoft.com/office/drawing/2014/main" id="{C4978059-C265-4924-82C4-81A4A422C14F}"/>
              </a:ext>
            </a:extLst>
          </p:cNvPr>
          <p:cNvPicPr>
            <a:picLocks noChangeAspect="1"/>
          </p:cNvPicPr>
          <p:nvPr/>
        </p:nvPicPr>
        <p:blipFill>
          <a:blip r:embed="rId5"/>
          <a:stretch>
            <a:fillRect/>
          </a:stretch>
        </p:blipFill>
        <p:spPr>
          <a:xfrm>
            <a:off x="6978237" y="-25908"/>
            <a:ext cx="2200847" cy="1194920"/>
          </a:xfrm>
          <a:prstGeom prst="rect">
            <a:avLst/>
          </a:prstGeom>
        </p:spPr>
      </p:pic>
    </p:spTree>
    <p:extLst>
      <p:ext uri="{BB962C8B-B14F-4D97-AF65-F5344CB8AC3E}">
        <p14:creationId xmlns:p14="http://schemas.microsoft.com/office/powerpoint/2010/main" val="1300989702"/>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452027" cy="553998"/>
          </a:xfrm>
        </p:spPr>
        <p:txBody>
          <a:bodyPr>
            <a:normAutofit fontScale="90000"/>
          </a:bodyPr>
          <a:lstStyle/>
          <a:p>
            <a:r>
              <a:rPr lang="en-US" noProof="0" dirty="0" err="1"/>
              <a:t>Información</a:t>
            </a:r>
            <a:r>
              <a:rPr lang="en-US" noProof="0" dirty="0"/>
              <a:t>: </a:t>
            </a:r>
            <a:r>
              <a:rPr lang="en-US" noProof="0" dirty="0">
                <a:solidFill>
                  <a:schemeClr val="tx1">
                    <a:lumMod val="65000"/>
                    <a:lumOff val="35000"/>
                  </a:schemeClr>
                </a:solidFill>
              </a:rPr>
              <a:t>Feedback </a:t>
            </a:r>
            <a:r>
              <a:rPr lang="en-US" noProof="0" dirty="0" err="1">
                <a:solidFill>
                  <a:schemeClr val="tx1">
                    <a:lumMod val="65000"/>
                    <a:lumOff val="35000"/>
                  </a:schemeClr>
                </a:solidFill>
              </a:rPr>
              <a:t>aumentado</a:t>
            </a:r>
            <a:endParaRPr lang="en-US" noProof="0" dirty="0"/>
          </a:p>
        </p:txBody>
      </p:sp>
      <p:sp>
        <p:nvSpPr>
          <p:cNvPr id="3" name="Content Placeholder 2"/>
          <p:cNvSpPr>
            <a:spLocks noGrp="1"/>
          </p:cNvSpPr>
          <p:nvPr>
            <p:ph idx="1"/>
          </p:nvPr>
        </p:nvSpPr>
        <p:spPr/>
        <p:txBody>
          <a:bodyPr>
            <a:normAutofit/>
          </a:bodyPr>
          <a:lstStyle/>
          <a:p>
            <a:pPr marL="0" indent="0">
              <a:buNone/>
            </a:pPr>
            <a:r>
              <a:rPr lang="en-US" dirty="0">
                <a:latin typeface="HelveticaNeue LT 77 BdCn" panose="020B0706030502030204" pitchFamily="34" charset="0"/>
              </a:rPr>
              <a:t>F</a:t>
            </a:r>
            <a:r>
              <a:rPr lang="en-US" noProof="0" dirty="0" err="1">
                <a:latin typeface="HelveticaNeue LT 77 BdCn" panose="020B0706030502030204" pitchFamily="34" charset="0"/>
              </a:rPr>
              <a:t>eedback</a:t>
            </a:r>
            <a:r>
              <a:rPr lang="en-US" noProof="0" dirty="0">
                <a:latin typeface="HelveticaNeue LT 77 BdCn" panose="020B0706030502030204" pitchFamily="34" charset="0"/>
              </a:rPr>
              <a:t> </a:t>
            </a:r>
            <a:r>
              <a:rPr lang="en-US" noProof="0" dirty="0" err="1">
                <a:latin typeface="HelveticaNeue LT 77 BdCn" panose="020B0706030502030204" pitchFamily="34" charset="0"/>
              </a:rPr>
              <a:t>positivo</a:t>
            </a:r>
            <a:r>
              <a:rPr lang="en-US" noProof="0" dirty="0">
                <a:latin typeface="HelveticaNeue LT 77 BdCn" panose="020B0706030502030204" pitchFamily="34" charset="0"/>
              </a:rPr>
              <a:t> y </a:t>
            </a:r>
            <a:r>
              <a:rPr lang="en-US" noProof="0" dirty="0" err="1">
                <a:latin typeface="HelveticaNeue LT 77 BdCn" panose="020B0706030502030204" pitchFamily="34" charset="0"/>
              </a:rPr>
              <a:t>negativo</a:t>
            </a:r>
            <a:endParaRPr lang="en-US" noProof="0" dirty="0">
              <a:latin typeface="HelveticaNeue LT 77 BdCn" panose="020B0706030502030204" pitchFamily="34" charset="0"/>
            </a:endParaRPr>
          </a:p>
          <a:p>
            <a:pPr marL="0" indent="0">
              <a:spcAft>
                <a:spcPts val="1200"/>
              </a:spcAft>
              <a:buNone/>
            </a:pPr>
            <a:r>
              <a:rPr lang="en-US" sz="1800" noProof="0" dirty="0"/>
              <a:t>El Feedback </a:t>
            </a:r>
            <a:r>
              <a:rPr lang="en-US" sz="1800" noProof="0" dirty="0" err="1"/>
              <a:t>después</a:t>
            </a:r>
            <a:r>
              <a:rPr lang="en-US" sz="1800" noProof="0" dirty="0"/>
              <a:t> de buenos </a:t>
            </a:r>
            <a:r>
              <a:rPr lang="en-US" sz="1800" noProof="0" dirty="0" err="1"/>
              <a:t>intentos</a:t>
            </a:r>
            <a:r>
              <a:rPr lang="en-US" sz="1800" noProof="0" dirty="0"/>
              <a:t> </a:t>
            </a:r>
            <a:r>
              <a:rPr lang="en-US" sz="1800" noProof="0" dirty="0" err="1"/>
              <a:t>mejora</a:t>
            </a:r>
            <a:r>
              <a:rPr lang="en-US" sz="1800" noProof="0" dirty="0"/>
              <a:t> el </a:t>
            </a:r>
            <a:r>
              <a:rPr lang="en-US" sz="1800" noProof="0" dirty="0" err="1"/>
              <a:t>aprendizaje</a:t>
            </a:r>
            <a:r>
              <a:rPr lang="en-US" sz="1800" dirty="0"/>
              <a:t>, </a:t>
            </a:r>
            <a:r>
              <a:rPr lang="en-US" sz="1800" dirty="0" err="1"/>
              <a:t>comparado</a:t>
            </a:r>
            <a:r>
              <a:rPr lang="en-US" sz="1800" dirty="0"/>
              <a:t> con el feedback </a:t>
            </a:r>
            <a:r>
              <a:rPr lang="en-US" sz="1800" dirty="0" err="1"/>
              <a:t>después</a:t>
            </a:r>
            <a:r>
              <a:rPr lang="en-US" sz="1800" dirty="0"/>
              <a:t> de </a:t>
            </a:r>
            <a:r>
              <a:rPr lang="en-US" sz="1800" dirty="0" err="1"/>
              <a:t>pobres</a:t>
            </a:r>
            <a:r>
              <a:rPr lang="en-US" sz="1800" dirty="0"/>
              <a:t> </a:t>
            </a:r>
            <a:r>
              <a:rPr lang="en-US" sz="1800" dirty="0" err="1"/>
              <a:t>intentos</a:t>
            </a:r>
            <a:r>
              <a:rPr lang="en-US" sz="1800" dirty="0"/>
              <a:t> </a:t>
            </a:r>
            <a:r>
              <a:rPr lang="en-US" sz="1800" noProof="0" dirty="0"/>
              <a:t>[102,103].</a:t>
            </a:r>
          </a:p>
          <a:p>
            <a:pPr marL="0" indent="0">
              <a:spcAft>
                <a:spcPts val="1200"/>
              </a:spcAft>
              <a:buNone/>
            </a:pPr>
            <a:r>
              <a:rPr lang="en-US" sz="1800" noProof="0" dirty="0"/>
              <a:t>El Feedback que </a:t>
            </a:r>
            <a:r>
              <a:rPr lang="en-US" sz="1800" noProof="0" dirty="0" err="1"/>
              <a:t>resalta</a:t>
            </a:r>
            <a:r>
              <a:rPr lang="en-US" sz="1800" noProof="0" dirty="0"/>
              <a:t> los </a:t>
            </a:r>
            <a:r>
              <a:rPr lang="en-US" sz="1800" noProof="0" dirty="0" err="1"/>
              <a:t>errores</a:t>
            </a:r>
            <a:r>
              <a:rPr lang="en-US" sz="1800" noProof="0" dirty="0"/>
              <a:t> </a:t>
            </a:r>
            <a:r>
              <a:rPr lang="en-US" sz="1800" noProof="0" dirty="0" err="1"/>
              <a:t>podría</a:t>
            </a:r>
            <a:r>
              <a:rPr lang="en-US" sz="1800" noProof="0" dirty="0"/>
              <a:t> </a:t>
            </a:r>
            <a:r>
              <a:rPr lang="en-US" sz="1800" noProof="0" dirty="0" err="1"/>
              <a:t>aumentar</a:t>
            </a:r>
            <a:r>
              <a:rPr lang="en-US" sz="1800" noProof="0" dirty="0"/>
              <a:t> las </a:t>
            </a:r>
            <a:r>
              <a:rPr lang="en-US" sz="1800" noProof="0" dirty="0" err="1"/>
              <a:t>preocupaciones</a:t>
            </a:r>
            <a:r>
              <a:rPr lang="en-US" sz="1800" noProof="0" dirty="0"/>
              <a:t> </a:t>
            </a:r>
            <a:r>
              <a:rPr lang="en-US" sz="1800" noProof="0" dirty="0" err="1"/>
              <a:t>relacionadas</a:t>
            </a:r>
            <a:r>
              <a:rPr lang="en-US" sz="1800" noProof="0" dirty="0"/>
              <a:t> con uno </a:t>
            </a:r>
            <a:r>
              <a:rPr lang="en-US" sz="1800" noProof="0" dirty="0" err="1"/>
              <a:t>mismo</a:t>
            </a:r>
            <a:r>
              <a:rPr lang="en-US" sz="1800" noProof="0" dirty="0"/>
              <a:t> y la </a:t>
            </a:r>
            <a:r>
              <a:rPr lang="en-US" sz="1800" noProof="0" dirty="0" err="1"/>
              <a:t>inquietud</a:t>
            </a:r>
            <a:r>
              <a:rPr lang="en-US" sz="1800" noProof="0" dirty="0"/>
              <a:t>/</a:t>
            </a:r>
            <a:r>
              <a:rPr lang="en-US" sz="1800" noProof="0" dirty="0" err="1"/>
              <a:t>ansiedad</a:t>
            </a:r>
            <a:r>
              <a:rPr lang="en-US" sz="1800" noProof="0" dirty="0"/>
              <a:t> que </a:t>
            </a:r>
            <a:r>
              <a:rPr lang="en-US" sz="1800" noProof="0" dirty="0" err="1"/>
              <a:t>puede</a:t>
            </a:r>
            <a:r>
              <a:rPr lang="en-US" sz="1800" noProof="0" dirty="0"/>
              <a:t> </a:t>
            </a:r>
            <a:r>
              <a:rPr lang="en-US" sz="1800" noProof="0" dirty="0" err="1"/>
              <a:t>afectar</a:t>
            </a:r>
            <a:r>
              <a:rPr lang="en-US" sz="1800" noProof="0" dirty="0"/>
              <a:t> </a:t>
            </a:r>
            <a:r>
              <a:rPr lang="en-US" sz="1800" noProof="0" dirty="0" err="1"/>
              <a:t>negativamente</a:t>
            </a:r>
            <a:r>
              <a:rPr lang="en-US" sz="1800" noProof="0" dirty="0"/>
              <a:t> al </a:t>
            </a:r>
            <a:r>
              <a:rPr lang="en-US" sz="1800" noProof="0" dirty="0" err="1"/>
              <a:t>aprendizaje</a:t>
            </a:r>
            <a:r>
              <a:rPr lang="en-US" sz="1800" noProof="0" dirty="0"/>
              <a:t>.</a:t>
            </a:r>
          </a:p>
          <a:p>
            <a:pPr marL="0" indent="0">
              <a:spcAft>
                <a:spcPts val="1200"/>
              </a:spcAft>
              <a:buNone/>
            </a:pPr>
            <a:r>
              <a:rPr lang="en-US" sz="1800" noProof="0" dirty="0"/>
              <a:t>La </a:t>
            </a:r>
            <a:r>
              <a:rPr lang="en-US" sz="1800" noProof="0" dirty="0" err="1"/>
              <a:t>mera</a:t>
            </a:r>
            <a:r>
              <a:rPr lang="en-US" sz="1800" noProof="0" dirty="0"/>
              <a:t> </a:t>
            </a:r>
            <a:r>
              <a:rPr lang="en-US" sz="1800" noProof="0" dirty="0" err="1"/>
              <a:t>convicción</a:t>
            </a:r>
            <a:r>
              <a:rPr lang="en-US" sz="1800" noProof="0" dirty="0"/>
              <a:t> de ser “Bueno” o “</a:t>
            </a:r>
            <a:r>
              <a:rPr lang="en-US" sz="1800" noProof="0" dirty="0" err="1"/>
              <a:t>mejor</a:t>
            </a:r>
            <a:r>
              <a:rPr lang="en-US" sz="1800" noProof="0" dirty="0"/>
              <a:t> que la media” </a:t>
            </a:r>
            <a:r>
              <a:rPr lang="en-US" sz="1800" noProof="0" dirty="0" err="1"/>
              <a:t>mejora</a:t>
            </a:r>
            <a:r>
              <a:rPr lang="en-US" sz="1800" noProof="0" dirty="0"/>
              <a:t> el </a:t>
            </a:r>
            <a:r>
              <a:rPr lang="en-US" sz="1800" noProof="0" dirty="0" err="1"/>
              <a:t>aprendizaje</a:t>
            </a:r>
            <a:r>
              <a:rPr lang="en-US" sz="1800" noProof="0" dirty="0"/>
              <a:t> [104].</a:t>
            </a:r>
          </a:p>
          <a:p>
            <a:pPr marL="0" indent="0">
              <a:buNone/>
            </a:pPr>
            <a:r>
              <a:rPr lang="en-US" sz="1980" dirty="0">
                <a:latin typeface="HelveticaNeue LT 77 BdCn" panose="020B0706030502030204" pitchFamily="34" charset="0"/>
              </a:rPr>
              <a:t>F</a:t>
            </a:r>
            <a:r>
              <a:rPr lang="en-US" sz="1980" noProof="0" dirty="0" err="1">
                <a:latin typeface="HelveticaNeue LT 77 BdCn" panose="020B0706030502030204" pitchFamily="34" charset="0"/>
              </a:rPr>
              <a:t>eedback</a:t>
            </a:r>
            <a:r>
              <a:rPr lang="en-US" sz="1980" noProof="0" dirty="0">
                <a:latin typeface="HelveticaNeue LT 77 BdCn" panose="020B0706030502030204" pitchFamily="34" charset="0"/>
              </a:rPr>
              <a:t> </a:t>
            </a:r>
            <a:r>
              <a:rPr lang="en-US" sz="1980" noProof="0" dirty="0" err="1">
                <a:latin typeface="HelveticaNeue LT 77 BdCn" panose="020B0706030502030204" pitchFamily="34" charset="0"/>
              </a:rPr>
              <a:t>autocontrolado</a:t>
            </a:r>
            <a:endParaRPr lang="en-US" sz="1980" noProof="0" dirty="0">
              <a:latin typeface="HelveticaNeue LT 77 BdCn" panose="020B0706030502030204" pitchFamily="34" charset="0"/>
            </a:endParaRPr>
          </a:p>
          <a:p>
            <a:pPr marL="0" indent="0">
              <a:buNone/>
            </a:pPr>
            <a:r>
              <a:rPr lang="en-US" sz="1800" noProof="0" dirty="0" err="1"/>
              <a:t>Lleva</a:t>
            </a:r>
            <a:r>
              <a:rPr lang="en-US" sz="1800" noProof="0" dirty="0"/>
              <a:t> a un </a:t>
            </a:r>
            <a:r>
              <a:rPr lang="en-US" sz="1800" noProof="0" dirty="0" err="1"/>
              <a:t>aprendizaje</a:t>
            </a:r>
            <a:r>
              <a:rPr lang="en-US" sz="1800" noProof="0" dirty="0"/>
              <a:t> </a:t>
            </a:r>
            <a:r>
              <a:rPr lang="en-US" sz="1800" noProof="0" dirty="0" err="1"/>
              <a:t>más</a:t>
            </a:r>
            <a:r>
              <a:rPr lang="en-US" sz="1800" noProof="0" dirty="0"/>
              <a:t> </a:t>
            </a:r>
            <a:r>
              <a:rPr lang="en-US" sz="1800" noProof="0" dirty="0" err="1"/>
              <a:t>efectivo</a:t>
            </a:r>
            <a:r>
              <a:rPr lang="en-US" sz="1800" noProof="0" dirty="0"/>
              <a:t> que las </a:t>
            </a:r>
            <a:r>
              <a:rPr lang="en-US" sz="1800" noProof="0" dirty="0" err="1"/>
              <a:t>rutinas</a:t>
            </a:r>
            <a:r>
              <a:rPr lang="en-US" sz="1800" noProof="0" dirty="0"/>
              <a:t> de feedback </a:t>
            </a:r>
            <a:r>
              <a:rPr lang="en-US" sz="1800" noProof="0" dirty="0" err="1"/>
              <a:t>predeterminadas</a:t>
            </a:r>
            <a:r>
              <a:rPr lang="en-US" sz="1800" noProof="0" dirty="0"/>
              <a:t> [105].</a:t>
            </a:r>
          </a:p>
          <a:p>
            <a:pPr marL="0" indent="0">
              <a:buNone/>
            </a:pPr>
            <a:endParaRPr lang="en-US" sz="1800" noProof="0" dirty="0"/>
          </a:p>
        </p:txBody>
      </p:sp>
      <p:sp>
        <p:nvSpPr>
          <p:cNvPr id="6" name="Text Placeholder 5"/>
          <p:cNvSpPr>
            <a:spLocks noGrp="1"/>
          </p:cNvSpPr>
          <p:nvPr>
            <p:ph type="body" sz="quarter" idx="13"/>
          </p:nvPr>
        </p:nvSpPr>
        <p:spPr/>
        <p:txBody>
          <a:bodyPr>
            <a:normAutofit/>
          </a:bodyPr>
          <a:lstStyle/>
          <a:p>
            <a:r>
              <a:rPr lang="en-US" noProof="0" dirty="0"/>
              <a:t>El feedback no se </a:t>
            </a:r>
            <a:r>
              <a:rPr lang="en-US" noProof="0" dirty="0" err="1"/>
              <a:t>puede</a:t>
            </a:r>
            <a:r>
              <a:rPr lang="en-US" noProof="0" dirty="0"/>
              <a:t> </a:t>
            </a:r>
            <a:r>
              <a:rPr lang="en-US" noProof="0" dirty="0" err="1"/>
              <a:t>meramente</a:t>
            </a:r>
            <a:r>
              <a:rPr lang="en-US" noProof="0" dirty="0"/>
              <a:t> </a:t>
            </a:r>
            <a:r>
              <a:rPr lang="en-US" noProof="0" dirty="0" err="1"/>
              <a:t>ver</a:t>
            </a:r>
            <a:r>
              <a:rPr lang="en-US" noProof="0" dirty="0"/>
              <a:t> </a:t>
            </a:r>
            <a:r>
              <a:rPr lang="en-US" noProof="0" dirty="0" err="1"/>
              <a:t>como</a:t>
            </a:r>
            <a:r>
              <a:rPr lang="en-US" noProof="0" dirty="0"/>
              <a:t> </a:t>
            </a:r>
            <a:r>
              <a:rPr lang="en-US" noProof="0" dirty="0" err="1"/>
              <a:t>información</a:t>
            </a:r>
            <a:r>
              <a:rPr lang="en-US" noProof="0" dirty="0"/>
              <a:t> que se </a:t>
            </a:r>
            <a:r>
              <a:rPr lang="en-US" noProof="0" dirty="0" err="1"/>
              <a:t>proporciona</a:t>
            </a:r>
            <a:r>
              <a:rPr lang="en-US" noProof="0" dirty="0"/>
              <a:t> al </a:t>
            </a:r>
            <a:r>
              <a:rPr lang="en-US" noProof="0" dirty="0" err="1"/>
              <a:t>paciente</a:t>
            </a:r>
            <a:r>
              <a:rPr lang="en-US" noProof="0" dirty="0"/>
              <a:t>, sin </a:t>
            </a:r>
            <a:r>
              <a:rPr lang="en-US" noProof="0" dirty="0" err="1"/>
              <a:t>ninguna</a:t>
            </a:r>
            <a:r>
              <a:rPr lang="en-US" noProof="0" dirty="0"/>
              <a:t> </a:t>
            </a:r>
            <a:r>
              <a:rPr lang="en-US" noProof="0" dirty="0" err="1"/>
              <a:t>connotación</a:t>
            </a:r>
            <a:r>
              <a:rPr lang="en-US" noProof="0" dirty="0"/>
              <a:t> </a:t>
            </a:r>
            <a:r>
              <a:rPr lang="en-US" noProof="0" dirty="0" err="1"/>
              <a:t>afectiva</a:t>
            </a:r>
            <a:r>
              <a:rPr lang="en-US" noProof="0" dirty="0"/>
              <a:t>. </a:t>
            </a:r>
          </a:p>
        </p:txBody>
      </p:sp>
      <p:sp>
        <p:nvSpPr>
          <p:cNvPr id="7" name="Footer Placeholder 6"/>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8" name="Slide Number Placeholder 7"/>
          <p:cNvSpPr>
            <a:spLocks noGrp="1"/>
          </p:cNvSpPr>
          <p:nvPr>
            <p:ph type="sldNum" sz="quarter" idx="12"/>
          </p:nvPr>
        </p:nvSpPr>
        <p:spPr/>
        <p:txBody>
          <a:bodyPr/>
          <a:lstStyle/>
          <a:p>
            <a:fld id="{9F8E3E85-A5F1-45AC-BC8E-CB7307177C38}" type="slidenum">
              <a:rPr lang="de-CH" smtClean="0">
                <a:solidFill>
                  <a:srgbClr val="000000"/>
                </a:solidFill>
              </a:rPr>
              <a:pPr/>
              <a:t>49</a:t>
            </a:fld>
            <a:endParaRPr lang="de-CH" dirty="0">
              <a:solidFill>
                <a:srgbClr val="000000"/>
              </a:solidFill>
            </a:endParaRPr>
          </a:p>
        </p:txBody>
      </p:sp>
      <p:pic>
        <p:nvPicPr>
          <p:cNvPr id="4" name="Imagen 3">
            <a:extLst>
              <a:ext uri="{FF2B5EF4-FFF2-40B4-BE49-F238E27FC236}">
                <a16:creationId xmlns:a16="http://schemas.microsoft.com/office/drawing/2014/main" id="{BD6C4333-8076-49C8-9719-11B870FEE9F0}"/>
              </a:ext>
            </a:extLst>
          </p:cNvPr>
          <p:cNvPicPr>
            <a:picLocks noChangeAspect="1"/>
          </p:cNvPicPr>
          <p:nvPr/>
        </p:nvPicPr>
        <p:blipFill>
          <a:blip r:embed="rId3"/>
          <a:stretch>
            <a:fillRect/>
          </a:stretch>
        </p:blipFill>
        <p:spPr>
          <a:xfrm>
            <a:off x="7002537" y="30384"/>
            <a:ext cx="2200847" cy="1194920"/>
          </a:xfrm>
          <a:prstGeom prst="rect">
            <a:avLst/>
          </a:prstGeom>
        </p:spPr>
      </p:pic>
    </p:spTree>
    <p:extLst>
      <p:ext uri="{BB962C8B-B14F-4D97-AF65-F5344CB8AC3E}">
        <p14:creationId xmlns:p14="http://schemas.microsoft.com/office/powerpoint/2010/main" val="325971001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noProof="0" dirty="0" err="1"/>
              <a:t>Contenidos</a:t>
            </a:r>
            <a:endParaRPr lang="en-US" noProof="0" dirty="0"/>
          </a:p>
        </p:txBody>
      </p:sp>
      <p:sp>
        <p:nvSpPr>
          <p:cNvPr id="6" name="Content Placeholder 5"/>
          <p:cNvSpPr>
            <a:spLocks noGrp="1"/>
          </p:cNvSpPr>
          <p:nvPr>
            <p:ph sz="quarter" idx="10"/>
          </p:nvPr>
        </p:nvSpPr>
        <p:spPr/>
        <p:txBody>
          <a:bodyPr/>
          <a:lstStyle/>
          <a:p>
            <a:r>
              <a:rPr lang="en-US" sz="2400" dirty="0" err="1"/>
              <a:t>Principios</a:t>
            </a:r>
            <a:r>
              <a:rPr lang="en-US" sz="2400" dirty="0"/>
              <a:t> </a:t>
            </a:r>
            <a:r>
              <a:rPr lang="en-US" sz="2400" dirty="0" err="1"/>
              <a:t>neurológicos</a:t>
            </a:r>
            <a:endParaRPr lang="en-US" sz="2400" noProof="0" dirty="0"/>
          </a:p>
          <a:p>
            <a:r>
              <a:rPr lang="en-US" sz="2400" dirty="0" err="1"/>
              <a:t>Principales</a:t>
            </a:r>
            <a:r>
              <a:rPr lang="en-US" sz="2400" dirty="0"/>
              <a:t> </a:t>
            </a:r>
            <a:r>
              <a:rPr lang="en-US" sz="2400" dirty="0" err="1"/>
              <a:t>factores</a:t>
            </a:r>
            <a:r>
              <a:rPr lang="en-US" sz="2400" dirty="0"/>
              <a:t> para la </a:t>
            </a:r>
            <a:r>
              <a:rPr lang="en-US" sz="2400" dirty="0" err="1"/>
              <a:t>recuperación</a:t>
            </a:r>
            <a:endParaRPr lang="en-US" sz="2400" noProof="0" dirty="0"/>
          </a:p>
          <a:p>
            <a:r>
              <a:rPr lang="en-US" sz="2400" dirty="0" err="1"/>
              <a:t>Conexión</a:t>
            </a:r>
            <a:r>
              <a:rPr lang="en-US" sz="2400" dirty="0"/>
              <a:t> con las </a:t>
            </a:r>
            <a:r>
              <a:rPr lang="en-US" sz="2400" dirty="0" err="1"/>
              <a:t>tecnologías</a:t>
            </a:r>
            <a:r>
              <a:rPr lang="en-US" sz="2400" dirty="0"/>
              <a:t> </a:t>
            </a:r>
            <a:r>
              <a:rPr lang="en-US" sz="2400" dirty="0" err="1"/>
              <a:t>avanzadas</a:t>
            </a:r>
            <a:r>
              <a:rPr lang="en-US" sz="2400" dirty="0"/>
              <a:t> en </a:t>
            </a:r>
            <a:r>
              <a:rPr lang="en-US" sz="2400" dirty="0" err="1"/>
              <a:t>rehabilitación</a:t>
            </a:r>
            <a:endParaRPr lang="en-US" sz="2400" noProof="0" dirty="0"/>
          </a:p>
          <a:p>
            <a:endParaRPr lang="en-US" noProof="0" dirty="0"/>
          </a:p>
        </p:txBody>
      </p:sp>
      <p:sp>
        <p:nvSpPr>
          <p:cNvPr id="3" name="Footer Placeholder 2"/>
          <p:cNvSpPr>
            <a:spLocks noGrp="1"/>
          </p:cNvSpPr>
          <p:nvPr>
            <p:ph type="ftr" sz="quarter" idx="12"/>
          </p:nvPr>
        </p:nvSpPr>
        <p:spPr>
          <a:xfrm>
            <a:off x="509448" y="6517433"/>
            <a:ext cx="4476447" cy="363600"/>
          </a:xfrm>
        </p:spPr>
        <p:txBody>
          <a:bodyPr/>
          <a:lstStyle/>
          <a:p>
            <a:r>
              <a:rPr lang="en-US" sz="1600" dirty="0" err="1">
                <a:solidFill>
                  <a:srgbClr val="FFFFFF"/>
                </a:solidFill>
              </a:rPr>
              <a:t>Conocimiento</a:t>
            </a:r>
            <a:r>
              <a:rPr lang="en-US" sz="1600" dirty="0">
                <a:solidFill>
                  <a:srgbClr val="FFFFFF"/>
                </a:solidFill>
              </a:rPr>
              <a:t> </a:t>
            </a:r>
            <a:r>
              <a:rPr lang="en-US" sz="1600" dirty="0" err="1">
                <a:solidFill>
                  <a:srgbClr val="FFFFFF"/>
                </a:solidFill>
              </a:rPr>
              <a:t>básico</a:t>
            </a:r>
            <a:r>
              <a:rPr lang="en-US" sz="1600" dirty="0">
                <a:solidFill>
                  <a:srgbClr val="FFFFFF"/>
                </a:solidFill>
              </a:rPr>
              <a:t>: una </a:t>
            </a:r>
            <a:r>
              <a:rPr lang="en-US" sz="1600" dirty="0" err="1">
                <a:solidFill>
                  <a:srgbClr val="FFFFFF"/>
                </a:solidFill>
              </a:rPr>
              <a:t>perspectiva</a:t>
            </a:r>
            <a:r>
              <a:rPr lang="en-US" sz="1600" dirty="0">
                <a:solidFill>
                  <a:srgbClr val="FFFFFF"/>
                </a:solidFill>
              </a:rPr>
              <a:t> </a:t>
            </a:r>
            <a:r>
              <a:rPr lang="en-US" sz="1600" dirty="0" err="1">
                <a:solidFill>
                  <a:srgbClr val="FFFFFF"/>
                </a:solidFill>
              </a:rPr>
              <a:t>basada</a:t>
            </a:r>
            <a:r>
              <a:rPr lang="en-US" sz="1600" dirty="0">
                <a:solidFill>
                  <a:srgbClr val="FFFFFF"/>
                </a:solidFill>
              </a:rPr>
              <a:t> en la terapia del movimiento</a:t>
            </a:r>
            <a:endParaRPr lang="de-CH" sz="1600" dirty="0">
              <a:solidFill>
                <a:srgbClr val="FFFFFF"/>
              </a:solidFill>
            </a:endParaRPr>
          </a:p>
          <a:p>
            <a:endParaRPr lang="de-CH" sz="1600" dirty="0"/>
          </a:p>
        </p:txBody>
      </p:sp>
      <p:sp>
        <p:nvSpPr>
          <p:cNvPr id="5" name="Slide Number Placeholder 4"/>
          <p:cNvSpPr>
            <a:spLocks noGrp="1"/>
          </p:cNvSpPr>
          <p:nvPr>
            <p:ph type="sldNum" sz="quarter" idx="13"/>
          </p:nvPr>
        </p:nvSpPr>
        <p:spPr/>
        <p:txBody>
          <a:bodyPr/>
          <a:lstStyle/>
          <a:p>
            <a:fld id="{9F8E3E85-A5F1-45AC-BC8E-CB7307177C38}" type="slidenum">
              <a:rPr lang="de-CH" smtClean="0">
                <a:solidFill>
                  <a:srgbClr val="000000"/>
                </a:solidFill>
              </a:rPr>
              <a:pPr/>
              <a:t>5</a:t>
            </a:fld>
            <a:endParaRPr lang="de-CH" dirty="0">
              <a:solidFill>
                <a:srgbClr val="000000"/>
              </a:solidFill>
            </a:endParaRPr>
          </a:p>
        </p:txBody>
      </p:sp>
      <p:pic>
        <p:nvPicPr>
          <p:cNvPr id="7" name="Imagen 6">
            <a:extLst>
              <a:ext uri="{FF2B5EF4-FFF2-40B4-BE49-F238E27FC236}">
                <a16:creationId xmlns:a16="http://schemas.microsoft.com/office/drawing/2014/main" id="{A744165C-D3E0-45F2-BD0F-D6C44DC870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4505" y="27817"/>
            <a:ext cx="2200275" cy="1200150"/>
          </a:xfrm>
          <a:prstGeom prst="rect">
            <a:avLst/>
          </a:prstGeom>
        </p:spPr>
      </p:pic>
    </p:spTree>
    <p:extLst>
      <p:ext uri="{BB962C8B-B14F-4D97-AF65-F5344CB8AC3E}">
        <p14:creationId xmlns:p14="http://schemas.microsoft.com/office/powerpoint/2010/main" val="2731309310"/>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err="1"/>
              <a:t>Información</a:t>
            </a:r>
            <a:r>
              <a:rPr lang="en-US" noProof="0" dirty="0"/>
              <a:t>: </a:t>
            </a:r>
            <a:r>
              <a:rPr lang="en-US" noProof="0" dirty="0" err="1">
                <a:solidFill>
                  <a:schemeClr val="tx1">
                    <a:lumMod val="65000"/>
                    <a:lumOff val="35000"/>
                  </a:schemeClr>
                </a:solidFill>
              </a:rPr>
              <a:t>Guía</a:t>
            </a:r>
            <a:endParaRPr lang="en-US" noProof="0" dirty="0">
              <a:solidFill>
                <a:schemeClr val="tx1">
                  <a:lumMod val="65000"/>
                  <a:lumOff val="35000"/>
                </a:schemeClr>
              </a:solidFill>
            </a:endParaRPr>
          </a:p>
        </p:txBody>
      </p:sp>
      <p:sp>
        <p:nvSpPr>
          <p:cNvPr id="3" name="Content Placeholder 2"/>
          <p:cNvSpPr>
            <a:spLocks noGrp="1"/>
          </p:cNvSpPr>
          <p:nvPr>
            <p:ph idx="1"/>
          </p:nvPr>
        </p:nvSpPr>
        <p:spPr/>
        <p:txBody>
          <a:bodyPr>
            <a:normAutofit fontScale="92500" lnSpcReduction="10000"/>
          </a:bodyPr>
          <a:lstStyle/>
          <a:p>
            <a:pPr marL="0" indent="0">
              <a:buNone/>
            </a:pPr>
            <a:r>
              <a:rPr lang="en-US" noProof="0" dirty="0" err="1">
                <a:latin typeface="HelveticaNeue LT 77 BdCn" panose="020B0706030502030204" pitchFamily="34" charset="0"/>
              </a:rPr>
              <a:t>Efecto</a:t>
            </a:r>
            <a:r>
              <a:rPr lang="en-US" noProof="0" dirty="0">
                <a:latin typeface="HelveticaNeue LT 77 BdCn" panose="020B0706030502030204" pitchFamily="34" charset="0"/>
              </a:rPr>
              <a:t> de la </a:t>
            </a:r>
            <a:r>
              <a:rPr lang="en-US" noProof="0" dirty="0" err="1">
                <a:latin typeface="HelveticaNeue LT 77 BdCn" panose="020B0706030502030204" pitchFamily="34" charset="0"/>
              </a:rPr>
              <a:t>guía</a:t>
            </a:r>
            <a:endParaRPr lang="en-US" noProof="0" dirty="0">
              <a:latin typeface="HelveticaNeue LT 77 BdCn" panose="020B0706030502030204" pitchFamily="34" charset="0"/>
            </a:endParaRPr>
          </a:p>
          <a:p>
            <a:pPr marL="0" indent="0">
              <a:spcAft>
                <a:spcPts val="1200"/>
              </a:spcAft>
              <a:buNone/>
            </a:pPr>
            <a:r>
              <a:rPr lang="en-US" sz="1800" noProof="0" dirty="0"/>
              <a:t>La </a:t>
            </a:r>
            <a:r>
              <a:rPr lang="en-US" sz="1800" noProof="0" dirty="0" err="1"/>
              <a:t>guía</a:t>
            </a:r>
            <a:r>
              <a:rPr lang="en-US" sz="1800" noProof="0" dirty="0"/>
              <a:t> </a:t>
            </a:r>
            <a:r>
              <a:rPr lang="en-US" sz="1800" noProof="0" dirty="0" err="1"/>
              <a:t>puede</a:t>
            </a:r>
            <a:r>
              <a:rPr lang="en-US" sz="1800" noProof="0" dirty="0"/>
              <a:t> ser, de forma general, prejudicial para el </a:t>
            </a:r>
            <a:r>
              <a:rPr lang="en-US" sz="1800" noProof="0" dirty="0" err="1"/>
              <a:t>aprendizaje</a:t>
            </a:r>
            <a:r>
              <a:rPr lang="en-US" sz="1800" noProof="0" dirty="0"/>
              <a:t> [106-108]. No obstante, </a:t>
            </a:r>
            <a:r>
              <a:rPr lang="en-US" sz="1800" noProof="0" dirty="0" err="1"/>
              <a:t>intercalada</a:t>
            </a:r>
            <a:r>
              <a:rPr lang="en-US" sz="1800" noProof="0" dirty="0"/>
              <a:t> con </a:t>
            </a:r>
            <a:r>
              <a:rPr lang="en-US" sz="1800" noProof="0" dirty="0" err="1"/>
              <a:t>periodos</a:t>
            </a:r>
            <a:r>
              <a:rPr lang="en-US" sz="1800" noProof="0" dirty="0"/>
              <a:t> de </a:t>
            </a:r>
            <a:r>
              <a:rPr lang="en-US" sz="1800" noProof="0" dirty="0" err="1"/>
              <a:t>práctica</a:t>
            </a:r>
            <a:r>
              <a:rPr lang="en-US" sz="1800" noProof="0" dirty="0"/>
              <a:t> </a:t>
            </a:r>
            <a:r>
              <a:rPr lang="en-US" sz="1800" noProof="0" dirty="0" err="1"/>
              <a:t>activa</a:t>
            </a:r>
            <a:r>
              <a:rPr lang="en-US" sz="1800" noProof="0" dirty="0"/>
              <a:t>, la </a:t>
            </a:r>
            <a:r>
              <a:rPr lang="en-US" sz="1800" noProof="0" dirty="0" err="1"/>
              <a:t>guía</a:t>
            </a:r>
            <a:r>
              <a:rPr lang="en-US" sz="1800" noProof="0" dirty="0"/>
              <a:t> </a:t>
            </a:r>
            <a:r>
              <a:rPr lang="en-US" sz="1800" noProof="0" dirty="0" err="1"/>
              <a:t>puede</a:t>
            </a:r>
            <a:r>
              <a:rPr lang="en-US" sz="1800" noProof="0" dirty="0"/>
              <a:t> ser </a:t>
            </a:r>
            <a:r>
              <a:rPr lang="en-US" sz="1800" noProof="0" dirty="0" err="1"/>
              <a:t>beneficiosa</a:t>
            </a:r>
            <a:r>
              <a:rPr lang="en-US" sz="1800" noProof="0" dirty="0"/>
              <a:t> [109-110].</a:t>
            </a:r>
          </a:p>
          <a:p>
            <a:pPr marL="0" indent="0">
              <a:buNone/>
            </a:pPr>
            <a:r>
              <a:rPr lang="en-US" noProof="0" dirty="0" err="1">
                <a:latin typeface="HelveticaNeue LT 77 BdCn" panose="020B0706030502030204" pitchFamily="34" charset="0"/>
              </a:rPr>
              <a:t>Beneficio</a:t>
            </a:r>
            <a:r>
              <a:rPr lang="en-US" noProof="0" dirty="0">
                <a:latin typeface="HelveticaNeue LT 77 BdCn" panose="020B0706030502030204" pitchFamily="34" charset="0"/>
              </a:rPr>
              <a:t> de la </a:t>
            </a:r>
            <a:r>
              <a:rPr lang="en-US" noProof="0" dirty="0" err="1">
                <a:latin typeface="HelveticaNeue LT 77 BdCn" panose="020B0706030502030204" pitchFamily="34" charset="0"/>
              </a:rPr>
              <a:t>guía</a:t>
            </a:r>
            <a:endParaRPr lang="en-US" noProof="0" dirty="0">
              <a:latin typeface="HelveticaNeue LT 77 BdCn" panose="020B0706030502030204" pitchFamily="34" charset="0"/>
            </a:endParaRPr>
          </a:p>
          <a:p>
            <a:pPr marL="0" indent="0">
              <a:spcAft>
                <a:spcPts val="1200"/>
              </a:spcAft>
              <a:buNone/>
            </a:pPr>
            <a:r>
              <a:rPr lang="en-US" sz="1800" noProof="0" dirty="0" err="1"/>
              <a:t>Útil</a:t>
            </a:r>
            <a:r>
              <a:rPr lang="en-US" sz="1800" noProof="0" dirty="0"/>
              <a:t> para </a:t>
            </a:r>
            <a:r>
              <a:rPr lang="en-US" sz="1800" noProof="0" dirty="0" err="1"/>
              <a:t>prevenir</a:t>
            </a:r>
            <a:r>
              <a:rPr lang="en-US" sz="1800" noProof="0" dirty="0"/>
              <a:t> </a:t>
            </a:r>
            <a:r>
              <a:rPr lang="en-US" sz="1800" noProof="0" dirty="0" err="1"/>
              <a:t>lesiones</a:t>
            </a:r>
            <a:r>
              <a:rPr lang="en-US" sz="1800" noProof="0" dirty="0"/>
              <a:t> o </a:t>
            </a:r>
            <a:r>
              <a:rPr lang="en-US" sz="1800" noProof="0" dirty="0" err="1"/>
              <a:t>reducir</a:t>
            </a:r>
            <a:r>
              <a:rPr lang="en-US" sz="1800" noProof="0" dirty="0"/>
              <a:t> </a:t>
            </a:r>
            <a:r>
              <a:rPr lang="en-US" sz="1800" noProof="0" dirty="0" err="1"/>
              <a:t>miedos</a:t>
            </a:r>
            <a:r>
              <a:rPr lang="en-US" sz="1800" noProof="0" dirty="0"/>
              <a:t> [1].</a:t>
            </a:r>
          </a:p>
          <a:p>
            <a:pPr marL="0" indent="0">
              <a:spcAft>
                <a:spcPts val="1200"/>
              </a:spcAft>
              <a:buNone/>
            </a:pPr>
            <a:r>
              <a:rPr lang="en-US" sz="1800" noProof="0" dirty="0" err="1"/>
              <a:t>Probablemente</a:t>
            </a:r>
            <a:r>
              <a:rPr lang="en-US" sz="1800" noProof="0" dirty="0"/>
              <a:t> </a:t>
            </a:r>
            <a:r>
              <a:rPr lang="en-US" sz="1800" noProof="0" dirty="0" err="1"/>
              <a:t>más</a:t>
            </a:r>
            <a:r>
              <a:rPr lang="en-US" sz="1800" noProof="0" dirty="0"/>
              <a:t> </a:t>
            </a:r>
            <a:r>
              <a:rPr lang="en-US" sz="1800" noProof="0" dirty="0" err="1"/>
              <a:t>útil</a:t>
            </a:r>
            <a:r>
              <a:rPr lang="en-US" sz="1800" noProof="0" dirty="0"/>
              <a:t> en una </a:t>
            </a:r>
            <a:r>
              <a:rPr lang="en-US" sz="1800" noProof="0" dirty="0" err="1"/>
              <a:t>práctica</a:t>
            </a:r>
            <a:r>
              <a:rPr lang="en-US" sz="1800" noProof="0" dirty="0"/>
              <a:t> </a:t>
            </a:r>
            <a:r>
              <a:rPr lang="en-US" sz="1800" noProof="0" dirty="0" err="1"/>
              <a:t>inicial</a:t>
            </a:r>
            <a:r>
              <a:rPr lang="en-US" sz="1800" noProof="0" dirty="0"/>
              <a:t> y </a:t>
            </a:r>
            <a:r>
              <a:rPr lang="en-US" sz="1800" noProof="0" dirty="0" err="1"/>
              <a:t>tareas</a:t>
            </a:r>
            <a:r>
              <a:rPr lang="en-US" sz="1800" noProof="0" dirty="0"/>
              <a:t> </a:t>
            </a:r>
            <a:r>
              <a:rPr lang="en-US" sz="1800" noProof="0" dirty="0" err="1"/>
              <a:t>lentas</a:t>
            </a:r>
            <a:r>
              <a:rPr lang="en-US" sz="1800" noProof="0" dirty="0"/>
              <a:t> [1].</a:t>
            </a:r>
          </a:p>
          <a:p>
            <a:pPr marL="0" indent="0">
              <a:buNone/>
            </a:pPr>
            <a:r>
              <a:rPr lang="en-US" sz="1800" noProof="0" dirty="0"/>
              <a:t>El </a:t>
            </a:r>
            <a:r>
              <a:rPr lang="en-US" sz="1800" noProof="0" dirty="0" err="1"/>
              <a:t>aprendizaje</a:t>
            </a:r>
            <a:r>
              <a:rPr lang="en-US" sz="1800" noProof="0" dirty="0"/>
              <a:t> de </a:t>
            </a:r>
            <a:r>
              <a:rPr lang="en-US" sz="1800" noProof="0" dirty="0" err="1"/>
              <a:t>tareas</a:t>
            </a:r>
            <a:r>
              <a:rPr lang="en-US" sz="1800" noProof="0" dirty="0"/>
              <a:t> </a:t>
            </a:r>
            <a:r>
              <a:rPr lang="en-US" sz="1800" noProof="0" dirty="0" err="1"/>
              <a:t>complejas</a:t>
            </a:r>
            <a:r>
              <a:rPr lang="en-US" sz="1800" noProof="0" dirty="0"/>
              <a:t> </a:t>
            </a:r>
            <a:r>
              <a:rPr lang="en-US" sz="1800" noProof="0" dirty="0" err="1"/>
              <a:t>también</a:t>
            </a:r>
            <a:r>
              <a:rPr lang="en-US" sz="1800" noProof="0" dirty="0"/>
              <a:t> se </a:t>
            </a:r>
            <a:r>
              <a:rPr lang="en-US" sz="1800" noProof="0" dirty="0" err="1"/>
              <a:t>puede</a:t>
            </a:r>
            <a:r>
              <a:rPr lang="en-US" sz="1800" noProof="0" dirty="0"/>
              <a:t> </a:t>
            </a:r>
            <a:r>
              <a:rPr lang="en-US" sz="1800" noProof="0" dirty="0" err="1"/>
              <a:t>beneficiar</a:t>
            </a:r>
            <a:r>
              <a:rPr lang="en-US" sz="1800" noProof="0" dirty="0"/>
              <a:t> de la </a:t>
            </a:r>
            <a:r>
              <a:rPr lang="en-US" sz="1800" noProof="0" dirty="0" err="1"/>
              <a:t>guía</a:t>
            </a:r>
            <a:r>
              <a:rPr lang="en-US" sz="1800" noProof="0" dirty="0"/>
              <a:t>. [111, 112].</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50</a:t>
            </a:fld>
            <a:endParaRPr lang="de-CH" dirty="0">
              <a:solidFill>
                <a:srgbClr val="000000"/>
              </a:solidFill>
            </a:endParaRPr>
          </a:p>
        </p:txBody>
      </p:sp>
      <p:sp>
        <p:nvSpPr>
          <p:cNvPr id="8" name="Text Placeholder 7"/>
          <p:cNvSpPr>
            <a:spLocks noGrp="1"/>
          </p:cNvSpPr>
          <p:nvPr>
            <p:ph type="body" sz="quarter" idx="13"/>
          </p:nvPr>
        </p:nvSpPr>
        <p:spPr/>
        <p:txBody>
          <a:bodyPr>
            <a:normAutofit/>
          </a:bodyPr>
          <a:lstStyle/>
          <a:p>
            <a:r>
              <a:rPr lang="en-US" noProof="0" dirty="0"/>
              <a:t>Un </a:t>
            </a:r>
            <a:r>
              <a:rPr lang="en-US" noProof="0" dirty="0" err="1"/>
              <a:t>procedimiento</a:t>
            </a:r>
            <a:r>
              <a:rPr lang="en-US" noProof="0" dirty="0"/>
              <a:t> </a:t>
            </a:r>
            <a:r>
              <a:rPr lang="en-US" noProof="0" dirty="0" err="1"/>
              <a:t>usado</a:t>
            </a:r>
            <a:r>
              <a:rPr lang="en-US" noProof="0" dirty="0"/>
              <a:t> para </a:t>
            </a:r>
            <a:r>
              <a:rPr lang="en-US" noProof="0" dirty="0" err="1"/>
              <a:t>dirigir</a:t>
            </a:r>
            <a:r>
              <a:rPr lang="en-US" noProof="0" dirty="0"/>
              <a:t> (de forma fisica, verbal y/o visual) a la persona a </a:t>
            </a:r>
            <a:r>
              <a:rPr lang="en-US" noProof="0" dirty="0" err="1"/>
              <a:t>través</a:t>
            </a:r>
            <a:r>
              <a:rPr lang="en-US" noProof="0" dirty="0"/>
              <a:t> de la </a:t>
            </a:r>
            <a:r>
              <a:rPr lang="en-US" noProof="0" dirty="0" err="1"/>
              <a:t>ejecución</a:t>
            </a:r>
            <a:r>
              <a:rPr lang="en-US" noProof="0" dirty="0"/>
              <a:t> de una </a:t>
            </a:r>
            <a:r>
              <a:rPr lang="en-US" noProof="0" dirty="0" err="1"/>
              <a:t>tarea</a:t>
            </a:r>
            <a:r>
              <a:rPr lang="en-US" noProof="0" dirty="0"/>
              <a:t>, con el </a:t>
            </a:r>
            <a:r>
              <a:rPr lang="en-US" noProof="0" dirty="0" err="1"/>
              <a:t>objetivo</a:t>
            </a:r>
            <a:r>
              <a:rPr lang="en-US" noProof="0" dirty="0"/>
              <a:t> de </a:t>
            </a:r>
            <a:r>
              <a:rPr lang="en-US" noProof="0" dirty="0" err="1"/>
              <a:t>reducir</a:t>
            </a:r>
            <a:r>
              <a:rPr lang="en-US" noProof="0" dirty="0"/>
              <a:t> los </a:t>
            </a:r>
            <a:r>
              <a:rPr lang="en-US" noProof="0" dirty="0" err="1"/>
              <a:t>errores</a:t>
            </a:r>
            <a:r>
              <a:rPr lang="en-US" noProof="0" dirty="0"/>
              <a:t> o reducer </a:t>
            </a:r>
            <a:r>
              <a:rPr lang="en-US" dirty="0"/>
              <a:t>los </a:t>
            </a:r>
            <a:r>
              <a:rPr lang="en-US" dirty="0" err="1"/>
              <a:t>miedos</a:t>
            </a:r>
            <a:r>
              <a:rPr lang="en-US" dirty="0"/>
              <a:t>. </a:t>
            </a:r>
          </a:p>
          <a:p>
            <a:r>
              <a:rPr lang="en-US" sz="1400" noProof="0" dirty="0"/>
              <a:t>Schmidt and Wrisberg, 2008</a:t>
            </a:r>
          </a:p>
        </p:txBody>
      </p:sp>
      <p:sp>
        <p:nvSpPr>
          <p:cNvPr id="7" name="Text Placeholder 6"/>
          <p:cNvSpPr>
            <a:spLocks noGrp="1"/>
          </p:cNvSpPr>
          <p:nvPr>
            <p:ph type="body" sz="quarter" idx="14"/>
          </p:nvPr>
        </p:nvSpPr>
        <p:spPr/>
        <p:txBody>
          <a:bodyPr>
            <a:normAutofit fontScale="92500" lnSpcReduction="10000"/>
          </a:bodyPr>
          <a:lstStyle/>
          <a:p>
            <a:r>
              <a:rPr lang="en-US" noProof="0" dirty="0"/>
              <a:t>La </a:t>
            </a:r>
            <a:r>
              <a:rPr lang="en-US" noProof="0" dirty="0" err="1"/>
              <a:t>guía</a:t>
            </a:r>
            <a:r>
              <a:rPr lang="en-US" noProof="0" dirty="0"/>
              <a:t> </a:t>
            </a:r>
            <a:r>
              <a:rPr lang="en-US" noProof="0" dirty="0" err="1"/>
              <a:t>debería</a:t>
            </a:r>
            <a:r>
              <a:rPr lang="en-US" noProof="0" dirty="0"/>
              <a:t> </a:t>
            </a:r>
            <a:r>
              <a:rPr lang="en-US" noProof="0" dirty="0" err="1"/>
              <a:t>probablemente</a:t>
            </a:r>
            <a:r>
              <a:rPr lang="en-US" noProof="0" dirty="0"/>
              <a:t> </a:t>
            </a:r>
            <a:r>
              <a:rPr lang="en-US" noProof="0" dirty="0" err="1"/>
              <a:t>mantenerse</a:t>
            </a:r>
            <a:r>
              <a:rPr lang="en-US" noProof="0" dirty="0"/>
              <a:t> en un </a:t>
            </a:r>
            <a:r>
              <a:rPr lang="en-US" noProof="0" dirty="0" err="1"/>
              <a:t>nivel</a:t>
            </a:r>
            <a:r>
              <a:rPr lang="en-US" noProof="0" dirty="0"/>
              <a:t> </a:t>
            </a:r>
            <a:r>
              <a:rPr lang="en-US" noProof="0" dirty="0" err="1"/>
              <a:t>mínimo</a:t>
            </a:r>
            <a:r>
              <a:rPr lang="en-US" noProof="0" dirty="0"/>
              <a:t> a </a:t>
            </a:r>
            <a:r>
              <a:rPr lang="en-US" noProof="0" dirty="0" err="1"/>
              <a:t>menos</a:t>
            </a:r>
            <a:r>
              <a:rPr lang="en-US" noProof="0" dirty="0"/>
              <a:t> de que </a:t>
            </a:r>
            <a:r>
              <a:rPr lang="en-US" noProof="0" dirty="0" err="1"/>
              <a:t>exista</a:t>
            </a:r>
            <a:r>
              <a:rPr lang="en-US" noProof="0" dirty="0"/>
              <a:t> </a:t>
            </a:r>
            <a:r>
              <a:rPr lang="en-US" noProof="0" dirty="0" err="1"/>
              <a:t>peligro</a:t>
            </a:r>
            <a:r>
              <a:rPr lang="en-US" noProof="0" dirty="0"/>
              <a:t> de </a:t>
            </a:r>
            <a:r>
              <a:rPr lang="en-US" noProof="0" dirty="0" err="1"/>
              <a:t>lesionarse</a:t>
            </a:r>
            <a:r>
              <a:rPr lang="en-US" noProof="0" dirty="0"/>
              <a:t> o que </a:t>
            </a:r>
            <a:r>
              <a:rPr lang="en-US" noProof="0" dirty="0" err="1"/>
              <a:t>debido</a:t>
            </a:r>
            <a:r>
              <a:rPr lang="en-US" noProof="0" dirty="0"/>
              <a:t> a la </a:t>
            </a:r>
            <a:r>
              <a:rPr lang="en-US" noProof="0" dirty="0" err="1"/>
              <a:t>complejidad</a:t>
            </a:r>
            <a:r>
              <a:rPr lang="en-US" noProof="0" dirty="0"/>
              <a:t> de la </a:t>
            </a:r>
            <a:r>
              <a:rPr lang="en-US" noProof="0" dirty="0" err="1"/>
              <a:t>tarea</a:t>
            </a:r>
            <a:r>
              <a:rPr lang="en-US" dirty="0"/>
              <a:t>, </a:t>
            </a:r>
            <a:r>
              <a:rPr lang="en-US" dirty="0" err="1"/>
              <a:t>ésta</a:t>
            </a:r>
            <a:r>
              <a:rPr lang="en-US" dirty="0"/>
              <a:t> no sea possible sin </a:t>
            </a:r>
            <a:r>
              <a:rPr lang="en-US" dirty="0" err="1"/>
              <a:t>ella</a:t>
            </a:r>
            <a:r>
              <a:rPr lang="en-US" dirty="0"/>
              <a:t>. </a:t>
            </a:r>
            <a:endParaRPr lang="en-US" noProof="0" dirty="0"/>
          </a:p>
        </p:txBody>
      </p:sp>
      <p:pic>
        <p:nvPicPr>
          <p:cNvPr id="6" name="Imagen 5">
            <a:extLst>
              <a:ext uri="{FF2B5EF4-FFF2-40B4-BE49-F238E27FC236}">
                <a16:creationId xmlns:a16="http://schemas.microsoft.com/office/drawing/2014/main" id="{C3C09227-3524-4C29-AE6E-12E98CAD6B35}"/>
              </a:ext>
            </a:extLst>
          </p:cNvPr>
          <p:cNvPicPr>
            <a:picLocks noChangeAspect="1"/>
          </p:cNvPicPr>
          <p:nvPr/>
        </p:nvPicPr>
        <p:blipFill>
          <a:blip r:embed="rId3"/>
          <a:stretch>
            <a:fillRect/>
          </a:stretch>
        </p:blipFill>
        <p:spPr>
          <a:xfrm>
            <a:off x="6815623" y="41988"/>
            <a:ext cx="2200847" cy="1194920"/>
          </a:xfrm>
          <a:prstGeom prst="rect">
            <a:avLst/>
          </a:prstGeom>
        </p:spPr>
      </p:pic>
    </p:spTree>
    <p:extLst>
      <p:ext uri="{BB962C8B-B14F-4D97-AF65-F5344CB8AC3E}">
        <p14:creationId xmlns:p14="http://schemas.microsoft.com/office/powerpoint/2010/main" val="3462768112"/>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a:t>Resumen</a:t>
            </a:r>
            <a:r>
              <a:rPr lang="en-US" noProof="0" dirty="0"/>
              <a:t>: </a:t>
            </a:r>
            <a:r>
              <a:rPr lang="en-US" noProof="0" dirty="0" err="1"/>
              <a:t>Aspectos</a:t>
            </a:r>
            <a:r>
              <a:rPr lang="en-US" noProof="0" dirty="0"/>
              <a:t> clave para la </a:t>
            </a:r>
            <a:r>
              <a:rPr lang="en-US" noProof="0" dirty="0" err="1"/>
              <a:t>recuperación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51</a:t>
            </a:fld>
            <a:endParaRPr lang="de-CH" dirty="0">
              <a:solidFill>
                <a:srgbClr val="000000"/>
              </a:solidFill>
            </a:endParaRPr>
          </a:p>
        </p:txBody>
      </p:sp>
      <p:grpSp>
        <p:nvGrpSpPr>
          <p:cNvPr id="20" name="Group 19"/>
          <p:cNvGrpSpPr/>
          <p:nvPr/>
        </p:nvGrpSpPr>
        <p:grpSpPr>
          <a:xfrm>
            <a:off x="466623" y="1446443"/>
            <a:ext cx="9991885" cy="433448"/>
            <a:chOff x="467036" y="1521208"/>
            <a:chExt cx="9991885" cy="433448"/>
          </a:xfrm>
        </p:grpSpPr>
        <p:sp>
          <p:nvSpPr>
            <p:cNvPr id="6" name="Rectangle 5"/>
            <p:cNvSpPr/>
            <p:nvPr/>
          </p:nvSpPr>
          <p:spPr bwMode="auto">
            <a:xfrm>
              <a:off x="925295" y="1527764"/>
              <a:ext cx="9533626" cy="36004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Los </a:t>
              </a:r>
              <a:r>
                <a:rPr lang="en-US" sz="1980" dirty="0" err="1">
                  <a:latin typeface="HelveticaNeueLT W1G 45 Lt" panose="020B0403020202020204" pitchFamily="34" charset="0"/>
                </a:rPr>
                <a:t>aspectos</a:t>
              </a:r>
              <a:r>
                <a:rPr lang="en-US" sz="1980" dirty="0">
                  <a:latin typeface="HelveticaNeueLT W1G 45 Lt" panose="020B0403020202020204" pitchFamily="34" charset="0"/>
                </a:rPr>
                <a:t> clave </a:t>
              </a:r>
              <a:r>
                <a:rPr lang="en-US" sz="1980" dirty="0" err="1">
                  <a:latin typeface="HelveticaNeueLT W1G 45 Lt" panose="020B0403020202020204" pitchFamily="34" charset="0"/>
                </a:rPr>
                <a:t>subyacentes</a:t>
              </a:r>
              <a:r>
                <a:rPr lang="en-US" sz="1980" dirty="0">
                  <a:latin typeface="HelveticaNeueLT W1G 45 Lt" panose="020B0403020202020204" pitchFamily="34" charset="0"/>
                </a:rPr>
                <a:t> al </a:t>
              </a:r>
              <a:r>
                <a:rPr lang="en-US" sz="1980" dirty="0" err="1">
                  <a:latin typeface="HelveticaNeueLT W1G 45 Lt" panose="020B0403020202020204" pitchFamily="34" charset="0"/>
                </a:rPr>
                <a:t>aprendizaje</a:t>
              </a:r>
              <a:r>
                <a:rPr lang="en-US" sz="1980" dirty="0">
                  <a:latin typeface="HelveticaNeueLT W1G 45 Lt" panose="020B0403020202020204" pitchFamily="34" charset="0"/>
                </a:rPr>
                <a:t> motor </a:t>
              </a:r>
              <a:r>
                <a:rPr lang="en-US" sz="1980" dirty="0" err="1">
                  <a:latin typeface="HelveticaNeueLT W1G 45 Lt" panose="020B0403020202020204" pitchFamily="34" charset="0"/>
                </a:rPr>
                <a:t>pueden</a:t>
              </a:r>
              <a:r>
                <a:rPr lang="en-US" sz="1980" dirty="0">
                  <a:latin typeface="HelveticaNeueLT W1G 45 Lt" panose="020B0403020202020204" pitchFamily="34" charset="0"/>
                </a:rPr>
                <a:t> </a:t>
              </a:r>
              <a:r>
                <a:rPr lang="en-US" sz="1980" dirty="0" err="1">
                  <a:latin typeface="HelveticaNeueLT W1G 45 Lt" panose="020B0403020202020204" pitchFamily="34" charset="0"/>
                </a:rPr>
                <a:t>dirigir</a:t>
              </a:r>
              <a:r>
                <a:rPr lang="en-US" sz="1980" dirty="0">
                  <a:latin typeface="HelveticaNeueLT W1G 45 Lt" panose="020B0403020202020204" pitchFamily="34" charset="0"/>
                </a:rPr>
                <a:t> la neuroplasticidad y la </a:t>
              </a:r>
              <a:r>
                <a:rPr lang="en-US" sz="1980" dirty="0" err="1">
                  <a:latin typeface="HelveticaNeueLT W1G 45 Lt" panose="020B0403020202020204" pitchFamily="34" charset="0"/>
                </a:rPr>
                <a:t>recuperación</a:t>
              </a:r>
              <a:r>
                <a:rPr lang="en-US" sz="1980" dirty="0">
                  <a:latin typeface="HelveticaNeueLT W1G 45 Lt" panose="020B0403020202020204" pitchFamily="34" charset="0"/>
                </a:rPr>
                <a:t>. </a:t>
              </a:r>
            </a:p>
          </p:txBody>
        </p:sp>
        <p:pic>
          <p:nvPicPr>
            <p:cNvPr id="11" name="Picture 10"/>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036" y="1521208"/>
              <a:ext cx="433448" cy="433448"/>
            </a:xfrm>
            <a:prstGeom prst="rect">
              <a:avLst/>
            </a:prstGeom>
          </p:spPr>
        </p:pic>
      </p:grpSp>
      <p:grpSp>
        <p:nvGrpSpPr>
          <p:cNvPr id="21" name="Group 20"/>
          <p:cNvGrpSpPr/>
          <p:nvPr/>
        </p:nvGrpSpPr>
        <p:grpSpPr>
          <a:xfrm>
            <a:off x="468000" y="2060848"/>
            <a:ext cx="9990508" cy="433448"/>
            <a:chOff x="468000" y="2060848"/>
            <a:chExt cx="9990508" cy="433448"/>
          </a:xfrm>
        </p:grpSpPr>
        <p:sp>
          <p:nvSpPr>
            <p:cNvPr id="7" name="Rectangle 6"/>
            <p:cNvSpPr/>
            <p:nvPr/>
          </p:nvSpPr>
          <p:spPr bwMode="auto">
            <a:xfrm>
              <a:off x="925295" y="2071293"/>
              <a:ext cx="9533213" cy="386825"/>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terapia </a:t>
              </a:r>
              <a:r>
                <a:rPr lang="en-US" sz="1980" dirty="0" err="1">
                  <a:latin typeface="HelveticaNeueLT W1G 45 Lt" panose="020B0403020202020204" pitchFamily="34" charset="0"/>
                </a:rPr>
                <a:t>necesita</a:t>
              </a:r>
              <a:r>
                <a:rPr lang="en-US" sz="1980" dirty="0">
                  <a:latin typeface="HelveticaNeueLT W1G 45 Lt" panose="020B0403020202020204" pitchFamily="34" charset="0"/>
                </a:rPr>
                <a:t> ser </a:t>
              </a:r>
              <a:r>
                <a:rPr lang="en-US" sz="1980" dirty="0" err="1">
                  <a:latin typeface="HelveticaNeueLT W1G 45 Lt" panose="020B0403020202020204" pitchFamily="34" charset="0"/>
                </a:rPr>
                <a:t>intensiva</a:t>
              </a:r>
              <a:r>
                <a:rPr lang="en-US" sz="1980" dirty="0">
                  <a:latin typeface="HelveticaNeueLT W1G 45 Lt" panose="020B0403020202020204" pitchFamily="34" charset="0"/>
                </a:rPr>
                <a:t>, </a:t>
              </a:r>
              <a:r>
                <a:rPr lang="en-US" sz="1980" dirty="0" err="1">
                  <a:latin typeface="HelveticaNeueLT W1G 45 Lt" panose="020B0403020202020204" pitchFamily="34" charset="0"/>
                </a:rPr>
                <a:t>activa</a:t>
              </a:r>
              <a:r>
                <a:rPr lang="en-US" sz="1980" dirty="0">
                  <a:latin typeface="HelveticaNeueLT W1G 45 Lt" panose="020B0403020202020204" pitchFamily="34" charset="0"/>
                </a:rPr>
                <a:t> y </a:t>
              </a:r>
              <a:r>
                <a:rPr lang="en-US" sz="1980" dirty="0" err="1">
                  <a:latin typeface="HelveticaNeueLT W1G 45 Lt" panose="020B0403020202020204" pitchFamily="34" charset="0"/>
                </a:rPr>
                <a:t>desafiante</a:t>
              </a:r>
              <a:r>
                <a:rPr lang="en-US" sz="1980" dirty="0">
                  <a:latin typeface="HelveticaNeueLT W1G 45 Lt" panose="020B0403020202020204" pitchFamily="34" charset="0"/>
                </a:rPr>
                <a:t> para que la </a:t>
              </a:r>
              <a:r>
                <a:rPr lang="en-US" sz="1980" dirty="0" err="1">
                  <a:latin typeface="HelveticaNeueLT W1G 45 Lt" panose="020B0403020202020204" pitchFamily="34" charset="0"/>
                </a:rPr>
                <a:t>recuperación</a:t>
              </a:r>
              <a:r>
                <a:rPr lang="en-US" sz="1980" dirty="0">
                  <a:latin typeface="HelveticaNeueLT W1G 45 Lt" panose="020B0403020202020204" pitchFamily="34" charset="0"/>
                </a:rPr>
                <a:t> </a:t>
              </a:r>
              <a:r>
                <a:rPr lang="en-US" sz="1980" dirty="0" err="1">
                  <a:latin typeface="HelveticaNeueLT W1G 45 Lt" panose="020B0403020202020204" pitchFamily="34" charset="0"/>
                </a:rPr>
                <a:t>ocurra</a:t>
              </a:r>
              <a:r>
                <a:rPr lang="en-US" sz="1980" dirty="0">
                  <a:latin typeface="HelveticaNeueLT W1G 45 Lt" panose="020B0403020202020204" pitchFamily="34" charset="0"/>
                </a:rPr>
                <a:t>. </a:t>
              </a:r>
            </a:p>
          </p:txBody>
        </p:sp>
        <p:pic>
          <p:nvPicPr>
            <p:cNvPr id="12" name="Picture 1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000" y="2060848"/>
              <a:ext cx="433448" cy="433448"/>
            </a:xfrm>
            <a:prstGeom prst="rect">
              <a:avLst/>
            </a:prstGeom>
          </p:spPr>
        </p:pic>
      </p:grpSp>
      <p:grpSp>
        <p:nvGrpSpPr>
          <p:cNvPr id="22" name="Group 21"/>
          <p:cNvGrpSpPr/>
          <p:nvPr/>
        </p:nvGrpSpPr>
        <p:grpSpPr>
          <a:xfrm>
            <a:off x="468000" y="2674508"/>
            <a:ext cx="9990508" cy="433448"/>
            <a:chOff x="468000" y="2607322"/>
            <a:chExt cx="9990508" cy="433448"/>
          </a:xfrm>
        </p:grpSpPr>
        <p:sp>
          <p:nvSpPr>
            <p:cNvPr id="8" name="Rectangle 7"/>
            <p:cNvSpPr/>
            <p:nvPr/>
          </p:nvSpPr>
          <p:spPr bwMode="auto">
            <a:xfrm>
              <a:off x="921003" y="2636350"/>
              <a:ext cx="9537505" cy="39316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terapia debe </a:t>
              </a:r>
              <a:r>
                <a:rPr lang="en-US" sz="1980" dirty="0" err="1">
                  <a:latin typeface="HelveticaNeueLT W1G 45 Lt" panose="020B0403020202020204" pitchFamily="34" charset="0"/>
                </a:rPr>
                <a:t>empezar</a:t>
              </a:r>
              <a:r>
                <a:rPr lang="en-US" sz="1980" dirty="0">
                  <a:latin typeface="HelveticaNeueLT W1G 45 Lt" panose="020B0403020202020204" pitchFamily="34" charset="0"/>
                </a:rPr>
                <a:t> de forma </a:t>
              </a:r>
              <a:r>
                <a:rPr lang="en-US" sz="1980" dirty="0" err="1">
                  <a:latin typeface="HelveticaNeueLT W1G 45 Lt" panose="020B0403020202020204" pitchFamily="34" charset="0"/>
                </a:rPr>
                <a:t>temprana</a:t>
              </a:r>
              <a:r>
                <a:rPr lang="en-US" sz="1980" dirty="0">
                  <a:latin typeface="HelveticaNeueLT W1G 45 Lt" panose="020B0403020202020204" pitchFamily="34" charset="0"/>
                </a:rPr>
                <a:t>: </a:t>
              </a:r>
              <a:r>
                <a:rPr lang="en-US" sz="1980" dirty="0" err="1">
                  <a:latin typeface="HelveticaNeueLT W1G 45 Lt" panose="020B0403020202020204" pitchFamily="34" charset="0"/>
                </a:rPr>
                <a:t>centrarse</a:t>
              </a:r>
              <a:r>
                <a:rPr lang="en-US" sz="1980" dirty="0">
                  <a:latin typeface="HelveticaNeueLT W1G 45 Lt" panose="020B0403020202020204" pitchFamily="34" charset="0"/>
                </a:rPr>
                <a:t> en los deficits (</a:t>
              </a:r>
              <a:r>
                <a:rPr lang="en-US" sz="1980" dirty="0" err="1">
                  <a:latin typeface="HelveticaNeueLT W1G 45 Lt" panose="020B0403020202020204" pitchFamily="34" charset="0"/>
                </a:rPr>
                <a:t>calidad</a:t>
              </a:r>
              <a:r>
                <a:rPr lang="en-US" sz="1980" dirty="0">
                  <a:latin typeface="HelveticaNeueLT W1G 45 Lt" panose="020B0403020202020204" pitchFamily="34" charset="0"/>
                </a:rPr>
                <a:t>) sin </a:t>
              </a:r>
              <a:r>
                <a:rPr lang="en-US" sz="1980" dirty="0" err="1">
                  <a:latin typeface="HelveticaNeueLT W1G 45 Lt" panose="020B0403020202020204" pitchFamily="34" charset="0"/>
                </a:rPr>
                <a:t>olvidarse</a:t>
              </a:r>
              <a:r>
                <a:rPr lang="en-US" sz="1980" dirty="0">
                  <a:latin typeface="HelveticaNeueLT W1G 45 Lt" panose="020B0403020202020204" pitchFamily="34" charset="0"/>
                </a:rPr>
                <a:t> del </a:t>
              </a:r>
              <a:r>
                <a:rPr lang="en-US" sz="1980" dirty="0" err="1">
                  <a:latin typeface="HelveticaNeueLT W1G 45 Lt" panose="020B0403020202020204" pitchFamily="34" charset="0"/>
                </a:rPr>
                <a:t>entrenamiento</a:t>
              </a:r>
              <a:r>
                <a:rPr lang="en-US" sz="1980" dirty="0">
                  <a:latin typeface="HelveticaNeueLT W1G 45 Lt" panose="020B0403020202020204" pitchFamily="34" charset="0"/>
                </a:rPr>
                <a:t> de </a:t>
              </a:r>
              <a:r>
                <a:rPr lang="en-US" sz="1980" dirty="0" err="1">
                  <a:latin typeface="HelveticaNeueLT W1G 45 Lt" panose="020B0403020202020204" pitchFamily="34" charset="0"/>
                </a:rPr>
                <a:t>tareas</a:t>
              </a:r>
              <a:r>
                <a:rPr lang="en-US" sz="1980" dirty="0">
                  <a:latin typeface="HelveticaNeueLT W1G 45 Lt" panose="020B0403020202020204" pitchFamily="34" charset="0"/>
                </a:rPr>
                <a:t> </a:t>
              </a:r>
              <a:r>
                <a:rPr lang="en-US" sz="1980" dirty="0" err="1">
                  <a:latin typeface="HelveticaNeueLT W1G 45 Lt" panose="020B0403020202020204" pitchFamily="34" charset="0"/>
                </a:rPr>
                <a:t>específicas</a:t>
              </a:r>
              <a:r>
                <a:rPr lang="en-US" sz="1980" dirty="0">
                  <a:latin typeface="HelveticaNeueLT W1G 45 Lt" panose="020B0403020202020204" pitchFamily="34" charset="0"/>
                </a:rPr>
                <a:t> </a:t>
              </a:r>
              <a:r>
                <a:rPr lang="en-US" sz="1980" dirty="0" err="1">
                  <a:latin typeface="HelveticaNeueLT W1G 45 Lt" panose="020B0403020202020204" pitchFamily="34" charset="0"/>
                </a:rPr>
                <a:t>relacionadas</a:t>
              </a:r>
              <a:r>
                <a:rPr lang="en-US" sz="1980" dirty="0">
                  <a:latin typeface="HelveticaNeueLT W1G 45 Lt" panose="020B0403020202020204" pitchFamily="34" charset="0"/>
                </a:rPr>
                <a:t> con las AVDs. </a:t>
              </a:r>
            </a:p>
          </p:txBody>
        </p:sp>
        <p:pic>
          <p:nvPicPr>
            <p:cNvPr id="13" name="Picture 12"/>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000" y="2607322"/>
              <a:ext cx="433448" cy="433448"/>
            </a:xfrm>
            <a:prstGeom prst="rect">
              <a:avLst/>
            </a:prstGeom>
          </p:spPr>
        </p:pic>
      </p:grpSp>
      <p:grpSp>
        <p:nvGrpSpPr>
          <p:cNvPr id="23" name="Group 22"/>
          <p:cNvGrpSpPr/>
          <p:nvPr/>
        </p:nvGrpSpPr>
        <p:grpSpPr>
          <a:xfrm>
            <a:off x="462745" y="3343830"/>
            <a:ext cx="9995763" cy="675308"/>
            <a:chOff x="467036" y="3192150"/>
            <a:chExt cx="9995763" cy="675308"/>
          </a:xfrm>
        </p:grpSpPr>
        <p:sp>
          <p:nvSpPr>
            <p:cNvPr id="9" name="Rectangle 8"/>
            <p:cNvSpPr/>
            <p:nvPr/>
          </p:nvSpPr>
          <p:spPr bwMode="auto">
            <a:xfrm>
              <a:off x="921003" y="3192150"/>
              <a:ext cx="9541796" cy="675308"/>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a:t>
              </a:r>
              <a:r>
                <a:rPr lang="en-US" sz="1980" dirty="0" err="1">
                  <a:latin typeface="HelveticaNeueLT W1G 45 Lt" panose="020B0403020202020204" pitchFamily="34" charset="0"/>
                </a:rPr>
                <a:t>práctica</a:t>
              </a:r>
              <a:r>
                <a:rPr lang="en-US" sz="1980" dirty="0">
                  <a:latin typeface="HelveticaNeueLT W1G 45 Lt" panose="020B0403020202020204" pitchFamily="34" charset="0"/>
                </a:rPr>
                <a:t> debe ser variable y </a:t>
              </a:r>
              <a:r>
                <a:rPr lang="en-US" sz="1980" dirty="0" err="1">
                  <a:latin typeface="HelveticaNeueLT W1G 45 Lt" panose="020B0403020202020204" pitchFamily="34" charset="0"/>
                </a:rPr>
                <a:t>mezclar</a:t>
              </a:r>
              <a:r>
                <a:rPr lang="en-US" sz="1980" dirty="0">
                  <a:latin typeface="HelveticaNeueLT W1G 45 Lt" panose="020B0403020202020204" pitchFamily="34" charset="0"/>
                </a:rPr>
                <a:t> </a:t>
              </a:r>
              <a:r>
                <a:rPr lang="en-US" sz="1980" dirty="0" err="1">
                  <a:latin typeface="HelveticaNeueLT W1G 45 Lt" panose="020B0403020202020204" pitchFamily="34" charset="0"/>
                </a:rPr>
                <a:t>diferentes</a:t>
              </a:r>
              <a:r>
                <a:rPr lang="en-US" sz="1980" dirty="0">
                  <a:latin typeface="HelveticaNeueLT W1G 45 Lt" panose="020B0403020202020204" pitchFamily="34" charset="0"/>
                </a:rPr>
                <a:t> </a:t>
              </a:r>
              <a:r>
                <a:rPr lang="en-US" sz="1980" dirty="0" err="1">
                  <a:latin typeface="HelveticaNeueLT W1G 45 Lt" panose="020B0403020202020204" pitchFamily="34" charset="0"/>
                </a:rPr>
                <a:t>tareas</a:t>
              </a:r>
              <a:r>
                <a:rPr lang="en-US" sz="1980" dirty="0">
                  <a:latin typeface="HelveticaNeueLT W1G 45 Lt" panose="020B0403020202020204" pitchFamily="34" charset="0"/>
                </a:rPr>
                <a:t>, </a:t>
              </a:r>
              <a:r>
                <a:rPr lang="en-US" sz="1980" dirty="0" err="1">
                  <a:latin typeface="HelveticaNeueLT W1G 45 Lt" panose="020B0403020202020204" pitchFamily="34" charset="0"/>
                </a:rPr>
                <a:t>mientras</a:t>
              </a:r>
              <a:r>
                <a:rPr lang="en-US" sz="1980" dirty="0">
                  <a:latin typeface="HelveticaNeueLT W1G 45 Lt" panose="020B0403020202020204" pitchFamily="34" charset="0"/>
                </a:rPr>
                <a:t> que los </a:t>
              </a:r>
              <a:r>
                <a:rPr lang="en-US" sz="1980" dirty="0" err="1">
                  <a:latin typeface="HelveticaNeueLT W1G 45 Lt" panose="020B0403020202020204" pitchFamily="34" charset="0"/>
                </a:rPr>
                <a:t>objetivos</a:t>
              </a:r>
              <a:r>
                <a:rPr lang="en-US" sz="1980" dirty="0">
                  <a:latin typeface="HelveticaNeueLT W1G 45 Lt" panose="020B0403020202020204" pitchFamily="34" charset="0"/>
                </a:rPr>
                <a:t> </a:t>
              </a:r>
              <a:r>
                <a:rPr lang="en-US" sz="1980" dirty="0" err="1">
                  <a:latin typeface="HelveticaNeueLT W1G 45 Lt" panose="020B0403020202020204" pitchFamily="34" charset="0"/>
                </a:rPr>
                <a:t>terapeúticos</a:t>
              </a:r>
              <a:r>
                <a:rPr lang="en-US" sz="1980" dirty="0">
                  <a:latin typeface="HelveticaNeueLT W1G 45 Lt" panose="020B0403020202020204" pitchFamily="34" charset="0"/>
                </a:rPr>
                <a:t> se </a:t>
              </a:r>
              <a:r>
                <a:rPr lang="en-US" sz="1980" dirty="0" err="1">
                  <a:latin typeface="HelveticaNeueLT W1G 45 Lt" panose="020B0403020202020204" pitchFamily="34" charset="0"/>
                </a:rPr>
                <a:t>deben</a:t>
              </a:r>
              <a:r>
                <a:rPr lang="en-US" sz="1980" dirty="0">
                  <a:latin typeface="HelveticaNeueLT W1G 45 Lt" panose="020B0403020202020204" pitchFamily="34" charset="0"/>
                </a:rPr>
                <a:t> </a:t>
              </a:r>
              <a:r>
                <a:rPr lang="en-US" sz="1980" dirty="0" err="1">
                  <a:latin typeface="HelveticaNeueLT W1G 45 Lt" panose="020B0403020202020204" pitchFamily="34" charset="0"/>
                </a:rPr>
                <a:t>trabajar</a:t>
              </a:r>
              <a:r>
                <a:rPr lang="en-US" sz="1980" dirty="0">
                  <a:latin typeface="HelveticaNeueLT W1G 45 Lt" panose="020B0403020202020204" pitchFamily="34" charset="0"/>
                </a:rPr>
                <a:t> en </a:t>
              </a:r>
              <a:r>
                <a:rPr lang="en-US" sz="1980" dirty="0" err="1">
                  <a:latin typeface="HelveticaNeueLT W1G 45 Lt" panose="020B0403020202020204" pitchFamily="34" charset="0"/>
                </a:rPr>
                <a:t>pequeños</a:t>
              </a:r>
              <a:r>
                <a:rPr lang="en-US" sz="1980" dirty="0">
                  <a:latin typeface="HelveticaNeueLT W1G 45 Lt" panose="020B0403020202020204" pitchFamily="34" charset="0"/>
                </a:rPr>
                <a:t> pasos, </a:t>
              </a:r>
              <a:r>
                <a:rPr lang="en-US" sz="1980" dirty="0" err="1">
                  <a:latin typeface="HelveticaNeueLT W1G 45 Lt" panose="020B0403020202020204" pitchFamily="34" charset="0"/>
                </a:rPr>
                <a:t>reforzando</a:t>
              </a:r>
              <a:r>
                <a:rPr lang="en-US" sz="1980" dirty="0">
                  <a:latin typeface="HelveticaNeueLT W1G 45 Lt" panose="020B0403020202020204" pitchFamily="34" charset="0"/>
                </a:rPr>
                <a:t> el </a:t>
              </a:r>
              <a:r>
                <a:rPr lang="en-US" sz="1980" dirty="0" err="1">
                  <a:latin typeface="HelveticaNeueLT W1G 45 Lt" panose="020B0403020202020204" pitchFamily="34" charset="0"/>
                </a:rPr>
                <a:t>progreso</a:t>
              </a:r>
              <a:r>
                <a:rPr lang="en-US" sz="1980" dirty="0">
                  <a:latin typeface="HelveticaNeueLT W1G 45 Lt" panose="020B0403020202020204" pitchFamily="34" charset="0"/>
                </a:rPr>
                <a:t> del </a:t>
              </a:r>
              <a:r>
                <a:rPr lang="en-US" sz="1980" dirty="0" err="1">
                  <a:latin typeface="HelveticaNeueLT W1G 45 Lt" panose="020B0403020202020204" pitchFamily="34" charset="0"/>
                </a:rPr>
                <a:t>paciente</a:t>
              </a:r>
              <a:r>
                <a:rPr lang="en-US" sz="1980" dirty="0">
                  <a:latin typeface="HelveticaNeueLT W1G 45 Lt" panose="020B0403020202020204" pitchFamily="34" charset="0"/>
                </a:rPr>
                <a:t>. </a:t>
              </a:r>
            </a:p>
          </p:txBody>
        </p:sp>
        <p:pic>
          <p:nvPicPr>
            <p:cNvPr id="14" name="Picture 1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036" y="3298936"/>
              <a:ext cx="433448" cy="433448"/>
            </a:xfrm>
            <a:prstGeom prst="rect">
              <a:avLst/>
            </a:prstGeom>
          </p:spPr>
        </p:pic>
      </p:grpSp>
      <p:grpSp>
        <p:nvGrpSpPr>
          <p:cNvPr id="24" name="Group 23"/>
          <p:cNvGrpSpPr/>
          <p:nvPr/>
        </p:nvGrpSpPr>
        <p:grpSpPr>
          <a:xfrm>
            <a:off x="472313" y="4257618"/>
            <a:ext cx="10004362" cy="685317"/>
            <a:chOff x="468000" y="4037893"/>
            <a:chExt cx="10004362" cy="685317"/>
          </a:xfrm>
        </p:grpSpPr>
        <p:sp>
          <p:nvSpPr>
            <p:cNvPr id="10" name="Rectangle 9"/>
            <p:cNvSpPr/>
            <p:nvPr/>
          </p:nvSpPr>
          <p:spPr bwMode="auto">
            <a:xfrm>
              <a:off x="934858" y="4037893"/>
              <a:ext cx="9537504" cy="685317"/>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a:t>
              </a:r>
              <a:r>
                <a:rPr lang="en-US" sz="1980" dirty="0" err="1">
                  <a:latin typeface="HelveticaNeueLT W1G 45 Lt" panose="020B0403020202020204" pitchFamily="34" charset="0"/>
                </a:rPr>
                <a:t>motivación</a:t>
              </a:r>
              <a:r>
                <a:rPr lang="en-US" sz="1980" dirty="0">
                  <a:latin typeface="HelveticaNeueLT W1G 45 Lt" panose="020B0403020202020204" pitchFamily="34" charset="0"/>
                </a:rPr>
                <a:t> es </a:t>
              </a:r>
              <a:r>
                <a:rPr lang="en-US" sz="1980" dirty="0" err="1">
                  <a:latin typeface="HelveticaNeueLT W1G 45 Lt" panose="020B0403020202020204" pitchFamily="34" charset="0"/>
                </a:rPr>
                <a:t>muy</a:t>
              </a:r>
              <a:r>
                <a:rPr lang="en-US" sz="1980" dirty="0">
                  <a:latin typeface="HelveticaNeueLT W1G 45 Lt" panose="020B0403020202020204" pitchFamily="34" charset="0"/>
                </a:rPr>
                <a:t> </a:t>
              </a:r>
              <a:r>
                <a:rPr lang="en-US" sz="1980" dirty="0" err="1">
                  <a:latin typeface="HelveticaNeueLT W1G 45 Lt" panose="020B0403020202020204" pitchFamily="34" charset="0"/>
                </a:rPr>
                <a:t>importante</a:t>
              </a:r>
              <a:r>
                <a:rPr lang="en-US" sz="1980" dirty="0">
                  <a:latin typeface="HelveticaNeueLT W1G 45 Lt" panose="020B0403020202020204" pitchFamily="34" charset="0"/>
                </a:rPr>
                <a:t> para una terapia </a:t>
              </a:r>
              <a:r>
                <a:rPr lang="en-US" sz="1980" dirty="0" err="1">
                  <a:latin typeface="HelveticaNeueLT W1G 45 Lt" panose="020B0403020202020204" pitchFamily="34" charset="0"/>
                </a:rPr>
                <a:t>efectiva</a:t>
              </a:r>
              <a:r>
                <a:rPr lang="en-US" sz="1980" dirty="0">
                  <a:latin typeface="HelveticaNeueLT W1G 45 Lt" panose="020B0403020202020204" pitchFamily="34" charset="0"/>
                </a:rPr>
                <a:t>, y se </a:t>
              </a:r>
              <a:r>
                <a:rPr lang="en-US" sz="1980" dirty="0" err="1">
                  <a:latin typeface="HelveticaNeueLT W1G 45 Lt" panose="020B0403020202020204" pitchFamily="34" charset="0"/>
                </a:rPr>
                <a:t>puede</a:t>
              </a:r>
              <a:r>
                <a:rPr lang="en-US" sz="1980" dirty="0">
                  <a:latin typeface="HelveticaNeueLT W1G 45 Lt" panose="020B0403020202020204" pitchFamily="34" charset="0"/>
                </a:rPr>
                <a:t> </a:t>
              </a:r>
              <a:r>
                <a:rPr lang="en-US" sz="1980" dirty="0" err="1">
                  <a:latin typeface="HelveticaNeueLT W1G 45 Lt" panose="020B0403020202020204" pitchFamily="34" charset="0"/>
                </a:rPr>
                <a:t>incrementar</a:t>
              </a:r>
              <a:r>
                <a:rPr lang="en-US" sz="1980" dirty="0">
                  <a:latin typeface="HelveticaNeueLT W1G 45 Lt" panose="020B0403020202020204" pitchFamily="34" charset="0"/>
                </a:rPr>
                <a:t> </a:t>
              </a:r>
              <a:r>
                <a:rPr lang="en-US" sz="1980" dirty="0" err="1">
                  <a:latin typeface="HelveticaNeueLT W1G 45 Lt" panose="020B0403020202020204" pitchFamily="34" charset="0"/>
                </a:rPr>
                <a:t>haciendo</a:t>
              </a:r>
              <a:r>
                <a:rPr lang="en-US" sz="1980" dirty="0">
                  <a:latin typeface="HelveticaNeueLT W1G 45 Lt" panose="020B0403020202020204" pitchFamily="34" charset="0"/>
                </a:rPr>
                <a:t> el Entrenamiento </a:t>
              </a:r>
              <a:r>
                <a:rPr lang="en-US" sz="1980" dirty="0" err="1">
                  <a:latin typeface="HelveticaNeueLT W1G 45 Lt" panose="020B0403020202020204" pitchFamily="34" charset="0"/>
                </a:rPr>
                <a:t>más</a:t>
              </a:r>
              <a:r>
                <a:rPr lang="en-US" sz="1980" dirty="0">
                  <a:latin typeface="HelveticaNeueLT W1G 45 Lt" panose="020B0403020202020204" pitchFamily="34" charset="0"/>
                </a:rPr>
                <a:t> </a:t>
              </a:r>
              <a:r>
                <a:rPr lang="en-US" sz="1980" dirty="0" err="1">
                  <a:latin typeface="HelveticaNeueLT W1G 45 Lt" panose="020B0403020202020204" pitchFamily="34" charset="0"/>
                </a:rPr>
                <a:t>divertido</a:t>
              </a:r>
              <a:r>
                <a:rPr lang="en-US" sz="1980" dirty="0">
                  <a:latin typeface="HelveticaNeueLT W1G 45 Lt" panose="020B0403020202020204" pitchFamily="34" charset="0"/>
                </a:rPr>
                <a:t> y </a:t>
              </a:r>
              <a:r>
                <a:rPr lang="en-US" sz="1980" dirty="0" err="1">
                  <a:latin typeface="HelveticaNeueLT W1G 45 Lt" panose="020B0403020202020204" pitchFamily="34" charset="0"/>
                </a:rPr>
                <a:t>orientado</a:t>
              </a:r>
              <a:r>
                <a:rPr lang="en-US" sz="1980" dirty="0">
                  <a:latin typeface="HelveticaNeueLT W1G 45 Lt" panose="020B0403020202020204" pitchFamily="34" charset="0"/>
                </a:rPr>
                <a:t> a los </a:t>
              </a:r>
              <a:r>
                <a:rPr lang="en-US" sz="1980" dirty="0" err="1">
                  <a:latin typeface="HelveticaNeueLT W1G 45 Lt" panose="020B0403020202020204" pitchFamily="34" charset="0"/>
                </a:rPr>
                <a:t>objetivos</a:t>
              </a:r>
              <a:r>
                <a:rPr lang="en-US" sz="1980" dirty="0">
                  <a:latin typeface="HelveticaNeueLT W1G 45 Lt" panose="020B0403020202020204" pitchFamily="34" charset="0"/>
                </a:rPr>
                <a:t> de la persona. </a:t>
              </a:r>
            </a:p>
          </p:txBody>
        </p:sp>
        <p:pic>
          <p:nvPicPr>
            <p:cNvPr id="15" name="Picture 14"/>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000" y="4149313"/>
              <a:ext cx="433448" cy="433448"/>
            </a:xfrm>
            <a:prstGeom prst="rect">
              <a:avLst/>
            </a:prstGeom>
          </p:spPr>
        </p:pic>
      </p:grpSp>
      <p:grpSp>
        <p:nvGrpSpPr>
          <p:cNvPr id="25" name="Group 24"/>
          <p:cNvGrpSpPr/>
          <p:nvPr/>
        </p:nvGrpSpPr>
        <p:grpSpPr>
          <a:xfrm>
            <a:off x="462188" y="5046882"/>
            <a:ext cx="9978551" cy="436418"/>
            <a:chOff x="462188" y="5046882"/>
            <a:chExt cx="9978551" cy="436418"/>
          </a:xfrm>
        </p:grpSpPr>
        <p:sp>
          <p:nvSpPr>
            <p:cNvPr id="17" name="Rectangle 16"/>
            <p:cNvSpPr/>
            <p:nvPr/>
          </p:nvSpPr>
          <p:spPr bwMode="auto">
            <a:xfrm>
              <a:off x="903235" y="5084999"/>
              <a:ext cx="9537504" cy="398301"/>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200"/>
                </a:spcAft>
                <a:buNone/>
              </a:pPr>
              <a:r>
                <a:rPr lang="en-US" sz="1980" dirty="0">
                  <a:latin typeface="HelveticaNeueLT W1G 45 Lt" panose="020B0403020202020204" pitchFamily="34" charset="0"/>
                </a:rPr>
                <a:t>Las </a:t>
              </a:r>
              <a:r>
                <a:rPr lang="en-US" sz="1980" dirty="0" err="1">
                  <a:latin typeface="HelveticaNeueLT W1G 45 Lt" panose="020B0403020202020204" pitchFamily="34" charset="0"/>
                </a:rPr>
                <a:t>instrucciones</a:t>
              </a:r>
              <a:r>
                <a:rPr lang="en-US" sz="1980" dirty="0">
                  <a:latin typeface="HelveticaNeueLT W1G 45 Lt" panose="020B0403020202020204" pitchFamily="34" charset="0"/>
                </a:rPr>
                <a:t> </a:t>
              </a:r>
              <a:r>
                <a:rPr lang="en-US" sz="1980" dirty="0" err="1">
                  <a:latin typeface="HelveticaNeueLT W1G 45 Lt" panose="020B0403020202020204" pitchFamily="34" charset="0"/>
                </a:rPr>
                <a:t>juegan</a:t>
              </a:r>
              <a:r>
                <a:rPr lang="en-US" sz="1980" dirty="0">
                  <a:latin typeface="HelveticaNeueLT W1G 45 Lt" panose="020B0403020202020204" pitchFamily="34" charset="0"/>
                </a:rPr>
                <a:t> un </a:t>
              </a:r>
              <a:r>
                <a:rPr lang="en-US" sz="1980" dirty="0" err="1">
                  <a:latin typeface="HelveticaNeueLT W1G 45 Lt" panose="020B0403020202020204" pitchFamily="34" charset="0"/>
                </a:rPr>
                <a:t>rol</a:t>
              </a:r>
              <a:r>
                <a:rPr lang="en-US" sz="1980" dirty="0">
                  <a:latin typeface="HelveticaNeueLT W1G 45 Lt" panose="020B0403020202020204" pitchFamily="34" charset="0"/>
                </a:rPr>
                <a:t> </a:t>
              </a:r>
              <a:r>
                <a:rPr lang="en-US" sz="1980" dirty="0" err="1">
                  <a:latin typeface="HelveticaNeueLT W1G 45 Lt" panose="020B0403020202020204" pitchFamily="34" charset="0"/>
                </a:rPr>
                <a:t>importante</a:t>
              </a:r>
              <a:r>
                <a:rPr lang="en-US" sz="1980" dirty="0">
                  <a:latin typeface="HelveticaNeueLT W1G 45 Lt" panose="020B0403020202020204" pitchFamily="34" charset="0"/>
                </a:rPr>
                <a:t>, </a:t>
              </a:r>
              <a:r>
                <a:rPr lang="en-US" sz="1980" dirty="0" err="1">
                  <a:latin typeface="HelveticaNeueLT W1G 45 Lt" panose="020B0403020202020204" pitchFamily="34" charset="0"/>
                </a:rPr>
                <a:t>pero</a:t>
              </a:r>
              <a:r>
                <a:rPr lang="en-US" sz="1980" dirty="0">
                  <a:latin typeface="HelveticaNeueLT W1G 45 Lt" panose="020B0403020202020204" pitchFamily="34" charset="0"/>
                </a:rPr>
                <a:t> se </a:t>
              </a:r>
              <a:r>
                <a:rPr lang="en-US" sz="1980" dirty="0" err="1">
                  <a:latin typeface="HelveticaNeueLT W1G 45 Lt" panose="020B0403020202020204" pitchFamily="34" charset="0"/>
                </a:rPr>
                <a:t>tienen</a:t>
              </a:r>
              <a:r>
                <a:rPr lang="en-US" sz="1980" dirty="0">
                  <a:latin typeface="HelveticaNeueLT W1G 45 Lt" panose="020B0403020202020204" pitchFamily="34" charset="0"/>
                </a:rPr>
                <a:t> que </a:t>
              </a:r>
              <a:r>
                <a:rPr lang="en-US" sz="1980" dirty="0" err="1">
                  <a:latin typeface="HelveticaNeueLT W1G 45 Lt" panose="020B0403020202020204" pitchFamily="34" charset="0"/>
                </a:rPr>
                <a:t>elegir</a:t>
              </a:r>
              <a:r>
                <a:rPr lang="en-US" sz="1980" dirty="0">
                  <a:latin typeface="HelveticaNeueLT W1G 45 Lt" panose="020B0403020202020204" pitchFamily="34" charset="0"/>
                </a:rPr>
                <a:t> con </a:t>
              </a:r>
              <a:r>
                <a:rPr lang="en-US" sz="1980" dirty="0" err="1">
                  <a:latin typeface="HelveticaNeueLT W1G 45 Lt" panose="020B0403020202020204" pitchFamily="34" charset="0"/>
                </a:rPr>
                <a:t>cuidado</a:t>
              </a:r>
              <a:r>
                <a:rPr lang="en-US" sz="1980" dirty="0">
                  <a:latin typeface="HelveticaNeueLT W1G 45 Lt" panose="020B0403020202020204" pitchFamily="34" charset="0"/>
                </a:rPr>
                <a:t>. </a:t>
              </a:r>
            </a:p>
          </p:txBody>
        </p:sp>
        <p:pic>
          <p:nvPicPr>
            <p:cNvPr id="16" name="Picture 1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2188" y="5046882"/>
              <a:ext cx="433448" cy="433448"/>
            </a:xfrm>
            <a:prstGeom prst="rect">
              <a:avLst/>
            </a:prstGeom>
          </p:spPr>
        </p:pic>
      </p:grpSp>
      <p:grpSp>
        <p:nvGrpSpPr>
          <p:cNvPr id="26" name="Group 25"/>
          <p:cNvGrpSpPr/>
          <p:nvPr/>
        </p:nvGrpSpPr>
        <p:grpSpPr>
          <a:xfrm>
            <a:off x="467095" y="5642334"/>
            <a:ext cx="9991413" cy="607960"/>
            <a:chOff x="468000" y="5369870"/>
            <a:chExt cx="9991413" cy="607960"/>
          </a:xfrm>
        </p:grpSpPr>
        <p:sp>
          <p:nvSpPr>
            <p:cNvPr id="18" name="Rectangle 17"/>
            <p:cNvSpPr/>
            <p:nvPr/>
          </p:nvSpPr>
          <p:spPr bwMode="auto">
            <a:xfrm>
              <a:off x="921909" y="5369870"/>
              <a:ext cx="9537504" cy="60796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200"/>
                </a:spcAft>
                <a:buNone/>
              </a:pPr>
              <a:r>
                <a:rPr lang="en-US" sz="1980" dirty="0">
                  <a:latin typeface="HelveticaNeueLT W1G 45 Lt" panose="020B0403020202020204" pitchFamily="34" charset="0"/>
                </a:rPr>
                <a:t>El feedback y la </a:t>
              </a:r>
              <a:r>
                <a:rPr lang="en-US" sz="1980" dirty="0" err="1">
                  <a:latin typeface="HelveticaNeueLT W1G 45 Lt" panose="020B0403020202020204" pitchFamily="34" charset="0"/>
                </a:rPr>
                <a:t>guía</a:t>
              </a:r>
              <a:r>
                <a:rPr lang="en-US" sz="1980" dirty="0">
                  <a:latin typeface="HelveticaNeueLT W1G 45 Lt" panose="020B0403020202020204" pitchFamily="34" charset="0"/>
                </a:rPr>
                <a:t> se </a:t>
              </a:r>
              <a:r>
                <a:rPr lang="en-US" sz="1980" dirty="0" err="1">
                  <a:latin typeface="HelveticaNeueLT W1G 45 Lt" panose="020B0403020202020204" pitchFamily="34" charset="0"/>
                </a:rPr>
                <a:t>deberían</a:t>
              </a:r>
              <a:r>
                <a:rPr lang="en-US" sz="1980" dirty="0">
                  <a:latin typeface="HelveticaNeueLT W1G 45 Lt" panose="020B0403020202020204" pitchFamily="34" charset="0"/>
                </a:rPr>
                <a:t> </a:t>
              </a:r>
              <a:r>
                <a:rPr lang="en-US" sz="1980" dirty="0" err="1">
                  <a:latin typeface="HelveticaNeueLT W1G 45 Lt" panose="020B0403020202020204" pitchFamily="34" charset="0"/>
                </a:rPr>
                <a:t>dar</a:t>
              </a:r>
              <a:r>
                <a:rPr lang="en-US" sz="1980" dirty="0">
                  <a:latin typeface="HelveticaNeueLT W1G 45 Lt" panose="020B0403020202020204" pitchFamily="34" charset="0"/>
                </a:rPr>
                <a:t> al </a:t>
              </a:r>
              <a:r>
                <a:rPr lang="en-US" sz="1980" dirty="0" err="1">
                  <a:latin typeface="HelveticaNeueLT W1G 45 Lt" panose="020B0403020202020204" pitchFamily="34" charset="0"/>
                </a:rPr>
                <a:t>inicio</a:t>
              </a:r>
              <a:r>
                <a:rPr lang="en-US" sz="1980" dirty="0">
                  <a:latin typeface="HelveticaNeueLT W1G 45 Lt" panose="020B0403020202020204" pitchFamily="34" charset="0"/>
                </a:rPr>
                <a:t> de la terapia, </a:t>
              </a:r>
              <a:r>
                <a:rPr lang="en-US" sz="1980" dirty="0" err="1">
                  <a:latin typeface="HelveticaNeueLT W1G 45 Lt" panose="020B0403020202020204" pitchFamily="34" charset="0"/>
                </a:rPr>
                <a:t>pero</a:t>
              </a:r>
              <a:r>
                <a:rPr lang="en-US" sz="1980" dirty="0">
                  <a:latin typeface="HelveticaNeueLT W1G 45 Lt" panose="020B0403020202020204" pitchFamily="34" charset="0"/>
                </a:rPr>
                <a:t> se </a:t>
              </a:r>
              <a:r>
                <a:rPr lang="en-US" sz="1980" dirty="0" err="1">
                  <a:latin typeface="HelveticaNeueLT W1G 45 Lt" panose="020B0403020202020204" pitchFamily="34" charset="0"/>
                </a:rPr>
                <a:t>deben</a:t>
              </a:r>
              <a:r>
                <a:rPr lang="en-US" sz="1980" dirty="0">
                  <a:latin typeface="HelveticaNeueLT W1G 45 Lt" panose="020B0403020202020204" pitchFamily="34" charset="0"/>
                </a:rPr>
                <a:t> reducer </a:t>
              </a:r>
              <a:r>
                <a:rPr lang="en-US" sz="1980" dirty="0" err="1">
                  <a:latin typeface="HelveticaNeueLT W1G 45 Lt" panose="020B0403020202020204" pitchFamily="34" charset="0"/>
                </a:rPr>
                <a:t>progresivamente</a:t>
              </a:r>
              <a:r>
                <a:rPr lang="en-US" sz="1980" dirty="0">
                  <a:latin typeface="HelveticaNeueLT W1G 45 Lt" panose="020B0403020202020204" pitchFamily="34" charset="0"/>
                </a:rPr>
                <a:t> para </a:t>
              </a:r>
              <a:r>
                <a:rPr lang="en-US" sz="1980" dirty="0" err="1">
                  <a:latin typeface="HelveticaNeueLT W1G 45 Lt" panose="020B0403020202020204" pitchFamily="34" charset="0"/>
                </a:rPr>
                <a:t>evitar</a:t>
              </a:r>
              <a:r>
                <a:rPr lang="en-US" sz="1980" dirty="0">
                  <a:latin typeface="HelveticaNeueLT W1G 45 Lt" panose="020B0403020202020204" pitchFamily="34" charset="0"/>
                </a:rPr>
                <a:t> la </a:t>
              </a:r>
              <a:r>
                <a:rPr lang="en-US" sz="1980" dirty="0" err="1">
                  <a:latin typeface="HelveticaNeueLT W1G 45 Lt" panose="020B0403020202020204" pitchFamily="34" charset="0"/>
                </a:rPr>
                <a:t>dependencia</a:t>
              </a:r>
              <a:r>
                <a:rPr lang="en-US" sz="1980" dirty="0">
                  <a:latin typeface="HelveticaNeueLT W1G 45 Lt" panose="020B0403020202020204" pitchFamily="34" charset="0"/>
                </a:rPr>
                <a:t> del terapeuta. </a:t>
              </a:r>
            </a:p>
          </p:txBody>
        </p:sp>
        <p:pic>
          <p:nvPicPr>
            <p:cNvPr id="19" name="Picture 1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8000" y="5459738"/>
              <a:ext cx="433448" cy="433448"/>
            </a:xfrm>
            <a:prstGeom prst="rect">
              <a:avLst/>
            </a:prstGeom>
          </p:spPr>
        </p:pic>
      </p:grpSp>
      <p:pic>
        <p:nvPicPr>
          <p:cNvPr id="3" name="Imagen 2">
            <a:extLst>
              <a:ext uri="{FF2B5EF4-FFF2-40B4-BE49-F238E27FC236}">
                <a16:creationId xmlns:a16="http://schemas.microsoft.com/office/drawing/2014/main" id="{E2AF0576-FE47-4DC7-8B3D-28E4F99CC34B}"/>
              </a:ext>
            </a:extLst>
          </p:cNvPr>
          <p:cNvPicPr>
            <a:picLocks noChangeAspect="1"/>
          </p:cNvPicPr>
          <p:nvPr/>
        </p:nvPicPr>
        <p:blipFill>
          <a:blip r:embed="rId4"/>
          <a:stretch>
            <a:fillRect/>
          </a:stretch>
        </p:blipFill>
        <p:spPr>
          <a:xfrm>
            <a:off x="9036233" y="869241"/>
            <a:ext cx="1944505" cy="1055743"/>
          </a:xfrm>
          <a:prstGeom prst="rect">
            <a:avLst/>
          </a:prstGeom>
        </p:spPr>
      </p:pic>
    </p:spTree>
    <p:extLst>
      <p:ext uri="{BB962C8B-B14F-4D97-AF65-F5344CB8AC3E}">
        <p14:creationId xmlns:p14="http://schemas.microsoft.com/office/powerpoint/2010/main" val="3005251295"/>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6775" y="3356992"/>
            <a:ext cx="9333627" cy="2664296"/>
          </a:xfrm>
        </p:spPr>
        <p:txBody>
          <a:bodyPr>
            <a:normAutofit fontScale="90000"/>
          </a:bodyPr>
          <a:lstStyle/>
          <a:p>
            <a:r>
              <a:rPr lang="en-US" dirty="0"/>
              <a:t>ENLACE CON LAS NUEVAS TECNOLOGIAS (O TECNOLOGIAS AVANZADAS EN 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52</a:t>
            </a:fld>
            <a:endParaRPr lang="de-CH" dirty="0"/>
          </a:p>
        </p:txBody>
      </p:sp>
      <p:sp>
        <p:nvSpPr>
          <p:cNvPr id="7" name="Text Placeholder 6"/>
          <p:cNvSpPr>
            <a:spLocks noGrp="1"/>
          </p:cNvSpPr>
          <p:nvPr>
            <p:ph type="body" sz="quarter" idx="13"/>
          </p:nvPr>
        </p:nvSpPr>
        <p:spPr/>
        <p:txBody>
          <a:bodyPr/>
          <a:lstStyle/>
          <a:p>
            <a:r>
              <a:rPr lang="en-US" noProof="0" dirty="0"/>
              <a:t>3</a:t>
            </a:r>
          </a:p>
        </p:txBody>
      </p:sp>
      <p:pic>
        <p:nvPicPr>
          <p:cNvPr id="6" name="Imagen 5">
            <a:extLst>
              <a:ext uri="{FF2B5EF4-FFF2-40B4-BE49-F238E27FC236}">
                <a16:creationId xmlns:a16="http://schemas.microsoft.com/office/drawing/2014/main" id="{6282A832-00F3-4E98-9375-C2C9397D5778}"/>
              </a:ext>
            </a:extLst>
          </p:cNvPr>
          <p:cNvPicPr>
            <a:picLocks noChangeAspect="1"/>
          </p:cNvPicPr>
          <p:nvPr/>
        </p:nvPicPr>
        <p:blipFill>
          <a:blip r:embed="rId2"/>
          <a:stretch>
            <a:fillRect/>
          </a:stretch>
        </p:blipFill>
        <p:spPr>
          <a:xfrm>
            <a:off x="6899814" y="0"/>
            <a:ext cx="2200847" cy="1194920"/>
          </a:xfrm>
          <a:prstGeom prst="rect">
            <a:avLst/>
          </a:prstGeom>
        </p:spPr>
      </p:pic>
    </p:spTree>
    <p:extLst>
      <p:ext uri="{BB962C8B-B14F-4D97-AF65-F5344CB8AC3E}">
        <p14:creationId xmlns:p14="http://schemas.microsoft.com/office/powerpoint/2010/main" val="132478138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91103" y="380551"/>
            <a:ext cx="6524035" cy="553998"/>
          </a:xfrm>
        </p:spPr>
        <p:txBody>
          <a:bodyPr>
            <a:normAutofit fontScale="90000"/>
          </a:bodyPr>
          <a:lstStyle/>
          <a:p>
            <a:r>
              <a:rPr lang="en-US" noProof="0" dirty="0" err="1"/>
              <a:t>Nuevas</a:t>
            </a:r>
            <a:r>
              <a:rPr lang="en-US" noProof="0" dirty="0"/>
              <a:t> </a:t>
            </a:r>
            <a:r>
              <a:rPr lang="en-US" noProof="0" dirty="0" err="1"/>
              <a:t>Tecnologias</a:t>
            </a:r>
            <a:r>
              <a:rPr lang="en-US" noProof="0" dirty="0"/>
              <a:t>: </a:t>
            </a:r>
            <a:r>
              <a:rPr lang="en-US" noProof="0" dirty="0" err="1"/>
              <a:t>Visión</a:t>
            </a:r>
            <a:r>
              <a:rPr lang="en-US" noProof="0" dirty="0"/>
              <a:t> general</a:t>
            </a:r>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53</a:t>
            </a:fld>
            <a:endParaRPr lang="de-CH" dirty="0">
              <a:solidFill>
                <a:srgbClr val="000000"/>
              </a:solidFill>
            </a:endParaRPr>
          </a:p>
        </p:txBody>
      </p:sp>
      <p:sp>
        <p:nvSpPr>
          <p:cNvPr id="11" name="TextBox 10"/>
          <p:cNvSpPr txBox="1"/>
          <p:nvPr/>
        </p:nvSpPr>
        <p:spPr>
          <a:xfrm>
            <a:off x="1097881" y="4320000"/>
            <a:ext cx="2664296" cy="1200329"/>
          </a:xfrm>
          <a:prstGeom prst="rect">
            <a:avLst/>
          </a:prstGeom>
          <a:noFill/>
        </p:spPr>
        <p:txBody>
          <a:bodyPr wrap="square" rtlCol="0">
            <a:spAutoFit/>
          </a:bodyPr>
          <a:lstStyle/>
          <a:p>
            <a:pPr algn="ctr"/>
            <a:r>
              <a:rPr lang="de-CH" i="1" dirty="0">
                <a:latin typeface="HelveticaNeueLT W1G 45 Lt" panose="020B0403020202020204" pitchFamily="34" charset="0"/>
              </a:rPr>
              <a:t>«Aplicación de dispositivos robóticos para asistir, mejorar e intensificar la terapia.»</a:t>
            </a:r>
          </a:p>
        </p:txBody>
      </p:sp>
      <p:sp>
        <p:nvSpPr>
          <p:cNvPr id="13" name="TextBox 12"/>
          <p:cNvSpPr txBox="1"/>
          <p:nvPr/>
        </p:nvSpPr>
        <p:spPr>
          <a:xfrm>
            <a:off x="4165777" y="4320000"/>
            <a:ext cx="2664296" cy="1477328"/>
          </a:xfrm>
          <a:prstGeom prst="rect">
            <a:avLst/>
          </a:prstGeom>
          <a:noFill/>
        </p:spPr>
        <p:txBody>
          <a:bodyPr wrap="square" rtlCol="0">
            <a:spAutoFit/>
          </a:bodyPr>
          <a:lstStyle/>
          <a:p>
            <a:pPr algn="ctr"/>
            <a:r>
              <a:rPr lang="en-US" i="1" dirty="0">
                <a:latin typeface="HelveticaNeueLT W1G 45 Lt" panose="020B0403020202020204" pitchFamily="34" charset="0"/>
              </a:rPr>
              <a:t>«</a:t>
            </a:r>
            <a:r>
              <a:rPr lang="en-US" i="1" dirty="0" err="1">
                <a:latin typeface="HelveticaNeueLT W1G 45 Lt" panose="020B0403020202020204" pitchFamily="34" charset="0"/>
              </a:rPr>
              <a:t>Uso</a:t>
            </a:r>
            <a:r>
              <a:rPr lang="en-US" i="1" dirty="0">
                <a:latin typeface="HelveticaNeueLT W1G 45 Lt" panose="020B0403020202020204" pitchFamily="34" charset="0"/>
              </a:rPr>
              <a:t> de </a:t>
            </a:r>
            <a:r>
              <a:rPr lang="en-US" i="1" dirty="0" err="1">
                <a:latin typeface="HelveticaNeueLT W1G 45 Lt" panose="020B0403020202020204" pitchFamily="34" charset="0"/>
              </a:rPr>
              <a:t>dispositivos</a:t>
            </a:r>
            <a:r>
              <a:rPr lang="en-US" i="1" dirty="0">
                <a:latin typeface="HelveticaNeueLT W1G 45 Lt" panose="020B0403020202020204" pitchFamily="34" charset="0"/>
              </a:rPr>
              <a:t> sin </a:t>
            </a:r>
            <a:r>
              <a:rPr lang="en-US" i="1" dirty="0" err="1">
                <a:latin typeface="HelveticaNeueLT W1G 45 Lt" panose="020B0403020202020204" pitchFamily="34" charset="0"/>
              </a:rPr>
              <a:t>motores</a:t>
            </a:r>
            <a:r>
              <a:rPr lang="en-US" i="1" dirty="0">
                <a:latin typeface="HelveticaNeueLT W1G 45 Lt" panose="020B0403020202020204" pitchFamily="34" charset="0"/>
              </a:rPr>
              <a:t>, </a:t>
            </a:r>
            <a:r>
              <a:rPr lang="en-US" i="1" dirty="0" err="1">
                <a:latin typeface="HelveticaNeueLT W1G 45 Lt" panose="020B0403020202020204" pitchFamily="34" charset="0"/>
              </a:rPr>
              <a:t>como</a:t>
            </a:r>
            <a:r>
              <a:rPr lang="en-US" i="1" dirty="0">
                <a:latin typeface="HelveticaNeueLT W1G 45 Lt" panose="020B0403020202020204" pitchFamily="34" charset="0"/>
              </a:rPr>
              <a:t> </a:t>
            </a:r>
            <a:r>
              <a:rPr lang="en-US" i="1" dirty="0" err="1">
                <a:latin typeface="HelveticaNeueLT W1G 45 Lt" panose="020B0403020202020204" pitchFamily="34" charset="0"/>
              </a:rPr>
              <a:t>sistemas</a:t>
            </a:r>
            <a:r>
              <a:rPr lang="en-US" i="1" dirty="0">
                <a:latin typeface="HelveticaNeueLT W1G 45 Lt" panose="020B0403020202020204" pitchFamily="34" charset="0"/>
              </a:rPr>
              <a:t> de </a:t>
            </a:r>
            <a:r>
              <a:rPr lang="en-US" i="1" dirty="0" err="1">
                <a:latin typeface="HelveticaNeueLT W1G 45 Lt" panose="020B0403020202020204" pitchFamily="34" charset="0"/>
              </a:rPr>
              <a:t>soporte</a:t>
            </a:r>
            <a:r>
              <a:rPr lang="en-US" i="1" dirty="0">
                <a:latin typeface="HelveticaNeueLT W1G 45 Lt" panose="020B0403020202020204" pitchFamily="34" charset="0"/>
              </a:rPr>
              <a:t> de peso, para </a:t>
            </a:r>
            <a:r>
              <a:rPr lang="en-US" i="1" dirty="0" err="1">
                <a:latin typeface="HelveticaNeueLT W1G 45 Lt" panose="020B0403020202020204" pitchFamily="34" charset="0"/>
              </a:rPr>
              <a:t>facilitar</a:t>
            </a:r>
            <a:r>
              <a:rPr lang="en-US" i="1" dirty="0">
                <a:latin typeface="HelveticaNeueLT W1G 45 Lt" panose="020B0403020202020204" pitchFamily="34" charset="0"/>
              </a:rPr>
              <a:t> la </a:t>
            </a:r>
            <a:r>
              <a:rPr lang="en-US" i="1" dirty="0" err="1">
                <a:latin typeface="HelveticaNeueLT W1G 45 Lt" panose="020B0403020202020204" pitchFamily="34" charset="0"/>
              </a:rPr>
              <a:t>rehabilitación</a:t>
            </a:r>
            <a:r>
              <a:rPr lang="en-US" i="1" dirty="0">
                <a:latin typeface="HelveticaNeueLT W1G 45 Lt" panose="020B0403020202020204" pitchFamily="34" charset="0"/>
              </a:rPr>
              <a:t>.»</a:t>
            </a:r>
          </a:p>
        </p:txBody>
      </p:sp>
      <p:sp>
        <p:nvSpPr>
          <p:cNvPr id="14" name="TextBox 13"/>
          <p:cNvSpPr txBox="1"/>
          <p:nvPr/>
        </p:nvSpPr>
        <p:spPr>
          <a:xfrm>
            <a:off x="7237987" y="4320000"/>
            <a:ext cx="2664296" cy="1477328"/>
          </a:xfrm>
          <a:prstGeom prst="rect">
            <a:avLst/>
          </a:prstGeom>
          <a:noFill/>
        </p:spPr>
        <p:txBody>
          <a:bodyPr wrap="square" rtlCol="0">
            <a:spAutoFit/>
          </a:bodyPr>
          <a:lstStyle/>
          <a:p>
            <a:pPr algn="ctr"/>
            <a:r>
              <a:rPr lang="en-US" i="1" dirty="0">
                <a:latin typeface="HelveticaNeueLT W1G 45 Lt" panose="020B0403020202020204" pitchFamily="34" charset="0"/>
              </a:rPr>
              <a:t>«</a:t>
            </a:r>
            <a:r>
              <a:rPr lang="en-US" i="1" dirty="0" err="1">
                <a:latin typeface="HelveticaNeueLT W1G 45 Lt" panose="020B0403020202020204" pitchFamily="34" charset="0"/>
              </a:rPr>
              <a:t>Aplicación</a:t>
            </a:r>
            <a:r>
              <a:rPr lang="en-US" i="1" dirty="0">
                <a:latin typeface="HelveticaNeueLT W1G 45 Lt" panose="020B0403020202020204" pitchFamily="34" charset="0"/>
              </a:rPr>
              <a:t> de estimulacion </a:t>
            </a:r>
            <a:r>
              <a:rPr lang="en-US" i="1" dirty="0" err="1">
                <a:latin typeface="HelveticaNeueLT W1G 45 Lt" panose="020B0403020202020204" pitchFamily="34" charset="0"/>
              </a:rPr>
              <a:t>eléctrica</a:t>
            </a:r>
            <a:r>
              <a:rPr lang="en-US" i="1" dirty="0">
                <a:latin typeface="HelveticaNeueLT W1G 45 Lt" panose="020B0403020202020204" pitchFamily="34" charset="0"/>
              </a:rPr>
              <a:t> para </a:t>
            </a:r>
            <a:r>
              <a:rPr lang="en-US" i="1" dirty="0" err="1">
                <a:latin typeface="HelveticaNeueLT W1G 45 Lt" panose="020B0403020202020204" pitchFamily="34" charset="0"/>
              </a:rPr>
              <a:t>crear</a:t>
            </a:r>
            <a:r>
              <a:rPr lang="en-US" i="1" dirty="0">
                <a:latin typeface="HelveticaNeueLT W1G 45 Lt" panose="020B0403020202020204" pitchFamily="34" charset="0"/>
              </a:rPr>
              <a:t> </a:t>
            </a:r>
            <a:r>
              <a:rPr lang="en-US" i="1" dirty="0" err="1">
                <a:latin typeface="HelveticaNeueLT W1G 45 Lt" panose="020B0403020202020204" pitchFamily="34" charset="0"/>
              </a:rPr>
              <a:t>movimientos</a:t>
            </a:r>
            <a:r>
              <a:rPr lang="en-US" i="1" dirty="0">
                <a:latin typeface="HelveticaNeueLT W1G 45 Lt" panose="020B0403020202020204" pitchFamily="34" charset="0"/>
              </a:rPr>
              <a:t> </a:t>
            </a:r>
            <a:r>
              <a:rPr lang="en-US" i="1" dirty="0" err="1">
                <a:latin typeface="HelveticaNeueLT W1G 45 Lt" panose="020B0403020202020204" pitchFamily="34" charset="0"/>
              </a:rPr>
              <a:t>funcionales</a:t>
            </a:r>
            <a:r>
              <a:rPr lang="en-US" i="1" dirty="0">
                <a:latin typeface="HelveticaNeueLT W1G 45 Lt" panose="020B0403020202020204" pitchFamily="34" charset="0"/>
              </a:rPr>
              <a:t> y </a:t>
            </a:r>
            <a:r>
              <a:rPr lang="en-US" i="1" dirty="0" err="1">
                <a:latin typeface="HelveticaNeueLT W1G 45 Lt" panose="020B0403020202020204" pitchFamily="34" charset="0"/>
              </a:rPr>
              <a:t>mejorar</a:t>
            </a:r>
            <a:r>
              <a:rPr lang="en-US" i="1" dirty="0">
                <a:latin typeface="HelveticaNeueLT W1G 45 Lt" panose="020B0403020202020204" pitchFamily="34" charset="0"/>
              </a:rPr>
              <a:t> la </a:t>
            </a:r>
            <a:r>
              <a:rPr lang="en-US" i="1" dirty="0" err="1">
                <a:latin typeface="HelveticaNeueLT W1G 45 Lt" panose="020B0403020202020204" pitchFamily="34" charset="0"/>
              </a:rPr>
              <a:t>recuperación</a:t>
            </a:r>
            <a:r>
              <a:rPr lang="en-US" i="1" dirty="0">
                <a:latin typeface="HelveticaNeueLT W1G 45 Lt" panose="020B0403020202020204" pitchFamily="34" charset="0"/>
              </a:rPr>
              <a:t>.»</a:t>
            </a:r>
          </a:p>
        </p:txBody>
      </p:sp>
      <p:grpSp>
        <p:nvGrpSpPr>
          <p:cNvPr id="6" name="Group 5"/>
          <p:cNvGrpSpPr/>
          <p:nvPr/>
        </p:nvGrpSpPr>
        <p:grpSpPr>
          <a:xfrm>
            <a:off x="4170091" y="1940220"/>
            <a:ext cx="2664296" cy="1944216"/>
            <a:chOff x="4170091" y="1753200"/>
            <a:chExt cx="2664296" cy="1944216"/>
          </a:xfrm>
        </p:grpSpPr>
        <p:sp>
          <p:nvSpPr>
            <p:cNvPr id="20" name="Rectangle 19"/>
            <p:cNvSpPr/>
            <p:nvPr/>
          </p:nvSpPr>
          <p:spPr bwMode="auto">
            <a:xfrm>
              <a:off x="4170091" y="1753200"/>
              <a:ext cx="2664296" cy="1944216"/>
            </a:xfrm>
            <a:prstGeom prst="rect">
              <a:avLst/>
            </a:prstGeom>
            <a:blipFill>
              <a:blip r:embed="rId3">
                <a:alphaModFix amt="50000"/>
              </a:blip>
              <a:stretch>
                <a:fillRect/>
              </a:stretch>
            </a:blipFill>
            <a:ln w="38100">
              <a:solidFill>
                <a:schemeClr val="bg2"/>
              </a:solidFill>
            </a:ln>
            <a:effectLst/>
          </p:spPr>
          <p:txBody>
            <a:bodyPr vert="horz" wrap="square" lIns="180000" tIns="0" rIns="180000" bIns="0" numCol="1" rtlCol="0" anchor="ctr" anchorCtr="0" compatLnSpc="1">
              <a:prstTxWarp prst="textNoShape">
                <a:avLst/>
              </a:prstTxWarp>
            </a:bodyPr>
            <a:lstStyle/>
            <a:p>
              <a:pPr algn="ctr" fontAlgn="base">
                <a:spcBef>
                  <a:spcPct val="0"/>
                </a:spcBef>
                <a:spcAft>
                  <a:spcPct val="0"/>
                </a:spcAft>
                <a:buClr>
                  <a:schemeClr val="bg1"/>
                </a:buClr>
              </a:pPr>
              <a:endParaRPr lang="en-US" sz="2400" dirty="0">
                <a:solidFill>
                  <a:srgbClr val="232333"/>
                </a:solidFill>
                <a:latin typeface="HelveticaNeue LT 77 BdCn" panose="020B0706030502030204" pitchFamily="34" charset="0"/>
              </a:endParaRPr>
            </a:p>
          </p:txBody>
        </p:sp>
        <p:sp>
          <p:nvSpPr>
            <p:cNvPr id="2" name="Rectangle 1"/>
            <p:cNvSpPr/>
            <p:nvPr/>
          </p:nvSpPr>
          <p:spPr bwMode="auto">
            <a:xfrm>
              <a:off x="4186237" y="2352069"/>
              <a:ext cx="2628901" cy="792088"/>
            </a:xfrm>
            <a:prstGeom prst="rect">
              <a:avLst/>
            </a:prstGeom>
            <a:solidFill>
              <a:srgbClr val="B4CC4C">
                <a:alpha val="50000"/>
              </a:srgbClr>
            </a:solidFill>
            <a:ln>
              <a:noFill/>
            </a:ln>
            <a:effectLst/>
          </p:spPr>
          <p:txBody>
            <a:bodyPr vert="horz" wrap="square" lIns="180000" tIns="0" rIns="18000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lang="de-CH" sz="2400" dirty="0">
                  <a:solidFill>
                    <a:schemeClr val="bg2">
                      <a:lumMod val="50000"/>
                    </a:schemeClr>
                  </a:solidFill>
                  <a:latin typeface="HelveticaNeue LT 77 BdCn" panose="020B0706030502030204" pitchFamily="34" charset="0"/>
                </a:rPr>
                <a:t>Dispositivos sin motores</a:t>
              </a:r>
              <a:endParaRPr kumimoji="0" lang="de-CH"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grpSp>
      <p:grpSp>
        <p:nvGrpSpPr>
          <p:cNvPr id="3" name="Group 2"/>
          <p:cNvGrpSpPr/>
          <p:nvPr/>
        </p:nvGrpSpPr>
        <p:grpSpPr>
          <a:xfrm>
            <a:off x="1097881" y="1940220"/>
            <a:ext cx="2664296" cy="1944216"/>
            <a:chOff x="1097881" y="1753200"/>
            <a:chExt cx="2664296" cy="1944216"/>
          </a:xfrm>
        </p:grpSpPr>
        <p:sp>
          <p:nvSpPr>
            <p:cNvPr id="12" name="Rectangle 11"/>
            <p:cNvSpPr/>
            <p:nvPr/>
          </p:nvSpPr>
          <p:spPr bwMode="auto">
            <a:xfrm>
              <a:off x="1097881" y="1753200"/>
              <a:ext cx="2664296" cy="1944216"/>
            </a:xfrm>
            <a:prstGeom prst="rect">
              <a:avLst/>
            </a:prstGeom>
            <a:blipFill dpi="0" rotWithShape="1">
              <a:blip r:embed="rId4">
                <a:alphaModFix amt="50000"/>
              </a:blip>
              <a:srcRect/>
              <a:stretch>
                <a:fillRect/>
              </a:stretch>
            </a:blipFill>
            <a:ln w="38100">
              <a:solidFill>
                <a:schemeClr val="bg2"/>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de-CH" sz="2400" b="0" i="0" u="none" strike="noStrike" cap="none" normalizeH="0" baseline="0" dirty="0">
                <a:ln>
                  <a:noFill/>
                </a:ln>
                <a:effectLst/>
                <a:latin typeface="HelveticaNeue LT 77 BdCn" panose="020B0706030502030204" pitchFamily="34" charset="0"/>
              </a:endParaRPr>
            </a:p>
          </p:txBody>
        </p:sp>
        <p:sp>
          <p:nvSpPr>
            <p:cNvPr id="15" name="Rectangle 14"/>
            <p:cNvSpPr/>
            <p:nvPr/>
          </p:nvSpPr>
          <p:spPr bwMode="auto">
            <a:xfrm>
              <a:off x="1119188" y="2352069"/>
              <a:ext cx="2621790" cy="792088"/>
            </a:xfrm>
            <a:prstGeom prst="rect">
              <a:avLst/>
            </a:prstGeom>
            <a:solidFill>
              <a:srgbClr val="B4CC4C">
                <a:alpha val="50000"/>
              </a:srgbClr>
            </a:solidFill>
            <a:ln>
              <a:noFill/>
            </a:ln>
            <a:effectLst/>
          </p:spPr>
          <p:txBody>
            <a:bodyPr vert="horz" wrap="square" lIns="180000" tIns="0" rIns="18000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r>
                <a:rPr kumimoji="0" lang="en-US" sz="2400" b="0" i="0" u="none" strike="noStrike" cap="none" normalizeH="0" baseline="0" dirty="0" err="1">
                  <a:ln>
                    <a:noFill/>
                  </a:ln>
                  <a:solidFill>
                    <a:schemeClr val="bg2">
                      <a:lumMod val="50000"/>
                    </a:schemeClr>
                  </a:solidFill>
                  <a:effectLst/>
                  <a:latin typeface="HelveticaNeue LT 77 BdCn" panose="020B0706030502030204" pitchFamily="34" charset="0"/>
                </a:rPr>
                <a:t>Robotica</a:t>
              </a:r>
              <a:endParaRPr kumimoji="0" lang="en-US" sz="2400" b="0" i="0" u="none" strike="noStrike" cap="none" normalizeH="0" baseline="0" dirty="0">
                <a:ln>
                  <a:noFill/>
                </a:ln>
                <a:solidFill>
                  <a:schemeClr val="bg2">
                    <a:lumMod val="50000"/>
                  </a:schemeClr>
                </a:solidFill>
                <a:effectLst/>
                <a:latin typeface="HelveticaNeue LT 77 BdCn" panose="020B0706030502030204" pitchFamily="34" charset="0"/>
              </a:endParaRPr>
            </a:p>
          </p:txBody>
        </p:sp>
      </p:grpSp>
      <p:grpSp>
        <p:nvGrpSpPr>
          <p:cNvPr id="7" name="Group 6"/>
          <p:cNvGrpSpPr/>
          <p:nvPr/>
        </p:nvGrpSpPr>
        <p:grpSpPr>
          <a:xfrm>
            <a:off x="7242301" y="1940220"/>
            <a:ext cx="2664296" cy="1944216"/>
            <a:chOff x="7242301" y="1753200"/>
            <a:chExt cx="2664296" cy="1944216"/>
          </a:xfrm>
        </p:grpSpPr>
        <p:sp>
          <p:nvSpPr>
            <p:cNvPr id="17" name="Rectangle 16"/>
            <p:cNvSpPr/>
            <p:nvPr/>
          </p:nvSpPr>
          <p:spPr bwMode="auto">
            <a:xfrm>
              <a:off x="7242301" y="1753200"/>
              <a:ext cx="2664296" cy="1944216"/>
            </a:xfrm>
            <a:prstGeom prst="rect">
              <a:avLst/>
            </a:prstGeom>
            <a:blipFill>
              <a:blip r:embed="rId5">
                <a:alphaModFix amt="50000"/>
              </a:blip>
              <a:stretch>
                <a:fillRect/>
              </a:stretch>
            </a:blipFill>
            <a:ln w="38100">
              <a:solidFill>
                <a:schemeClr val="bg2"/>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de-CH" sz="2400" b="0" i="0" u="none" strike="noStrike" cap="none" normalizeH="0" baseline="0" dirty="0">
                <a:ln>
                  <a:noFill/>
                </a:ln>
                <a:solidFill>
                  <a:srgbClr val="232333"/>
                </a:solidFill>
                <a:effectLst/>
                <a:latin typeface="HelveticaNeue LT 77 BdCn" panose="020B0706030502030204" pitchFamily="34" charset="0"/>
              </a:endParaRPr>
            </a:p>
          </p:txBody>
        </p:sp>
        <p:sp>
          <p:nvSpPr>
            <p:cNvPr id="16" name="Rectangle 15"/>
            <p:cNvSpPr/>
            <p:nvPr/>
          </p:nvSpPr>
          <p:spPr bwMode="auto">
            <a:xfrm>
              <a:off x="7258049" y="2350800"/>
              <a:ext cx="2632075" cy="792088"/>
            </a:xfrm>
            <a:prstGeom prst="rect">
              <a:avLst/>
            </a:prstGeom>
            <a:solidFill>
              <a:srgbClr val="B4CC4C">
                <a:alpha val="50000"/>
              </a:srgbClr>
            </a:solidFill>
            <a:ln>
              <a:noFill/>
            </a:ln>
            <a:effectLst/>
          </p:spPr>
          <p:txBody>
            <a:bodyPr vert="horz" wrap="square" lIns="72000" tIns="0" rIns="72000" bIns="0" numCol="1" rtlCol="0" anchor="ctr" anchorCtr="0" compatLnSpc="1">
              <a:prstTxWarp prst="textNoShape">
                <a:avLst/>
              </a:prstTxWarp>
            </a:bodyPr>
            <a:lstStyle/>
            <a:p>
              <a:pPr algn="ctr" fontAlgn="base">
                <a:spcBef>
                  <a:spcPct val="0"/>
                </a:spcBef>
                <a:spcAft>
                  <a:spcPct val="0"/>
                </a:spcAft>
                <a:buClr>
                  <a:schemeClr val="bg1"/>
                </a:buClr>
              </a:pPr>
              <a:r>
                <a:rPr lang="en-US" sz="2400" dirty="0" err="1">
                  <a:solidFill>
                    <a:srgbClr val="232333"/>
                  </a:solidFill>
                  <a:latin typeface="HelveticaNeue LT 77 BdCn" panose="020B0706030502030204" pitchFamily="34" charset="0"/>
                </a:rPr>
                <a:t>Estimulación</a:t>
              </a:r>
              <a:r>
                <a:rPr lang="en-US" sz="2400" dirty="0">
                  <a:solidFill>
                    <a:srgbClr val="232333"/>
                  </a:solidFill>
                  <a:latin typeface="HelveticaNeue LT 77 BdCn" panose="020B0706030502030204" pitchFamily="34" charset="0"/>
                </a:rPr>
                <a:t> </a:t>
              </a:r>
              <a:r>
                <a:rPr lang="en-US" sz="2400" dirty="0" err="1">
                  <a:solidFill>
                    <a:srgbClr val="232333"/>
                  </a:solidFill>
                  <a:latin typeface="HelveticaNeue LT 77 BdCn" panose="020B0706030502030204" pitchFamily="34" charset="0"/>
                </a:rPr>
                <a:t>eléctrica</a:t>
              </a:r>
              <a:r>
                <a:rPr lang="en-US" sz="2400" dirty="0">
                  <a:solidFill>
                    <a:srgbClr val="232333"/>
                  </a:solidFill>
                  <a:latin typeface="HelveticaNeue LT 77 BdCn" panose="020B0706030502030204" pitchFamily="34" charset="0"/>
                </a:rPr>
                <a:t> </a:t>
              </a:r>
              <a:r>
                <a:rPr lang="en-US" sz="2400" dirty="0" err="1">
                  <a:solidFill>
                    <a:srgbClr val="232333"/>
                  </a:solidFill>
                  <a:latin typeface="HelveticaNeue LT 77 BdCn" panose="020B0706030502030204" pitchFamily="34" charset="0"/>
                </a:rPr>
                <a:t>funcional</a:t>
              </a:r>
              <a:endParaRPr lang="de-CH" sz="2400" dirty="0">
                <a:solidFill>
                  <a:srgbClr val="232333"/>
                </a:solidFill>
                <a:latin typeface="HelveticaNeue LT 77 BdCn" panose="020B0706030502030204" pitchFamily="34" charset="0"/>
              </a:endParaRPr>
            </a:p>
          </p:txBody>
        </p:sp>
      </p:grpSp>
      <p:pic>
        <p:nvPicPr>
          <p:cNvPr id="8" name="Imagen 7">
            <a:extLst>
              <a:ext uri="{FF2B5EF4-FFF2-40B4-BE49-F238E27FC236}">
                <a16:creationId xmlns:a16="http://schemas.microsoft.com/office/drawing/2014/main" id="{3BCBA7AC-B5DB-4233-ACE1-9A3F1646FF58}"/>
              </a:ext>
            </a:extLst>
          </p:cNvPr>
          <p:cNvPicPr>
            <a:picLocks noChangeAspect="1"/>
          </p:cNvPicPr>
          <p:nvPr/>
        </p:nvPicPr>
        <p:blipFill>
          <a:blip r:embed="rId6"/>
          <a:stretch>
            <a:fillRect/>
          </a:stretch>
        </p:blipFill>
        <p:spPr>
          <a:xfrm>
            <a:off x="7002537" y="23327"/>
            <a:ext cx="2200847" cy="1194920"/>
          </a:xfrm>
          <a:prstGeom prst="rect">
            <a:avLst/>
          </a:prstGeom>
        </p:spPr>
      </p:pic>
    </p:spTree>
    <p:extLst>
      <p:ext uri="{BB962C8B-B14F-4D97-AF65-F5344CB8AC3E}">
        <p14:creationId xmlns:p14="http://schemas.microsoft.com/office/powerpoint/2010/main" val="1279126199"/>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486145" y="181849"/>
            <a:ext cx="5875963" cy="553998"/>
          </a:xfrm>
        </p:spPr>
        <p:txBody>
          <a:bodyPr>
            <a:normAutofit fontScale="90000"/>
          </a:bodyPr>
          <a:lstStyle/>
          <a:p>
            <a:r>
              <a:rPr lang="en-US" noProof="0" dirty="0" err="1"/>
              <a:t>Nuevas</a:t>
            </a:r>
            <a:r>
              <a:rPr lang="en-US" noProof="0" dirty="0"/>
              <a:t> </a:t>
            </a:r>
            <a:r>
              <a:rPr lang="en-US" noProof="0" dirty="0" err="1"/>
              <a:t>Tecnologias</a:t>
            </a:r>
            <a:r>
              <a:rPr lang="en-US" noProof="0" dirty="0"/>
              <a:t>: </a:t>
            </a:r>
            <a:r>
              <a:rPr lang="en-US" noProof="0" dirty="0" err="1"/>
              <a:t>Visión</a:t>
            </a:r>
            <a:r>
              <a:rPr lang="en-US" noProof="0" dirty="0"/>
              <a:t> general</a:t>
            </a:r>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54</a:t>
            </a:fld>
            <a:endParaRPr lang="de-CH" dirty="0">
              <a:solidFill>
                <a:srgbClr val="000000"/>
              </a:solidFill>
            </a:endParaRPr>
          </a:p>
        </p:txBody>
      </p:sp>
      <p:sp>
        <p:nvSpPr>
          <p:cNvPr id="3" name="TextBox 2"/>
          <p:cNvSpPr txBox="1"/>
          <p:nvPr/>
        </p:nvSpPr>
        <p:spPr>
          <a:xfrm>
            <a:off x="1097881" y="4320000"/>
            <a:ext cx="2664296" cy="1200329"/>
          </a:xfrm>
          <a:prstGeom prst="rect">
            <a:avLst/>
          </a:prstGeom>
          <a:noFill/>
        </p:spPr>
        <p:txBody>
          <a:bodyPr wrap="square" rtlCol="0">
            <a:spAutoFit/>
          </a:bodyPr>
          <a:lstStyle/>
          <a:p>
            <a:pPr algn="ctr"/>
            <a:r>
              <a:rPr lang="en-US" i="1" dirty="0">
                <a:latin typeface="HelveticaNeueLT W1G 45 Lt" panose="020B0403020202020204" pitchFamily="34" charset="0"/>
              </a:rPr>
              <a:t>«</a:t>
            </a:r>
            <a:r>
              <a:rPr lang="en-US" i="1" dirty="0" err="1">
                <a:latin typeface="HelveticaNeueLT W1G 45 Lt" panose="020B0403020202020204" pitchFamily="34" charset="0"/>
              </a:rPr>
              <a:t>Uso</a:t>
            </a:r>
            <a:r>
              <a:rPr lang="en-US" i="1" dirty="0">
                <a:latin typeface="HelveticaNeueLT W1G 45 Lt" panose="020B0403020202020204" pitchFamily="34" charset="0"/>
              </a:rPr>
              <a:t> de la </a:t>
            </a:r>
            <a:r>
              <a:rPr lang="en-US" i="1" dirty="0" err="1">
                <a:latin typeface="HelveticaNeueLT W1G 45 Lt" panose="020B0403020202020204" pitchFamily="34" charset="0"/>
              </a:rPr>
              <a:t>realidad</a:t>
            </a:r>
            <a:r>
              <a:rPr lang="en-US" i="1" dirty="0">
                <a:latin typeface="HelveticaNeueLT W1G 45 Lt" panose="020B0403020202020204" pitchFamily="34" charset="0"/>
              </a:rPr>
              <a:t> virtual y </a:t>
            </a:r>
            <a:r>
              <a:rPr lang="en-US" i="1" dirty="0" err="1">
                <a:latin typeface="HelveticaNeueLT W1G 45 Lt" panose="020B0403020202020204" pitchFamily="34" charset="0"/>
              </a:rPr>
              <a:t>entornos</a:t>
            </a:r>
            <a:r>
              <a:rPr lang="en-US" i="1" dirty="0">
                <a:latin typeface="HelveticaNeueLT W1G 45 Lt" panose="020B0403020202020204" pitchFamily="34" charset="0"/>
              </a:rPr>
              <a:t> </a:t>
            </a:r>
            <a:r>
              <a:rPr lang="en-US" i="1" dirty="0" err="1">
                <a:latin typeface="HelveticaNeueLT W1G 45 Lt" panose="020B0403020202020204" pitchFamily="34" charset="0"/>
              </a:rPr>
              <a:t>virtuales</a:t>
            </a:r>
            <a:r>
              <a:rPr lang="en-US" i="1" dirty="0">
                <a:latin typeface="HelveticaNeueLT W1G 45 Lt" panose="020B0403020202020204" pitchFamily="34" charset="0"/>
              </a:rPr>
              <a:t> para </a:t>
            </a:r>
            <a:r>
              <a:rPr lang="en-US" i="1" dirty="0" err="1">
                <a:latin typeface="HelveticaNeueLT W1G 45 Lt" panose="020B0403020202020204" pitchFamily="34" charset="0"/>
              </a:rPr>
              <a:t>mejorar</a:t>
            </a:r>
            <a:r>
              <a:rPr lang="en-US" i="1" dirty="0">
                <a:latin typeface="HelveticaNeueLT W1G 45 Lt" panose="020B0403020202020204" pitchFamily="34" charset="0"/>
              </a:rPr>
              <a:t> la terapia de movimiento.»</a:t>
            </a:r>
          </a:p>
        </p:txBody>
      </p:sp>
      <p:sp>
        <p:nvSpPr>
          <p:cNvPr id="13" name="TextBox 12"/>
          <p:cNvSpPr txBox="1"/>
          <p:nvPr/>
        </p:nvSpPr>
        <p:spPr>
          <a:xfrm>
            <a:off x="4165777" y="4320000"/>
            <a:ext cx="2664296" cy="1200329"/>
          </a:xfrm>
          <a:prstGeom prst="rect">
            <a:avLst/>
          </a:prstGeom>
          <a:noFill/>
        </p:spPr>
        <p:txBody>
          <a:bodyPr wrap="square" rtlCol="0">
            <a:spAutoFit/>
          </a:bodyPr>
          <a:lstStyle/>
          <a:p>
            <a:pPr algn="ctr"/>
            <a:r>
              <a:rPr lang="en-US" i="1" dirty="0">
                <a:latin typeface="HelveticaNeueLT W1G 45 Lt" panose="020B0403020202020204" pitchFamily="34" charset="0"/>
              </a:rPr>
              <a:t>«</a:t>
            </a:r>
            <a:r>
              <a:rPr lang="en-US" i="1" dirty="0" err="1">
                <a:latin typeface="HelveticaNeueLT W1G 45 Lt" panose="020B0403020202020204" pitchFamily="34" charset="0"/>
              </a:rPr>
              <a:t>Uso</a:t>
            </a:r>
            <a:r>
              <a:rPr lang="en-US" i="1" dirty="0">
                <a:latin typeface="HelveticaNeueLT W1G 45 Lt" panose="020B0403020202020204" pitchFamily="34" charset="0"/>
              </a:rPr>
              <a:t> de sensors (movimiento, fuerza, etc.) para </a:t>
            </a:r>
            <a:r>
              <a:rPr lang="en-US" i="1" dirty="0" err="1">
                <a:latin typeface="HelveticaNeueLT W1G 45 Lt" panose="020B0403020202020204" pitchFamily="34" charset="0"/>
              </a:rPr>
              <a:t>valorar</a:t>
            </a:r>
            <a:r>
              <a:rPr lang="en-US" i="1" dirty="0">
                <a:latin typeface="HelveticaNeueLT W1G 45 Lt" panose="020B0403020202020204" pitchFamily="34" charset="0"/>
              </a:rPr>
              <a:t> y </a:t>
            </a:r>
            <a:r>
              <a:rPr lang="en-US" i="1" dirty="0" err="1">
                <a:latin typeface="HelveticaNeueLT W1G 45 Lt" panose="020B0403020202020204" pitchFamily="34" charset="0"/>
              </a:rPr>
              <a:t>mejorar</a:t>
            </a:r>
            <a:r>
              <a:rPr lang="en-US" i="1" dirty="0">
                <a:latin typeface="HelveticaNeueLT W1G 45 Lt" panose="020B0403020202020204" pitchFamily="34" charset="0"/>
              </a:rPr>
              <a:t> la terapia.»</a:t>
            </a:r>
          </a:p>
        </p:txBody>
      </p:sp>
      <p:sp>
        <p:nvSpPr>
          <p:cNvPr id="14" name="TextBox 13"/>
          <p:cNvSpPr txBox="1"/>
          <p:nvPr/>
        </p:nvSpPr>
        <p:spPr>
          <a:xfrm>
            <a:off x="7237987" y="4320000"/>
            <a:ext cx="2788886" cy="1200329"/>
          </a:xfrm>
          <a:prstGeom prst="rect">
            <a:avLst/>
          </a:prstGeom>
          <a:noFill/>
        </p:spPr>
        <p:txBody>
          <a:bodyPr wrap="square" rtlCol="0">
            <a:spAutoFit/>
          </a:bodyPr>
          <a:lstStyle/>
          <a:p>
            <a:pPr algn="ctr"/>
            <a:r>
              <a:rPr lang="en-US" i="1" dirty="0">
                <a:latin typeface="HelveticaNeueLT W1G 45 Lt" panose="020B0403020202020204" pitchFamily="34" charset="0"/>
              </a:rPr>
              <a:t>«</a:t>
            </a:r>
            <a:r>
              <a:rPr lang="en-US" i="1" dirty="0" err="1">
                <a:latin typeface="HelveticaNeueLT W1G 45 Lt" panose="020B0403020202020204" pitchFamily="34" charset="0"/>
              </a:rPr>
              <a:t>Aplicación</a:t>
            </a:r>
            <a:r>
              <a:rPr lang="en-US" i="1" dirty="0">
                <a:latin typeface="HelveticaNeueLT W1G 45 Lt" panose="020B0403020202020204" pitchFamily="34" charset="0"/>
              </a:rPr>
              <a:t> de estimulacion </a:t>
            </a:r>
            <a:r>
              <a:rPr lang="en-US" i="1" dirty="0" err="1">
                <a:latin typeface="HelveticaNeueLT W1G 45 Lt" panose="020B0403020202020204" pitchFamily="34" charset="0"/>
              </a:rPr>
              <a:t>eléctrica</a:t>
            </a:r>
            <a:r>
              <a:rPr lang="en-US" i="1" dirty="0">
                <a:latin typeface="HelveticaNeueLT W1G 45 Lt" panose="020B0403020202020204" pitchFamily="34" charset="0"/>
              </a:rPr>
              <a:t> en el </a:t>
            </a:r>
            <a:r>
              <a:rPr lang="en-US" i="1" dirty="0" err="1">
                <a:latin typeface="HelveticaNeueLT W1G 45 Lt" panose="020B0403020202020204" pitchFamily="34" charset="0"/>
              </a:rPr>
              <a:t>cerebro</a:t>
            </a:r>
            <a:r>
              <a:rPr lang="en-US" i="1" dirty="0">
                <a:latin typeface="HelveticaNeueLT W1G 45 Lt" panose="020B0403020202020204" pitchFamily="34" charset="0"/>
              </a:rPr>
              <a:t>, para </a:t>
            </a:r>
            <a:r>
              <a:rPr lang="en-US" i="1" dirty="0" err="1">
                <a:latin typeface="HelveticaNeueLT W1G 45 Lt" panose="020B0403020202020204" pitchFamily="34" charset="0"/>
              </a:rPr>
              <a:t>mejorar</a:t>
            </a:r>
            <a:r>
              <a:rPr lang="en-US" i="1" dirty="0">
                <a:latin typeface="HelveticaNeueLT W1G 45 Lt" panose="020B0403020202020204" pitchFamily="34" charset="0"/>
              </a:rPr>
              <a:t> la </a:t>
            </a:r>
            <a:r>
              <a:rPr lang="en-US" i="1" dirty="0" err="1">
                <a:latin typeface="HelveticaNeueLT W1G 45 Lt" panose="020B0403020202020204" pitchFamily="34" charset="0"/>
              </a:rPr>
              <a:t>recuperación</a:t>
            </a:r>
            <a:r>
              <a:rPr lang="en-US" i="1" dirty="0">
                <a:latin typeface="HelveticaNeueLT W1G 45 Lt" panose="020B0403020202020204" pitchFamily="34" charset="0"/>
              </a:rPr>
              <a:t>.»</a:t>
            </a:r>
          </a:p>
        </p:txBody>
      </p:sp>
      <p:grpSp>
        <p:nvGrpSpPr>
          <p:cNvPr id="2" name="Group 1"/>
          <p:cNvGrpSpPr/>
          <p:nvPr/>
        </p:nvGrpSpPr>
        <p:grpSpPr>
          <a:xfrm>
            <a:off x="1097881" y="1940400"/>
            <a:ext cx="2664296" cy="1944216"/>
            <a:chOff x="1097881" y="1752140"/>
            <a:chExt cx="2664296" cy="1944216"/>
          </a:xfrm>
        </p:grpSpPr>
        <p:sp>
          <p:nvSpPr>
            <p:cNvPr id="16" name="Rectangle 15"/>
            <p:cNvSpPr/>
            <p:nvPr/>
          </p:nvSpPr>
          <p:spPr bwMode="auto">
            <a:xfrm>
              <a:off x="1097881" y="1752140"/>
              <a:ext cx="2664296" cy="1944216"/>
            </a:xfrm>
            <a:prstGeom prst="rect">
              <a:avLst/>
            </a:prstGeom>
            <a:blipFill dpi="0" rotWithShape="1">
              <a:blip r:embed="rId3">
                <a:alphaModFix amt="50000"/>
              </a:blip>
              <a:srcRect/>
              <a:stretch>
                <a:fillRect/>
              </a:stretch>
            </a:blipFill>
            <a:ln w="38100">
              <a:solidFill>
                <a:schemeClr val="bg2"/>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de-CH" sz="2400" b="0" i="0" u="none" strike="noStrike" cap="none" normalizeH="0" baseline="0" dirty="0">
                <a:ln>
                  <a:noFill/>
                </a:ln>
                <a:solidFill>
                  <a:schemeClr val="bg1"/>
                </a:solidFill>
                <a:effectLst/>
                <a:latin typeface="HelveticaNeue LT 77 BdCn" panose="020B0706030502030204" pitchFamily="34" charset="0"/>
              </a:endParaRPr>
            </a:p>
          </p:txBody>
        </p:sp>
        <p:sp>
          <p:nvSpPr>
            <p:cNvPr id="11" name="Rectangle 10"/>
            <p:cNvSpPr/>
            <p:nvPr/>
          </p:nvSpPr>
          <p:spPr bwMode="auto">
            <a:xfrm>
              <a:off x="1123198" y="2350800"/>
              <a:ext cx="2628901" cy="792088"/>
            </a:xfrm>
            <a:prstGeom prst="rect">
              <a:avLst/>
            </a:prstGeom>
            <a:solidFill>
              <a:srgbClr val="B4CC4C">
                <a:alpha val="50000"/>
              </a:srgbClr>
            </a:solidFill>
            <a:ln>
              <a:noFill/>
            </a:ln>
            <a:effectLst/>
          </p:spPr>
          <p:txBody>
            <a:bodyPr vert="horz" wrap="square" lIns="180000" tIns="0" rIns="180000" bIns="0" numCol="1" rtlCol="0" anchor="ctr" anchorCtr="0" compatLnSpc="1">
              <a:prstTxWarp prst="textNoShape">
                <a:avLst/>
              </a:prstTxWarp>
            </a:bodyPr>
            <a:lstStyle/>
            <a:p>
              <a:pPr algn="ctr" fontAlgn="base">
                <a:spcBef>
                  <a:spcPct val="0"/>
                </a:spcBef>
                <a:spcAft>
                  <a:spcPct val="0"/>
                </a:spcAft>
                <a:buClr>
                  <a:schemeClr val="bg1"/>
                </a:buClr>
              </a:pPr>
              <a:r>
                <a:rPr lang="de-CH" sz="2400" dirty="0">
                  <a:solidFill>
                    <a:srgbClr val="232333"/>
                  </a:solidFill>
                  <a:latin typeface="HelveticaNeue LT 77 BdCn" panose="020B0706030502030204" pitchFamily="34" charset="0"/>
                </a:rPr>
                <a:t>Realidad Virtual</a:t>
              </a:r>
            </a:p>
          </p:txBody>
        </p:sp>
      </p:grpSp>
      <p:grpSp>
        <p:nvGrpSpPr>
          <p:cNvPr id="6" name="Group 5"/>
          <p:cNvGrpSpPr/>
          <p:nvPr/>
        </p:nvGrpSpPr>
        <p:grpSpPr>
          <a:xfrm>
            <a:off x="4165777" y="1940400"/>
            <a:ext cx="2664296" cy="1944216"/>
            <a:chOff x="4165777" y="1752140"/>
            <a:chExt cx="2664296" cy="1944216"/>
          </a:xfrm>
        </p:grpSpPr>
        <p:sp>
          <p:nvSpPr>
            <p:cNvPr id="19" name="Rectangle 18"/>
            <p:cNvSpPr/>
            <p:nvPr/>
          </p:nvSpPr>
          <p:spPr bwMode="auto">
            <a:xfrm>
              <a:off x="4165777" y="1752140"/>
              <a:ext cx="2664296" cy="1944216"/>
            </a:xfrm>
            <a:prstGeom prst="rect">
              <a:avLst/>
            </a:prstGeom>
            <a:blipFill>
              <a:blip r:embed="rId4">
                <a:alphaModFix amt="50000"/>
              </a:blip>
              <a:stretch>
                <a:fillRect/>
              </a:stretch>
            </a:blipFill>
            <a:ln w="38100">
              <a:solidFill>
                <a:schemeClr val="bg2"/>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de-CH" sz="2400" b="0" i="0" u="none" strike="noStrike" cap="none" normalizeH="0" baseline="0" dirty="0">
                <a:ln>
                  <a:noFill/>
                </a:ln>
                <a:solidFill>
                  <a:srgbClr val="232333"/>
                </a:solidFill>
                <a:effectLst/>
                <a:latin typeface="HelveticaNeue LT 77 BdCn" panose="020B0706030502030204" pitchFamily="34" charset="0"/>
              </a:endParaRPr>
            </a:p>
          </p:txBody>
        </p:sp>
        <p:sp>
          <p:nvSpPr>
            <p:cNvPr id="12" name="Rectangle 11"/>
            <p:cNvSpPr/>
            <p:nvPr/>
          </p:nvSpPr>
          <p:spPr bwMode="auto">
            <a:xfrm>
              <a:off x="4189050" y="2350800"/>
              <a:ext cx="2628901" cy="792088"/>
            </a:xfrm>
            <a:prstGeom prst="rect">
              <a:avLst/>
            </a:prstGeom>
            <a:solidFill>
              <a:srgbClr val="B4CC4C">
                <a:alpha val="50000"/>
              </a:srgbClr>
            </a:solidFill>
            <a:ln>
              <a:noFill/>
            </a:ln>
            <a:effectLst/>
          </p:spPr>
          <p:txBody>
            <a:bodyPr vert="horz" wrap="square" lIns="108000" tIns="0" rIns="108000" bIns="0" numCol="1" rtlCol="0" anchor="ctr" anchorCtr="0" compatLnSpc="1">
              <a:prstTxWarp prst="textNoShape">
                <a:avLst/>
              </a:prstTxWarp>
            </a:bodyPr>
            <a:lstStyle/>
            <a:p>
              <a:pPr algn="ctr" fontAlgn="base">
                <a:spcBef>
                  <a:spcPct val="0"/>
                </a:spcBef>
                <a:spcAft>
                  <a:spcPct val="0"/>
                </a:spcAft>
                <a:buClr>
                  <a:schemeClr val="bg1"/>
                </a:buClr>
              </a:pPr>
              <a:r>
                <a:rPr lang="de-CH" sz="2400" dirty="0">
                  <a:solidFill>
                    <a:srgbClr val="232333"/>
                  </a:solidFill>
                  <a:latin typeface="HelveticaNeue LT 77 BdCn" panose="020B0706030502030204" pitchFamily="34" charset="0"/>
                </a:rPr>
                <a:t>Tecnología basada en sensores</a:t>
              </a:r>
            </a:p>
          </p:txBody>
        </p:sp>
      </p:grpSp>
      <p:grpSp>
        <p:nvGrpSpPr>
          <p:cNvPr id="7" name="Group 6"/>
          <p:cNvGrpSpPr/>
          <p:nvPr/>
        </p:nvGrpSpPr>
        <p:grpSpPr>
          <a:xfrm>
            <a:off x="7237987" y="1940400"/>
            <a:ext cx="2664296" cy="1944216"/>
            <a:chOff x="7237987" y="1752140"/>
            <a:chExt cx="2664296" cy="1944216"/>
          </a:xfrm>
        </p:grpSpPr>
        <p:sp>
          <p:nvSpPr>
            <p:cNvPr id="18" name="Rectangle 17"/>
            <p:cNvSpPr/>
            <p:nvPr/>
          </p:nvSpPr>
          <p:spPr bwMode="auto">
            <a:xfrm>
              <a:off x="7237987" y="1752140"/>
              <a:ext cx="2664296" cy="1944216"/>
            </a:xfrm>
            <a:prstGeom prst="rect">
              <a:avLst/>
            </a:prstGeom>
            <a:blipFill>
              <a:blip r:embed="rId5">
                <a:alphaModFix amt="50000"/>
              </a:blip>
              <a:stretch>
                <a:fillRect/>
              </a:stretch>
            </a:blipFill>
            <a:ln w="38100">
              <a:solidFill>
                <a:schemeClr val="bg2"/>
              </a:solidFill>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
                  <a:schemeClr val="bg1"/>
                </a:buClr>
                <a:buSzTx/>
                <a:tabLst/>
              </a:pPr>
              <a:endParaRPr kumimoji="0" lang="de-CH" sz="2400" b="0" i="0" u="none" strike="noStrike" cap="none" normalizeH="0" baseline="0" dirty="0">
                <a:ln>
                  <a:noFill/>
                </a:ln>
                <a:solidFill>
                  <a:srgbClr val="232333"/>
                </a:solidFill>
                <a:effectLst/>
                <a:latin typeface="HelveticaNeue LT 77 BdCn" panose="020B0706030502030204" pitchFamily="34" charset="0"/>
              </a:endParaRPr>
            </a:p>
          </p:txBody>
        </p:sp>
        <p:sp>
          <p:nvSpPr>
            <p:cNvPr id="15" name="Rectangle 14"/>
            <p:cNvSpPr/>
            <p:nvPr/>
          </p:nvSpPr>
          <p:spPr bwMode="auto">
            <a:xfrm>
              <a:off x="7263304" y="2350800"/>
              <a:ext cx="2628901" cy="792088"/>
            </a:xfrm>
            <a:prstGeom prst="rect">
              <a:avLst/>
            </a:prstGeom>
            <a:solidFill>
              <a:srgbClr val="B4CC4C">
                <a:alpha val="50000"/>
              </a:srgbClr>
            </a:solidFill>
            <a:ln>
              <a:noFill/>
            </a:ln>
            <a:effectLst/>
          </p:spPr>
          <p:txBody>
            <a:bodyPr vert="horz" wrap="square" lIns="108000" tIns="0" rIns="108000" bIns="0" numCol="1" rtlCol="0" anchor="ctr" anchorCtr="0" compatLnSpc="1">
              <a:prstTxWarp prst="textNoShape">
                <a:avLst/>
              </a:prstTxWarp>
            </a:bodyPr>
            <a:lstStyle/>
            <a:p>
              <a:pPr algn="ctr" fontAlgn="base">
                <a:spcBef>
                  <a:spcPct val="0"/>
                </a:spcBef>
                <a:spcAft>
                  <a:spcPct val="0"/>
                </a:spcAft>
                <a:buClr>
                  <a:schemeClr val="bg1"/>
                </a:buClr>
              </a:pPr>
              <a:r>
                <a:rPr lang="de-CH" sz="2400" dirty="0">
                  <a:solidFill>
                    <a:srgbClr val="232333"/>
                  </a:solidFill>
                  <a:latin typeface="HelveticaNeue LT 77 BdCn" panose="020B0706030502030204" pitchFamily="34" charset="0"/>
                </a:rPr>
                <a:t>Estimulación cerebral</a:t>
              </a:r>
            </a:p>
          </p:txBody>
        </p:sp>
      </p:grpSp>
      <p:pic>
        <p:nvPicPr>
          <p:cNvPr id="8" name="Imagen 7">
            <a:extLst>
              <a:ext uri="{FF2B5EF4-FFF2-40B4-BE49-F238E27FC236}">
                <a16:creationId xmlns:a16="http://schemas.microsoft.com/office/drawing/2014/main" id="{E93F936F-D74D-45B4-B999-4C4024B5E7CB}"/>
              </a:ext>
            </a:extLst>
          </p:cNvPr>
          <p:cNvPicPr>
            <a:picLocks noChangeAspect="1"/>
          </p:cNvPicPr>
          <p:nvPr/>
        </p:nvPicPr>
        <p:blipFill>
          <a:blip r:embed="rId6"/>
          <a:stretch>
            <a:fillRect/>
          </a:stretch>
        </p:blipFill>
        <p:spPr>
          <a:xfrm>
            <a:off x="6930529" y="0"/>
            <a:ext cx="2200847" cy="1194920"/>
          </a:xfrm>
          <a:prstGeom prst="rect">
            <a:avLst/>
          </a:prstGeom>
        </p:spPr>
      </p:pic>
    </p:spTree>
    <p:extLst>
      <p:ext uri="{BB962C8B-B14F-4D97-AF65-F5344CB8AC3E}">
        <p14:creationId xmlns:p14="http://schemas.microsoft.com/office/powerpoint/2010/main" val="2130876711"/>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6" name="Group 205"/>
          <p:cNvGrpSpPr/>
          <p:nvPr/>
        </p:nvGrpSpPr>
        <p:grpSpPr>
          <a:xfrm>
            <a:off x="8571242" y="2418635"/>
            <a:ext cx="899108" cy="899108"/>
            <a:chOff x="7174982" y="4563621"/>
            <a:chExt cx="899108" cy="899108"/>
          </a:xfrm>
        </p:grpSpPr>
        <p:grpSp>
          <p:nvGrpSpPr>
            <p:cNvPr id="207" name="Group 206"/>
            <p:cNvGrpSpPr/>
            <p:nvPr/>
          </p:nvGrpSpPr>
          <p:grpSpPr>
            <a:xfrm>
              <a:off x="7174982" y="4563621"/>
              <a:ext cx="899108" cy="899108"/>
              <a:chOff x="7174982" y="4563621"/>
              <a:chExt cx="899108" cy="899108"/>
            </a:xfrm>
          </p:grpSpPr>
          <p:sp>
            <p:nvSpPr>
              <p:cNvPr id="209" name="Oval 208"/>
              <p:cNvSpPr/>
              <p:nvPr/>
            </p:nvSpPr>
            <p:spPr bwMode="auto">
              <a:xfrm>
                <a:off x="7174982" y="4563621"/>
                <a:ext cx="899108" cy="899108"/>
              </a:xfrm>
              <a:prstGeom prst="ellipse">
                <a:avLst/>
              </a:prstGeom>
              <a:noFill/>
              <a:ln w="63500" cap="flat" cmpd="sng" algn="ctr">
                <a:gradFill flip="none" rotWithShape="1">
                  <a:gsLst>
                    <a:gs pos="0">
                      <a:schemeClr val="accent1">
                        <a:lumMod val="5000"/>
                        <a:lumOff val="95000"/>
                      </a:schemeClr>
                    </a:gs>
                    <a:gs pos="25000">
                      <a:srgbClr val="424B51"/>
                    </a:gs>
                    <a:gs pos="100000">
                      <a:srgbClr val="424B51"/>
                    </a:gs>
                  </a:gsLst>
                  <a:path path="circle">
                    <a:fillToRect r="100000" b="100000"/>
                  </a:path>
                  <a:tileRect l="-100000" t="-100000"/>
                </a:gra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0" name="Oval 209"/>
              <p:cNvSpPr/>
              <p:nvPr/>
            </p:nvSpPr>
            <p:spPr bwMode="auto">
              <a:xfrm>
                <a:off x="7400438" y="4813058"/>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1" name="Oval 210"/>
              <p:cNvSpPr/>
              <p:nvPr/>
            </p:nvSpPr>
            <p:spPr bwMode="auto">
              <a:xfrm>
                <a:off x="7727105" y="4813057"/>
                <a:ext cx="134300" cy="134300"/>
              </a:xfrm>
              <a:prstGeom prst="ellipse">
                <a:avLst/>
              </a:prstGeom>
              <a:gradFill flip="none" rotWithShape="1">
                <a:gsLst>
                  <a:gs pos="40000">
                    <a:srgbClr val="424B51"/>
                  </a:gs>
                  <a:gs pos="0">
                    <a:schemeClr val="accent1">
                      <a:lumMod val="5000"/>
                      <a:lumOff val="95000"/>
                    </a:schemeClr>
                  </a:gs>
                  <a:gs pos="100000">
                    <a:srgbClr val="424B51"/>
                  </a:gs>
                </a:gsLst>
                <a:path path="circle">
                  <a:fillToRect r="100000" b="100000"/>
                </a:path>
                <a:tileRect l="-100000" t="-100000"/>
              </a:gradFill>
              <a:ln w="3175" cap="flat" cmpd="sng" algn="ctr">
                <a:gradFill>
                  <a:gsLst>
                    <a:gs pos="100000">
                      <a:srgbClr val="424B51"/>
                    </a:gs>
                    <a:gs pos="17000">
                      <a:srgbClr val="C8CACC"/>
                    </a:gs>
                    <a:gs pos="0">
                      <a:schemeClr val="bg1"/>
                    </a:gs>
                  </a:gsLst>
                  <a:lin ang="5400000" scaled="1"/>
                </a:gra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208" name="Moon 207"/>
            <p:cNvSpPr/>
            <p:nvPr/>
          </p:nvSpPr>
          <p:spPr bwMode="auto">
            <a:xfrm rot="16200000">
              <a:off x="7483753" y="4905968"/>
              <a:ext cx="281566" cy="581650"/>
            </a:xfrm>
            <a:prstGeom prst="moon">
              <a:avLst>
                <a:gd name="adj" fmla="val 77224"/>
              </a:avLst>
            </a:prstGeom>
            <a:gradFill flip="none" rotWithShape="1">
              <a:gsLst>
                <a:gs pos="35000">
                  <a:srgbClr val="424B51"/>
                </a:gs>
                <a:gs pos="0">
                  <a:schemeClr val="bg1"/>
                </a:gs>
                <a:gs pos="100000">
                  <a:srgbClr val="424B51"/>
                </a:gs>
              </a:gsLst>
              <a:lin ang="10800000" scaled="1"/>
              <a:tileRect/>
            </a:gra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2" name="Titel 1"/>
          <p:cNvSpPr>
            <a:spLocks noGrp="1"/>
          </p:cNvSpPr>
          <p:nvPr>
            <p:ph type="title"/>
          </p:nvPr>
        </p:nvSpPr>
        <p:spPr>
          <a:xfrm>
            <a:off x="478502" y="388938"/>
            <a:ext cx="6586637" cy="553998"/>
          </a:xfrm>
        </p:spPr>
        <p:txBody>
          <a:bodyPr>
            <a:normAutofit fontScale="90000"/>
          </a:bodyPr>
          <a:lstStyle/>
          <a:p>
            <a:r>
              <a:rPr lang="en-US" dirty="0" err="1"/>
              <a:t>Ventajas</a:t>
            </a:r>
            <a:r>
              <a:rPr lang="en-US" dirty="0"/>
              <a:t> de las </a:t>
            </a:r>
            <a:r>
              <a:rPr lang="en-US" dirty="0" err="1"/>
              <a:t>nuevas</a:t>
            </a:r>
            <a:r>
              <a:rPr lang="en-US" dirty="0"/>
              <a:t> </a:t>
            </a:r>
            <a:r>
              <a:rPr lang="en-US" dirty="0" err="1"/>
              <a:t>tecnologías</a:t>
            </a:r>
            <a:endParaRPr lang="en-US" noProof="0" dirty="0"/>
          </a:p>
        </p:txBody>
      </p:sp>
      <p:grpSp>
        <p:nvGrpSpPr>
          <p:cNvPr id="2073" name="Group 2072"/>
          <p:cNvGrpSpPr/>
          <p:nvPr/>
        </p:nvGrpSpPr>
        <p:grpSpPr>
          <a:xfrm>
            <a:off x="5415575" y="3926096"/>
            <a:ext cx="2329200" cy="2167200"/>
            <a:chOff x="8113853" y="3602627"/>
            <a:chExt cx="2733555" cy="2609421"/>
          </a:xfrm>
        </p:grpSpPr>
        <p:sp>
          <p:nvSpPr>
            <p:cNvPr id="29" name="Rechteck 28"/>
            <p:cNvSpPr/>
            <p:nvPr/>
          </p:nvSpPr>
          <p:spPr>
            <a:xfrm>
              <a:off x="8113854" y="3602627"/>
              <a:ext cx="2733554" cy="2609421"/>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atin typeface="HelveticaNeue LT 77 BdCn" panose="020B0706030502030204" pitchFamily="34" charset="0"/>
              </a:endParaRPr>
            </a:p>
          </p:txBody>
        </p:sp>
        <p:sp>
          <p:nvSpPr>
            <p:cNvPr id="30" name="Textfeld 29"/>
            <p:cNvSpPr txBox="1"/>
            <p:nvPr/>
          </p:nvSpPr>
          <p:spPr>
            <a:xfrm>
              <a:off x="8113853" y="3697709"/>
              <a:ext cx="2733555" cy="778216"/>
            </a:xfrm>
            <a:prstGeom prst="rect">
              <a:avLst/>
            </a:prstGeom>
            <a:noFill/>
            <a:ln>
              <a:solidFill>
                <a:srgbClr val="90A630"/>
              </a:solidFill>
            </a:ln>
          </p:spPr>
          <p:txBody>
            <a:bodyPr wrap="square" rIns="90000" rtlCol="0">
              <a:spAutoFit/>
            </a:bodyPr>
            <a:lstStyle/>
            <a:p>
              <a:pPr algn="ctr"/>
              <a:r>
                <a:rPr lang="en-US" b="1" dirty="0" err="1">
                  <a:latin typeface="HelveticaNeue LT 77 BdCn" panose="020B0706030502030204" pitchFamily="34" charset="0"/>
                </a:rPr>
                <a:t>Ahorro</a:t>
              </a:r>
              <a:r>
                <a:rPr lang="en-US" b="1" dirty="0">
                  <a:latin typeface="HelveticaNeue LT 77 BdCn" panose="020B0706030502030204" pitchFamily="34" charset="0"/>
                </a:rPr>
                <a:t> de </a:t>
              </a:r>
              <a:r>
                <a:rPr lang="en-US" b="1" dirty="0" err="1">
                  <a:latin typeface="HelveticaNeue LT 77 BdCn" panose="020B0706030502030204" pitchFamily="34" charset="0"/>
                </a:rPr>
                <a:t>costes</a:t>
              </a:r>
              <a:r>
                <a:rPr lang="en-US" b="1" dirty="0">
                  <a:latin typeface="HelveticaNeue LT 77 BdCn" panose="020B0706030502030204" pitchFamily="34" charset="0"/>
                </a:rPr>
                <a:t> de mano de </a:t>
              </a:r>
              <a:r>
                <a:rPr lang="en-US" b="1" dirty="0" err="1">
                  <a:latin typeface="HelveticaNeue LT 77 BdCn" panose="020B0706030502030204" pitchFamily="34" charset="0"/>
                </a:rPr>
                <a:t>obra</a:t>
              </a:r>
              <a:r>
                <a:rPr lang="en-US" b="1" dirty="0">
                  <a:latin typeface="HelveticaNeue LT 77 BdCn" panose="020B0706030502030204" pitchFamily="34" charset="0"/>
                </a:rPr>
                <a:t> </a:t>
              </a:r>
            </a:p>
          </p:txBody>
        </p:sp>
      </p:grpSp>
      <p:sp>
        <p:nvSpPr>
          <p:cNvPr id="6" name="Footer Placeholder 5"/>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12" name="Slide Number Placeholder 11"/>
          <p:cNvSpPr>
            <a:spLocks noGrp="1"/>
          </p:cNvSpPr>
          <p:nvPr>
            <p:ph type="sldNum" sz="quarter" idx="12"/>
          </p:nvPr>
        </p:nvSpPr>
        <p:spPr/>
        <p:txBody>
          <a:bodyPr/>
          <a:lstStyle/>
          <a:p>
            <a:fld id="{9F8E3E85-A5F1-45AC-BC8E-CB7307177C38}" type="slidenum">
              <a:rPr lang="de-CH" smtClean="0">
                <a:solidFill>
                  <a:srgbClr val="000000"/>
                </a:solidFill>
              </a:rPr>
              <a:pPr/>
              <a:t>55</a:t>
            </a:fld>
            <a:endParaRPr lang="de-CH" dirty="0">
              <a:solidFill>
                <a:srgbClr val="000000"/>
              </a:solidFill>
            </a:endParaRPr>
          </a:p>
        </p:txBody>
      </p:sp>
      <p:grpSp>
        <p:nvGrpSpPr>
          <p:cNvPr id="34" name="Gruppieren 7"/>
          <p:cNvGrpSpPr/>
          <p:nvPr/>
        </p:nvGrpSpPr>
        <p:grpSpPr>
          <a:xfrm>
            <a:off x="2960515" y="1556688"/>
            <a:ext cx="2329698" cy="2167052"/>
            <a:chOff x="208344" y="1340664"/>
            <a:chExt cx="2329698" cy="2167052"/>
          </a:xfrm>
        </p:grpSpPr>
        <p:sp>
          <p:nvSpPr>
            <p:cNvPr id="35" name="Rechteck 26"/>
            <p:cNvSpPr/>
            <p:nvPr/>
          </p:nvSpPr>
          <p:spPr>
            <a:xfrm>
              <a:off x="208344" y="1340664"/>
              <a:ext cx="2329697" cy="2167052"/>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6" name="Textfeld 27"/>
            <p:cNvSpPr txBox="1"/>
            <p:nvPr/>
          </p:nvSpPr>
          <p:spPr>
            <a:xfrm>
              <a:off x="208346" y="1475492"/>
              <a:ext cx="2329696" cy="369332"/>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Uso</a:t>
              </a:r>
              <a:r>
                <a:rPr lang="en-US" b="1" dirty="0">
                  <a:latin typeface="HelveticaNeue LT 77 BdCn" panose="020B0706030502030204" pitchFamily="34" charset="0"/>
                </a:rPr>
                <a:t> en el </a:t>
              </a:r>
              <a:r>
                <a:rPr lang="en-US" b="1" dirty="0" err="1">
                  <a:latin typeface="HelveticaNeue LT 77 BdCn" panose="020B0706030502030204" pitchFamily="34" charset="0"/>
                </a:rPr>
                <a:t>hogar</a:t>
              </a:r>
              <a:endParaRPr lang="en-US" b="1" dirty="0">
                <a:latin typeface="HelveticaNeue LT 77 BdCn" panose="020B0706030502030204" pitchFamily="34" charset="0"/>
              </a:endParaRPr>
            </a:p>
          </p:txBody>
        </p:sp>
      </p:grpSp>
      <p:grpSp>
        <p:nvGrpSpPr>
          <p:cNvPr id="17" name="Group 16"/>
          <p:cNvGrpSpPr/>
          <p:nvPr/>
        </p:nvGrpSpPr>
        <p:grpSpPr>
          <a:xfrm>
            <a:off x="3751093" y="2437773"/>
            <a:ext cx="748540" cy="1012856"/>
            <a:chOff x="3458543" y="2244452"/>
            <a:chExt cx="748540" cy="1012856"/>
          </a:xfrm>
        </p:grpSpPr>
        <p:grpSp>
          <p:nvGrpSpPr>
            <p:cNvPr id="16" name="Group 15"/>
            <p:cNvGrpSpPr/>
            <p:nvPr/>
          </p:nvGrpSpPr>
          <p:grpSpPr>
            <a:xfrm>
              <a:off x="3458543" y="2244452"/>
              <a:ext cx="748540" cy="1012856"/>
              <a:chOff x="4131480" y="2312899"/>
              <a:chExt cx="748540" cy="1012856"/>
            </a:xfrm>
          </p:grpSpPr>
          <p:grpSp>
            <p:nvGrpSpPr>
              <p:cNvPr id="11" name="Group 10"/>
              <p:cNvGrpSpPr/>
              <p:nvPr/>
            </p:nvGrpSpPr>
            <p:grpSpPr>
              <a:xfrm>
                <a:off x="4131481" y="2434808"/>
                <a:ext cx="738071" cy="890947"/>
                <a:chOff x="3456104" y="2362344"/>
                <a:chExt cx="738071" cy="890947"/>
              </a:xfrm>
            </p:grpSpPr>
            <p:sp>
              <p:nvSpPr>
                <p:cNvPr id="5" name="Regular Pentagon 4"/>
                <p:cNvSpPr/>
                <p:nvPr/>
              </p:nvSpPr>
              <p:spPr bwMode="auto">
                <a:xfrm>
                  <a:off x="3456104" y="2362344"/>
                  <a:ext cx="738071" cy="801611"/>
                </a:xfrm>
                <a:custGeom>
                  <a:avLst/>
                  <a:gdLst>
                    <a:gd name="connsiteX0" fmla="*/ 1 w 936104"/>
                    <a:gd name="connsiteY0" fmla="*/ 302550 h 792088"/>
                    <a:gd name="connsiteX1" fmla="*/ 468052 w 936104"/>
                    <a:gd name="connsiteY1" fmla="*/ 0 h 792088"/>
                    <a:gd name="connsiteX2" fmla="*/ 936103 w 936104"/>
                    <a:gd name="connsiteY2" fmla="*/ 302550 h 792088"/>
                    <a:gd name="connsiteX3" fmla="*/ 757323 w 936104"/>
                    <a:gd name="connsiteY3" fmla="*/ 792086 h 792088"/>
                    <a:gd name="connsiteX4" fmla="*/ 178781 w 936104"/>
                    <a:gd name="connsiteY4" fmla="*/ 792086 h 792088"/>
                    <a:gd name="connsiteX5" fmla="*/ 1 w 936104"/>
                    <a:gd name="connsiteY5" fmla="*/ 302550 h 792088"/>
                    <a:gd name="connsiteX0" fmla="*/ 0 w 936102"/>
                    <a:gd name="connsiteY0" fmla="*/ 302550 h 792086"/>
                    <a:gd name="connsiteX1" fmla="*/ 468051 w 936102"/>
                    <a:gd name="connsiteY1" fmla="*/ 0 h 792086"/>
                    <a:gd name="connsiteX2" fmla="*/ 936102 w 936102"/>
                    <a:gd name="connsiteY2" fmla="*/ 302550 h 792086"/>
                    <a:gd name="connsiteX3" fmla="*/ 881147 w 936102"/>
                    <a:gd name="connsiteY3" fmla="*/ 792086 h 792086"/>
                    <a:gd name="connsiteX4" fmla="*/ 178780 w 936102"/>
                    <a:gd name="connsiteY4" fmla="*/ 792086 h 792086"/>
                    <a:gd name="connsiteX5" fmla="*/ 0 w 936102"/>
                    <a:gd name="connsiteY5" fmla="*/ 302550 h 792086"/>
                    <a:gd name="connsiteX0" fmla="*/ 0 w 881147"/>
                    <a:gd name="connsiteY0" fmla="*/ 302550 h 792086"/>
                    <a:gd name="connsiteX1" fmla="*/ 468051 w 881147"/>
                    <a:gd name="connsiteY1" fmla="*/ 0 h 792086"/>
                    <a:gd name="connsiteX2" fmla="*/ 859902 w 881147"/>
                    <a:gd name="connsiteY2" fmla="*/ 388275 h 792086"/>
                    <a:gd name="connsiteX3" fmla="*/ 881147 w 881147"/>
                    <a:gd name="connsiteY3" fmla="*/ 792086 h 792086"/>
                    <a:gd name="connsiteX4" fmla="*/ 178780 w 881147"/>
                    <a:gd name="connsiteY4" fmla="*/ 792086 h 792086"/>
                    <a:gd name="connsiteX5" fmla="*/ 0 w 881147"/>
                    <a:gd name="connsiteY5" fmla="*/ 302550 h 792086"/>
                    <a:gd name="connsiteX0" fmla="*/ 0 w 883715"/>
                    <a:gd name="connsiteY0" fmla="*/ 302550 h 792086"/>
                    <a:gd name="connsiteX1" fmla="*/ 468051 w 883715"/>
                    <a:gd name="connsiteY1" fmla="*/ 0 h 792086"/>
                    <a:gd name="connsiteX2" fmla="*/ 883715 w 883715"/>
                    <a:gd name="connsiteY2" fmla="*/ 331125 h 792086"/>
                    <a:gd name="connsiteX3" fmla="*/ 881147 w 883715"/>
                    <a:gd name="connsiteY3" fmla="*/ 792086 h 792086"/>
                    <a:gd name="connsiteX4" fmla="*/ 178780 w 883715"/>
                    <a:gd name="connsiteY4" fmla="*/ 792086 h 792086"/>
                    <a:gd name="connsiteX5" fmla="*/ 0 w 883715"/>
                    <a:gd name="connsiteY5" fmla="*/ 302550 h 792086"/>
                    <a:gd name="connsiteX0" fmla="*/ 0 w 883715"/>
                    <a:gd name="connsiteY0" fmla="*/ 293025 h 782561"/>
                    <a:gd name="connsiteX1" fmla="*/ 529964 w 883715"/>
                    <a:gd name="connsiteY1" fmla="*/ 0 h 782561"/>
                    <a:gd name="connsiteX2" fmla="*/ 883715 w 883715"/>
                    <a:gd name="connsiteY2" fmla="*/ 321600 h 782561"/>
                    <a:gd name="connsiteX3" fmla="*/ 881147 w 883715"/>
                    <a:gd name="connsiteY3" fmla="*/ 782561 h 782561"/>
                    <a:gd name="connsiteX4" fmla="*/ 178780 w 883715"/>
                    <a:gd name="connsiteY4" fmla="*/ 782561 h 782561"/>
                    <a:gd name="connsiteX5" fmla="*/ 0 w 883715"/>
                    <a:gd name="connsiteY5" fmla="*/ 293025 h 782561"/>
                    <a:gd name="connsiteX0" fmla="*/ 0 w 895434"/>
                    <a:gd name="connsiteY0" fmla="*/ 293025 h 801611"/>
                    <a:gd name="connsiteX1" fmla="*/ 529964 w 895434"/>
                    <a:gd name="connsiteY1" fmla="*/ 0 h 801611"/>
                    <a:gd name="connsiteX2" fmla="*/ 883715 w 895434"/>
                    <a:gd name="connsiteY2" fmla="*/ 321600 h 801611"/>
                    <a:gd name="connsiteX3" fmla="*/ 895434 w 895434"/>
                    <a:gd name="connsiteY3" fmla="*/ 801611 h 801611"/>
                    <a:gd name="connsiteX4" fmla="*/ 178780 w 895434"/>
                    <a:gd name="connsiteY4" fmla="*/ 782561 h 801611"/>
                    <a:gd name="connsiteX5" fmla="*/ 0 w 895434"/>
                    <a:gd name="connsiteY5" fmla="*/ 293025 h 801611"/>
                    <a:gd name="connsiteX0" fmla="*/ 0 w 895434"/>
                    <a:gd name="connsiteY0" fmla="*/ 293025 h 801611"/>
                    <a:gd name="connsiteX1" fmla="*/ 529964 w 895434"/>
                    <a:gd name="connsiteY1" fmla="*/ 0 h 801611"/>
                    <a:gd name="connsiteX2" fmla="*/ 883715 w 895434"/>
                    <a:gd name="connsiteY2" fmla="*/ 321600 h 801611"/>
                    <a:gd name="connsiteX3" fmla="*/ 895434 w 895434"/>
                    <a:gd name="connsiteY3" fmla="*/ 801611 h 801611"/>
                    <a:gd name="connsiteX4" fmla="*/ 169255 w 895434"/>
                    <a:gd name="connsiteY4" fmla="*/ 796849 h 801611"/>
                    <a:gd name="connsiteX5" fmla="*/ 0 w 895434"/>
                    <a:gd name="connsiteY5" fmla="*/ 293025 h 801611"/>
                    <a:gd name="connsiteX0" fmla="*/ 30770 w 726179"/>
                    <a:gd name="connsiteY0" fmla="*/ 345412 h 801611"/>
                    <a:gd name="connsiteX1" fmla="*/ 360709 w 726179"/>
                    <a:gd name="connsiteY1" fmla="*/ 0 h 801611"/>
                    <a:gd name="connsiteX2" fmla="*/ 714460 w 726179"/>
                    <a:gd name="connsiteY2" fmla="*/ 321600 h 801611"/>
                    <a:gd name="connsiteX3" fmla="*/ 726179 w 726179"/>
                    <a:gd name="connsiteY3" fmla="*/ 801611 h 801611"/>
                    <a:gd name="connsiteX4" fmla="*/ 0 w 726179"/>
                    <a:gd name="connsiteY4" fmla="*/ 796849 h 801611"/>
                    <a:gd name="connsiteX5" fmla="*/ 30770 w 726179"/>
                    <a:gd name="connsiteY5" fmla="*/ 345412 h 801611"/>
                    <a:gd name="connsiteX0" fmla="*/ 0 w 738272"/>
                    <a:gd name="connsiteY0" fmla="*/ 316837 h 801611"/>
                    <a:gd name="connsiteX1" fmla="*/ 372802 w 738272"/>
                    <a:gd name="connsiteY1" fmla="*/ 0 h 801611"/>
                    <a:gd name="connsiteX2" fmla="*/ 726553 w 738272"/>
                    <a:gd name="connsiteY2" fmla="*/ 321600 h 801611"/>
                    <a:gd name="connsiteX3" fmla="*/ 738272 w 738272"/>
                    <a:gd name="connsiteY3" fmla="*/ 801611 h 801611"/>
                    <a:gd name="connsiteX4" fmla="*/ 12093 w 738272"/>
                    <a:gd name="connsiteY4" fmla="*/ 796849 h 801611"/>
                    <a:gd name="connsiteX5" fmla="*/ 0 w 738272"/>
                    <a:gd name="connsiteY5" fmla="*/ 316837 h 801611"/>
                    <a:gd name="connsiteX0" fmla="*/ 0 w 738272"/>
                    <a:gd name="connsiteY0" fmla="*/ 316837 h 801611"/>
                    <a:gd name="connsiteX1" fmla="*/ 372802 w 738272"/>
                    <a:gd name="connsiteY1" fmla="*/ 0 h 801611"/>
                    <a:gd name="connsiteX2" fmla="*/ 726553 w 738272"/>
                    <a:gd name="connsiteY2" fmla="*/ 321600 h 801611"/>
                    <a:gd name="connsiteX3" fmla="*/ 738272 w 738272"/>
                    <a:gd name="connsiteY3" fmla="*/ 801611 h 801611"/>
                    <a:gd name="connsiteX4" fmla="*/ 2568 w 738272"/>
                    <a:gd name="connsiteY4" fmla="*/ 796849 h 801611"/>
                    <a:gd name="connsiteX5" fmla="*/ 0 w 738272"/>
                    <a:gd name="connsiteY5" fmla="*/ 316837 h 801611"/>
                    <a:gd name="connsiteX0" fmla="*/ 0 w 733509"/>
                    <a:gd name="connsiteY0" fmla="*/ 316837 h 801611"/>
                    <a:gd name="connsiteX1" fmla="*/ 372802 w 733509"/>
                    <a:gd name="connsiteY1" fmla="*/ 0 h 801611"/>
                    <a:gd name="connsiteX2" fmla="*/ 726553 w 733509"/>
                    <a:gd name="connsiteY2" fmla="*/ 321600 h 801611"/>
                    <a:gd name="connsiteX3" fmla="*/ 733509 w 733509"/>
                    <a:gd name="connsiteY3" fmla="*/ 801611 h 801611"/>
                    <a:gd name="connsiteX4" fmla="*/ 2568 w 733509"/>
                    <a:gd name="connsiteY4" fmla="*/ 796849 h 801611"/>
                    <a:gd name="connsiteX5" fmla="*/ 0 w 733509"/>
                    <a:gd name="connsiteY5" fmla="*/ 316837 h 801611"/>
                    <a:gd name="connsiteX0" fmla="*/ 0 w 728747"/>
                    <a:gd name="connsiteY0" fmla="*/ 316837 h 801611"/>
                    <a:gd name="connsiteX1" fmla="*/ 372802 w 728747"/>
                    <a:gd name="connsiteY1" fmla="*/ 0 h 801611"/>
                    <a:gd name="connsiteX2" fmla="*/ 726553 w 728747"/>
                    <a:gd name="connsiteY2" fmla="*/ 321600 h 801611"/>
                    <a:gd name="connsiteX3" fmla="*/ 728747 w 728747"/>
                    <a:gd name="connsiteY3" fmla="*/ 801611 h 801611"/>
                    <a:gd name="connsiteX4" fmla="*/ 2568 w 728747"/>
                    <a:gd name="connsiteY4" fmla="*/ 796849 h 801611"/>
                    <a:gd name="connsiteX5" fmla="*/ 0 w 728747"/>
                    <a:gd name="connsiteY5" fmla="*/ 316837 h 801611"/>
                    <a:gd name="connsiteX0" fmla="*/ 0 w 728747"/>
                    <a:gd name="connsiteY0" fmla="*/ 316837 h 801611"/>
                    <a:gd name="connsiteX1" fmla="*/ 368039 w 728747"/>
                    <a:gd name="connsiteY1" fmla="*/ 0 h 801611"/>
                    <a:gd name="connsiteX2" fmla="*/ 726553 w 728747"/>
                    <a:gd name="connsiteY2" fmla="*/ 321600 h 801611"/>
                    <a:gd name="connsiteX3" fmla="*/ 728747 w 728747"/>
                    <a:gd name="connsiteY3" fmla="*/ 801611 h 801611"/>
                    <a:gd name="connsiteX4" fmla="*/ 2568 w 728747"/>
                    <a:gd name="connsiteY4" fmla="*/ 796849 h 801611"/>
                    <a:gd name="connsiteX5" fmla="*/ 0 w 728747"/>
                    <a:gd name="connsiteY5" fmla="*/ 316837 h 801611"/>
                    <a:gd name="connsiteX0" fmla="*/ 0 w 728747"/>
                    <a:gd name="connsiteY0" fmla="*/ 316837 h 801611"/>
                    <a:gd name="connsiteX1" fmla="*/ 368039 w 728747"/>
                    <a:gd name="connsiteY1" fmla="*/ 0 h 801611"/>
                    <a:gd name="connsiteX2" fmla="*/ 726553 w 728747"/>
                    <a:gd name="connsiteY2" fmla="*/ 321600 h 801611"/>
                    <a:gd name="connsiteX3" fmla="*/ 728747 w 728747"/>
                    <a:gd name="connsiteY3" fmla="*/ 801611 h 801611"/>
                    <a:gd name="connsiteX4" fmla="*/ 2568 w 728747"/>
                    <a:gd name="connsiteY4" fmla="*/ 800024 h 801611"/>
                    <a:gd name="connsiteX5" fmla="*/ 0 w 728747"/>
                    <a:gd name="connsiteY5" fmla="*/ 316837 h 80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8747" h="801611">
                      <a:moveTo>
                        <a:pt x="0" y="316837"/>
                      </a:moveTo>
                      <a:lnTo>
                        <a:pt x="368039" y="0"/>
                      </a:lnTo>
                      <a:lnTo>
                        <a:pt x="726553" y="321600"/>
                      </a:lnTo>
                      <a:cubicBezTo>
                        <a:pt x="727284" y="481604"/>
                        <a:pt x="728016" y="641607"/>
                        <a:pt x="728747" y="801611"/>
                      </a:cubicBezTo>
                      <a:lnTo>
                        <a:pt x="2568" y="800024"/>
                      </a:lnTo>
                      <a:lnTo>
                        <a:pt x="0" y="316837"/>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 name="Rounded Rectangle 8"/>
                <p:cNvSpPr/>
                <p:nvPr/>
              </p:nvSpPr>
              <p:spPr bwMode="auto">
                <a:xfrm>
                  <a:off x="3712799" y="2867639"/>
                  <a:ext cx="235148" cy="385652"/>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15" name="Group 14"/>
              <p:cNvGrpSpPr/>
              <p:nvPr/>
            </p:nvGrpSpPr>
            <p:grpSpPr>
              <a:xfrm>
                <a:off x="4131480" y="2312899"/>
                <a:ext cx="748540" cy="764652"/>
                <a:chOff x="3164150" y="2243273"/>
                <a:chExt cx="748540" cy="764652"/>
              </a:xfrm>
            </p:grpSpPr>
            <p:sp>
              <p:nvSpPr>
                <p:cNvPr id="13" name="Half Frame 12"/>
                <p:cNvSpPr/>
                <p:nvPr/>
              </p:nvSpPr>
              <p:spPr bwMode="auto">
                <a:xfrm rot="2671122">
                  <a:off x="3164150" y="2270728"/>
                  <a:ext cx="748540" cy="737197"/>
                </a:xfrm>
                <a:custGeom>
                  <a:avLst/>
                  <a:gdLst>
                    <a:gd name="connsiteX0" fmla="*/ 0 w 780838"/>
                    <a:gd name="connsiteY0" fmla="*/ 0 h 733445"/>
                    <a:gd name="connsiteX1" fmla="*/ 780838 w 780838"/>
                    <a:gd name="connsiteY1" fmla="*/ 0 h 733445"/>
                    <a:gd name="connsiteX2" fmla="*/ 701481 w 780838"/>
                    <a:gd name="connsiteY2" fmla="*/ 74540 h 733445"/>
                    <a:gd name="connsiteX3" fmla="*/ 86591 w 780838"/>
                    <a:gd name="connsiteY3" fmla="*/ 74540 h 733445"/>
                    <a:gd name="connsiteX4" fmla="*/ 86591 w 780838"/>
                    <a:gd name="connsiteY4" fmla="*/ 652110 h 733445"/>
                    <a:gd name="connsiteX5" fmla="*/ 0 w 780838"/>
                    <a:gd name="connsiteY5" fmla="*/ 733445 h 733445"/>
                    <a:gd name="connsiteX6" fmla="*/ 0 w 780838"/>
                    <a:gd name="connsiteY6" fmla="*/ 0 h 733445"/>
                    <a:gd name="connsiteX0" fmla="*/ 0 w 776650"/>
                    <a:gd name="connsiteY0" fmla="*/ 35957 h 769402"/>
                    <a:gd name="connsiteX1" fmla="*/ 776650 w 776650"/>
                    <a:gd name="connsiteY1" fmla="*/ 0 h 769402"/>
                    <a:gd name="connsiteX2" fmla="*/ 701481 w 776650"/>
                    <a:gd name="connsiteY2" fmla="*/ 110497 h 769402"/>
                    <a:gd name="connsiteX3" fmla="*/ 86591 w 776650"/>
                    <a:gd name="connsiteY3" fmla="*/ 110497 h 769402"/>
                    <a:gd name="connsiteX4" fmla="*/ 86591 w 776650"/>
                    <a:gd name="connsiteY4" fmla="*/ 688067 h 769402"/>
                    <a:gd name="connsiteX5" fmla="*/ 0 w 776650"/>
                    <a:gd name="connsiteY5" fmla="*/ 769402 h 769402"/>
                    <a:gd name="connsiteX6" fmla="*/ 0 w 776650"/>
                    <a:gd name="connsiteY6" fmla="*/ 35957 h 769402"/>
                    <a:gd name="connsiteX0" fmla="*/ 0 w 776650"/>
                    <a:gd name="connsiteY0" fmla="*/ 35957 h 769402"/>
                    <a:gd name="connsiteX1" fmla="*/ 776650 w 776650"/>
                    <a:gd name="connsiteY1" fmla="*/ 0 h 769402"/>
                    <a:gd name="connsiteX2" fmla="*/ 737665 w 776650"/>
                    <a:gd name="connsiteY2" fmla="*/ 79369 h 769402"/>
                    <a:gd name="connsiteX3" fmla="*/ 86591 w 776650"/>
                    <a:gd name="connsiteY3" fmla="*/ 110497 h 769402"/>
                    <a:gd name="connsiteX4" fmla="*/ 86591 w 776650"/>
                    <a:gd name="connsiteY4" fmla="*/ 688067 h 769402"/>
                    <a:gd name="connsiteX5" fmla="*/ 0 w 776650"/>
                    <a:gd name="connsiteY5" fmla="*/ 769402 h 769402"/>
                    <a:gd name="connsiteX6" fmla="*/ 0 w 776650"/>
                    <a:gd name="connsiteY6" fmla="*/ 35957 h 769402"/>
                    <a:gd name="connsiteX0" fmla="*/ 128436 w 776650"/>
                    <a:gd name="connsiteY0" fmla="*/ 0 h 1055666"/>
                    <a:gd name="connsiteX1" fmla="*/ 776650 w 776650"/>
                    <a:gd name="connsiteY1" fmla="*/ 286264 h 1055666"/>
                    <a:gd name="connsiteX2" fmla="*/ 737665 w 776650"/>
                    <a:gd name="connsiteY2" fmla="*/ 365633 h 1055666"/>
                    <a:gd name="connsiteX3" fmla="*/ 86591 w 776650"/>
                    <a:gd name="connsiteY3" fmla="*/ 396761 h 1055666"/>
                    <a:gd name="connsiteX4" fmla="*/ 86591 w 776650"/>
                    <a:gd name="connsiteY4" fmla="*/ 974331 h 1055666"/>
                    <a:gd name="connsiteX5" fmla="*/ 0 w 776650"/>
                    <a:gd name="connsiteY5" fmla="*/ 1055666 h 1055666"/>
                    <a:gd name="connsiteX6" fmla="*/ 128436 w 776650"/>
                    <a:gd name="connsiteY6" fmla="*/ 0 h 1055666"/>
                    <a:gd name="connsiteX0" fmla="*/ 128436 w 822002"/>
                    <a:gd name="connsiteY0" fmla="*/ 34411 h 1090077"/>
                    <a:gd name="connsiteX1" fmla="*/ 822002 w 822002"/>
                    <a:gd name="connsiteY1" fmla="*/ 0 h 1090077"/>
                    <a:gd name="connsiteX2" fmla="*/ 737665 w 822002"/>
                    <a:gd name="connsiteY2" fmla="*/ 400044 h 1090077"/>
                    <a:gd name="connsiteX3" fmla="*/ 86591 w 822002"/>
                    <a:gd name="connsiteY3" fmla="*/ 431172 h 1090077"/>
                    <a:gd name="connsiteX4" fmla="*/ 86591 w 822002"/>
                    <a:gd name="connsiteY4" fmla="*/ 1008742 h 1090077"/>
                    <a:gd name="connsiteX5" fmla="*/ 0 w 822002"/>
                    <a:gd name="connsiteY5" fmla="*/ 1090077 h 1090077"/>
                    <a:gd name="connsiteX6" fmla="*/ 128436 w 822002"/>
                    <a:gd name="connsiteY6" fmla="*/ 34411 h 1090077"/>
                    <a:gd name="connsiteX0" fmla="*/ 128436 w 822002"/>
                    <a:gd name="connsiteY0" fmla="*/ 34411 h 1090077"/>
                    <a:gd name="connsiteX1" fmla="*/ 822002 w 822002"/>
                    <a:gd name="connsiteY1" fmla="*/ 0 h 1090077"/>
                    <a:gd name="connsiteX2" fmla="*/ 818861 w 822002"/>
                    <a:gd name="connsiteY2" fmla="*/ 88652 h 1090077"/>
                    <a:gd name="connsiteX3" fmla="*/ 86591 w 822002"/>
                    <a:gd name="connsiteY3" fmla="*/ 431172 h 1090077"/>
                    <a:gd name="connsiteX4" fmla="*/ 86591 w 822002"/>
                    <a:gd name="connsiteY4" fmla="*/ 1008742 h 1090077"/>
                    <a:gd name="connsiteX5" fmla="*/ 0 w 822002"/>
                    <a:gd name="connsiteY5" fmla="*/ 1090077 h 1090077"/>
                    <a:gd name="connsiteX6" fmla="*/ 128436 w 822002"/>
                    <a:gd name="connsiteY6" fmla="*/ 34411 h 1090077"/>
                    <a:gd name="connsiteX0" fmla="*/ 128436 w 822002"/>
                    <a:gd name="connsiteY0" fmla="*/ 34411 h 1090077"/>
                    <a:gd name="connsiteX1" fmla="*/ 822002 w 822002"/>
                    <a:gd name="connsiteY1" fmla="*/ 0 h 1090077"/>
                    <a:gd name="connsiteX2" fmla="*/ 818861 w 822002"/>
                    <a:gd name="connsiteY2" fmla="*/ 88652 h 1090077"/>
                    <a:gd name="connsiteX3" fmla="*/ 209894 w 822002"/>
                    <a:gd name="connsiteY3" fmla="*/ 185242 h 1090077"/>
                    <a:gd name="connsiteX4" fmla="*/ 86591 w 822002"/>
                    <a:gd name="connsiteY4" fmla="*/ 1008742 h 1090077"/>
                    <a:gd name="connsiteX5" fmla="*/ 0 w 822002"/>
                    <a:gd name="connsiteY5" fmla="*/ 1090077 h 1090077"/>
                    <a:gd name="connsiteX6" fmla="*/ 128436 w 822002"/>
                    <a:gd name="connsiteY6" fmla="*/ 34411 h 1090077"/>
                    <a:gd name="connsiteX0" fmla="*/ 128436 w 822002"/>
                    <a:gd name="connsiteY0" fmla="*/ 34411 h 1090077"/>
                    <a:gd name="connsiteX1" fmla="*/ 822002 w 822002"/>
                    <a:gd name="connsiteY1" fmla="*/ 0 h 1090077"/>
                    <a:gd name="connsiteX2" fmla="*/ 818861 w 822002"/>
                    <a:gd name="connsiteY2" fmla="*/ 88652 h 1090077"/>
                    <a:gd name="connsiteX3" fmla="*/ 221591 w 822002"/>
                    <a:gd name="connsiteY3" fmla="*/ 129211 h 1090077"/>
                    <a:gd name="connsiteX4" fmla="*/ 86591 w 822002"/>
                    <a:gd name="connsiteY4" fmla="*/ 1008742 h 1090077"/>
                    <a:gd name="connsiteX5" fmla="*/ 0 w 822002"/>
                    <a:gd name="connsiteY5" fmla="*/ 1090077 h 1090077"/>
                    <a:gd name="connsiteX6" fmla="*/ 128436 w 822002"/>
                    <a:gd name="connsiteY6" fmla="*/ 34411 h 1090077"/>
                    <a:gd name="connsiteX0" fmla="*/ 128436 w 822002"/>
                    <a:gd name="connsiteY0" fmla="*/ 34411 h 1090077"/>
                    <a:gd name="connsiteX1" fmla="*/ 822002 w 822002"/>
                    <a:gd name="connsiteY1" fmla="*/ 0 h 1090077"/>
                    <a:gd name="connsiteX2" fmla="*/ 818861 w 822002"/>
                    <a:gd name="connsiteY2" fmla="*/ 88652 h 1090077"/>
                    <a:gd name="connsiteX3" fmla="*/ 199291 w 822002"/>
                    <a:gd name="connsiteY3" fmla="*/ 111063 h 1090077"/>
                    <a:gd name="connsiteX4" fmla="*/ 86591 w 822002"/>
                    <a:gd name="connsiteY4" fmla="*/ 1008742 h 1090077"/>
                    <a:gd name="connsiteX5" fmla="*/ 0 w 822002"/>
                    <a:gd name="connsiteY5" fmla="*/ 1090077 h 1090077"/>
                    <a:gd name="connsiteX6" fmla="*/ 128436 w 822002"/>
                    <a:gd name="connsiteY6" fmla="*/ 34411 h 1090077"/>
                    <a:gd name="connsiteX0" fmla="*/ 128436 w 822002"/>
                    <a:gd name="connsiteY0" fmla="*/ 34411 h 1090077"/>
                    <a:gd name="connsiteX1" fmla="*/ 822002 w 822002"/>
                    <a:gd name="connsiteY1" fmla="*/ 0 h 1090077"/>
                    <a:gd name="connsiteX2" fmla="*/ 818861 w 822002"/>
                    <a:gd name="connsiteY2" fmla="*/ 88652 h 1090077"/>
                    <a:gd name="connsiteX3" fmla="*/ 199291 w 822002"/>
                    <a:gd name="connsiteY3" fmla="*/ 111063 h 1090077"/>
                    <a:gd name="connsiteX4" fmla="*/ 158581 w 822002"/>
                    <a:gd name="connsiteY4" fmla="*/ 724214 h 1090077"/>
                    <a:gd name="connsiteX5" fmla="*/ 0 w 822002"/>
                    <a:gd name="connsiteY5" fmla="*/ 1090077 h 1090077"/>
                    <a:gd name="connsiteX6" fmla="*/ 128436 w 822002"/>
                    <a:gd name="connsiteY6" fmla="*/ 34411 h 1090077"/>
                    <a:gd name="connsiteX0" fmla="*/ 64936 w 758502"/>
                    <a:gd name="connsiteY0" fmla="*/ 34411 h 747104"/>
                    <a:gd name="connsiteX1" fmla="*/ 758502 w 758502"/>
                    <a:gd name="connsiteY1" fmla="*/ 0 h 747104"/>
                    <a:gd name="connsiteX2" fmla="*/ 755361 w 758502"/>
                    <a:gd name="connsiteY2" fmla="*/ 88652 h 747104"/>
                    <a:gd name="connsiteX3" fmla="*/ 135791 w 758502"/>
                    <a:gd name="connsiteY3" fmla="*/ 111063 h 747104"/>
                    <a:gd name="connsiteX4" fmla="*/ 95081 w 758502"/>
                    <a:gd name="connsiteY4" fmla="*/ 724214 h 747104"/>
                    <a:gd name="connsiteX5" fmla="*/ 0 w 758502"/>
                    <a:gd name="connsiteY5" fmla="*/ 747104 h 747104"/>
                    <a:gd name="connsiteX6" fmla="*/ 64936 w 758502"/>
                    <a:gd name="connsiteY6" fmla="*/ 34411 h 747104"/>
                    <a:gd name="connsiteX0" fmla="*/ 50561 w 744127"/>
                    <a:gd name="connsiteY0" fmla="*/ 34411 h 724214"/>
                    <a:gd name="connsiteX1" fmla="*/ 744127 w 744127"/>
                    <a:gd name="connsiteY1" fmla="*/ 0 h 724214"/>
                    <a:gd name="connsiteX2" fmla="*/ 740986 w 744127"/>
                    <a:gd name="connsiteY2" fmla="*/ 88652 h 724214"/>
                    <a:gd name="connsiteX3" fmla="*/ 121416 w 744127"/>
                    <a:gd name="connsiteY3" fmla="*/ 111063 h 724214"/>
                    <a:gd name="connsiteX4" fmla="*/ 80706 w 744127"/>
                    <a:gd name="connsiteY4" fmla="*/ 724214 h 724214"/>
                    <a:gd name="connsiteX5" fmla="*/ 0 w 744127"/>
                    <a:gd name="connsiteY5" fmla="*/ 639458 h 724214"/>
                    <a:gd name="connsiteX6" fmla="*/ 50561 w 744127"/>
                    <a:gd name="connsiteY6" fmla="*/ 34411 h 724214"/>
                    <a:gd name="connsiteX0" fmla="*/ 50561 w 740986"/>
                    <a:gd name="connsiteY0" fmla="*/ 32938 h 722741"/>
                    <a:gd name="connsiteX1" fmla="*/ 652064 w 740986"/>
                    <a:gd name="connsiteY1" fmla="*/ 0 h 722741"/>
                    <a:gd name="connsiteX2" fmla="*/ 740986 w 740986"/>
                    <a:gd name="connsiteY2" fmla="*/ 87179 h 722741"/>
                    <a:gd name="connsiteX3" fmla="*/ 121416 w 740986"/>
                    <a:gd name="connsiteY3" fmla="*/ 109590 h 722741"/>
                    <a:gd name="connsiteX4" fmla="*/ 80706 w 740986"/>
                    <a:gd name="connsiteY4" fmla="*/ 722741 h 722741"/>
                    <a:gd name="connsiteX5" fmla="*/ 0 w 740986"/>
                    <a:gd name="connsiteY5" fmla="*/ 637985 h 722741"/>
                    <a:gd name="connsiteX6" fmla="*/ 50561 w 740986"/>
                    <a:gd name="connsiteY6" fmla="*/ 32938 h 722741"/>
                    <a:gd name="connsiteX0" fmla="*/ 50561 w 740986"/>
                    <a:gd name="connsiteY0" fmla="*/ 32938 h 729475"/>
                    <a:gd name="connsiteX1" fmla="*/ 652064 w 740986"/>
                    <a:gd name="connsiteY1" fmla="*/ 0 h 729475"/>
                    <a:gd name="connsiteX2" fmla="*/ 740986 w 740986"/>
                    <a:gd name="connsiteY2" fmla="*/ 87179 h 729475"/>
                    <a:gd name="connsiteX3" fmla="*/ 121416 w 740986"/>
                    <a:gd name="connsiteY3" fmla="*/ 109590 h 729475"/>
                    <a:gd name="connsiteX4" fmla="*/ 80649 w 740986"/>
                    <a:gd name="connsiteY4" fmla="*/ 729475 h 729475"/>
                    <a:gd name="connsiteX5" fmla="*/ 0 w 740986"/>
                    <a:gd name="connsiteY5" fmla="*/ 637985 h 729475"/>
                    <a:gd name="connsiteX6" fmla="*/ 50561 w 740986"/>
                    <a:gd name="connsiteY6" fmla="*/ 32938 h 729475"/>
                    <a:gd name="connsiteX0" fmla="*/ 47335 w 737760"/>
                    <a:gd name="connsiteY0" fmla="*/ 32938 h 729475"/>
                    <a:gd name="connsiteX1" fmla="*/ 648838 w 737760"/>
                    <a:gd name="connsiteY1" fmla="*/ 0 h 729475"/>
                    <a:gd name="connsiteX2" fmla="*/ 737760 w 737760"/>
                    <a:gd name="connsiteY2" fmla="*/ 87179 h 729475"/>
                    <a:gd name="connsiteX3" fmla="*/ 118190 w 737760"/>
                    <a:gd name="connsiteY3" fmla="*/ 109590 h 729475"/>
                    <a:gd name="connsiteX4" fmla="*/ 77423 w 737760"/>
                    <a:gd name="connsiteY4" fmla="*/ 729475 h 729475"/>
                    <a:gd name="connsiteX5" fmla="*/ 0 w 737760"/>
                    <a:gd name="connsiteY5" fmla="*/ 654851 h 729475"/>
                    <a:gd name="connsiteX6" fmla="*/ 47335 w 737760"/>
                    <a:gd name="connsiteY6" fmla="*/ 32938 h 729475"/>
                    <a:gd name="connsiteX0" fmla="*/ 43939 w 737760"/>
                    <a:gd name="connsiteY0" fmla="*/ 36278 h 729475"/>
                    <a:gd name="connsiteX1" fmla="*/ 648838 w 737760"/>
                    <a:gd name="connsiteY1" fmla="*/ 0 h 729475"/>
                    <a:gd name="connsiteX2" fmla="*/ 737760 w 737760"/>
                    <a:gd name="connsiteY2" fmla="*/ 87179 h 729475"/>
                    <a:gd name="connsiteX3" fmla="*/ 118190 w 737760"/>
                    <a:gd name="connsiteY3" fmla="*/ 109590 h 729475"/>
                    <a:gd name="connsiteX4" fmla="*/ 77423 w 737760"/>
                    <a:gd name="connsiteY4" fmla="*/ 729475 h 729475"/>
                    <a:gd name="connsiteX5" fmla="*/ 0 w 737760"/>
                    <a:gd name="connsiteY5" fmla="*/ 654851 h 729475"/>
                    <a:gd name="connsiteX6" fmla="*/ 43939 w 737760"/>
                    <a:gd name="connsiteY6" fmla="*/ 36278 h 729475"/>
                    <a:gd name="connsiteX0" fmla="*/ 43939 w 737760"/>
                    <a:gd name="connsiteY0" fmla="*/ 36278 h 729475"/>
                    <a:gd name="connsiteX1" fmla="*/ 648838 w 737760"/>
                    <a:gd name="connsiteY1" fmla="*/ 0 h 729475"/>
                    <a:gd name="connsiteX2" fmla="*/ 737760 w 737760"/>
                    <a:gd name="connsiteY2" fmla="*/ 87179 h 729475"/>
                    <a:gd name="connsiteX3" fmla="*/ 118161 w 737760"/>
                    <a:gd name="connsiteY3" fmla="*/ 112958 h 729475"/>
                    <a:gd name="connsiteX4" fmla="*/ 77423 w 737760"/>
                    <a:gd name="connsiteY4" fmla="*/ 729475 h 729475"/>
                    <a:gd name="connsiteX5" fmla="*/ 0 w 737760"/>
                    <a:gd name="connsiteY5" fmla="*/ 654851 h 729475"/>
                    <a:gd name="connsiteX6" fmla="*/ 43939 w 737760"/>
                    <a:gd name="connsiteY6" fmla="*/ 36278 h 729475"/>
                    <a:gd name="connsiteX0" fmla="*/ 43939 w 746221"/>
                    <a:gd name="connsiteY0" fmla="*/ 36278 h 729475"/>
                    <a:gd name="connsiteX1" fmla="*/ 648838 w 746221"/>
                    <a:gd name="connsiteY1" fmla="*/ 0 h 729475"/>
                    <a:gd name="connsiteX2" fmla="*/ 746221 w 746221"/>
                    <a:gd name="connsiteY2" fmla="*/ 82199 h 729475"/>
                    <a:gd name="connsiteX3" fmla="*/ 118161 w 746221"/>
                    <a:gd name="connsiteY3" fmla="*/ 112958 h 729475"/>
                    <a:gd name="connsiteX4" fmla="*/ 77423 w 746221"/>
                    <a:gd name="connsiteY4" fmla="*/ 729475 h 729475"/>
                    <a:gd name="connsiteX5" fmla="*/ 0 w 746221"/>
                    <a:gd name="connsiteY5" fmla="*/ 654851 h 729475"/>
                    <a:gd name="connsiteX6" fmla="*/ 43939 w 746221"/>
                    <a:gd name="connsiteY6" fmla="*/ 36278 h 729475"/>
                    <a:gd name="connsiteX0" fmla="*/ 43939 w 746221"/>
                    <a:gd name="connsiteY0" fmla="*/ 34437 h 727634"/>
                    <a:gd name="connsiteX1" fmla="*/ 667346 w 746221"/>
                    <a:gd name="connsiteY1" fmla="*/ 0 h 727634"/>
                    <a:gd name="connsiteX2" fmla="*/ 746221 w 746221"/>
                    <a:gd name="connsiteY2" fmla="*/ 80358 h 727634"/>
                    <a:gd name="connsiteX3" fmla="*/ 118161 w 746221"/>
                    <a:gd name="connsiteY3" fmla="*/ 111117 h 727634"/>
                    <a:gd name="connsiteX4" fmla="*/ 77423 w 746221"/>
                    <a:gd name="connsiteY4" fmla="*/ 727634 h 727634"/>
                    <a:gd name="connsiteX5" fmla="*/ 0 w 746221"/>
                    <a:gd name="connsiteY5" fmla="*/ 653010 h 727634"/>
                    <a:gd name="connsiteX6" fmla="*/ 43939 w 746221"/>
                    <a:gd name="connsiteY6" fmla="*/ 34437 h 727634"/>
                    <a:gd name="connsiteX0" fmla="*/ 43939 w 746221"/>
                    <a:gd name="connsiteY0" fmla="*/ 34437 h 734368"/>
                    <a:gd name="connsiteX1" fmla="*/ 667346 w 746221"/>
                    <a:gd name="connsiteY1" fmla="*/ 0 h 734368"/>
                    <a:gd name="connsiteX2" fmla="*/ 746221 w 746221"/>
                    <a:gd name="connsiteY2" fmla="*/ 80358 h 734368"/>
                    <a:gd name="connsiteX3" fmla="*/ 118161 w 746221"/>
                    <a:gd name="connsiteY3" fmla="*/ 111117 h 734368"/>
                    <a:gd name="connsiteX4" fmla="*/ 77366 w 746221"/>
                    <a:gd name="connsiteY4" fmla="*/ 734368 h 734368"/>
                    <a:gd name="connsiteX5" fmla="*/ 0 w 746221"/>
                    <a:gd name="connsiteY5" fmla="*/ 653010 h 734368"/>
                    <a:gd name="connsiteX6" fmla="*/ 43939 w 746221"/>
                    <a:gd name="connsiteY6" fmla="*/ 34437 h 734368"/>
                    <a:gd name="connsiteX0" fmla="*/ 43939 w 746221"/>
                    <a:gd name="connsiteY0" fmla="*/ 34437 h 732670"/>
                    <a:gd name="connsiteX1" fmla="*/ 667346 w 746221"/>
                    <a:gd name="connsiteY1" fmla="*/ 0 h 732670"/>
                    <a:gd name="connsiteX2" fmla="*/ 746221 w 746221"/>
                    <a:gd name="connsiteY2" fmla="*/ 80358 h 732670"/>
                    <a:gd name="connsiteX3" fmla="*/ 118161 w 746221"/>
                    <a:gd name="connsiteY3" fmla="*/ 111117 h 732670"/>
                    <a:gd name="connsiteX4" fmla="*/ 75697 w 746221"/>
                    <a:gd name="connsiteY4" fmla="*/ 732670 h 732670"/>
                    <a:gd name="connsiteX5" fmla="*/ 0 w 746221"/>
                    <a:gd name="connsiteY5" fmla="*/ 653010 h 732670"/>
                    <a:gd name="connsiteX6" fmla="*/ 43939 w 746221"/>
                    <a:gd name="connsiteY6" fmla="*/ 34437 h 732670"/>
                    <a:gd name="connsiteX0" fmla="*/ 45636 w 747918"/>
                    <a:gd name="connsiteY0" fmla="*/ 34437 h 732670"/>
                    <a:gd name="connsiteX1" fmla="*/ 669043 w 747918"/>
                    <a:gd name="connsiteY1" fmla="*/ 0 h 732670"/>
                    <a:gd name="connsiteX2" fmla="*/ 747918 w 747918"/>
                    <a:gd name="connsiteY2" fmla="*/ 80358 h 732670"/>
                    <a:gd name="connsiteX3" fmla="*/ 119858 w 747918"/>
                    <a:gd name="connsiteY3" fmla="*/ 111117 h 732670"/>
                    <a:gd name="connsiteX4" fmla="*/ 77394 w 747918"/>
                    <a:gd name="connsiteY4" fmla="*/ 732670 h 732670"/>
                    <a:gd name="connsiteX5" fmla="*/ 0 w 747918"/>
                    <a:gd name="connsiteY5" fmla="*/ 654679 h 732670"/>
                    <a:gd name="connsiteX6" fmla="*/ 45636 w 747918"/>
                    <a:gd name="connsiteY6" fmla="*/ 34437 h 732670"/>
                    <a:gd name="connsiteX0" fmla="*/ 45636 w 747918"/>
                    <a:gd name="connsiteY0" fmla="*/ 34437 h 734368"/>
                    <a:gd name="connsiteX1" fmla="*/ 669043 w 747918"/>
                    <a:gd name="connsiteY1" fmla="*/ 0 h 734368"/>
                    <a:gd name="connsiteX2" fmla="*/ 747918 w 747918"/>
                    <a:gd name="connsiteY2" fmla="*/ 80358 h 734368"/>
                    <a:gd name="connsiteX3" fmla="*/ 119858 w 747918"/>
                    <a:gd name="connsiteY3" fmla="*/ 111117 h 734368"/>
                    <a:gd name="connsiteX4" fmla="*/ 79064 w 747918"/>
                    <a:gd name="connsiteY4" fmla="*/ 734368 h 734368"/>
                    <a:gd name="connsiteX5" fmla="*/ 0 w 747918"/>
                    <a:gd name="connsiteY5" fmla="*/ 654679 h 734368"/>
                    <a:gd name="connsiteX6" fmla="*/ 45636 w 747918"/>
                    <a:gd name="connsiteY6" fmla="*/ 34437 h 734368"/>
                    <a:gd name="connsiteX0" fmla="*/ 51295 w 753577"/>
                    <a:gd name="connsiteY0" fmla="*/ 34437 h 734368"/>
                    <a:gd name="connsiteX1" fmla="*/ 674702 w 753577"/>
                    <a:gd name="connsiteY1" fmla="*/ 0 h 734368"/>
                    <a:gd name="connsiteX2" fmla="*/ 753577 w 753577"/>
                    <a:gd name="connsiteY2" fmla="*/ 80358 h 734368"/>
                    <a:gd name="connsiteX3" fmla="*/ 125517 w 753577"/>
                    <a:gd name="connsiteY3" fmla="*/ 111117 h 734368"/>
                    <a:gd name="connsiteX4" fmla="*/ 84723 w 753577"/>
                    <a:gd name="connsiteY4" fmla="*/ 734368 h 734368"/>
                    <a:gd name="connsiteX5" fmla="*/ 0 w 753577"/>
                    <a:gd name="connsiteY5" fmla="*/ 727037 h 734368"/>
                    <a:gd name="connsiteX6" fmla="*/ 51295 w 753577"/>
                    <a:gd name="connsiteY6" fmla="*/ 34437 h 734368"/>
                    <a:gd name="connsiteX0" fmla="*/ 51295 w 753577"/>
                    <a:gd name="connsiteY0" fmla="*/ 35625 h 735556"/>
                    <a:gd name="connsiteX1" fmla="*/ 733647 w 753577"/>
                    <a:gd name="connsiteY1" fmla="*/ 0 h 735556"/>
                    <a:gd name="connsiteX2" fmla="*/ 753577 w 753577"/>
                    <a:gd name="connsiteY2" fmla="*/ 81546 h 735556"/>
                    <a:gd name="connsiteX3" fmla="*/ 125517 w 753577"/>
                    <a:gd name="connsiteY3" fmla="*/ 112305 h 735556"/>
                    <a:gd name="connsiteX4" fmla="*/ 84723 w 753577"/>
                    <a:gd name="connsiteY4" fmla="*/ 735556 h 735556"/>
                    <a:gd name="connsiteX5" fmla="*/ 0 w 753577"/>
                    <a:gd name="connsiteY5" fmla="*/ 728225 h 735556"/>
                    <a:gd name="connsiteX6" fmla="*/ 51295 w 753577"/>
                    <a:gd name="connsiteY6" fmla="*/ 35625 h 735556"/>
                    <a:gd name="connsiteX0" fmla="*/ 51295 w 753577"/>
                    <a:gd name="connsiteY0" fmla="*/ 37266 h 737197"/>
                    <a:gd name="connsiteX1" fmla="*/ 738711 w 753577"/>
                    <a:gd name="connsiteY1" fmla="*/ 0 h 737197"/>
                    <a:gd name="connsiteX2" fmla="*/ 753577 w 753577"/>
                    <a:gd name="connsiteY2" fmla="*/ 83187 h 737197"/>
                    <a:gd name="connsiteX3" fmla="*/ 125517 w 753577"/>
                    <a:gd name="connsiteY3" fmla="*/ 113946 h 737197"/>
                    <a:gd name="connsiteX4" fmla="*/ 84723 w 753577"/>
                    <a:gd name="connsiteY4" fmla="*/ 737197 h 737197"/>
                    <a:gd name="connsiteX5" fmla="*/ 0 w 753577"/>
                    <a:gd name="connsiteY5" fmla="*/ 729866 h 737197"/>
                    <a:gd name="connsiteX6" fmla="*/ 51295 w 753577"/>
                    <a:gd name="connsiteY6" fmla="*/ 37266 h 737197"/>
                    <a:gd name="connsiteX0" fmla="*/ 51295 w 748540"/>
                    <a:gd name="connsiteY0" fmla="*/ 37266 h 737197"/>
                    <a:gd name="connsiteX1" fmla="*/ 738711 w 748540"/>
                    <a:gd name="connsiteY1" fmla="*/ 0 h 737197"/>
                    <a:gd name="connsiteX2" fmla="*/ 748540 w 748540"/>
                    <a:gd name="connsiteY2" fmla="*/ 81461 h 737197"/>
                    <a:gd name="connsiteX3" fmla="*/ 125517 w 748540"/>
                    <a:gd name="connsiteY3" fmla="*/ 113946 h 737197"/>
                    <a:gd name="connsiteX4" fmla="*/ 84723 w 748540"/>
                    <a:gd name="connsiteY4" fmla="*/ 737197 h 737197"/>
                    <a:gd name="connsiteX5" fmla="*/ 0 w 748540"/>
                    <a:gd name="connsiteY5" fmla="*/ 729866 h 737197"/>
                    <a:gd name="connsiteX6" fmla="*/ 51295 w 748540"/>
                    <a:gd name="connsiteY6" fmla="*/ 37266 h 737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8540" h="737197">
                      <a:moveTo>
                        <a:pt x="51295" y="37266"/>
                      </a:moveTo>
                      <a:lnTo>
                        <a:pt x="738711" y="0"/>
                      </a:lnTo>
                      <a:lnTo>
                        <a:pt x="748540" y="81461"/>
                      </a:lnTo>
                      <a:lnTo>
                        <a:pt x="125517" y="113946"/>
                      </a:lnTo>
                      <a:lnTo>
                        <a:pt x="84723" y="737197"/>
                      </a:lnTo>
                      <a:lnTo>
                        <a:pt x="0" y="729866"/>
                      </a:lnTo>
                      <a:lnTo>
                        <a:pt x="51295" y="37266"/>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4" name="Rectangle 13"/>
                <p:cNvSpPr/>
                <p:nvPr/>
              </p:nvSpPr>
              <p:spPr bwMode="auto">
                <a:xfrm>
                  <a:off x="3172014" y="2243273"/>
                  <a:ext cx="128588" cy="190674"/>
                </a:xfrm>
                <a:custGeom>
                  <a:avLst/>
                  <a:gdLst>
                    <a:gd name="connsiteX0" fmla="*/ 0 w 128588"/>
                    <a:gd name="connsiteY0" fmla="*/ 0 h 190674"/>
                    <a:gd name="connsiteX1" fmla="*/ 128588 w 128588"/>
                    <a:gd name="connsiteY1" fmla="*/ 0 h 190674"/>
                    <a:gd name="connsiteX2" fmla="*/ 128588 w 128588"/>
                    <a:gd name="connsiteY2" fmla="*/ 190674 h 190674"/>
                    <a:gd name="connsiteX3" fmla="*/ 0 w 128588"/>
                    <a:gd name="connsiteY3" fmla="*/ 190674 h 190674"/>
                    <a:gd name="connsiteX4" fmla="*/ 0 w 128588"/>
                    <a:gd name="connsiteY4" fmla="*/ 0 h 190674"/>
                    <a:gd name="connsiteX0" fmla="*/ 0 w 128588"/>
                    <a:gd name="connsiteY0" fmla="*/ 0 h 190674"/>
                    <a:gd name="connsiteX1" fmla="*/ 128588 w 128588"/>
                    <a:gd name="connsiteY1" fmla="*/ 0 h 190674"/>
                    <a:gd name="connsiteX2" fmla="*/ 128588 w 128588"/>
                    <a:gd name="connsiteY2" fmla="*/ 69230 h 190674"/>
                    <a:gd name="connsiteX3" fmla="*/ 0 w 128588"/>
                    <a:gd name="connsiteY3" fmla="*/ 190674 h 190674"/>
                    <a:gd name="connsiteX4" fmla="*/ 0 w 128588"/>
                    <a:gd name="connsiteY4" fmla="*/ 0 h 1906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588" h="190674">
                      <a:moveTo>
                        <a:pt x="0" y="0"/>
                      </a:moveTo>
                      <a:lnTo>
                        <a:pt x="128588" y="0"/>
                      </a:lnTo>
                      <a:lnTo>
                        <a:pt x="128588" y="69230"/>
                      </a:lnTo>
                      <a:lnTo>
                        <a:pt x="0" y="190674"/>
                      </a:lnTo>
                      <a:lnTo>
                        <a:pt x="0"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sp>
          <p:nvSpPr>
            <p:cNvPr id="43" name="Rounded Rectangle 42"/>
            <p:cNvSpPr/>
            <p:nvPr/>
          </p:nvSpPr>
          <p:spPr bwMode="auto">
            <a:xfrm>
              <a:off x="3759543" y="2609790"/>
              <a:ext cx="147716" cy="143002"/>
            </a:xfrm>
            <a:prstGeom prst="round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74" name="Group 73"/>
          <p:cNvGrpSpPr/>
          <p:nvPr/>
        </p:nvGrpSpPr>
        <p:grpSpPr>
          <a:xfrm>
            <a:off x="512244" y="1556688"/>
            <a:ext cx="2329697" cy="2167052"/>
            <a:chOff x="208344" y="1340664"/>
            <a:chExt cx="2329697" cy="2167052"/>
          </a:xfrm>
        </p:grpSpPr>
        <p:grpSp>
          <p:nvGrpSpPr>
            <p:cNvPr id="8" name="Gruppieren 7"/>
            <p:cNvGrpSpPr/>
            <p:nvPr/>
          </p:nvGrpSpPr>
          <p:grpSpPr>
            <a:xfrm>
              <a:off x="208344" y="1340664"/>
              <a:ext cx="2329697" cy="2167052"/>
              <a:chOff x="208344" y="1340664"/>
              <a:chExt cx="2329697" cy="2167052"/>
            </a:xfrm>
          </p:grpSpPr>
          <p:sp>
            <p:nvSpPr>
              <p:cNvPr id="27" name="Rechteck 26"/>
              <p:cNvSpPr/>
              <p:nvPr/>
            </p:nvSpPr>
            <p:spPr>
              <a:xfrm>
                <a:off x="208344" y="1340664"/>
                <a:ext cx="2329697" cy="2167052"/>
              </a:xfrm>
              <a:prstGeom prst="rect">
                <a:avLst/>
              </a:prstGeom>
              <a:solidFill>
                <a:schemeClr val="bg1"/>
              </a:solid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8" name="Textfeld 27"/>
              <p:cNvSpPr txBox="1"/>
              <p:nvPr/>
            </p:nvSpPr>
            <p:spPr>
              <a:xfrm>
                <a:off x="208346" y="1424809"/>
                <a:ext cx="2322394" cy="646331"/>
              </a:xfrm>
              <a:prstGeom prst="rect">
                <a:avLst/>
              </a:prstGeom>
              <a:solidFill>
                <a:schemeClr val="bg1"/>
              </a:solidFill>
              <a:ln>
                <a:solidFill>
                  <a:srgbClr val="90A630"/>
                </a:solidFill>
              </a:ln>
            </p:spPr>
            <p:txBody>
              <a:bodyPr wrap="square" rtlCol="0">
                <a:spAutoFit/>
              </a:bodyPr>
              <a:lstStyle/>
              <a:p>
                <a:pPr algn="ctr"/>
                <a:r>
                  <a:rPr lang="en-US" b="1" dirty="0">
                    <a:latin typeface="HelveticaNeue LT 77 BdCn" panose="020B0706030502030204" pitchFamily="34" charset="0"/>
                  </a:rPr>
                  <a:t>Gran </a:t>
                </a:r>
                <a:r>
                  <a:rPr lang="en-US" b="1" dirty="0" err="1">
                    <a:latin typeface="HelveticaNeue LT 77 BdCn" panose="020B0706030502030204" pitchFamily="34" charset="0"/>
                  </a:rPr>
                  <a:t>consistencia</a:t>
                </a:r>
                <a:r>
                  <a:rPr lang="en-US" b="1" dirty="0">
                    <a:latin typeface="HelveticaNeue LT 77 BdCn" panose="020B0706030502030204" pitchFamily="34" charset="0"/>
                  </a:rPr>
                  <a:t> de la terapia</a:t>
                </a:r>
              </a:p>
            </p:txBody>
          </p:sp>
        </p:grpSp>
        <p:grpSp>
          <p:nvGrpSpPr>
            <p:cNvPr id="2054" name="Group 2053"/>
            <p:cNvGrpSpPr/>
            <p:nvPr/>
          </p:nvGrpSpPr>
          <p:grpSpPr>
            <a:xfrm>
              <a:off x="804739" y="2259589"/>
              <a:ext cx="1235205" cy="1025377"/>
              <a:chOff x="931321" y="2285351"/>
              <a:chExt cx="1235205" cy="1025377"/>
            </a:xfrm>
          </p:grpSpPr>
          <p:sp>
            <p:nvSpPr>
              <p:cNvPr id="18" name="Oval 17"/>
              <p:cNvSpPr/>
              <p:nvPr/>
            </p:nvSpPr>
            <p:spPr bwMode="auto">
              <a:xfrm>
                <a:off x="931321" y="2285351"/>
                <a:ext cx="1018380" cy="1025377"/>
              </a:xfrm>
              <a:prstGeom prst="ellipse">
                <a:avLst/>
              </a:prstGeom>
              <a:noFill/>
              <a:ln w="5715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7" name="Oval 46"/>
              <p:cNvSpPr/>
              <p:nvPr/>
            </p:nvSpPr>
            <p:spPr bwMode="auto">
              <a:xfrm>
                <a:off x="1135069" y="2490500"/>
                <a:ext cx="610884" cy="615081"/>
              </a:xfrm>
              <a:prstGeom prst="ellipse">
                <a:avLst/>
              </a:prstGeom>
              <a:noFill/>
              <a:ln w="28575"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48" name="Oval 47"/>
              <p:cNvSpPr/>
              <p:nvPr/>
            </p:nvSpPr>
            <p:spPr bwMode="auto">
              <a:xfrm>
                <a:off x="1330602" y="2680827"/>
                <a:ext cx="219818" cy="221328"/>
              </a:xfrm>
              <a:prstGeom prst="ellipse">
                <a:avLst/>
              </a:prstGeom>
              <a:noFill/>
              <a:ln w="4445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2053" name="Group 2052"/>
              <p:cNvGrpSpPr/>
              <p:nvPr/>
            </p:nvGrpSpPr>
            <p:grpSpPr>
              <a:xfrm rot="21179764">
                <a:off x="1415544" y="2444731"/>
                <a:ext cx="719596" cy="316319"/>
                <a:chOff x="1440511" y="2484615"/>
                <a:chExt cx="719596" cy="316319"/>
              </a:xfrm>
            </p:grpSpPr>
            <p:cxnSp>
              <p:nvCxnSpPr>
                <p:cNvPr id="20" name="Straight Connector 19"/>
                <p:cNvCxnSpPr/>
                <p:nvPr/>
              </p:nvCxnSpPr>
              <p:spPr bwMode="auto">
                <a:xfrm flipV="1">
                  <a:off x="1440511" y="2619375"/>
                  <a:ext cx="533545" cy="181559"/>
                </a:xfrm>
                <a:prstGeom prst="line">
                  <a:avLst/>
                </a:prstGeom>
                <a:noFill/>
                <a:ln w="2857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51" name="Rectangle 2050"/>
                <p:cNvSpPr/>
                <p:nvPr/>
              </p:nvSpPr>
              <p:spPr bwMode="auto">
                <a:xfrm>
                  <a:off x="1960082" y="2484615"/>
                  <a:ext cx="200025" cy="160891"/>
                </a:xfrm>
                <a:custGeom>
                  <a:avLst/>
                  <a:gdLst>
                    <a:gd name="connsiteX0" fmla="*/ 0 w 203945"/>
                    <a:gd name="connsiteY0" fmla="*/ 0 h 101360"/>
                    <a:gd name="connsiteX1" fmla="*/ 203945 w 203945"/>
                    <a:gd name="connsiteY1" fmla="*/ 0 h 101360"/>
                    <a:gd name="connsiteX2" fmla="*/ 203945 w 203945"/>
                    <a:gd name="connsiteY2" fmla="*/ 101360 h 101360"/>
                    <a:gd name="connsiteX3" fmla="*/ 0 w 203945"/>
                    <a:gd name="connsiteY3" fmla="*/ 101360 h 101360"/>
                    <a:gd name="connsiteX4" fmla="*/ 0 w 203945"/>
                    <a:gd name="connsiteY4" fmla="*/ 0 h 101360"/>
                    <a:gd name="connsiteX0" fmla="*/ 0 w 203945"/>
                    <a:gd name="connsiteY0" fmla="*/ 130968 h 232328"/>
                    <a:gd name="connsiteX1" fmla="*/ 118220 w 203945"/>
                    <a:gd name="connsiteY1" fmla="*/ 0 h 232328"/>
                    <a:gd name="connsiteX2" fmla="*/ 203945 w 203945"/>
                    <a:gd name="connsiteY2" fmla="*/ 232328 h 232328"/>
                    <a:gd name="connsiteX3" fmla="*/ 0 w 203945"/>
                    <a:gd name="connsiteY3" fmla="*/ 232328 h 232328"/>
                    <a:gd name="connsiteX4" fmla="*/ 0 w 203945"/>
                    <a:gd name="connsiteY4" fmla="*/ 130968 h 232328"/>
                    <a:gd name="connsiteX0" fmla="*/ 0 w 225376"/>
                    <a:gd name="connsiteY0" fmla="*/ 130968 h 232328"/>
                    <a:gd name="connsiteX1" fmla="*/ 139651 w 225376"/>
                    <a:gd name="connsiteY1" fmla="*/ 0 h 232328"/>
                    <a:gd name="connsiteX2" fmla="*/ 225376 w 225376"/>
                    <a:gd name="connsiteY2" fmla="*/ 232328 h 232328"/>
                    <a:gd name="connsiteX3" fmla="*/ 21431 w 225376"/>
                    <a:gd name="connsiteY3" fmla="*/ 232328 h 232328"/>
                    <a:gd name="connsiteX4" fmla="*/ 0 w 225376"/>
                    <a:gd name="connsiteY4" fmla="*/ 130968 h 232328"/>
                    <a:gd name="connsiteX0" fmla="*/ 0 w 139651"/>
                    <a:gd name="connsiteY0" fmla="*/ 130968 h 232328"/>
                    <a:gd name="connsiteX1" fmla="*/ 139651 w 139651"/>
                    <a:gd name="connsiteY1" fmla="*/ 0 h 232328"/>
                    <a:gd name="connsiteX2" fmla="*/ 122982 w 139651"/>
                    <a:gd name="connsiteY2" fmla="*/ 98978 h 232328"/>
                    <a:gd name="connsiteX3" fmla="*/ 21431 w 139651"/>
                    <a:gd name="connsiteY3" fmla="*/ 232328 h 232328"/>
                    <a:gd name="connsiteX4" fmla="*/ 0 w 139651"/>
                    <a:gd name="connsiteY4" fmla="*/ 130968 h 232328"/>
                    <a:gd name="connsiteX0" fmla="*/ 0 w 192881"/>
                    <a:gd name="connsiteY0" fmla="*/ 130968 h 160891"/>
                    <a:gd name="connsiteX1" fmla="*/ 139651 w 192881"/>
                    <a:gd name="connsiteY1" fmla="*/ 0 h 160891"/>
                    <a:gd name="connsiteX2" fmla="*/ 122982 w 192881"/>
                    <a:gd name="connsiteY2" fmla="*/ 98978 h 160891"/>
                    <a:gd name="connsiteX3" fmla="*/ 192881 w 192881"/>
                    <a:gd name="connsiteY3" fmla="*/ 160891 h 160891"/>
                    <a:gd name="connsiteX4" fmla="*/ 0 w 192881"/>
                    <a:gd name="connsiteY4" fmla="*/ 130968 h 160891"/>
                    <a:gd name="connsiteX0" fmla="*/ 0 w 200025"/>
                    <a:gd name="connsiteY0" fmla="*/ 145255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5255 h 160891"/>
                    <a:gd name="connsiteX0" fmla="*/ 0 w 200025"/>
                    <a:gd name="connsiteY0" fmla="*/ 142874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2874 h 160891"/>
                    <a:gd name="connsiteX0" fmla="*/ 0 w 200025"/>
                    <a:gd name="connsiteY0" fmla="*/ 142874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2874 h 16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160891">
                      <a:moveTo>
                        <a:pt x="0" y="142874"/>
                      </a:moveTo>
                      <a:lnTo>
                        <a:pt x="146795" y="0"/>
                      </a:lnTo>
                      <a:lnTo>
                        <a:pt x="130126" y="98978"/>
                      </a:lnTo>
                      <a:lnTo>
                        <a:pt x="200025" y="160891"/>
                      </a:lnTo>
                      <a:lnTo>
                        <a:pt x="0" y="142874"/>
                      </a:lnTo>
                      <a:close/>
                    </a:path>
                  </a:pathLst>
                </a:custGeom>
                <a:noFill/>
                <a:ln w="28575"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2052" name="Group 2051"/>
              <p:cNvGrpSpPr/>
              <p:nvPr/>
            </p:nvGrpSpPr>
            <p:grpSpPr>
              <a:xfrm rot="623546">
                <a:off x="1434658" y="2824870"/>
                <a:ext cx="731868" cy="199148"/>
                <a:chOff x="1446040" y="2752953"/>
                <a:chExt cx="731868" cy="199148"/>
              </a:xfrm>
            </p:grpSpPr>
            <p:cxnSp>
              <p:nvCxnSpPr>
                <p:cNvPr id="54" name="Straight Connector 53"/>
                <p:cNvCxnSpPr/>
                <p:nvPr/>
              </p:nvCxnSpPr>
              <p:spPr bwMode="auto">
                <a:xfrm rot="20976454">
                  <a:off x="1446040" y="2752953"/>
                  <a:ext cx="513110" cy="178729"/>
                </a:xfrm>
                <a:prstGeom prst="line">
                  <a:avLst/>
                </a:prstGeom>
                <a:noFill/>
                <a:ln w="2857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8" name="Rectangle 2050"/>
                <p:cNvSpPr/>
                <p:nvPr/>
              </p:nvSpPr>
              <p:spPr bwMode="auto">
                <a:xfrm rot="1644806">
                  <a:off x="1977883" y="2791210"/>
                  <a:ext cx="200025" cy="160891"/>
                </a:xfrm>
                <a:custGeom>
                  <a:avLst/>
                  <a:gdLst>
                    <a:gd name="connsiteX0" fmla="*/ 0 w 203945"/>
                    <a:gd name="connsiteY0" fmla="*/ 0 h 101360"/>
                    <a:gd name="connsiteX1" fmla="*/ 203945 w 203945"/>
                    <a:gd name="connsiteY1" fmla="*/ 0 h 101360"/>
                    <a:gd name="connsiteX2" fmla="*/ 203945 w 203945"/>
                    <a:gd name="connsiteY2" fmla="*/ 101360 h 101360"/>
                    <a:gd name="connsiteX3" fmla="*/ 0 w 203945"/>
                    <a:gd name="connsiteY3" fmla="*/ 101360 h 101360"/>
                    <a:gd name="connsiteX4" fmla="*/ 0 w 203945"/>
                    <a:gd name="connsiteY4" fmla="*/ 0 h 101360"/>
                    <a:gd name="connsiteX0" fmla="*/ 0 w 203945"/>
                    <a:gd name="connsiteY0" fmla="*/ 130968 h 232328"/>
                    <a:gd name="connsiteX1" fmla="*/ 118220 w 203945"/>
                    <a:gd name="connsiteY1" fmla="*/ 0 h 232328"/>
                    <a:gd name="connsiteX2" fmla="*/ 203945 w 203945"/>
                    <a:gd name="connsiteY2" fmla="*/ 232328 h 232328"/>
                    <a:gd name="connsiteX3" fmla="*/ 0 w 203945"/>
                    <a:gd name="connsiteY3" fmla="*/ 232328 h 232328"/>
                    <a:gd name="connsiteX4" fmla="*/ 0 w 203945"/>
                    <a:gd name="connsiteY4" fmla="*/ 130968 h 232328"/>
                    <a:gd name="connsiteX0" fmla="*/ 0 w 225376"/>
                    <a:gd name="connsiteY0" fmla="*/ 130968 h 232328"/>
                    <a:gd name="connsiteX1" fmla="*/ 139651 w 225376"/>
                    <a:gd name="connsiteY1" fmla="*/ 0 h 232328"/>
                    <a:gd name="connsiteX2" fmla="*/ 225376 w 225376"/>
                    <a:gd name="connsiteY2" fmla="*/ 232328 h 232328"/>
                    <a:gd name="connsiteX3" fmla="*/ 21431 w 225376"/>
                    <a:gd name="connsiteY3" fmla="*/ 232328 h 232328"/>
                    <a:gd name="connsiteX4" fmla="*/ 0 w 225376"/>
                    <a:gd name="connsiteY4" fmla="*/ 130968 h 232328"/>
                    <a:gd name="connsiteX0" fmla="*/ 0 w 139651"/>
                    <a:gd name="connsiteY0" fmla="*/ 130968 h 232328"/>
                    <a:gd name="connsiteX1" fmla="*/ 139651 w 139651"/>
                    <a:gd name="connsiteY1" fmla="*/ 0 h 232328"/>
                    <a:gd name="connsiteX2" fmla="*/ 122982 w 139651"/>
                    <a:gd name="connsiteY2" fmla="*/ 98978 h 232328"/>
                    <a:gd name="connsiteX3" fmla="*/ 21431 w 139651"/>
                    <a:gd name="connsiteY3" fmla="*/ 232328 h 232328"/>
                    <a:gd name="connsiteX4" fmla="*/ 0 w 139651"/>
                    <a:gd name="connsiteY4" fmla="*/ 130968 h 232328"/>
                    <a:gd name="connsiteX0" fmla="*/ 0 w 192881"/>
                    <a:gd name="connsiteY0" fmla="*/ 130968 h 160891"/>
                    <a:gd name="connsiteX1" fmla="*/ 139651 w 192881"/>
                    <a:gd name="connsiteY1" fmla="*/ 0 h 160891"/>
                    <a:gd name="connsiteX2" fmla="*/ 122982 w 192881"/>
                    <a:gd name="connsiteY2" fmla="*/ 98978 h 160891"/>
                    <a:gd name="connsiteX3" fmla="*/ 192881 w 192881"/>
                    <a:gd name="connsiteY3" fmla="*/ 160891 h 160891"/>
                    <a:gd name="connsiteX4" fmla="*/ 0 w 192881"/>
                    <a:gd name="connsiteY4" fmla="*/ 130968 h 160891"/>
                    <a:gd name="connsiteX0" fmla="*/ 0 w 200025"/>
                    <a:gd name="connsiteY0" fmla="*/ 145255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5255 h 160891"/>
                    <a:gd name="connsiteX0" fmla="*/ 0 w 200025"/>
                    <a:gd name="connsiteY0" fmla="*/ 142874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2874 h 160891"/>
                    <a:gd name="connsiteX0" fmla="*/ 0 w 200025"/>
                    <a:gd name="connsiteY0" fmla="*/ 142874 h 160891"/>
                    <a:gd name="connsiteX1" fmla="*/ 146795 w 200025"/>
                    <a:gd name="connsiteY1" fmla="*/ 0 h 160891"/>
                    <a:gd name="connsiteX2" fmla="*/ 130126 w 200025"/>
                    <a:gd name="connsiteY2" fmla="*/ 98978 h 160891"/>
                    <a:gd name="connsiteX3" fmla="*/ 200025 w 200025"/>
                    <a:gd name="connsiteY3" fmla="*/ 160891 h 160891"/>
                    <a:gd name="connsiteX4" fmla="*/ 0 w 200025"/>
                    <a:gd name="connsiteY4" fmla="*/ 142874 h 1608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160891">
                      <a:moveTo>
                        <a:pt x="0" y="142874"/>
                      </a:moveTo>
                      <a:lnTo>
                        <a:pt x="146795" y="0"/>
                      </a:lnTo>
                      <a:lnTo>
                        <a:pt x="130126" y="98978"/>
                      </a:lnTo>
                      <a:lnTo>
                        <a:pt x="200025" y="160891"/>
                      </a:lnTo>
                      <a:lnTo>
                        <a:pt x="0" y="142874"/>
                      </a:lnTo>
                      <a:close/>
                    </a:path>
                  </a:pathLst>
                </a:custGeom>
                <a:noFill/>
                <a:ln w="28575"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grpSp>
        <p:nvGrpSpPr>
          <p:cNvPr id="76" name="Group 75"/>
          <p:cNvGrpSpPr/>
          <p:nvPr/>
        </p:nvGrpSpPr>
        <p:grpSpPr>
          <a:xfrm>
            <a:off x="5406211" y="1556688"/>
            <a:ext cx="2329200" cy="2167200"/>
            <a:chOff x="5127585" y="1343563"/>
            <a:chExt cx="2329200" cy="2167200"/>
          </a:xfrm>
        </p:grpSpPr>
        <p:sp>
          <p:nvSpPr>
            <p:cNvPr id="23" name="Textfeld 22"/>
            <p:cNvSpPr txBox="1"/>
            <p:nvPr/>
          </p:nvSpPr>
          <p:spPr>
            <a:xfrm>
              <a:off x="5127585" y="1474706"/>
              <a:ext cx="2329200" cy="369332"/>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Nunca</a:t>
              </a:r>
              <a:r>
                <a:rPr lang="en-US" b="1" dirty="0">
                  <a:latin typeface="HelveticaNeue LT 77 BdCn" panose="020B0706030502030204" pitchFamily="34" charset="0"/>
                </a:rPr>
                <a:t> se </a:t>
              </a:r>
              <a:r>
                <a:rPr lang="en-US" b="1" dirty="0" err="1">
                  <a:latin typeface="HelveticaNeue LT 77 BdCn" panose="020B0706030502030204" pitchFamily="34" charset="0"/>
                </a:rPr>
                <a:t>cansa</a:t>
              </a:r>
              <a:endParaRPr lang="en-US" b="1" dirty="0">
                <a:latin typeface="HelveticaNeue LT 77 BdCn" panose="020B0706030502030204" pitchFamily="34" charset="0"/>
              </a:endParaRPr>
            </a:p>
          </p:txBody>
        </p:sp>
        <p:grpSp>
          <p:nvGrpSpPr>
            <p:cNvPr id="75" name="Group 74"/>
            <p:cNvGrpSpPr/>
            <p:nvPr/>
          </p:nvGrpSpPr>
          <p:grpSpPr>
            <a:xfrm>
              <a:off x="5127585" y="1343563"/>
              <a:ext cx="2329200" cy="2167200"/>
              <a:chOff x="5127585" y="1343563"/>
              <a:chExt cx="2329200" cy="2167200"/>
            </a:xfrm>
          </p:grpSpPr>
          <p:sp>
            <p:nvSpPr>
              <p:cNvPr id="22" name="Rechteck 21"/>
              <p:cNvSpPr/>
              <p:nvPr/>
            </p:nvSpPr>
            <p:spPr>
              <a:xfrm>
                <a:off x="5127585" y="1343563"/>
                <a:ext cx="2329200" cy="2167200"/>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grpSp>
            <p:nvGrpSpPr>
              <p:cNvPr id="2063" name="Group 2062"/>
              <p:cNvGrpSpPr/>
              <p:nvPr/>
            </p:nvGrpSpPr>
            <p:grpSpPr>
              <a:xfrm>
                <a:off x="5700398" y="2190785"/>
                <a:ext cx="1086115" cy="928559"/>
                <a:chOff x="6003660" y="2200275"/>
                <a:chExt cx="1086115" cy="928559"/>
              </a:xfrm>
            </p:grpSpPr>
            <p:sp>
              <p:nvSpPr>
                <p:cNvPr id="2056" name="Rectangle 2055"/>
                <p:cNvSpPr/>
                <p:nvPr/>
              </p:nvSpPr>
              <p:spPr bwMode="auto">
                <a:xfrm>
                  <a:off x="6149975" y="2424190"/>
                  <a:ext cx="939800" cy="483220"/>
                </a:xfrm>
                <a:prstGeom prst="rect">
                  <a:avLst/>
                </a:prstGeom>
                <a:noFill/>
                <a:ln w="57150" cap="flat"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4" name="Rectangle 63"/>
                <p:cNvSpPr/>
                <p:nvPr/>
              </p:nvSpPr>
              <p:spPr bwMode="auto">
                <a:xfrm>
                  <a:off x="6003660" y="2520747"/>
                  <a:ext cx="146314" cy="295735"/>
                </a:xfrm>
                <a:prstGeom prst="rect">
                  <a:avLst/>
                </a:prstGeom>
                <a:noFill/>
                <a:ln w="57150" cap="flat"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2057" name="Isosceles Triangle 2056"/>
                <p:cNvSpPr/>
                <p:nvPr/>
              </p:nvSpPr>
              <p:spPr bwMode="auto">
                <a:xfrm>
                  <a:off x="6798848" y="2474087"/>
                  <a:ext cx="237502" cy="385662"/>
                </a:xfrm>
                <a:custGeom>
                  <a:avLst/>
                  <a:gdLst>
                    <a:gd name="connsiteX0" fmla="*/ 0 w 187495"/>
                    <a:gd name="connsiteY0" fmla="*/ 378760 h 378760"/>
                    <a:gd name="connsiteX1" fmla="*/ 93748 w 187495"/>
                    <a:gd name="connsiteY1" fmla="*/ 0 h 378760"/>
                    <a:gd name="connsiteX2" fmla="*/ 187495 w 187495"/>
                    <a:gd name="connsiteY2" fmla="*/ 378760 h 378760"/>
                    <a:gd name="connsiteX3" fmla="*/ 0 w 187495"/>
                    <a:gd name="connsiteY3" fmla="*/ 378760 h 378760"/>
                    <a:gd name="connsiteX0" fmla="*/ 0 w 187495"/>
                    <a:gd name="connsiteY0" fmla="*/ 378760 h 378760"/>
                    <a:gd name="connsiteX1" fmla="*/ 173123 w 187495"/>
                    <a:gd name="connsiteY1" fmla="*/ 0 h 378760"/>
                    <a:gd name="connsiteX2" fmla="*/ 187495 w 187495"/>
                    <a:gd name="connsiteY2" fmla="*/ 378760 h 378760"/>
                    <a:gd name="connsiteX3" fmla="*/ 0 w 187495"/>
                    <a:gd name="connsiteY3" fmla="*/ 378760 h 378760"/>
                    <a:gd name="connsiteX0" fmla="*/ 0 w 194639"/>
                    <a:gd name="connsiteY0" fmla="*/ 369235 h 378760"/>
                    <a:gd name="connsiteX1" fmla="*/ 180267 w 194639"/>
                    <a:gd name="connsiteY1" fmla="*/ 0 h 378760"/>
                    <a:gd name="connsiteX2" fmla="*/ 194639 w 194639"/>
                    <a:gd name="connsiteY2" fmla="*/ 378760 h 378760"/>
                    <a:gd name="connsiteX3" fmla="*/ 0 w 194639"/>
                    <a:gd name="connsiteY3" fmla="*/ 369235 h 378760"/>
                    <a:gd name="connsiteX0" fmla="*/ 0 w 182733"/>
                    <a:gd name="connsiteY0" fmla="*/ 369235 h 369235"/>
                    <a:gd name="connsiteX1" fmla="*/ 180267 w 182733"/>
                    <a:gd name="connsiteY1" fmla="*/ 0 h 369235"/>
                    <a:gd name="connsiteX2" fmla="*/ 182733 w 182733"/>
                    <a:gd name="connsiteY2" fmla="*/ 366854 h 369235"/>
                    <a:gd name="connsiteX3" fmla="*/ 0 w 182733"/>
                    <a:gd name="connsiteY3" fmla="*/ 369235 h 369235"/>
                    <a:gd name="connsiteX0" fmla="*/ 0 w 182733"/>
                    <a:gd name="connsiteY0" fmla="*/ 369235 h 369235"/>
                    <a:gd name="connsiteX1" fmla="*/ 180267 w 182733"/>
                    <a:gd name="connsiteY1" fmla="*/ 0 h 369235"/>
                    <a:gd name="connsiteX2" fmla="*/ 182733 w 182733"/>
                    <a:gd name="connsiteY2" fmla="*/ 366854 h 369235"/>
                    <a:gd name="connsiteX3" fmla="*/ 0 w 182733"/>
                    <a:gd name="connsiteY3" fmla="*/ 369235 h 369235"/>
                    <a:gd name="connsiteX0" fmla="*/ 0 w 237502"/>
                    <a:gd name="connsiteY0" fmla="*/ 366854 h 366854"/>
                    <a:gd name="connsiteX1" fmla="*/ 235036 w 237502"/>
                    <a:gd name="connsiteY1" fmla="*/ 0 h 366854"/>
                    <a:gd name="connsiteX2" fmla="*/ 237502 w 237502"/>
                    <a:gd name="connsiteY2" fmla="*/ 366854 h 366854"/>
                    <a:gd name="connsiteX3" fmla="*/ 0 w 237502"/>
                    <a:gd name="connsiteY3" fmla="*/ 366854 h 366854"/>
                  </a:gdLst>
                  <a:ahLst/>
                  <a:cxnLst>
                    <a:cxn ang="0">
                      <a:pos x="connsiteX0" y="connsiteY0"/>
                    </a:cxn>
                    <a:cxn ang="0">
                      <a:pos x="connsiteX1" y="connsiteY1"/>
                    </a:cxn>
                    <a:cxn ang="0">
                      <a:pos x="connsiteX2" y="connsiteY2"/>
                    </a:cxn>
                    <a:cxn ang="0">
                      <a:pos x="connsiteX3" y="connsiteY3"/>
                    </a:cxn>
                  </a:cxnLst>
                  <a:rect l="l" t="t" r="r" b="b"/>
                  <a:pathLst>
                    <a:path w="237502" h="366854">
                      <a:moveTo>
                        <a:pt x="0" y="366854"/>
                      </a:moveTo>
                      <a:lnTo>
                        <a:pt x="235036" y="0"/>
                      </a:lnTo>
                      <a:lnTo>
                        <a:pt x="237502" y="366854"/>
                      </a:lnTo>
                      <a:lnTo>
                        <a:pt x="0" y="366854"/>
                      </a:lnTo>
                      <a:close/>
                    </a:path>
                  </a:pathLst>
                </a:custGeom>
                <a:solidFill>
                  <a:srgbClr val="424B51"/>
                </a:solidFill>
                <a:ln cap="rnd">
                  <a:solidFill>
                    <a:srgbClr val="424B5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2060" name="Straight Connector 2059"/>
                <p:cNvCxnSpPr/>
                <p:nvPr/>
              </p:nvCxnSpPr>
              <p:spPr bwMode="auto">
                <a:xfrm flipH="1">
                  <a:off x="6382725" y="2200275"/>
                  <a:ext cx="465750" cy="928559"/>
                </a:xfrm>
                <a:prstGeom prst="line">
                  <a:avLst/>
                </a:prstGeom>
                <a:noFill/>
                <a:ln w="7620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grpSp>
        <p:nvGrpSpPr>
          <p:cNvPr id="10" name="Gruppieren 9"/>
          <p:cNvGrpSpPr/>
          <p:nvPr/>
        </p:nvGrpSpPr>
        <p:grpSpPr>
          <a:xfrm>
            <a:off x="7854483" y="1556688"/>
            <a:ext cx="2329200" cy="2167052"/>
            <a:chOff x="8113853" y="1356768"/>
            <a:chExt cx="2733555" cy="2167052"/>
          </a:xfrm>
        </p:grpSpPr>
        <p:sp>
          <p:nvSpPr>
            <p:cNvPr id="25" name="Rechteck 24"/>
            <p:cNvSpPr/>
            <p:nvPr/>
          </p:nvSpPr>
          <p:spPr>
            <a:xfrm>
              <a:off x="8113853" y="1356768"/>
              <a:ext cx="2733555" cy="2167052"/>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6" name="Textfeld 25"/>
            <p:cNvSpPr txBox="1"/>
            <p:nvPr/>
          </p:nvSpPr>
          <p:spPr>
            <a:xfrm>
              <a:off x="8113854" y="1474346"/>
              <a:ext cx="2733554" cy="646331"/>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Altamente</a:t>
              </a:r>
              <a:r>
                <a:rPr lang="en-US" b="1" dirty="0">
                  <a:latin typeface="HelveticaNeue LT 77 BdCn" panose="020B0706030502030204" pitchFamily="34" charset="0"/>
                </a:rPr>
                <a:t> </a:t>
              </a:r>
              <a:r>
                <a:rPr lang="en-US" b="1" dirty="0" err="1">
                  <a:latin typeface="HelveticaNeue LT 77 BdCn" panose="020B0706030502030204" pitchFamily="34" charset="0"/>
                </a:rPr>
                <a:t>motivante</a:t>
              </a:r>
              <a:endParaRPr lang="en-US" b="1" dirty="0">
                <a:latin typeface="HelveticaNeue LT 77 BdCn" panose="020B0706030502030204" pitchFamily="34" charset="0"/>
              </a:endParaRPr>
            </a:p>
          </p:txBody>
        </p:sp>
      </p:grpSp>
      <p:grpSp>
        <p:nvGrpSpPr>
          <p:cNvPr id="83" name="Group 82"/>
          <p:cNvGrpSpPr/>
          <p:nvPr/>
        </p:nvGrpSpPr>
        <p:grpSpPr>
          <a:xfrm>
            <a:off x="2961012" y="3926096"/>
            <a:ext cx="2329200" cy="2167200"/>
            <a:chOff x="5124564" y="3600313"/>
            <a:chExt cx="2329200" cy="2167200"/>
          </a:xfrm>
        </p:grpSpPr>
        <p:grpSp>
          <p:nvGrpSpPr>
            <p:cNvPr id="31" name="Gruppieren 8"/>
            <p:cNvGrpSpPr/>
            <p:nvPr/>
          </p:nvGrpSpPr>
          <p:grpSpPr>
            <a:xfrm>
              <a:off x="5124564" y="3600313"/>
              <a:ext cx="2329200" cy="2167200"/>
              <a:chOff x="5138362" y="1741996"/>
              <a:chExt cx="2850394" cy="2611735"/>
            </a:xfrm>
          </p:grpSpPr>
          <p:sp>
            <p:nvSpPr>
              <p:cNvPr id="32" name="Rechteck 21"/>
              <p:cNvSpPr/>
              <p:nvPr/>
            </p:nvSpPr>
            <p:spPr>
              <a:xfrm>
                <a:off x="5140738" y="1741996"/>
                <a:ext cx="2848018" cy="2611735"/>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3" name="Textfeld 22"/>
              <p:cNvSpPr txBox="1"/>
              <p:nvPr/>
            </p:nvSpPr>
            <p:spPr>
              <a:xfrm>
                <a:off x="5138362" y="1836072"/>
                <a:ext cx="2850394" cy="1004079"/>
              </a:xfrm>
              <a:prstGeom prst="rect">
                <a:avLst/>
              </a:prstGeom>
              <a:noFill/>
              <a:ln>
                <a:solidFill>
                  <a:srgbClr val="90A630"/>
                </a:solidFill>
              </a:ln>
            </p:spPr>
            <p:txBody>
              <a:bodyPr wrap="square" lIns="90000" tIns="46800" rIns="90000" bIns="46800" rtlCol="0">
                <a:spAutoFit/>
              </a:bodyPr>
              <a:lstStyle/>
              <a:p>
                <a:pPr algn="ctr"/>
                <a:r>
                  <a:rPr lang="en-US" sz="1600" b="1" dirty="0" err="1">
                    <a:latin typeface="HelveticaNeue LT 77 BdCn" panose="020B0706030502030204" pitchFamily="34" charset="0"/>
                  </a:rPr>
                  <a:t>Medidas</a:t>
                </a:r>
                <a:r>
                  <a:rPr lang="en-US" sz="1600" b="1" dirty="0">
                    <a:latin typeface="HelveticaNeue LT 77 BdCn" panose="020B0706030502030204" pitchFamily="34" charset="0"/>
                  </a:rPr>
                  <a:t> y </a:t>
                </a:r>
                <a:r>
                  <a:rPr lang="en-US" sz="1600" b="1" dirty="0" err="1">
                    <a:latin typeface="HelveticaNeue LT 77 BdCn" panose="020B0706030502030204" pitchFamily="34" charset="0"/>
                  </a:rPr>
                  <a:t>evaluaciones</a:t>
                </a:r>
                <a:r>
                  <a:rPr lang="en-US" sz="1600" b="1" dirty="0">
                    <a:latin typeface="HelveticaNeue LT 77 BdCn" panose="020B0706030502030204" pitchFamily="34" charset="0"/>
                  </a:rPr>
                  <a:t> </a:t>
                </a:r>
                <a:r>
                  <a:rPr lang="en-US" sz="1600" b="1" dirty="0" err="1">
                    <a:latin typeface="HelveticaNeue LT 77 BdCn" panose="020B0706030502030204" pitchFamily="34" charset="0"/>
                  </a:rPr>
                  <a:t>precisas</a:t>
                </a:r>
                <a:endParaRPr lang="en-US" sz="1600" b="1" dirty="0">
                  <a:latin typeface="HelveticaNeue LT 77 BdCn" panose="020B0706030502030204" pitchFamily="34" charset="0"/>
                </a:endParaRPr>
              </a:p>
            </p:txBody>
          </p:sp>
        </p:grpSp>
        <p:grpSp>
          <p:nvGrpSpPr>
            <p:cNvPr id="2076" name="Group 2075"/>
            <p:cNvGrpSpPr/>
            <p:nvPr/>
          </p:nvGrpSpPr>
          <p:grpSpPr>
            <a:xfrm>
              <a:off x="5530660" y="4433663"/>
              <a:ext cx="1411496" cy="1001457"/>
              <a:chOff x="6453707" y="4831077"/>
              <a:chExt cx="1517009" cy="1076319"/>
            </a:xfrm>
          </p:grpSpPr>
          <p:sp>
            <p:nvSpPr>
              <p:cNvPr id="2068" name="Rectangle 2067"/>
              <p:cNvSpPr/>
              <p:nvPr/>
            </p:nvSpPr>
            <p:spPr bwMode="auto">
              <a:xfrm rot="2725107">
                <a:off x="6993071" y="4725700"/>
                <a:ext cx="438281" cy="1517009"/>
              </a:xfrm>
              <a:prstGeom prst="rect">
                <a:avLst/>
              </a:prstGeom>
              <a:noFill/>
              <a:ln w="57150" cap="flat"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cxnSp>
            <p:nvCxnSpPr>
              <p:cNvPr id="2070" name="Straight Connector 2069"/>
              <p:cNvCxnSpPr/>
              <p:nvPr/>
            </p:nvCxnSpPr>
            <p:spPr bwMode="auto">
              <a:xfrm flipH="1" flipV="1">
                <a:off x="6645967" y="5736541"/>
                <a:ext cx="69851" cy="666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 name="Straight Connector 84"/>
              <p:cNvCxnSpPr/>
              <p:nvPr/>
            </p:nvCxnSpPr>
            <p:spPr bwMode="auto">
              <a:xfrm flipH="1" flipV="1">
                <a:off x="6880917" y="5511116"/>
                <a:ext cx="69851" cy="666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 name="Straight Connector 85"/>
              <p:cNvCxnSpPr/>
              <p:nvPr/>
            </p:nvCxnSpPr>
            <p:spPr bwMode="auto">
              <a:xfrm flipH="1" flipV="1">
                <a:off x="7106342" y="5279341"/>
                <a:ext cx="69851" cy="666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p:cNvCxnSpPr/>
              <p:nvPr/>
            </p:nvCxnSpPr>
            <p:spPr bwMode="auto">
              <a:xfrm flipH="1" flipV="1">
                <a:off x="7341292" y="5057091"/>
                <a:ext cx="69851" cy="666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p:cNvCxnSpPr/>
              <p:nvPr/>
            </p:nvCxnSpPr>
            <p:spPr bwMode="auto">
              <a:xfrm flipH="1" flipV="1">
                <a:off x="6766617" y="5628591"/>
                <a:ext cx="123827" cy="1174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p:cNvCxnSpPr/>
              <p:nvPr/>
            </p:nvCxnSpPr>
            <p:spPr bwMode="auto">
              <a:xfrm flipH="1" flipV="1">
                <a:off x="6992042" y="5396816"/>
                <a:ext cx="123827" cy="1174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p:cNvCxnSpPr/>
              <p:nvPr/>
            </p:nvCxnSpPr>
            <p:spPr bwMode="auto">
              <a:xfrm flipH="1" flipV="1">
                <a:off x="7223817" y="5171391"/>
                <a:ext cx="123827" cy="117476"/>
              </a:xfrm>
              <a:prstGeom prst="line">
                <a:avLst/>
              </a:prstGeom>
              <a:noFill/>
              <a:ln w="571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3" name="Straight Connector 92"/>
              <p:cNvCxnSpPr/>
              <p:nvPr/>
            </p:nvCxnSpPr>
            <p:spPr bwMode="auto">
              <a:xfrm flipH="1" flipV="1">
                <a:off x="7458767" y="4949141"/>
                <a:ext cx="123827" cy="117476"/>
              </a:xfrm>
              <a:prstGeom prst="line">
                <a:avLst/>
              </a:prstGeom>
              <a:noFill/>
              <a:ln w="44450" cap="rnd" cmpd="sng" algn="ctr">
                <a:solidFill>
                  <a:srgbClr val="424B51">
                    <a:alpha val="85000"/>
                  </a:srgbClr>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 name="Straight Connector 95"/>
              <p:cNvCxnSpPr/>
              <p:nvPr/>
            </p:nvCxnSpPr>
            <p:spPr bwMode="auto">
              <a:xfrm flipH="1" flipV="1">
                <a:off x="7569214" y="4831077"/>
                <a:ext cx="73551" cy="68615"/>
              </a:xfrm>
              <a:prstGeom prst="line">
                <a:avLst/>
              </a:prstGeom>
              <a:noFill/>
              <a:ln w="444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8" name="Straight Connector 97"/>
              <p:cNvCxnSpPr/>
              <p:nvPr/>
            </p:nvCxnSpPr>
            <p:spPr bwMode="auto">
              <a:xfrm flipH="1" flipV="1">
                <a:off x="6541756" y="5838781"/>
                <a:ext cx="73551" cy="68615"/>
              </a:xfrm>
              <a:prstGeom prst="line">
                <a:avLst/>
              </a:prstGeom>
              <a:noFill/>
              <a:ln w="57150" cap="rnd" cmpd="sng" algn="ctr">
                <a:solidFill>
                  <a:srgbClr val="424B51"/>
                </a:solidFill>
                <a:prstDash val="solid"/>
                <a:miter lim="800000"/>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81" name="Group 80"/>
          <p:cNvGrpSpPr/>
          <p:nvPr/>
        </p:nvGrpSpPr>
        <p:grpSpPr>
          <a:xfrm>
            <a:off x="512244" y="3926096"/>
            <a:ext cx="2323405" cy="2167200"/>
            <a:chOff x="208344" y="3602627"/>
            <a:chExt cx="2323405" cy="2167200"/>
          </a:xfrm>
        </p:grpSpPr>
        <p:grpSp>
          <p:nvGrpSpPr>
            <p:cNvPr id="7" name="Gruppieren 6"/>
            <p:cNvGrpSpPr/>
            <p:nvPr/>
          </p:nvGrpSpPr>
          <p:grpSpPr>
            <a:xfrm>
              <a:off x="208344" y="3602627"/>
              <a:ext cx="2323405" cy="2167200"/>
              <a:chOff x="208344" y="3602627"/>
              <a:chExt cx="2323405" cy="2609421"/>
            </a:xfrm>
          </p:grpSpPr>
          <p:sp>
            <p:nvSpPr>
              <p:cNvPr id="3" name="Rechteck 2"/>
              <p:cNvSpPr/>
              <p:nvPr/>
            </p:nvSpPr>
            <p:spPr>
              <a:xfrm>
                <a:off x="208345" y="3602627"/>
                <a:ext cx="2323404" cy="2609421"/>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atin typeface="HelveticaNeue LT 77 BdCn" panose="020B0706030502030204" pitchFamily="34" charset="0"/>
                </a:endParaRPr>
              </a:p>
            </p:txBody>
          </p:sp>
          <p:sp>
            <p:nvSpPr>
              <p:cNvPr id="4" name="Textfeld 3"/>
              <p:cNvSpPr txBox="1"/>
              <p:nvPr/>
            </p:nvSpPr>
            <p:spPr>
              <a:xfrm>
                <a:off x="208344" y="3706251"/>
                <a:ext cx="2323405" cy="631298"/>
              </a:xfrm>
              <a:prstGeom prst="rect">
                <a:avLst/>
              </a:prstGeom>
              <a:noFill/>
              <a:ln>
                <a:solidFill>
                  <a:srgbClr val="90A630"/>
                </a:solidFill>
              </a:ln>
            </p:spPr>
            <p:txBody>
              <a:bodyPr wrap="square" tIns="46800" rtlCol="0">
                <a:spAutoFit/>
              </a:bodyPr>
              <a:lstStyle/>
              <a:p>
                <a:pPr algn="ctr"/>
                <a:r>
                  <a:rPr lang="en-US" sz="1400" b="1" dirty="0" err="1">
                    <a:latin typeface="HelveticaNeue LT 77 BdCn" panose="020B0706030502030204" pitchFamily="34" charset="0"/>
                  </a:rPr>
                  <a:t>Optimización</a:t>
                </a:r>
                <a:r>
                  <a:rPr lang="en-US" sz="1400" b="1" dirty="0">
                    <a:latin typeface="HelveticaNeue LT 77 BdCn" panose="020B0706030502030204" pitchFamily="34" charset="0"/>
                  </a:rPr>
                  <a:t> del </a:t>
                </a:r>
                <a:r>
                  <a:rPr lang="en-US" sz="1400" b="1" dirty="0" err="1">
                    <a:latin typeface="HelveticaNeue LT 77 BdCn" panose="020B0706030502030204" pitchFamily="34" charset="0"/>
                  </a:rPr>
                  <a:t>soporte</a:t>
                </a:r>
                <a:r>
                  <a:rPr lang="en-US" sz="1400" b="1" dirty="0">
                    <a:latin typeface="HelveticaNeue LT 77 BdCn" panose="020B0706030502030204" pitchFamily="34" charset="0"/>
                  </a:rPr>
                  <a:t> del </a:t>
                </a:r>
                <a:r>
                  <a:rPr lang="en-US" sz="1400" b="1" dirty="0" err="1">
                    <a:latin typeface="HelveticaNeue LT 77 BdCn" panose="020B0706030502030204" pitchFamily="34" charset="0"/>
                  </a:rPr>
                  <a:t>paciente</a:t>
                </a:r>
                <a:endParaRPr lang="en-US" sz="1400" b="1" dirty="0">
                  <a:latin typeface="HelveticaNeue LT 77 BdCn" panose="020B0706030502030204" pitchFamily="34" charset="0"/>
                </a:endParaRPr>
              </a:p>
            </p:txBody>
          </p:sp>
        </p:grpSp>
        <p:grpSp>
          <p:nvGrpSpPr>
            <p:cNvPr id="70" name="Group 69"/>
            <p:cNvGrpSpPr/>
            <p:nvPr/>
          </p:nvGrpSpPr>
          <p:grpSpPr>
            <a:xfrm>
              <a:off x="820785" y="4392346"/>
              <a:ext cx="1098522" cy="1172803"/>
              <a:chOff x="1896634" y="4391287"/>
              <a:chExt cx="1359218" cy="1451126"/>
            </a:xfrm>
          </p:grpSpPr>
          <p:sp>
            <p:nvSpPr>
              <p:cNvPr id="128" name="Arc 39"/>
              <p:cNvSpPr/>
              <p:nvPr/>
            </p:nvSpPr>
            <p:spPr bwMode="auto">
              <a:xfrm rot="9940793">
                <a:off x="1971965" y="4856302"/>
                <a:ext cx="362742" cy="448200"/>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Lst>
                <a:ahLst/>
                <a:cxnLst>
                  <a:cxn ang="0">
                    <a:pos x="connsiteX0" y="connsiteY0"/>
                  </a:cxn>
                  <a:cxn ang="0">
                    <a:pos x="connsiteX1" y="connsiteY1"/>
                  </a:cxn>
                </a:cxnLst>
                <a:rect l="l" t="t" r="r" b="b"/>
                <a:pathLst>
                  <a:path w="362742" h="448200"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448200" fill="none">
                    <a:moveTo>
                      <a:pt x="203023" y="43566"/>
                    </a:moveTo>
                    <a:cubicBezTo>
                      <a:pt x="279226" y="85735"/>
                      <a:pt x="267125" y="394927"/>
                      <a:pt x="52056" y="448200"/>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20" name="Rounded Rectangle 119"/>
              <p:cNvSpPr/>
              <p:nvPr/>
            </p:nvSpPr>
            <p:spPr bwMode="auto">
              <a:xfrm rot="20678719">
                <a:off x="2246745" y="4744852"/>
                <a:ext cx="330006" cy="523674"/>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06" h="523674">
                    <a:moveTo>
                      <a:pt x="0" y="48323"/>
                    </a:moveTo>
                    <a:cubicBezTo>
                      <a:pt x="0" y="21635"/>
                      <a:pt x="21635" y="0"/>
                      <a:pt x="48323" y="0"/>
                    </a:cubicBezTo>
                    <a:lnTo>
                      <a:pt x="255387" y="3783"/>
                    </a:lnTo>
                    <a:cubicBezTo>
                      <a:pt x="282075" y="3783"/>
                      <a:pt x="330006" y="37578"/>
                      <a:pt x="330006" y="64266"/>
                    </a:cubicBezTo>
                    <a:cubicBezTo>
                      <a:pt x="330006" y="206609"/>
                      <a:pt x="289933" y="333008"/>
                      <a:pt x="289933" y="475351"/>
                    </a:cubicBezTo>
                    <a:cubicBezTo>
                      <a:pt x="289933" y="502039"/>
                      <a:pt x="268298" y="523674"/>
                      <a:pt x="241610" y="523674"/>
                    </a:cubicBezTo>
                    <a:lnTo>
                      <a:pt x="48323" y="523674"/>
                    </a:lnTo>
                    <a:cubicBezTo>
                      <a:pt x="21635" y="523674"/>
                      <a:pt x="0" y="502039"/>
                      <a:pt x="0" y="475351"/>
                    </a:cubicBezTo>
                    <a:lnTo>
                      <a:pt x="0" y="48323"/>
                    </a:lnTo>
                    <a:close/>
                  </a:path>
                </a:pathLst>
              </a:custGeom>
              <a:solidFill>
                <a:srgbClr val="B4CC4C"/>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0" name="Rounded Rectangle 119"/>
              <p:cNvSpPr/>
              <p:nvPr/>
            </p:nvSpPr>
            <p:spPr bwMode="auto">
              <a:xfrm rot="20678719">
                <a:off x="2222376" y="4760389"/>
                <a:ext cx="358308" cy="478220"/>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 name="connsiteX0" fmla="*/ 0 w 321758"/>
                  <a:gd name="connsiteY0" fmla="*/ 48323 h 523674"/>
                  <a:gd name="connsiteX1" fmla="*/ 48323 w 321758"/>
                  <a:gd name="connsiteY1" fmla="*/ 0 h 523674"/>
                  <a:gd name="connsiteX2" fmla="*/ 255387 w 321758"/>
                  <a:gd name="connsiteY2" fmla="*/ 3783 h 523674"/>
                  <a:gd name="connsiteX3" fmla="*/ 321758 w 321758"/>
                  <a:gd name="connsiteY3" fmla="*/ 61504 h 523674"/>
                  <a:gd name="connsiteX4" fmla="*/ 289933 w 321758"/>
                  <a:gd name="connsiteY4" fmla="*/ 475351 h 523674"/>
                  <a:gd name="connsiteX5" fmla="*/ 241610 w 321758"/>
                  <a:gd name="connsiteY5" fmla="*/ 523674 h 523674"/>
                  <a:gd name="connsiteX6" fmla="*/ 48323 w 321758"/>
                  <a:gd name="connsiteY6" fmla="*/ 523674 h 523674"/>
                  <a:gd name="connsiteX7" fmla="*/ 0 w 321758"/>
                  <a:gd name="connsiteY7" fmla="*/ 475351 h 523674"/>
                  <a:gd name="connsiteX8" fmla="*/ 0 w 321758"/>
                  <a:gd name="connsiteY8" fmla="*/ 48323 h 523674"/>
                  <a:gd name="connsiteX0" fmla="*/ 0 w 321758"/>
                  <a:gd name="connsiteY0" fmla="*/ 48323 h 523674"/>
                  <a:gd name="connsiteX1" fmla="*/ 48323 w 321758"/>
                  <a:gd name="connsiteY1" fmla="*/ 0 h 523674"/>
                  <a:gd name="connsiteX2" fmla="*/ 255387 w 321758"/>
                  <a:gd name="connsiteY2" fmla="*/ 3783 h 523674"/>
                  <a:gd name="connsiteX3" fmla="*/ 321758 w 321758"/>
                  <a:gd name="connsiteY3" fmla="*/ 61504 h 523674"/>
                  <a:gd name="connsiteX4" fmla="*/ 285809 w 321758"/>
                  <a:gd name="connsiteY4" fmla="*/ 473970 h 523674"/>
                  <a:gd name="connsiteX5" fmla="*/ 241610 w 321758"/>
                  <a:gd name="connsiteY5" fmla="*/ 523674 h 523674"/>
                  <a:gd name="connsiteX6" fmla="*/ 48323 w 321758"/>
                  <a:gd name="connsiteY6" fmla="*/ 523674 h 523674"/>
                  <a:gd name="connsiteX7" fmla="*/ 0 w 321758"/>
                  <a:gd name="connsiteY7" fmla="*/ 475351 h 523674"/>
                  <a:gd name="connsiteX8" fmla="*/ 0 w 321758"/>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1758" h="523674">
                    <a:moveTo>
                      <a:pt x="0" y="48323"/>
                    </a:moveTo>
                    <a:cubicBezTo>
                      <a:pt x="0" y="21635"/>
                      <a:pt x="21635" y="0"/>
                      <a:pt x="48323" y="0"/>
                    </a:cubicBezTo>
                    <a:lnTo>
                      <a:pt x="255387" y="3783"/>
                    </a:lnTo>
                    <a:cubicBezTo>
                      <a:pt x="282075" y="3783"/>
                      <a:pt x="321758" y="34816"/>
                      <a:pt x="321758" y="61504"/>
                    </a:cubicBezTo>
                    <a:cubicBezTo>
                      <a:pt x="321758" y="203847"/>
                      <a:pt x="285809" y="331627"/>
                      <a:pt x="285809" y="473970"/>
                    </a:cubicBezTo>
                    <a:cubicBezTo>
                      <a:pt x="285809" y="500658"/>
                      <a:pt x="268298" y="523674"/>
                      <a:pt x="241610" y="523674"/>
                    </a:cubicBezTo>
                    <a:lnTo>
                      <a:pt x="48323" y="523674"/>
                    </a:lnTo>
                    <a:cubicBezTo>
                      <a:pt x="21635" y="523674"/>
                      <a:pt x="0" y="502039"/>
                      <a:pt x="0" y="475351"/>
                    </a:cubicBezTo>
                    <a:lnTo>
                      <a:pt x="0" y="4832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67" name="Octagon 66"/>
              <p:cNvSpPr/>
              <p:nvPr/>
            </p:nvSpPr>
            <p:spPr bwMode="auto">
              <a:xfrm>
                <a:off x="1970460" y="5328948"/>
                <a:ext cx="201737" cy="133904"/>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737" h="133904">
                    <a:moveTo>
                      <a:pt x="9525" y="0"/>
                    </a:moveTo>
                    <a:lnTo>
                      <a:pt x="81859" y="61015"/>
                    </a:lnTo>
                    <a:lnTo>
                      <a:pt x="103209" y="25297"/>
                    </a:lnTo>
                    <a:lnTo>
                      <a:pt x="108868" y="21431"/>
                    </a:lnTo>
                    <a:lnTo>
                      <a:pt x="201737" y="133904"/>
                    </a:lnTo>
                    <a:lnTo>
                      <a:pt x="110353" y="58601"/>
                    </a:lnTo>
                    <a:lnTo>
                      <a:pt x="100909" y="101463"/>
                    </a:lnTo>
                    <a:lnTo>
                      <a:pt x="0" y="19603"/>
                    </a:lnTo>
                    <a:lnTo>
                      <a:pt x="9525"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6" name="Octagon 66"/>
              <p:cNvSpPr/>
              <p:nvPr/>
            </p:nvSpPr>
            <p:spPr bwMode="auto">
              <a:xfrm rot="19788621">
                <a:off x="1896634" y="5408603"/>
                <a:ext cx="240971" cy="154027"/>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11391 w 203603"/>
                  <a:gd name="connsiteY0" fmla="*/ 0 h 133904"/>
                  <a:gd name="connsiteX1" fmla="*/ 83725 w 203603"/>
                  <a:gd name="connsiteY1" fmla="*/ 61015 h 133904"/>
                  <a:gd name="connsiteX2" fmla="*/ 105075 w 203603"/>
                  <a:gd name="connsiteY2" fmla="*/ 25297 h 133904"/>
                  <a:gd name="connsiteX3" fmla="*/ 110734 w 203603"/>
                  <a:gd name="connsiteY3" fmla="*/ 21431 h 133904"/>
                  <a:gd name="connsiteX4" fmla="*/ 203603 w 203603"/>
                  <a:gd name="connsiteY4" fmla="*/ 133904 h 133904"/>
                  <a:gd name="connsiteX5" fmla="*/ 112219 w 203603"/>
                  <a:gd name="connsiteY5" fmla="*/ 58601 h 133904"/>
                  <a:gd name="connsiteX6" fmla="*/ 102775 w 203603"/>
                  <a:gd name="connsiteY6" fmla="*/ 101463 h 133904"/>
                  <a:gd name="connsiteX7" fmla="*/ 0 w 203603"/>
                  <a:gd name="connsiteY7" fmla="*/ 34811 h 133904"/>
                  <a:gd name="connsiteX8" fmla="*/ 11391 w 203603"/>
                  <a:gd name="connsiteY8" fmla="*/ 0 h 133904"/>
                  <a:gd name="connsiteX0" fmla="*/ 6332 w 203603"/>
                  <a:gd name="connsiteY0" fmla="*/ 0 h 125209"/>
                  <a:gd name="connsiteX1" fmla="*/ 83725 w 203603"/>
                  <a:gd name="connsiteY1" fmla="*/ 52320 h 125209"/>
                  <a:gd name="connsiteX2" fmla="*/ 105075 w 203603"/>
                  <a:gd name="connsiteY2" fmla="*/ 16602 h 125209"/>
                  <a:gd name="connsiteX3" fmla="*/ 110734 w 203603"/>
                  <a:gd name="connsiteY3" fmla="*/ 12736 h 125209"/>
                  <a:gd name="connsiteX4" fmla="*/ 203603 w 203603"/>
                  <a:gd name="connsiteY4" fmla="*/ 125209 h 125209"/>
                  <a:gd name="connsiteX5" fmla="*/ 112219 w 203603"/>
                  <a:gd name="connsiteY5" fmla="*/ 49906 h 125209"/>
                  <a:gd name="connsiteX6" fmla="*/ 102775 w 203603"/>
                  <a:gd name="connsiteY6" fmla="*/ 92768 h 125209"/>
                  <a:gd name="connsiteX7" fmla="*/ 0 w 203603"/>
                  <a:gd name="connsiteY7" fmla="*/ 26116 h 125209"/>
                  <a:gd name="connsiteX8" fmla="*/ 6332 w 203603"/>
                  <a:gd name="connsiteY8" fmla="*/ 0 h 125209"/>
                  <a:gd name="connsiteX0" fmla="*/ 13857 w 203603"/>
                  <a:gd name="connsiteY0" fmla="*/ 0 h 130142"/>
                  <a:gd name="connsiteX1" fmla="*/ 83725 w 203603"/>
                  <a:gd name="connsiteY1" fmla="*/ 57253 h 130142"/>
                  <a:gd name="connsiteX2" fmla="*/ 105075 w 203603"/>
                  <a:gd name="connsiteY2" fmla="*/ 21535 h 130142"/>
                  <a:gd name="connsiteX3" fmla="*/ 110734 w 203603"/>
                  <a:gd name="connsiteY3" fmla="*/ 17669 h 130142"/>
                  <a:gd name="connsiteX4" fmla="*/ 203603 w 203603"/>
                  <a:gd name="connsiteY4" fmla="*/ 130142 h 130142"/>
                  <a:gd name="connsiteX5" fmla="*/ 112219 w 203603"/>
                  <a:gd name="connsiteY5" fmla="*/ 54839 h 130142"/>
                  <a:gd name="connsiteX6" fmla="*/ 102775 w 203603"/>
                  <a:gd name="connsiteY6" fmla="*/ 97701 h 130142"/>
                  <a:gd name="connsiteX7" fmla="*/ 0 w 203603"/>
                  <a:gd name="connsiteY7" fmla="*/ 31049 h 130142"/>
                  <a:gd name="connsiteX8" fmla="*/ 13857 w 203603"/>
                  <a:gd name="connsiteY8" fmla="*/ 0 h 130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603" h="130142">
                    <a:moveTo>
                      <a:pt x="13857" y="0"/>
                    </a:moveTo>
                    <a:lnTo>
                      <a:pt x="83725" y="57253"/>
                    </a:lnTo>
                    <a:lnTo>
                      <a:pt x="105075" y="21535"/>
                    </a:lnTo>
                    <a:lnTo>
                      <a:pt x="110734" y="17669"/>
                    </a:lnTo>
                    <a:lnTo>
                      <a:pt x="203603" y="130142"/>
                    </a:lnTo>
                    <a:lnTo>
                      <a:pt x="112219" y="54839"/>
                    </a:lnTo>
                    <a:lnTo>
                      <a:pt x="102775" y="97701"/>
                    </a:lnTo>
                    <a:lnTo>
                      <a:pt x="0" y="31049"/>
                    </a:lnTo>
                    <a:lnTo>
                      <a:pt x="13857"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7" name="Octagon 66"/>
              <p:cNvSpPr/>
              <p:nvPr/>
            </p:nvSpPr>
            <p:spPr bwMode="auto">
              <a:xfrm rot="17998085">
                <a:off x="1962746" y="5515209"/>
                <a:ext cx="190058" cy="155330"/>
              </a:xfrm>
              <a:custGeom>
                <a:avLst/>
                <a:gdLst>
                  <a:gd name="connsiteX0" fmla="*/ 0 w 216024"/>
                  <a:gd name="connsiteY0" fmla="*/ 50903 h 173797"/>
                  <a:gd name="connsiteX1" fmla="*/ 50903 w 216024"/>
                  <a:gd name="connsiteY1" fmla="*/ 0 h 173797"/>
                  <a:gd name="connsiteX2" fmla="*/ 165121 w 216024"/>
                  <a:gd name="connsiteY2" fmla="*/ 0 h 173797"/>
                  <a:gd name="connsiteX3" fmla="*/ 216024 w 216024"/>
                  <a:gd name="connsiteY3" fmla="*/ 50903 h 173797"/>
                  <a:gd name="connsiteX4" fmla="*/ 216024 w 216024"/>
                  <a:gd name="connsiteY4" fmla="*/ 122894 h 173797"/>
                  <a:gd name="connsiteX5" fmla="*/ 165121 w 216024"/>
                  <a:gd name="connsiteY5" fmla="*/ 173797 h 173797"/>
                  <a:gd name="connsiteX6" fmla="*/ 50903 w 216024"/>
                  <a:gd name="connsiteY6" fmla="*/ 173797 h 173797"/>
                  <a:gd name="connsiteX7" fmla="*/ 0 w 216024"/>
                  <a:gd name="connsiteY7" fmla="*/ 122894 h 173797"/>
                  <a:gd name="connsiteX8" fmla="*/ 0 w 216024"/>
                  <a:gd name="connsiteY8" fmla="*/ 50903 h 173797"/>
                  <a:gd name="connsiteX0" fmla="*/ 0 w 642268"/>
                  <a:gd name="connsiteY0" fmla="*/ 50903 h 394357"/>
                  <a:gd name="connsiteX1" fmla="*/ 50903 w 642268"/>
                  <a:gd name="connsiteY1" fmla="*/ 0 h 394357"/>
                  <a:gd name="connsiteX2" fmla="*/ 165121 w 642268"/>
                  <a:gd name="connsiteY2" fmla="*/ 0 h 394357"/>
                  <a:gd name="connsiteX3" fmla="*/ 216024 w 642268"/>
                  <a:gd name="connsiteY3" fmla="*/ 50903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165121 w 642268"/>
                  <a:gd name="connsiteY5" fmla="*/ 173797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0903 w 642268"/>
                  <a:gd name="connsiteY6" fmla="*/ 173797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0 w 642268"/>
                  <a:gd name="connsiteY7" fmla="*/ 122894 h 394357"/>
                  <a:gd name="connsiteX8" fmla="*/ 0 w 642268"/>
                  <a:gd name="connsiteY8" fmla="*/ 50903 h 394357"/>
                  <a:gd name="connsiteX0" fmla="*/ 0 w 642268"/>
                  <a:gd name="connsiteY0" fmla="*/ 50903 h 394357"/>
                  <a:gd name="connsiteX1" fmla="*/ 50903 w 642268"/>
                  <a:gd name="connsiteY1" fmla="*/ 0 h 394357"/>
                  <a:gd name="connsiteX2" fmla="*/ 165121 w 642268"/>
                  <a:gd name="connsiteY2" fmla="*/ 0 h 394357"/>
                  <a:gd name="connsiteX3" fmla="*/ 556543 w 642268"/>
                  <a:gd name="connsiteY3" fmla="*/ 284265 h 394357"/>
                  <a:gd name="connsiteX4" fmla="*/ 642268 w 642268"/>
                  <a:gd name="connsiteY4" fmla="*/ 394357 h 394357"/>
                  <a:gd name="connsiteX5" fmla="*/ 550884 w 642268"/>
                  <a:gd name="connsiteY5" fmla="*/ 319054 h 394357"/>
                  <a:gd name="connsiteX6" fmla="*/ 541440 w 642268"/>
                  <a:gd name="connsiteY6" fmla="*/ 361916 h 394357"/>
                  <a:gd name="connsiteX7" fmla="*/ 440531 w 642268"/>
                  <a:gd name="connsiteY7" fmla="*/ 280056 h 394357"/>
                  <a:gd name="connsiteX8" fmla="*/ 0 w 642268"/>
                  <a:gd name="connsiteY8" fmla="*/ 50903 h 394357"/>
                  <a:gd name="connsiteX0" fmla="*/ 399153 w 591365"/>
                  <a:gd name="connsiteY0" fmla="*/ 260453 h 394357"/>
                  <a:gd name="connsiteX1" fmla="*/ 0 w 591365"/>
                  <a:gd name="connsiteY1" fmla="*/ 0 h 394357"/>
                  <a:gd name="connsiteX2" fmla="*/ 114218 w 591365"/>
                  <a:gd name="connsiteY2" fmla="*/ 0 h 394357"/>
                  <a:gd name="connsiteX3" fmla="*/ 505640 w 591365"/>
                  <a:gd name="connsiteY3" fmla="*/ 284265 h 394357"/>
                  <a:gd name="connsiteX4" fmla="*/ 591365 w 591365"/>
                  <a:gd name="connsiteY4" fmla="*/ 394357 h 394357"/>
                  <a:gd name="connsiteX5" fmla="*/ 499981 w 591365"/>
                  <a:gd name="connsiteY5" fmla="*/ 319054 h 394357"/>
                  <a:gd name="connsiteX6" fmla="*/ 490537 w 591365"/>
                  <a:gd name="connsiteY6" fmla="*/ 361916 h 394357"/>
                  <a:gd name="connsiteX7" fmla="*/ 389628 w 591365"/>
                  <a:gd name="connsiteY7" fmla="*/ 280056 h 394357"/>
                  <a:gd name="connsiteX8" fmla="*/ 399153 w 591365"/>
                  <a:gd name="connsiteY8" fmla="*/ 260453 h 394357"/>
                  <a:gd name="connsiteX0" fmla="*/ 284935 w 477147"/>
                  <a:gd name="connsiteY0" fmla="*/ 260453 h 394357"/>
                  <a:gd name="connsiteX1" fmla="*/ 357269 w 477147"/>
                  <a:gd name="connsiteY1" fmla="*/ 321468 h 394357"/>
                  <a:gd name="connsiteX2" fmla="*/ 0 w 477147"/>
                  <a:gd name="connsiteY2" fmla="*/ 0 h 394357"/>
                  <a:gd name="connsiteX3" fmla="*/ 391422 w 477147"/>
                  <a:gd name="connsiteY3" fmla="*/ 284265 h 394357"/>
                  <a:gd name="connsiteX4" fmla="*/ 477147 w 477147"/>
                  <a:gd name="connsiteY4" fmla="*/ 394357 h 394357"/>
                  <a:gd name="connsiteX5" fmla="*/ 385763 w 477147"/>
                  <a:gd name="connsiteY5" fmla="*/ 319054 h 394357"/>
                  <a:gd name="connsiteX6" fmla="*/ 376319 w 477147"/>
                  <a:gd name="connsiteY6" fmla="*/ 361916 h 394357"/>
                  <a:gd name="connsiteX7" fmla="*/ 275410 w 477147"/>
                  <a:gd name="connsiteY7" fmla="*/ 280056 h 394357"/>
                  <a:gd name="connsiteX8" fmla="*/ 284935 w 477147"/>
                  <a:gd name="connsiteY8" fmla="*/ 260453 h 394357"/>
                  <a:gd name="connsiteX0" fmla="*/ 9525 w 201737"/>
                  <a:gd name="connsiteY0" fmla="*/ 0 h 133904"/>
                  <a:gd name="connsiteX1" fmla="*/ 81859 w 201737"/>
                  <a:gd name="connsiteY1" fmla="*/ 61015 h 133904"/>
                  <a:gd name="connsiteX2" fmla="*/ 103209 w 201737"/>
                  <a:gd name="connsiteY2" fmla="*/ 25297 h 133904"/>
                  <a:gd name="connsiteX3" fmla="*/ 116012 w 201737"/>
                  <a:gd name="connsiteY3" fmla="*/ 23812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9525 w 201737"/>
                  <a:gd name="connsiteY0" fmla="*/ 0 h 133904"/>
                  <a:gd name="connsiteX1" fmla="*/ 81859 w 201737"/>
                  <a:gd name="connsiteY1" fmla="*/ 61015 h 133904"/>
                  <a:gd name="connsiteX2" fmla="*/ 103209 w 201737"/>
                  <a:gd name="connsiteY2" fmla="*/ 25297 h 133904"/>
                  <a:gd name="connsiteX3" fmla="*/ 108868 w 201737"/>
                  <a:gd name="connsiteY3" fmla="*/ 21431 h 133904"/>
                  <a:gd name="connsiteX4" fmla="*/ 201737 w 201737"/>
                  <a:gd name="connsiteY4" fmla="*/ 133904 h 133904"/>
                  <a:gd name="connsiteX5" fmla="*/ 110353 w 201737"/>
                  <a:gd name="connsiteY5" fmla="*/ 58601 h 133904"/>
                  <a:gd name="connsiteX6" fmla="*/ 100909 w 201737"/>
                  <a:gd name="connsiteY6" fmla="*/ 101463 h 133904"/>
                  <a:gd name="connsiteX7" fmla="*/ 0 w 201737"/>
                  <a:gd name="connsiteY7" fmla="*/ 19603 h 133904"/>
                  <a:gd name="connsiteX8" fmla="*/ 9525 w 201737"/>
                  <a:gd name="connsiteY8" fmla="*/ 0 h 133904"/>
                  <a:gd name="connsiteX0" fmla="*/ 14779 w 201737"/>
                  <a:gd name="connsiteY0" fmla="*/ 0 h 159382"/>
                  <a:gd name="connsiteX1" fmla="*/ 81859 w 201737"/>
                  <a:gd name="connsiteY1" fmla="*/ 86493 h 159382"/>
                  <a:gd name="connsiteX2" fmla="*/ 103209 w 201737"/>
                  <a:gd name="connsiteY2" fmla="*/ 50775 h 159382"/>
                  <a:gd name="connsiteX3" fmla="*/ 108868 w 201737"/>
                  <a:gd name="connsiteY3" fmla="*/ 46909 h 159382"/>
                  <a:gd name="connsiteX4" fmla="*/ 201737 w 201737"/>
                  <a:gd name="connsiteY4" fmla="*/ 159382 h 159382"/>
                  <a:gd name="connsiteX5" fmla="*/ 110353 w 201737"/>
                  <a:gd name="connsiteY5" fmla="*/ 84079 h 159382"/>
                  <a:gd name="connsiteX6" fmla="*/ 100909 w 201737"/>
                  <a:gd name="connsiteY6" fmla="*/ 126941 h 159382"/>
                  <a:gd name="connsiteX7" fmla="*/ 0 w 201737"/>
                  <a:gd name="connsiteY7" fmla="*/ 45081 h 159382"/>
                  <a:gd name="connsiteX8" fmla="*/ 14779 w 201737"/>
                  <a:gd name="connsiteY8" fmla="*/ 0 h 159382"/>
                  <a:gd name="connsiteX0" fmla="*/ 15790 w 202748"/>
                  <a:gd name="connsiteY0" fmla="*/ 0 h 159382"/>
                  <a:gd name="connsiteX1" fmla="*/ 82870 w 202748"/>
                  <a:gd name="connsiteY1" fmla="*/ 86493 h 159382"/>
                  <a:gd name="connsiteX2" fmla="*/ 104220 w 202748"/>
                  <a:gd name="connsiteY2" fmla="*/ 50775 h 159382"/>
                  <a:gd name="connsiteX3" fmla="*/ 109879 w 202748"/>
                  <a:gd name="connsiteY3" fmla="*/ 46909 h 159382"/>
                  <a:gd name="connsiteX4" fmla="*/ 202748 w 202748"/>
                  <a:gd name="connsiteY4" fmla="*/ 159382 h 159382"/>
                  <a:gd name="connsiteX5" fmla="*/ 111364 w 202748"/>
                  <a:gd name="connsiteY5" fmla="*/ 84079 h 159382"/>
                  <a:gd name="connsiteX6" fmla="*/ 101920 w 202748"/>
                  <a:gd name="connsiteY6" fmla="*/ 126941 h 159382"/>
                  <a:gd name="connsiteX7" fmla="*/ 0 w 202748"/>
                  <a:gd name="connsiteY7" fmla="*/ 28720 h 159382"/>
                  <a:gd name="connsiteX8" fmla="*/ 15790 w 202748"/>
                  <a:gd name="connsiteY8" fmla="*/ 0 h 15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2748" h="159382">
                    <a:moveTo>
                      <a:pt x="15790" y="0"/>
                    </a:moveTo>
                    <a:lnTo>
                      <a:pt x="82870" y="86493"/>
                    </a:lnTo>
                    <a:lnTo>
                      <a:pt x="104220" y="50775"/>
                    </a:lnTo>
                    <a:lnTo>
                      <a:pt x="109879" y="46909"/>
                    </a:lnTo>
                    <a:lnTo>
                      <a:pt x="202748" y="159382"/>
                    </a:lnTo>
                    <a:lnTo>
                      <a:pt x="111364" y="84079"/>
                    </a:lnTo>
                    <a:lnTo>
                      <a:pt x="101920" y="126941"/>
                    </a:lnTo>
                    <a:lnTo>
                      <a:pt x="0" y="28720"/>
                    </a:lnTo>
                    <a:lnTo>
                      <a:pt x="15790" y="0"/>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69" name="Group 68"/>
              <p:cNvGrpSpPr/>
              <p:nvPr/>
            </p:nvGrpSpPr>
            <p:grpSpPr>
              <a:xfrm>
                <a:off x="1973721" y="4391287"/>
                <a:ext cx="1282131" cy="1451126"/>
                <a:chOff x="1973721" y="4391287"/>
                <a:chExt cx="1282131" cy="1451126"/>
              </a:xfrm>
            </p:grpSpPr>
            <p:grpSp>
              <p:nvGrpSpPr>
                <p:cNvPr id="56" name="Group 55"/>
                <p:cNvGrpSpPr/>
                <p:nvPr/>
              </p:nvGrpSpPr>
              <p:grpSpPr>
                <a:xfrm>
                  <a:off x="1973721" y="4541603"/>
                  <a:ext cx="1126181" cy="1300810"/>
                  <a:chOff x="1973721" y="4541603"/>
                  <a:chExt cx="1126181" cy="1300810"/>
                </a:xfrm>
              </p:grpSpPr>
              <p:grpSp>
                <p:nvGrpSpPr>
                  <p:cNvPr id="50" name="Group 49"/>
                  <p:cNvGrpSpPr/>
                  <p:nvPr/>
                </p:nvGrpSpPr>
                <p:grpSpPr>
                  <a:xfrm>
                    <a:off x="1973721" y="4541603"/>
                    <a:ext cx="1126181" cy="839988"/>
                    <a:chOff x="1973721" y="4541603"/>
                    <a:chExt cx="1126181" cy="839988"/>
                  </a:xfrm>
                </p:grpSpPr>
                <p:grpSp>
                  <p:nvGrpSpPr>
                    <p:cNvPr id="49" name="Group 48"/>
                    <p:cNvGrpSpPr/>
                    <p:nvPr/>
                  </p:nvGrpSpPr>
                  <p:grpSpPr>
                    <a:xfrm>
                      <a:off x="1973721" y="4704903"/>
                      <a:ext cx="1126181" cy="676688"/>
                      <a:chOff x="1973721" y="4704903"/>
                      <a:chExt cx="1126181" cy="676688"/>
                    </a:xfrm>
                  </p:grpSpPr>
                  <p:sp>
                    <p:nvSpPr>
                      <p:cNvPr id="40" name="Arc 39"/>
                      <p:cNvSpPr/>
                      <p:nvPr/>
                    </p:nvSpPr>
                    <p:spPr bwMode="auto">
                      <a:xfrm rot="9940793">
                        <a:off x="1973721" y="4857345"/>
                        <a:ext cx="362742" cy="448200"/>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Lst>
                        <a:ahLst/>
                        <a:cxnLst>
                          <a:cxn ang="0">
                            <a:pos x="connsiteX0" y="connsiteY0"/>
                          </a:cxn>
                          <a:cxn ang="0">
                            <a:pos x="connsiteX1" y="connsiteY1"/>
                          </a:cxn>
                        </a:cxnLst>
                        <a:rect l="l" t="t" r="r" b="b"/>
                        <a:pathLst>
                          <a:path w="362742" h="448200"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448200" fill="none">
                            <a:moveTo>
                              <a:pt x="203023" y="43566"/>
                            </a:moveTo>
                            <a:cubicBezTo>
                              <a:pt x="279226" y="85735"/>
                              <a:pt x="267125" y="394927"/>
                              <a:pt x="52056" y="448200"/>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45" name="Group 44"/>
                      <p:cNvGrpSpPr/>
                      <p:nvPr/>
                    </p:nvGrpSpPr>
                    <p:grpSpPr>
                      <a:xfrm>
                        <a:off x="2087612" y="4704903"/>
                        <a:ext cx="1012290" cy="676688"/>
                        <a:chOff x="2087612" y="4704903"/>
                        <a:chExt cx="1012290" cy="676688"/>
                      </a:xfrm>
                    </p:grpSpPr>
                    <p:sp>
                      <p:nvSpPr>
                        <p:cNvPr id="130" name="Arc 39"/>
                        <p:cNvSpPr/>
                        <p:nvPr/>
                      </p:nvSpPr>
                      <p:spPr bwMode="auto">
                        <a:xfrm rot="9940793">
                          <a:off x="2087612" y="4705309"/>
                          <a:ext cx="1012076" cy="67628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857069 w 1012076"/>
                            <a:gd name="connsiteY0" fmla="*/ 25108 h 615678"/>
                            <a:gd name="connsiteX1" fmla="*/ 1012076 w 1012076"/>
                            <a:gd name="connsiteY1" fmla="*/ 338274 h 615678"/>
                            <a:gd name="connsiteX2" fmla="*/ 665917 w 1012076"/>
                            <a:gd name="connsiteY2" fmla="*/ 365527 h 615678"/>
                            <a:gd name="connsiteX3" fmla="*/ 736440 w 1012076"/>
                            <a:gd name="connsiteY3" fmla="*/ 35228 h 615678"/>
                            <a:gd name="connsiteX4" fmla="*/ 857069 w 1012076"/>
                            <a:gd name="connsiteY4" fmla="*/ 25108 h 615678"/>
                            <a:gd name="connsiteX0" fmla="*/ 852357 w 1012076"/>
                            <a:gd name="connsiteY0" fmla="*/ 43566 h 615678"/>
                            <a:gd name="connsiteX1" fmla="*/ 0 w 1012076"/>
                            <a:gd name="connsiteY1" fmla="*/ 615678 h 615678"/>
                            <a:gd name="connsiteX0" fmla="*/ 857069 w 1012076"/>
                            <a:gd name="connsiteY0" fmla="*/ 25108 h 622487"/>
                            <a:gd name="connsiteX1" fmla="*/ 1012076 w 1012076"/>
                            <a:gd name="connsiteY1" fmla="*/ 338274 h 622487"/>
                            <a:gd name="connsiteX2" fmla="*/ 665917 w 1012076"/>
                            <a:gd name="connsiteY2" fmla="*/ 365527 h 622487"/>
                            <a:gd name="connsiteX3" fmla="*/ 736440 w 1012076"/>
                            <a:gd name="connsiteY3" fmla="*/ 35228 h 622487"/>
                            <a:gd name="connsiteX4" fmla="*/ 857069 w 1012076"/>
                            <a:gd name="connsiteY4" fmla="*/ 25108 h 622487"/>
                            <a:gd name="connsiteX0" fmla="*/ 542870 w 1012076"/>
                            <a:gd name="connsiteY0" fmla="*/ 610913 h 622487"/>
                            <a:gd name="connsiteX1" fmla="*/ 0 w 1012076"/>
                            <a:gd name="connsiteY1" fmla="*/ 615678 h 622487"/>
                            <a:gd name="connsiteX0" fmla="*/ 857069 w 1012076"/>
                            <a:gd name="connsiteY0" fmla="*/ 25108 h 645810"/>
                            <a:gd name="connsiteX1" fmla="*/ 1012076 w 1012076"/>
                            <a:gd name="connsiteY1" fmla="*/ 338274 h 645810"/>
                            <a:gd name="connsiteX2" fmla="*/ 665917 w 1012076"/>
                            <a:gd name="connsiteY2" fmla="*/ 365527 h 645810"/>
                            <a:gd name="connsiteX3" fmla="*/ 736440 w 1012076"/>
                            <a:gd name="connsiteY3" fmla="*/ 35228 h 645810"/>
                            <a:gd name="connsiteX4" fmla="*/ 857069 w 1012076"/>
                            <a:gd name="connsiteY4" fmla="*/ 25108 h 645810"/>
                            <a:gd name="connsiteX0" fmla="*/ 542870 w 1012076"/>
                            <a:gd name="connsiteY0" fmla="*/ 610913 h 645810"/>
                            <a:gd name="connsiteX1" fmla="*/ 0 w 1012076"/>
                            <a:gd name="connsiteY1" fmla="*/ 615678 h 645810"/>
                            <a:gd name="connsiteX0" fmla="*/ 857069 w 1012076"/>
                            <a:gd name="connsiteY0" fmla="*/ 25108 h 649730"/>
                            <a:gd name="connsiteX1" fmla="*/ 1012076 w 1012076"/>
                            <a:gd name="connsiteY1" fmla="*/ 338274 h 649730"/>
                            <a:gd name="connsiteX2" fmla="*/ 665917 w 1012076"/>
                            <a:gd name="connsiteY2" fmla="*/ 365527 h 649730"/>
                            <a:gd name="connsiteX3" fmla="*/ 736440 w 1012076"/>
                            <a:gd name="connsiteY3" fmla="*/ 35228 h 649730"/>
                            <a:gd name="connsiteX4" fmla="*/ 857069 w 1012076"/>
                            <a:gd name="connsiteY4" fmla="*/ 25108 h 649730"/>
                            <a:gd name="connsiteX0" fmla="*/ 561328 w 1012076"/>
                            <a:gd name="connsiteY0" fmla="*/ 615624 h 649730"/>
                            <a:gd name="connsiteX1" fmla="*/ 0 w 1012076"/>
                            <a:gd name="connsiteY1" fmla="*/ 615678 h 649730"/>
                            <a:gd name="connsiteX0" fmla="*/ 857069 w 1012076"/>
                            <a:gd name="connsiteY0" fmla="*/ 25108 h 676282"/>
                            <a:gd name="connsiteX1" fmla="*/ 1012076 w 1012076"/>
                            <a:gd name="connsiteY1" fmla="*/ 338274 h 676282"/>
                            <a:gd name="connsiteX2" fmla="*/ 665917 w 1012076"/>
                            <a:gd name="connsiteY2" fmla="*/ 365527 h 676282"/>
                            <a:gd name="connsiteX3" fmla="*/ 736440 w 1012076"/>
                            <a:gd name="connsiteY3" fmla="*/ 35228 h 676282"/>
                            <a:gd name="connsiteX4" fmla="*/ 857069 w 1012076"/>
                            <a:gd name="connsiteY4" fmla="*/ 25108 h 676282"/>
                            <a:gd name="connsiteX0" fmla="*/ 561328 w 1012076"/>
                            <a:gd name="connsiteY0" fmla="*/ 615624 h 676282"/>
                            <a:gd name="connsiteX1" fmla="*/ 0 w 1012076"/>
                            <a:gd name="connsiteY1" fmla="*/ 615678 h 676282"/>
                          </a:gdLst>
                          <a:ahLst/>
                          <a:cxnLst>
                            <a:cxn ang="0">
                              <a:pos x="connsiteX0" y="connsiteY0"/>
                            </a:cxn>
                            <a:cxn ang="0">
                              <a:pos x="connsiteX1" y="connsiteY1"/>
                            </a:cxn>
                          </a:cxnLst>
                          <a:rect l="l" t="t" r="r" b="b"/>
                          <a:pathLst>
                            <a:path w="1012076" h="676282" stroke="0" extrusionOk="0">
                              <a:moveTo>
                                <a:pt x="857069" y="25108"/>
                              </a:moveTo>
                              <a:cubicBezTo>
                                <a:pt x="931749" y="25108"/>
                                <a:pt x="1012076" y="212898"/>
                                <a:pt x="1012076" y="338274"/>
                              </a:cubicBezTo>
                              <a:cubicBezTo>
                                <a:pt x="967003" y="338274"/>
                                <a:pt x="710990" y="365527"/>
                                <a:pt x="665917" y="365527"/>
                              </a:cubicBezTo>
                              <a:cubicBezTo>
                                <a:pt x="611848" y="382167"/>
                                <a:pt x="704581" y="91965"/>
                                <a:pt x="736440" y="35228"/>
                              </a:cubicBezTo>
                              <a:cubicBezTo>
                                <a:pt x="768299" y="-21508"/>
                                <a:pt x="810706" y="1936"/>
                                <a:pt x="857069" y="25108"/>
                              </a:cubicBezTo>
                              <a:close/>
                            </a:path>
                            <a:path w="1012076" h="676282" fill="none">
                              <a:moveTo>
                                <a:pt x="561328" y="615624"/>
                              </a:moveTo>
                              <a:cubicBezTo>
                                <a:pt x="357720" y="714161"/>
                                <a:pt x="200643" y="676687"/>
                                <a:pt x="0" y="6156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29" name="Arc 39"/>
                        <p:cNvSpPr/>
                        <p:nvPr/>
                      </p:nvSpPr>
                      <p:spPr bwMode="auto">
                        <a:xfrm rot="9940793">
                          <a:off x="2087826" y="4704903"/>
                          <a:ext cx="1012076" cy="676282"/>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857069 w 1012076"/>
                            <a:gd name="connsiteY0" fmla="*/ 25108 h 615678"/>
                            <a:gd name="connsiteX1" fmla="*/ 1012076 w 1012076"/>
                            <a:gd name="connsiteY1" fmla="*/ 338274 h 615678"/>
                            <a:gd name="connsiteX2" fmla="*/ 665917 w 1012076"/>
                            <a:gd name="connsiteY2" fmla="*/ 365527 h 615678"/>
                            <a:gd name="connsiteX3" fmla="*/ 736440 w 1012076"/>
                            <a:gd name="connsiteY3" fmla="*/ 35228 h 615678"/>
                            <a:gd name="connsiteX4" fmla="*/ 857069 w 1012076"/>
                            <a:gd name="connsiteY4" fmla="*/ 25108 h 615678"/>
                            <a:gd name="connsiteX0" fmla="*/ 852357 w 1012076"/>
                            <a:gd name="connsiteY0" fmla="*/ 43566 h 615678"/>
                            <a:gd name="connsiteX1" fmla="*/ 0 w 1012076"/>
                            <a:gd name="connsiteY1" fmla="*/ 615678 h 615678"/>
                            <a:gd name="connsiteX0" fmla="*/ 857069 w 1012076"/>
                            <a:gd name="connsiteY0" fmla="*/ 25108 h 622487"/>
                            <a:gd name="connsiteX1" fmla="*/ 1012076 w 1012076"/>
                            <a:gd name="connsiteY1" fmla="*/ 338274 h 622487"/>
                            <a:gd name="connsiteX2" fmla="*/ 665917 w 1012076"/>
                            <a:gd name="connsiteY2" fmla="*/ 365527 h 622487"/>
                            <a:gd name="connsiteX3" fmla="*/ 736440 w 1012076"/>
                            <a:gd name="connsiteY3" fmla="*/ 35228 h 622487"/>
                            <a:gd name="connsiteX4" fmla="*/ 857069 w 1012076"/>
                            <a:gd name="connsiteY4" fmla="*/ 25108 h 622487"/>
                            <a:gd name="connsiteX0" fmla="*/ 542870 w 1012076"/>
                            <a:gd name="connsiteY0" fmla="*/ 610913 h 622487"/>
                            <a:gd name="connsiteX1" fmla="*/ 0 w 1012076"/>
                            <a:gd name="connsiteY1" fmla="*/ 615678 h 622487"/>
                            <a:gd name="connsiteX0" fmla="*/ 857069 w 1012076"/>
                            <a:gd name="connsiteY0" fmla="*/ 25108 h 645810"/>
                            <a:gd name="connsiteX1" fmla="*/ 1012076 w 1012076"/>
                            <a:gd name="connsiteY1" fmla="*/ 338274 h 645810"/>
                            <a:gd name="connsiteX2" fmla="*/ 665917 w 1012076"/>
                            <a:gd name="connsiteY2" fmla="*/ 365527 h 645810"/>
                            <a:gd name="connsiteX3" fmla="*/ 736440 w 1012076"/>
                            <a:gd name="connsiteY3" fmla="*/ 35228 h 645810"/>
                            <a:gd name="connsiteX4" fmla="*/ 857069 w 1012076"/>
                            <a:gd name="connsiteY4" fmla="*/ 25108 h 645810"/>
                            <a:gd name="connsiteX0" fmla="*/ 542870 w 1012076"/>
                            <a:gd name="connsiteY0" fmla="*/ 610913 h 645810"/>
                            <a:gd name="connsiteX1" fmla="*/ 0 w 1012076"/>
                            <a:gd name="connsiteY1" fmla="*/ 615678 h 645810"/>
                            <a:gd name="connsiteX0" fmla="*/ 857069 w 1012076"/>
                            <a:gd name="connsiteY0" fmla="*/ 25108 h 649730"/>
                            <a:gd name="connsiteX1" fmla="*/ 1012076 w 1012076"/>
                            <a:gd name="connsiteY1" fmla="*/ 338274 h 649730"/>
                            <a:gd name="connsiteX2" fmla="*/ 665917 w 1012076"/>
                            <a:gd name="connsiteY2" fmla="*/ 365527 h 649730"/>
                            <a:gd name="connsiteX3" fmla="*/ 736440 w 1012076"/>
                            <a:gd name="connsiteY3" fmla="*/ 35228 h 649730"/>
                            <a:gd name="connsiteX4" fmla="*/ 857069 w 1012076"/>
                            <a:gd name="connsiteY4" fmla="*/ 25108 h 649730"/>
                            <a:gd name="connsiteX0" fmla="*/ 561328 w 1012076"/>
                            <a:gd name="connsiteY0" fmla="*/ 615624 h 649730"/>
                            <a:gd name="connsiteX1" fmla="*/ 0 w 1012076"/>
                            <a:gd name="connsiteY1" fmla="*/ 615678 h 649730"/>
                            <a:gd name="connsiteX0" fmla="*/ 857069 w 1012076"/>
                            <a:gd name="connsiteY0" fmla="*/ 25108 h 676282"/>
                            <a:gd name="connsiteX1" fmla="*/ 1012076 w 1012076"/>
                            <a:gd name="connsiteY1" fmla="*/ 338274 h 676282"/>
                            <a:gd name="connsiteX2" fmla="*/ 665917 w 1012076"/>
                            <a:gd name="connsiteY2" fmla="*/ 365527 h 676282"/>
                            <a:gd name="connsiteX3" fmla="*/ 736440 w 1012076"/>
                            <a:gd name="connsiteY3" fmla="*/ 35228 h 676282"/>
                            <a:gd name="connsiteX4" fmla="*/ 857069 w 1012076"/>
                            <a:gd name="connsiteY4" fmla="*/ 25108 h 676282"/>
                            <a:gd name="connsiteX0" fmla="*/ 561328 w 1012076"/>
                            <a:gd name="connsiteY0" fmla="*/ 615624 h 676282"/>
                            <a:gd name="connsiteX1" fmla="*/ 0 w 1012076"/>
                            <a:gd name="connsiteY1" fmla="*/ 615678 h 676282"/>
                          </a:gdLst>
                          <a:ahLst/>
                          <a:cxnLst>
                            <a:cxn ang="0">
                              <a:pos x="connsiteX0" y="connsiteY0"/>
                            </a:cxn>
                            <a:cxn ang="0">
                              <a:pos x="connsiteX1" y="connsiteY1"/>
                            </a:cxn>
                          </a:cxnLst>
                          <a:rect l="l" t="t" r="r" b="b"/>
                          <a:pathLst>
                            <a:path w="1012076" h="676282" stroke="0" extrusionOk="0">
                              <a:moveTo>
                                <a:pt x="857069" y="25108"/>
                              </a:moveTo>
                              <a:cubicBezTo>
                                <a:pt x="931749" y="25108"/>
                                <a:pt x="1012076" y="212898"/>
                                <a:pt x="1012076" y="338274"/>
                              </a:cubicBezTo>
                              <a:cubicBezTo>
                                <a:pt x="967003" y="338274"/>
                                <a:pt x="710990" y="365527"/>
                                <a:pt x="665917" y="365527"/>
                              </a:cubicBezTo>
                              <a:cubicBezTo>
                                <a:pt x="611848" y="382167"/>
                                <a:pt x="704581" y="91965"/>
                                <a:pt x="736440" y="35228"/>
                              </a:cubicBezTo>
                              <a:cubicBezTo>
                                <a:pt x="768299" y="-21508"/>
                                <a:pt x="810706" y="1936"/>
                                <a:pt x="857069" y="25108"/>
                              </a:cubicBezTo>
                              <a:close/>
                            </a:path>
                            <a:path w="1012076" h="676282" fill="none">
                              <a:moveTo>
                                <a:pt x="561328" y="615624"/>
                              </a:moveTo>
                              <a:cubicBezTo>
                                <a:pt x="357720" y="714161"/>
                                <a:pt x="200643" y="676687"/>
                                <a:pt x="0" y="615678"/>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35" name="Rounded Rectangle 119"/>
                      <p:cNvSpPr/>
                      <p:nvPr/>
                    </p:nvSpPr>
                    <p:spPr bwMode="auto">
                      <a:xfrm rot="20678719">
                        <a:off x="2238127" y="4747656"/>
                        <a:ext cx="330006" cy="523674"/>
                      </a:xfrm>
                      <a:custGeom>
                        <a:avLst/>
                        <a:gdLst>
                          <a:gd name="connsiteX0" fmla="*/ 0 w 289933"/>
                          <a:gd name="connsiteY0" fmla="*/ 48323 h 523674"/>
                          <a:gd name="connsiteX1" fmla="*/ 48323 w 289933"/>
                          <a:gd name="connsiteY1" fmla="*/ 0 h 523674"/>
                          <a:gd name="connsiteX2" fmla="*/ 241610 w 289933"/>
                          <a:gd name="connsiteY2" fmla="*/ 0 h 523674"/>
                          <a:gd name="connsiteX3" fmla="*/ 289933 w 289933"/>
                          <a:gd name="connsiteY3" fmla="*/ 48323 h 523674"/>
                          <a:gd name="connsiteX4" fmla="*/ 289933 w 289933"/>
                          <a:gd name="connsiteY4" fmla="*/ 475351 h 523674"/>
                          <a:gd name="connsiteX5" fmla="*/ 241610 w 289933"/>
                          <a:gd name="connsiteY5" fmla="*/ 523674 h 523674"/>
                          <a:gd name="connsiteX6" fmla="*/ 48323 w 289933"/>
                          <a:gd name="connsiteY6" fmla="*/ 523674 h 523674"/>
                          <a:gd name="connsiteX7" fmla="*/ 0 w 289933"/>
                          <a:gd name="connsiteY7" fmla="*/ 475351 h 523674"/>
                          <a:gd name="connsiteX8" fmla="*/ 0 w 289933"/>
                          <a:gd name="connsiteY8" fmla="*/ 48323 h 523674"/>
                          <a:gd name="connsiteX0" fmla="*/ 0 w 320820"/>
                          <a:gd name="connsiteY0" fmla="*/ 48323 h 523674"/>
                          <a:gd name="connsiteX1" fmla="*/ 48323 w 320820"/>
                          <a:gd name="connsiteY1" fmla="*/ 0 h 523674"/>
                          <a:gd name="connsiteX2" fmla="*/ 241610 w 320820"/>
                          <a:gd name="connsiteY2" fmla="*/ 0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0820"/>
                          <a:gd name="connsiteY0" fmla="*/ 48323 h 523674"/>
                          <a:gd name="connsiteX1" fmla="*/ 48323 w 320820"/>
                          <a:gd name="connsiteY1" fmla="*/ 0 h 523674"/>
                          <a:gd name="connsiteX2" fmla="*/ 255387 w 320820"/>
                          <a:gd name="connsiteY2" fmla="*/ 3783 h 523674"/>
                          <a:gd name="connsiteX3" fmla="*/ 320820 w 320820"/>
                          <a:gd name="connsiteY3" fmla="*/ 61744 h 523674"/>
                          <a:gd name="connsiteX4" fmla="*/ 289933 w 320820"/>
                          <a:gd name="connsiteY4" fmla="*/ 475351 h 523674"/>
                          <a:gd name="connsiteX5" fmla="*/ 241610 w 320820"/>
                          <a:gd name="connsiteY5" fmla="*/ 523674 h 523674"/>
                          <a:gd name="connsiteX6" fmla="*/ 48323 w 320820"/>
                          <a:gd name="connsiteY6" fmla="*/ 523674 h 523674"/>
                          <a:gd name="connsiteX7" fmla="*/ 0 w 320820"/>
                          <a:gd name="connsiteY7" fmla="*/ 475351 h 523674"/>
                          <a:gd name="connsiteX8" fmla="*/ 0 w 320820"/>
                          <a:gd name="connsiteY8" fmla="*/ 48323 h 523674"/>
                          <a:gd name="connsiteX0" fmla="*/ 0 w 325413"/>
                          <a:gd name="connsiteY0" fmla="*/ 48323 h 523674"/>
                          <a:gd name="connsiteX1" fmla="*/ 48323 w 325413"/>
                          <a:gd name="connsiteY1" fmla="*/ 0 h 523674"/>
                          <a:gd name="connsiteX2" fmla="*/ 255387 w 325413"/>
                          <a:gd name="connsiteY2" fmla="*/ 3783 h 523674"/>
                          <a:gd name="connsiteX3" fmla="*/ 325413 w 325413"/>
                          <a:gd name="connsiteY3" fmla="*/ 63005 h 523674"/>
                          <a:gd name="connsiteX4" fmla="*/ 289933 w 325413"/>
                          <a:gd name="connsiteY4" fmla="*/ 475351 h 523674"/>
                          <a:gd name="connsiteX5" fmla="*/ 241610 w 325413"/>
                          <a:gd name="connsiteY5" fmla="*/ 523674 h 523674"/>
                          <a:gd name="connsiteX6" fmla="*/ 48323 w 325413"/>
                          <a:gd name="connsiteY6" fmla="*/ 523674 h 523674"/>
                          <a:gd name="connsiteX7" fmla="*/ 0 w 325413"/>
                          <a:gd name="connsiteY7" fmla="*/ 475351 h 523674"/>
                          <a:gd name="connsiteX8" fmla="*/ 0 w 325413"/>
                          <a:gd name="connsiteY8" fmla="*/ 48323 h 523674"/>
                          <a:gd name="connsiteX0" fmla="*/ 0 w 330006"/>
                          <a:gd name="connsiteY0" fmla="*/ 48323 h 523674"/>
                          <a:gd name="connsiteX1" fmla="*/ 48323 w 330006"/>
                          <a:gd name="connsiteY1" fmla="*/ 0 h 523674"/>
                          <a:gd name="connsiteX2" fmla="*/ 255387 w 330006"/>
                          <a:gd name="connsiteY2" fmla="*/ 3783 h 523674"/>
                          <a:gd name="connsiteX3" fmla="*/ 330006 w 330006"/>
                          <a:gd name="connsiteY3" fmla="*/ 64266 h 523674"/>
                          <a:gd name="connsiteX4" fmla="*/ 289933 w 330006"/>
                          <a:gd name="connsiteY4" fmla="*/ 475351 h 523674"/>
                          <a:gd name="connsiteX5" fmla="*/ 241610 w 330006"/>
                          <a:gd name="connsiteY5" fmla="*/ 523674 h 523674"/>
                          <a:gd name="connsiteX6" fmla="*/ 48323 w 330006"/>
                          <a:gd name="connsiteY6" fmla="*/ 523674 h 523674"/>
                          <a:gd name="connsiteX7" fmla="*/ 0 w 330006"/>
                          <a:gd name="connsiteY7" fmla="*/ 475351 h 523674"/>
                          <a:gd name="connsiteX8" fmla="*/ 0 w 330006"/>
                          <a:gd name="connsiteY8" fmla="*/ 48323 h 523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06" h="523674">
                            <a:moveTo>
                              <a:pt x="0" y="48323"/>
                            </a:moveTo>
                            <a:cubicBezTo>
                              <a:pt x="0" y="21635"/>
                              <a:pt x="21635" y="0"/>
                              <a:pt x="48323" y="0"/>
                            </a:cubicBezTo>
                            <a:lnTo>
                              <a:pt x="255387" y="3783"/>
                            </a:lnTo>
                            <a:cubicBezTo>
                              <a:pt x="282075" y="3783"/>
                              <a:pt x="330006" y="37578"/>
                              <a:pt x="330006" y="64266"/>
                            </a:cubicBezTo>
                            <a:cubicBezTo>
                              <a:pt x="330006" y="206609"/>
                              <a:pt x="289933" y="333008"/>
                              <a:pt x="289933" y="475351"/>
                            </a:cubicBezTo>
                            <a:cubicBezTo>
                              <a:pt x="289933" y="502039"/>
                              <a:pt x="268298" y="523674"/>
                              <a:pt x="241610" y="523674"/>
                            </a:cubicBezTo>
                            <a:lnTo>
                              <a:pt x="48323" y="523674"/>
                            </a:lnTo>
                            <a:cubicBezTo>
                              <a:pt x="21635" y="523674"/>
                              <a:pt x="0" y="502039"/>
                              <a:pt x="0" y="475351"/>
                            </a:cubicBezTo>
                            <a:lnTo>
                              <a:pt x="0" y="4832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2077" name="Oval 2076"/>
                    <p:cNvSpPr/>
                    <p:nvPr/>
                  </p:nvSpPr>
                  <p:spPr bwMode="auto">
                    <a:xfrm>
                      <a:off x="2192288" y="4541603"/>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42" name="Arc 39"/>
                  <p:cNvSpPr/>
                  <p:nvPr/>
                </p:nvSpPr>
                <p:spPr bwMode="auto">
                  <a:xfrm rot="9940793">
                    <a:off x="2345401" y="5187735"/>
                    <a:ext cx="362742" cy="653061"/>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Lst>
                    <a:ahLst/>
                    <a:cxnLst>
                      <a:cxn ang="0">
                        <a:pos x="connsiteX0" y="connsiteY0"/>
                      </a:cxn>
                      <a:cxn ang="0">
                        <a:pos x="connsiteX1" y="connsiteY1"/>
                      </a:cxn>
                    </a:cxnLst>
                    <a:rect l="l" t="t" r="r" b="b"/>
                    <a:pathLst>
                      <a:path w="362742" h="653061"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53061" fill="none">
                        <a:moveTo>
                          <a:pt x="213334" y="37294"/>
                        </a:moveTo>
                        <a:cubicBezTo>
                          <a:pt x="208491" y="117758"/>
                          <a:pt x="66598" y="511781"/>
                          <a:pt x="128891" y="653061"/>
                        </a:cubicBezTo>
                      </a:path>
                    </a:pathLst>
                  </a:custGeom>
                  <a:noFill/>
                  <a:ln w="1270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55" name="Group 54"/>
                  <p:cNvGrpSpPr/>
                  <p:nvPr/>
                </p:nvGrpSpPr>
                <p:grpSpPr>
                  <a:xfrm>
                    <a:off x="2081077" y="5215068"/>
                    <a:ext cx="411608" cy="627345"/>
                    <a:chOff x="2081077" y="5215068"/>
                    <a:chExt cx="411608" cy="627345"/>
                  </a:xfrm>
                </p:grpSpPr>
                <p:sp>
                  <p:nvSpPr>
                    <p:cNvPr id="143" name="Arc 39"/>
                    <p:cNvSpPr/>
                    <p:nvPr/>
                  </p:nvSpPr>
                  <p:spPr bwMode="auto">
                    <a:xfrm rot="9940793">
                      <a:off x="2081077" y="5215068"/>
                      <a:ext cx="411608" cy="627345"/>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892 w 363104"/>
                        <a:gd name="connsiteY0" fmla="*/ 14811 h 648992"/>
                        <a:gd name="connsiteX1" fmla="*/ 363104 w 363104"/>
                        <a:gd name="connsiteY1" fmla="*/ 314625 h 648992"/>
                        <a:gd name="connsiteX2" fmla="*/ 16945 w 363104"/>
                        <a:gd name="connsiteY2" fmla="*/ 341878 h 648992"/>
                        <a:gd name="connsiteX3" fmla="*/ 87468 w 363104"/>
                        <a:gd name="connsiteY3" fmla="*/ 11579 h 648992"/>
                        <a:gd name="connsiteX4" fmla="*/ 221892 w 363104"/>
                        <a:gd name="connsiteY4" fmla="*/ 14811 h 648992"/>
                        <a:gd name="connsiteX0" fmla="*/ 213696 w 363104"/>
                        <a:gd name="connsiteY0" fmla="*/ 37294 h 648992"/>
                        <a:gd name="connsiteX1" fmla="*/ 7411 w 363104"/>
                        <a:gd name="connsiteY1" fmla="*/ 648992 h 648992"/>
                        <a:gd name="connsiteX0" fmla="*/ 221892 w 363104"/>
                        <a:gd name="connsiteY0" fmla="*/ 14811 h 648992"/>
                        <a:gd name="connsiteX1" fmla="*/ 363104 w 363104"/>
                        <a:gd name="connsiteY1" fmla="*/ 314625 h 648992"/>
                        <a:gd name="connsiteX2" fmla="*/ 56119 w 363104"/>
                        <a:gd name="connsiteY2" fmla="*/ 361708 h 648992"/>
                        <a:gd name="connsiteX3" fmla="*/ 87468 w 363104"/>
                        <a:gd name="connsiteY3" fmla="*/ 11579 h 648992"/>
                        <a:gd name="connsiteX4" fmla="*/ 221892 w 363104"/>
                        <a:gd name="connsiteY4" fmla="*/ 14811 h 648992"/>
                        <a:gd name="connsiteX0" fmla="*/ 213696 w 363104"/>
                        <a:gd name="connsiteY0" fmla="*/ 37294 h 648992"/>
                        <a:gd name="connsiteX1" fmla="*/ 7411 w 363104"/>
                        <a:gd name="connsiteY1" fmla="*/ 648992 h 648992"/>
                        <a:gd name="connsiteX0" fmla="*/ 214481 w 355693"/>
                        <a:gd name="connsiteY0" fmla="*/ 14811 h 648992"/>
                        <a:gd name="connsiteX1" fmla="*/ 355693 w 355693"/>
                        <a:gd name="connsiteY1" fmla="*/ 314625 h 648992"/>
                        <a:gd name="connsiteX2" fmla="*/ 48708 w 355693"/>
                        <a:gd name="connsiteY2" fmla="*/ 361708 h 648992"/>
                        <a:gd name="connsiteX3" fmla="*/ 80057 w 355693"/>
                        <a:gd name="connsiteY3" fmla="*/ 11579 h 648992"/>
                        <a:gd name="connsiteX4" fmla="*/ 214481 w 355693"/>
                        <a:gd name="connsiteY4" fmla="*/ 14811 h 648992"/>
                        <a:gd name="connsiteX0" fmla="*/ 206285 w 355693"/>
                        <a:gd name="connsiteY0" fmla="*/ 37294 h 648992"/>
                        <a:gd name="connsiteX1" fmla="*/ 0 w 355693"/>
                        <a:gd name="connsiteY1" fmla="*/ 648992 h 648992"/>
                        <a:gd name="connsiteX0" fmla="*/ 257731 w 398943"/>
                        <a:gd name="connsiteY0" fmla="*/ 14811 h 635494"/>
                        <a:gd name="connsiteX1" fmla="*/ 398943 w 398943"/>
                        <a:gd name="connsiteY1" fmla="*/ 314625 h 635494"/>
                        <a:gd name="connsiteX2" fmla="*/ 91958 w 398943"/>
                        <a:gd name="connsiteY2" fmla="*/ 361708 h 635494"/>
                        <a:gd name="connsiteX3" fmla="*/ 123307 w 398943"/>
                        <a:gd name="connsiteY3" fmla="*/ 11579 h 635494"/>
                        <a:gd name="connsiteX4" fmla="*/ 257731 w 398943"/>
                        <a:gd name="connsiteY4" fmla="*/ 14811 h 635494"/>
                        <a:gd name="connsiteX0" fmla="*/ 249535 w 398943"/>
                        <a:gd name="connsiteY0" fmla="*/ 37294 h 635494"/>
                        <a:gd name="connsiteX1" fmla="*/ 0 w 398943"/>
                        <a:gd name="connsiteY1" fmla="*/ 635494 h 635494"/>
                        <a:gd name="connsiteX0" fmla="*/ 257731 w 398943"/>
                        <a:gd name="connsiteY0" fmla="*/ 14811 h 635494"/>
                        <a:gd name="connsiteX1" fmla="*/ 398943 w 398943"/>
                        <a:gd name="connsiteY1" fmla="*/ 314625 h 635494"/>
                        <a:gd name="connsiteX2" fmla="*/ 91958 w 398943"/>
                        <a:gd name="connsiteY2" fmla="*/ 361708 h 635494"/>
                        <a:gd name="connsiteX3" fmla="*/ 123307 w 398943"/>
                        <a:gd name="connsiteY3" fmla="*/ 11579 h 635494"/>
                        <a:gd name="connsiteX4" fmla="*/ 257731 w 398943"/>
                        <a:gd name="connsiteY4" fmla="*/ 14811 h 635494"/>
                        <a:gd name="connsiteX0" fmla="*/ 249535 w 398943"/>
                        <a:gd name="connsiteY0" fmla="*/ 37294 h 635494"/>
                        <a:gd name="connsiteX1" fmla="*/ 0 w 398943"/>
                        <a:gd name="connsiteY1" fmla="*/ 635494 h 635494"/>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 name="connsiteX0" fmla="*/ 270396 w 411608"/>
                        <a:gd name="connsiteY0" fmla="*/ 14811 h 627345"/>
                        <a:gd name="connsiteX1" fmla="*/ 411608 w 411608"/>
                        <a:gd name="connsiteY1" fmla="*/ 314625 h 627345"/>
                        <a:gd name="connsiteX2" fmla="*/ 104623 w 411608"/>
                        <a:gd name="connsiteY2" fmla="*/ 361708 h 627345"/>
                        <a:gd name="connsiteX3" fmla="*/ 135972 w 411608"/>
                        <a:gd name="connsiteY3" fmla="*/ 11579 h 627345"/>
                        <a:gd name="connsiteX4" fmla="*/ 270396 w 411608"/>
                        <a:gd name="connsiteY4" fmla="*/ 14811 h 627345"/>
                        <a:gd name="connsiteX0" fmla="*/ 262200 w 411608"/>
                        <a:gd name="connsiteY0" fmla="*/ 37294 h 627345"/>
                        <a:gd name="connsiteX1" fmla="*/ 0 w 411608"/>
                        <a:gd name="connsiteY1" fmla="*/ 627345 h 627345"/>
                      </a:gdLst>
                      <a:ahLst/>
                      <a:cxnLst>
                        <a:cxn ang="0">
                          <a:pos x="connsiteX0" y="connsiteY0"/>
                        </a:cxn>
                        <a:cxn ang="0">
                          <a:pos x="connsiteX1" y="connsiteY1"/>
                        </a:cxn>
                      </a:cxnLst>
                      <a:rect l="l" t="t" r="r" b="b"/>
                      <a:pathLst>
                        <a:path w="411608" h="627345" stroke="0" extrusionOk="0">
                          <a:moveTo>
                            <a:pt x="270396" y="14811"/>
                          </a:moveTo>
                          <a:cubicBezTo>
                            <a:pt x="173798" y="-36284"/>
                            <a:pt x="411608" y="189249"/>
                            <a:pt x="411608" y="314625"/>
                          </a:cubicBezTo>
                          <a:cubicBezTo>
                            <a:pt x="366535" y="314625"/>
                            <a:pt x="149696" y="361708"/>
                            <a:pt x="104623" y="361708"/>
                          </a:cubicBezTo>
                          <a:cubicBezTo>
                            <a:pt x="50554" y="378348"/>
                            <a:pt x="104113" y="68316"/>
                            <a:pt x="135972" y="11579"/>
                          </a:cubicBezTo>
                          <a:cubicBezTo>
                            <a:pt x="167831" y="-45157"/>
                            <a:pt x="193308" y="131253"/>
                            <a:pt x="270396" y="14811"/>
                          </a:cubicBezTo>
                          <a:close/>
                        </a:path>
                        <a:path w="411608" h="627345" fill="none">
                          <a:moveTo>
                            <a:pt x="262200" y="37294"/>
                          </a:moveTo>
                          <a:cubicBezTo>
                            <a:pt x="257357" y="117758"/>
                            <a:pt x="165339" y="470443"/>
                            <a:pt x="0" y="627345"/>
                          </a:cubicBezTo>
                        </a:path>
                      </a:pathLst>
                    </a:custGeom>
                    <a:noFill/>
                    <a:ln w="130175"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53" name="Isosceles Triangle 52"/>
                    <p:cNvSpPr/>
                    <p:nvPr/>
                  </p:nvSpPr>
                  <p:spPr bwMode="auto">
                    <a:xfrm>
                      <a:off x="2198340" y="5464092"/>
                      <a:ext cx="115958" cy="74294"/>
                    </a:xfrm>
                    <a:custGeom>
                      <a:avLst/>
                      <a:gdLst>
                        <a:gd name="connsiteX0" fmla="*/ 0 w 68333"/>
                        <a:gd name="connsiteY0" fmla="*/ 45719 h 45719"/>
                        <a:gd name="connsiteX1" fmla="*/ 34167 w 68333"/>
                        <a:gd name="connsiteY1" fmla="*/ 0 h 45719"/>
                        <a:gd name="connsiteX2" fmla="*/ 68333 w 68333"/>
                        <a:gd name="connsiteY2" fmla="*/ 45719 h 45719"/>
                        <a:gd name="connsiteX3" fmla="*/ 0 w 68333"/>
                        <a:gd name="connsiteY3" fmla="*/ 45719 h 45719"/>
                        <a:gd name="connsiteX0" fmla="*/ 13458 w 81791"/>
                        <a:gd name="connsiteY0" fmla="*/ 77469 h 77469"/>
                        <a:gd name="connsiteX1" fmla="*/ 0 w 81791"/>
                        <a:gd name="connsiteY1" fmla="*/ 0 h 77469"/>
                        <a:gd name="connsiteX2" fmla="*/ 81791 w 81791"/>
                        <a:gd name="connsiteY2" fmla="*/ 77469 h 77469"/>
                        <a:gd name="connsiteX3" fmla="*/ 13458 w 81791"/>
                        <a:gd name="connsiteY3" fmla="*/ 77469 h 77469"/>
                        <a:gd name="connsiteX0" fmla="*/ 0 w 96908"/>
                        <a:gd name="connsiteY0" fmla="*/ 74294 h 77469"/>
                        <a:gd name="connsiteX1" fmla="*/ 15117 w 96908"/>
                        <a:gd name="connsiteY1" fmla="*/ 0 h 77469"/>
                        <a:gd name="connsiteX2" fmla="*/ 96908 w 96908"/>
                        <a:gd name="connsiteY2" fmla="*/ 77469 h 77469"/>
                        <a:gd name="connsiteX3" fmla="*/ 0 w 96908"/>
                        <a:gd name="connsiteY3" fmla="*/ 74294 h 77469"/>
                        <a:gd name="connsiteX0" fmla="*/ 0 w 115958"/>
                        <a:gd name="connsiteY0" fmla="*/ 74294 h 74294"/>
                        <a:gd name="connsiteX1" fmla="*/ 15117 w 115958"/>
                        <a:gd name="connsiteY1" fmla="*/ 0 h 74294"/>
                        <a:gd name="connsiteX2" fmla="*/ 115958 w 115958"/>
                        <a:gd name="connsiteY2" fmla="*/ 61594 h 74294"/>
                        <a:gd name="connsiteX3" fmla="*/ 0 w 115958"/>
                        <a:gd name="connsiteY3" fmla="*/ 74294 h 74294"/>
                      </a:gdLst>
                      <a:ahLst/>
                      <a:cxnLst>
                        <a:cxn ang="0">
                          <a:pos x="connsiteX0" y="connsiteY0"/>
                        </a:cxn>
                        <a:cxn ang="0">
                          <a:pos x="connsiteX1" y="connsiteY1"/>
                        </a:cxn>
                        <a:cxn ang="0">
                          <a:pos x="connsiteX2" y="connsiteY2"/>
                        </a:cxn>
                        <a:cxn ang="0">
                          <a:pos x="connsiteX3" y="connsiteY3"/>
                        </a:cxn>
                      </a:cxnLst>
                      <a:rect l="l" t="t" r="r" b="b"/>
                      <a:pathLst>
                        <a:path w="115958" h="74294">
                          <a:moveTo>
                            <a:pt x="0" y="74294"/>
                          </a:moveTo>
                          <a:lnTo>
                            <a:pt x="15117" y="0"/>
                          </a:lnTo>
                          <a:lnTo>
                            <a:pt x="115958" y="61594"/>
                          </a:lnTo>
                          <a:lnTo>
                            <a:pt x="0" y="74294"/>
                          </a:lnTo>
                          <a:close/>
                        </a:path>
                      </a:pathLst>
                    </a:custGeom>
                    <a:solidFill>
                      <a:schemeClr val="bg1"/>
                    </a:solidFill>
                    <a:ln cap="rnd">
                      <a:solidFill>
                        <a:schemeClr val="bg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nvGrpSpPr>
                <p:cNvPr id="57" name="Group 56"/>
                <p:cNvGrpSpPr/>
                <p:nvPr/>
              </p:nvGrpSpPr>
              <p:grpSpPr>
                <a:xfrm>
                  <a:off x="2427825" y="4391287"/>
                  <a:ext cx="828027" cy="1440711"/>
                  <a:chOff x="2427825" y="4391287"/>
                  <a:chExt cx="828027" cy="1440711"/>
                </a:xfrm>
              </p:grpSpPr>
              <p:grpSp>
                <p:nvGrpSpPr>
                  <p:cNvPr id="52" name="Group 51"/>
                  <p:cNvGrpSpPr/>
                  <p:nvPr/>
                </p:nvGrpSpPr>
                <p:grpSpPr>
                  <a:xfrm>
                    <a:off x="2427825" y="4391287"/>
                    <a:ext cx="828027" cy="848817"/>
                    <a:chOff x="2427825" y="4391287"/>
                    <a:chExt cx="828027" cy="848817"/>
                  </a:xfrm>
                </p:grpSpPr>
                <p:grpSp>
                  <p:nvGrpSpPr>
                    <p:cNvPr id="51" name="Group 50"/>
                    <p:cNvGrpSpPr/>
                    <p:nvPr/>
                  </p:nvGrpSpPr>
                  <p:grpSpPr>
                    <a:xfrm>
                      <a:off x="2646134" y="4391287"/>
                      <a:ext cx="609718" cy="837198"/>
                      <a:chOff x="2646134" y="4391287"/>
                      <a:chExt cx="609718" cy="837198"/>
                    </a:xfrm>
                  </p:grpSpPr>
                  <p:grpSp>
                    <p:nvGrpSpPr>
                      <p:cNvPr id="44" name="Group 43"/>
                      <p:cNvGrpSpPr/>
                      <p:nvPr/>
                    </p:nvGrpSpPr>
                    <p:grpSpPr>
                      <a:xfrm>
                        <a:off x="2889311" y="4664873"/>
                        <a:ext cx="366541" cy="371005"/>
                        <a:chOff x="2889311" y="4664873"/>
                        <a:chExt cx="366541" cy="371005"/>
                      </a:xfrm>
                    </p:grpSpPr>
                    <p:sp>
                      <p:nvSpPr>
                        <p:cNvPr id="126" name="Arc 39"/>
                        <p:cNvSpPr/>
                        <p:nvPr/>
                      </p:nvSpPr>
                      <p:spPr bwMode="auto">
                        <a:xfrm rot="3408672">
                          <a:off x="2891374" y="4663137"/>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11430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23" name="Arc 39"/>
                        <p:cNvSpPr/>
                        <p:nvPr/>
                      </p:nvSpPr>
                      <p:spPr bwMode="auto">
                        <a:xfrm rot="3408672">
                          <a:off x="2891047" y="4671400"/>
                          <a:ext cx="362742" cy="366214"/>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47019 w 362742"/>
                            <a:gd name="connsiteY0" fmla="*/ 103711 h 448200"/>
                            <a:gd name="connsiteX1" fmla="*/ 52056 w 362742"/>
                            <a:gd name="connsiteY1" fmla="*/ 448200 h 448200"/>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175438 w 362742"/>
                            <a:gd name="connsiteY1" fmla="*/ 207372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47019 w 362742"/>
                            <a:gd name="connsiteY0" fmla="*/ 103711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31151 w 362742"/>
                            <a:gd name="connsiteY0" fmla="*/ 101868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79307 w 362742"/>
                            <a:gd name="connsiteY1" fmla="*/ 241235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31167 w 362742"/>
                            <a:gd name="connsiteY1" fmla="*/ 249581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7031 w 362742"/>
                            <a:gd name="connsiteY1" fmla="*/ 229803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 name="connsiteX0" fmla="*/ 207735 w 362742"/>
                            <a:gd name="connsiteY0" fmla="*/ 25108 h 366214"/>
                            <a:gd name="connsiteX1" fmla="*/ 362742 w 362742"/>
                            <a:gd name="connsiteY1" fmla="*/ 338274 h 366214"/>
                            <a:gd name="connsiteX2" fmla="*/ 16583 w 362742"/>
                            <a:gd name="connsiteY2" fmla="*/ 365527 h 366214"/>
                            <a:gd name="connsiteX3" fmla="*/ 87106 w 362742"/>
                            <a:gd name="connsiteY3" fmla="*/ 35228 h 366214"/>
                            <a:gd name="connsiteX4" fmla="*/ 207735 w 362742"/>
                            <a:gd name="connsiteY4" fmla="*/ 25108 h 366214"/>
                            <a:gd name="connsiteX0" fmla="*/ 25323 w 362742"/>
                            <a:gd name="connsiteY0" fmla="*/ 115127 h 366214"/>
                            <a:gd name="connsiteX1" fmla="*/ 23810 w 362742"/>
                            <a:gd name="connsiteY1" fmla="*/ 239078 h 366214"/>
                          </a:gdLst>
                          <a:ahLst/>
                          <a:cxnLst>
                            <a:cxn ang="0">
                              <a:pos x="connsiteX0" y="connsiteY0"/>
                            </a:cxn>
                            <a:cxn ang="0">
                              <a:pos x="connsiteX1" y="connsiteY1"/>
                            </a:cxn>
                          </a:cxnLst>
                          <a:rect l="l" t="t" r="r" b="b"/>
                          <a:pathLst>
                            <a:path w="362742" h="366214" stroke="0" extrusionOk="0">
                              <a:moveTo>
                                <a:pt x="207735" y="25108"/>
                              </a:moveTo>
                              <a:cubicBezTo>
                                <a:pt x="282415" y="25108"/>
                                <a:pt x="362742" y="212898"/>
                                <a:pt x="362742" y="338274"/>
                              </a:cubicBezTo>
                              <a:cubicBezTo>
                                <a:pt x="317669" y="338274"/>
                                <a:pt x="61656" y="365527"/>
                                <a:pt x="16583" y="365527"/>
                              </a:cubicBezTo>
                              <a:cubicBezTo>
                                <a:pt x="-37486" y="382167"/>
                                <a:pt x="55247" y="91965"/>
                                <a:pt x="87106" y="35228"/>
                              </a:cubicBezTo>
                              <a:cubicBezTo>
                                <a:pt x="118965" y="-21508"/>
                                <a:pt x="161372" y="1936"/>
                                <a:pt x="207735" y="25108"/>
                              </a:cubicBezTo>
                              <a:close/>
                            </a:path>
                            <a:path w="362742" h="366214" fill="none">
                              <a:moveTo>
                                <a:pt x="25323" y="115127"/>
                              </a:moveTo>
                              <a:cubicBezTo>
                                <a:pt x="112417" y="118894"/>
                                <a:pt x="467087" y="150123"/>
                                <a:pt x="23810" y="239078"/>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42" name="Group 41"/>
                      <p:cNvGrpSpPr/>
                      <p:nvPr/>
                    </p:nvGrpSpPr>
                    <p:grpSpPr>
                      <a:xfrm>
                        <a:off x="2650055" y="4695551"/>
                        <a:ext cx="355323" cy="532934"/>
                        <a:chOff x="2652436" y="4695551"/>
                        <a:chExt cx="355323" cy="532934"/>
                      </a:xfrm>
                    </p:grpSpPr>
                    <p:sp>
                      <p:nvSpPr>
                        <p:cNvPr id="131" name="Rounded Rectangle 130"/>
                        <p:cNvSpPr/>
                        <p:nvPr/>
                      </p:nvSpPr>
                      <p:spPr bwMode="auto">
                        <a:xfrm rot="21302136">
                          <a:off x="2652436" y="4695551"/>
                          <a:ext cx="341671" cy="496929"/>
                        </a:xfrm>
                        <a:prstGeom prst="roundRect">
                          <a:avLst/>
                        </a:prstGeom>
                        <a:solidFill>
                          <a:schemeClr val="bg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2078" name="Rounded Rectangle 2077"/>
                        <p:cNvSpPr/>
                        <p:nvPr/>
                      </p:nvSpPr>
                      <p:spPr bwMode="auto">
                        <a:xfrm rot="21302136">
                          <a:off x="2666089" y="4704812"/>
                          <a:ext cx="341670" cy="523673"/>
                        </a:xfrm>
                        <a:prstGeom prst="roundRect">
                          <a:avLst/>
                        </a:prstGeom>
                        <a:solidFill>
                          <a:srgbClr val="424B51"/>
                        </a:solidFill>
                        <a:ln w="12700">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19" name="Oval 118"/>
                      <p:cNvSpPr/>
                      <p:nvPr/>
                    </p:nvSpPr>
                    <p:spPr bwMode="auto">
                      <a:xfrm>
                        <a:off x="2646134" y="4391287"/>
                        <a:ext cx="288032" cy="288032"/>
                      </a:xfrm>
                      <a:prstGeom prst="ellipse">
                        <a:avLst/>
                      </a:prstGeom>
                      <a:solidFill>
                        <a:srgbClr val="424B51"/>
                      </a:solidFill>
                      <a:ln w="1270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39" name="Arc 39"/>
                    <p:cNvSpPr/>
                    <p:nvPr/>
                  </p:nvSpPr>
                  <p:spPr bwMode="auto">
                    <a:xfrm rot="9940793">
                      <a:off x="2427825" y="4810016"/>
                      <a:ext cx="382171" cy="43008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67642"/>
                        <a:gd name="connsiteX1" fmla="*/ 362742 w 362742"/>
                        <a:gd name="connsiteY1" fmla="*/ 338274 h 467642"/>
                        <a:gd name="connsiteX2" fmla="*/ 16583 w 362742"/>
                        <a:gd name="connsiteY2" fmla="*/ 365527 h 467642"/>
                        <a:gd name="connsiteX3" fmla="*/ 87106 w 362742"/>
                        <a:gd name="connsiteY3" fmla="*/ 35228 h 467642"/>
                        <a:gd name="connsiteX4" fmla="*/ 207735 w 362742"/>
                        <a:gd name="connsiteY4" fmla="*/ 25108 h 467642"/>
                        <a:gd name="connsiteX0" fmla="*/ 203023 w 362742"/>
                        <a:gd name="connsiteY0" fmla="*/ 43566 h 467642"/>
                        <a:gd name="connsiteX1" fmla="*/ 12686 w 362742"/>
                        <a:gd name="connsiteY1" fmla="*/ 467642 h 467642"/>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03023 w 382170"/>
                        <a:gd name="connsiteY0" fmla="*/ 22607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255307 w 382170"/>
                        <a:gd name="connsiteY0" fmla="*/ 77733 h 446683"/>
                        <a:gd name="connsiteX1" fmla="*/ 12686 w 382170"/>
                        <a:gd name="connsiteY1" fmla="*/ 446683 h 446683"/>
                        <a:gd name="connsiteX0" fmla="*/ 342932 w 382170"/>
                        <a:gd name="connsiteY0" fmla="*/ 109932 h 446683"/>
                        <a:gd name="connsiteX1" fmla="*/ 362742 w 382170"/>
                        <a:gd name="connsiteY1" fmla="*/ 317315 h 446683"/>
                        <a:gd name="connsiteX2" fmla="*/ 16583 w 382170"/>
                        <a:gd name="connsiteY2" fmla="*/ 344568 h 446683"/>
                        <a:gd name="connsiteX3" fmla="*/ 87106 w 382170"/>
                        <a:gd name="connsiteY3" fmla="*/ 14269 h 446683"/>
                        <a:gd name="connsiteX4" fmla="*/ 342932 w 382170"/>
                        <a:gd name="connsiteY4" fmla="*/ 109932 h 446683"/>
                        <a:gd name="connsiteX0" fmla="*/ 330906 w 382170"/>
                        <a:gd name="connsiteY0" fmla="*/ 89657 h 446683"/>
                        <a:gd name="connsiteX1" fmla="*/ 12686 w 382170"/>
                        <a:gd name="connsiteY1" fmla="*/ 446683 h 446683"/>
                        <a:gd name="connsiteX0" fmla="*/ 368685 w 407923"/>
                        <a:gd name="connsiteY0" fmla="*/ 109932 h 395091"/>
                        <a:gd name="connsiteX1" fmla="*/ 388495 w 407923"/>
                        <a:gd name="connsiteY1" fmla="*/ 317315 h 395091"/>
                        <a:gd name="connsiteX2" fmla="*/ 42336 w 407923"/>
                        <a:gd name="connsiteY2" fmla="*/ 344568 h 395091"/>
                        <a:gd name="connsiteX3" fmla="*/ 112859 w 407923"/>
                        <a:gd name="connsiteY3" fmla="*/ 14269 h 395091"/>
                        <a:gd name="connsiteX4" fmla="*/ 368685 w 407923"/>
                        <a:gd name="connsiteY4" fmla="*/ 109932 h 395091"/>
                        <a:gd name="connsiteX0" fmla="*/ 356659 w 407923"/>
                        <a:gd name="connsiteY0" fmla="*/ 89657 h 395091"/>
                        <a:gd name="connsiteX1" fmla="*/ 0 w 407923"/>
                        <a:gd name="connsiteY1" fmla="*/ 395091 h 395091"/>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4632 w 395896"/>
                        <a:gd name="connsiteY0" fmla="*/ 89657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56658 w 395896"/>
                        <a:gd name="connsiteY0" fmla="*/ 109932 h 415364"/>
                        <a:gd name="connsiteX1" fmla="*/ 376468 w 395896"/>
                        <a:gd name="connsiteY1" fmla="*/ 317315 h 415364"/>
                        <a:gd name="connsiteX2" fmla="*/ 30309 w 395896"/>
                        <a:gd name="connsiteY2" fmla="*/ 344568 h 415364"/>
                        <a:gd name="connsiteX3" fmla="*/ 100832 w 395896"/>
                        <a:gd name="connsiteY3" fmla="*/ 14269 h 415364"/>
                        <a:gd name="connsiteX4" fmla="*/ 356658 w 395896"/>
                        <a:gd name="connsiteY4" fmla="*/ 109932 h 415364"/>
                        <a:gd name="connsiteX0" fmla="*/ 343454 w 395896"/>
                        <a:gd name="connsiteY0" fmla="*/ 94272 h 415364"/>
                        <a:gd name="connsiteX1" fmla="*/ 0 w 395896"/>
                        <a:gd name="connsiteY1" fmla="*/ 415364 h 415364"/>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29728 w 382170"/>
                        <a:gd name="connsiteY0" fmla="*/ 94272 h 435929"/>
                        <a:gd name="connsiteX1" fmla="*/ 57211 w 382170"/>
                        <a:gd name="connsiteY1" fmla="*/ 435929 h 435929"/>
                        <a:gd name="connsiteX0" fmla="*/ 342932 w 382170"/>
                        <a:gd name="connsiteY0" fmla="*/ 109932 h 435929"/>
                        <a:gd name="connsiteX1" fmla="*/ 362742 w 382170"/>
                        <a:gd name="connsiteY1" fmla="*/ 317315 h 435929"/>
                        <a:gd name="connsiteX2" fmla="*/ 16583 w 382170"/>
                        <a:gd name="connsiteY2" fmla="*/ 344568 h 435929"/>
                        <a:gd name="connsiteX3" fmla="*/ 87106 w 382170"/>
                        <a:gd name="connsiteY3" fmla="*/ 14269 h 435929"/>
                        <a:gd name="connsiteX4" fmla="*/ 342932 w 382170"/>
                        <a:gd name="connsiteY4" fmla="*/ 109932 h 435929"/>
                        <a:gd name="connsiteX0" fmla="*/ 367039 w 382170"/>
                        <a:gd name="connsiteY0" fmla="*/ 140661 h 435929"/>
                        <a:gd name="connsiteX1" fmla="*/ 57211 w 382170"/>
                        <a:gd name="connsiteY1" fmla="*/ 435929 h 43592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67039 w 382170"/>
                        <a:gd name="connsiteY0" fmla="*/ 140661 h 421399"/>
                        <a:gd name="connsiteX1" fmla="*/ 38802 w 382170"/>
                        <a:gd name="connsiteY1" fmla="*/ 421399 h 421399"/>
                        <a:gd name="connsiteX0" fmla="*/ 342932 w 382170"/>
                        <a:gd name="connsiteY0" fmla="*/ 109932 h 421399"/>
                        <a:gd name="connsiteX1" fmla="*/ 362742 w 382170"/>
                        <a:gd name="connsiteY1" fmla="*/ 317315 h 421399"/>
                        <a:gd name="connsiteX2" fmla="*/ 16583 w 382170"/>
                        <a:gd name="connsiteY2" fmla="*/ 344568 h 421399"/>
                        <a:gd name="connsiteX3" fmla="*/ 87106 w 382170"/>
                        <a:gd name="connsiteY3" fmla="*/ 14269 h 421399"/>
                        <a:gd name="connsiteX4" fmla="*/ 342932 w 382170"/>
                        <a:gd name="connsiteY4" fmla="*/ 109932 h 421399"/>
                        <a:gd name="connsiteX0" fmla="*/ 372782 w 382170"/>
                        <a:gd name="connsiteY0" fmla="*/ 147043 h 421399"/>
                        <a:gd name="connsiteX1" fmla="*/ 38802 w 382170"/>
                        <a:gd name="connsiteY1" fmla="*/ 421399 h 421399"/>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 name="connsiteX0" fmla="*/ 342932 w 382170"/>
                        <a:gd name="connsiteY0" fmla="*/ 109932 h 430088"/>
                        <a:gd name="connsiteX1" fmla="*/ 362742 w 382170"/>
                        <a:gd name="connsiteY1" fmla="*/ 317315 h 430088"/>
                        <a:gd name="connsiteX2" fmla="*/ 16583 w 382170"/>
                        <a:gd name="connsiteY2" fmla="*/ 344568 h 430088"/>
                        <a:gd name="connsiteX3" fmla="*/ 87106 w 382170"/>
                        <a:gd name="connsiteY3" fmla="*/ 14269 h 430088"/>
                        <a:gd name="connsiteX4" fmla="*/ 342932 w 382170"/>
                        <a:gd name="connsiteY4" fmla="*/ 109932 h 430088"/>
                        <a:gd name="connsiteX0" fmla="*/ 372782 w 382170"/>
                        <a:gd name="connsiteY0" fmla="*/ 147043 h 430088"/>
                        <a:gd name="connsiteX1" fmla="*/ 43957 w 382170"/>
                        <a:gd name="connsiteY1" fmla="*/ 430088 h 430088"/>
                      </a:gdLst>
                      <a:ahLst/>
                      <a:cxnLst>
                        <a:cxn ang="0">
                          <a:pos x="connsiteX0" y="connsiteY0"/>
                        </a:cxn>
                        <a:cxn ang="0">
                          <a:pos x="connsiteX1" y="connsiteY1"/>
                        </a:cxn>
                      </a:cxnLst>
                      <a:rect l="l" t="t" r="r" b="b"/>
                      <a:pathLst>
                        <a:path w="382170" h="430088" stroke="0" extrusionOk="0">
                          <a:moveTo>
                            <a:pt x="342932" y="109932"/>
                          </a:moveTo>
                          <a:cubicBezTo>
                            <a:pt x="417612" y="109932"/>
                            <a:pt x="362742" y="191939"/>
                            <a:pt x="362742" y="317315"/>
                          </a:cubicBezTo>
                          <a:cubicBezTo>
                            <a:pt x="317669" y="317315"/>
                            <a:pt x="61656" y="344568"/>
                            <a:pt x="16583" y="344568"/>
                          </a:cubicBezTo>
                          <a:cubicBezTo>
                            <a:pt x="-37486" y="361208"/>
                            <a:pt x="55247" y="71006"/>
                            <a:pt x="87106" y="14269"/>
                          </a:cubicBezTo>
                          <a:cubicBezTo>
                            <a:pt x="118965" y="-42467"/>
                            <a:pt x="296569" y="86760"/>
                            <a:pt x="342932" y="109932"/>
                          </a:cubicBezTo>
                          <a:close/>
                        </a:path>
                        <a:path w="382170" h="430088" fill="none">
                          <a:moveTo>
                            <a:pt x="372782" y="147043"/>
                          </a:moveTo>
                          <a:cubicBezTo>
                            <a:pt x="300438" y="212732"/>
                            <a:pt x="216360" y="245502"/>
                            <a:pt x="43957" y="430088"/>
                          </a:cubicBezTo>
                        </a:path>
                      </a:pathLst>
                    </a:custGeom>
                    <a:noFill/>
                    <a:ln w="1016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47" name="Arc 39"/>
                  <p:cNvSpPr/>
                  <p:nvPr/>
                </p:nvSpPr>
                <p:spPr bwMode="auto">
                  <a:xfrm rot="9940793">
                    <a:off x="2782660" y="5149609"/>
                    <a:ext cx="362742" cy="682389"/>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1943"/>
                      <a:gd name="connsiteX1" fmla="*/ 362742 w 362742"/>
                      <a:gd name="connsiteY1" fmla="*/ 314625 h 681943"/>
                      <a:gd name="connsiteX2" fmla="*/ 16583 w 362742"/>
                      <a:gd name="connsiteY2" fmla="*/ 341878 h 681943"/>
                      <a:gd name="connsiteX3" fmla="*/ 87106 w 362742"/>
                      <a:gd name="connsiteY3" fmla="*/ 11579 h 681943"/>
                      <a:gd name="connsiteX4" fmla="*/ 221530 w 362742"/>
                      <a:gd name="connsiteY4" fmla="*/ 14811 h 681943"/>
                      <a:gd name="connsiteX0" fmla="*/ 204956 w 362742"/>
                      <a:gd name="connsiteY0" fmla="*/ 18771 h 681943"/>
                      <a:gd name="connsiteX1" fmla="*/ 129711 w 362742"/>
                      <a:gd name="connsiteY1" fmla="*/ 681943 h 681943"/>
                      <a:gd name="connsiteX0" fmla="*/ 336893 w 362742"/>
                      <a:gd name="connsiteY0" fmla="*/ 42790 h 680474"/>
                      <a:gd name="connsiteX1" fmla="*/ 362742 w 362742"/>
                      <a:gd name="connsiteY1" fmla="*/ 313156 h 680474"/>
                      <a:gd name="connsiteX2" fmla="*/ 16583 w 362742"/>
                      <a:gd name="connsiteY2" fmla="*/ 340409 h 680474"/>
                      <a:gd name="connsiteX3" fmla="*/ 87106 w 362742"/>
                      <a:gd name="connsiteY3" fmla="*/ 10110 h 680474"/>
                      <a:gd name="connsiteX4" fmla="*/ 336893 w 362742"/>
                      <a:gd name="connsiteY4" fmla="*/ 42790 h 680474"/>
                      <a:gd name="connsiteX0" fmla="*/ 204956 w 362742"/>
                      <a:gd name="connsiteY0" fmla="*/ 17302 h 680474"/>
                      <a:gd name="connsiteX1" fmla="*/ 129711 w 362742"/>
                      <a:gd name="connsiteY1" fmla="*/ 680474 h 680474"/>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204956 w 362742"/>
                      <a:gd name="connsiteY0" fmla="*/ 19217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 name="connsiteX0" fmla="*/ 336893 w 362742"/>
                      <a:gd name="connsiteY0" fmla="*/ 44705 h 682389"/>
                      <a:gd name="connsiteX1" fmla="*/ 362742 w 362742"/>
                      <a:gd name="connsiteY1" fmla="*/ 315071 h 682389"/>
                      <a:gd name="connsiteX2" fmla="*/ 16583 w 362742"/>
                      <a:gd name="connsiteY2" fmla="*/ 342324 h 682389"/>
                      <a:gd name="connsiteX3" fmla="*/ 87106 w 362742"/>
                      <a:gd name="connsiteY3" fmla="*/ 12025 h 682389"/>
                      <a:gd name="connsiteX4" fmla="*/ 336893 w 362742"/>
                      <a:gd name="connsiteY4" fmla="*/ 44705 h 682389"/>
                      <a:gd name="connsiteX0" fmla="*/ 193419 w 362742"/>
                      <a:gd name="connsiteY0" fmla="*/ 16271 h 682389"/>
                      <a:gd name="connsiteX1" fmla="*/ 129711 w 362742"/>
                      <a:gd name="connsiteY1" fmla="*/ 682389 h 682389"/>
                    </a:gdLst>
                    <a:ahLst/>
                    <a:cxnLst>
                      <a:cxn ang="0">
                        <a:pos x="connsiteX0" y="connsiteY0"/>
                      </a:cxn>
                      <a:cxn ang="0">
                        <a:pos x="connsiteX1" y="connsiteY1"/>
                      </a:cxn>
                    </a:cxnLst>
                    <a:rect l="l" t="t" r="r" b="b"/>
                    <a:pathLst>
                      <a:path w="362742" h="682389" stroke="0" extrusionOk="0">
                        <a:moveTo>
                          <a:pt x="336893" y="44705"/>
                        </a:moveTo>
                        <a:cubicBezTo>
                          <a:pt x="281188" y="16337"/>
                          <a:pt x="362742" y="189695"/>
                          <a:pt x="362742" y="315071"/>
                        </a:cubicBezTo>
                        <a:cubicBezTo>
                          <a:pt x="317669" y="315071"/>
                          <a:pt x="61656" y="342324"/>
                          <a:pt x="16583" y="342324"/>
                        </a:cubicBezTo>
                        <a:cubicBezTo>
                          <a:pt x="-37486" y="358964"/>
                          <a:pt x="55247" y="68762"/>
                          <a:pt x="87106" y="12025"/>
                        </a:cubicBezTo>
                        <a:cubicBezTo>
                          <a:pt x="118965" y="-44711"/>
                          <a:pt x="289454" y="122022"/>
                          <a:pt x="336893" y="44705"/>
                        </a:cubicBezTo>
                        <a:close/>
                      </a:path>
                      <a:path w="362742" h="682389" fill="none">
                        <a:moveTo>
                          <a:pt x="193419" y="16271"/>
                        </a:moveTo>
                        <a:cubicBezTo>
                          <a:pt x="171253" y="212734"/>
                          <a:pt x="91177" y="525056"/>
                          <a:pt x="129711" y="682389"/>
                        </a:cubicBezTo>
                      </a:path>
                    </a:pathLst>
                  </a:custGeom>
                  <a:noFill/>
                  <a:ln w="1270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8" name="Arc 39"/>
                  <p:cNvSpPr/>
                  <p:nvPr/>
                </p:nvSpPr>
                <p:spPr bwMode="auto">
                  <a:xfrm rot="9940793">
                    <a:off x="2526158" y="5150211"/>
                    <a:ext cx="362742" cy="678608"/>
                  </a:xfrm>
                  <a:custGeom>
                    <a:avLst/>
                    <a:gdLst>
                      <a:gd name="connsiteX0" fmla="*/ 135219 w 270439"/>
                      <a:gd name="connsiteY0" fmla="*/ 0 h 454025"/>
                      <a:gd name="connsiteX1" fmla="*/ 270439 w 270439"/>
                      <a:gd name="connsiteY1" fmla="*/ 227013 h 454025"/>
                      <a:gd name="connsiteX2" fmla="*/ 135220 w 270439"/>
                      <a:gd name="connsiteY2" fmla="*/ 227013 h 454025"/>
                      <a:gd name="connsiteX3" fmla="*/ 135219 w 270439"/>
                      <a:gd name="connsiteY3" fmla="*/ 0 h 454025"/>
                      <a:gd name="connsiteX0" fmla="*/ 135219 w 270439"/>
                      <a:gd name="connsiteY0" fmla="*/ 0 h 454025"/>
                      <a:gd name="connsiteX1" fmla="*/ 270439 w 270439"/>
                      <a:gd name="connsiteY1" fmla="*/ 227013 h 454025"/>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326372 w 326372"/>
                      <a:gd name="connsiteY1" fmla="*/ 227013 h 340419"/>
                      <a:gd name="connsiteX0" fmla="*/ 191152 w 326372"/>
                      <a:gd name="connsiteY0" fmla="*/ 0 h 340419"/>
                      <a:gd name="connsiteX1" fmla="*/ 326372 w 326372"/>
                      <a:gd name="connsiteY1" fmla="*/ 227013 h 340419"/>
                      <a:gd name="connsiteX2" fmla="*/ 0 w 326372"/>
                      <a:gd name="connsiteY2" fmla="*/ 340419 h 340419"/>
                      <a:gd name="connsiteX3" fmla="*/ 191152 w 326372"/>
                      <a:gd name="connsiteY3" fmla="*/ 0 h 340419"/>
                      <a:gd name="connsiteX0" fmla="*/ 191152 w 326372"/>
                      <a:gd name="connsiteY0" fmla="*/ 0 h 340419"/>
                      <a:gd name="connsiteX1" fmla="*/ 191378 w 326372"/>
                      <a:gd name="connsiteY1" fmla="*/ 312976 h 340419"/>
                      <a:gd name="connsiteX0" fmla="*/ 191152 w 326372"/>
                      <a:gd name="connsiteY0" fmla="*/ 0 h 412242"/>
                      <a:gd name="connsiteX1" fmla="*/ 326372 w 326372"/>
                      <a:gd name="connsiteY1" fmla="*/ 227013 h 412242"/>
                      <a:gd name="connsiteX2" fmla="*/ 0 w 326372"/>
                      <a:gd name="connsiteY2" fmla="*/ 340419 h 412242"/>
                      <a:gd name="connsiteX3" fmla="*/ 191152 w 326372"/>
                      <a:gd name="connsiteY3" fmla="*/ 0 h 412242"/>
                      <a:gd name="connsiteX0" fmla="*/ 191152 w 326372"/>
                      <a:gd name="connsiteY0" fmla="*/ 0 h 412242"/>
                      <a:gd name="connsiteX1" fmla="*/ 60361 w 326372"/>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198883 w 334103"/>
                      <a:gd name="connsiteY0" fmla="*/ 0 h 412242"/>
                      <a:gd name="connsiteX1" fmla="*/ 334103 w 334103"/>
                      <a:gd name="connsiteY1" fmla="*/ 227013 h 412242"/>
                      <a:gd name="connsiteX2" fmla="*/ 7731 w 334103"/>
                      <a:gd name="connsiteY2" fmla="*/ 340419 h 412242"/>
                      <a:gd name="connsiteX3" fmla="*/ 231624 w 334103"/>
                      <a:gd name="connsiteY3" fmla="*/ 295033 h 412242"/>
                      <a:gd name="connsiteX4" fmla="*/ 198883 w 334103"/>
                      <a:gd name="connsiteY4" fmla="*/ 0 h 412242"/>
                      <a:gd name="connsiteX0" fmla="*/ 198883 w 334103"/>
                      <a:gd name="connsiteY0" fmla="*/ 0 h 412242"/>
                      <a:gd name="connsiteX1" fmla="*/ 68092 w 334103"/>
                      <a:gd name="connsiteY1" fmla="*/ 412242 h 412242"/>
                      <a:gd name="connsiteX0" fmla="*/ 210982 w 346202"/>
                      <a:gd name="connsiteY0" fmla="*/ 0 h 412242"/>
                      <a:gd name="connsiteX1" fmla="*/ 346202 w 346202"/>
                      <a:gd name="connsiteY1" fmla="*/ 227013 h 412242"/>
                      <a:gd name="connsiteX2" fmla="*/ 19830 w 346202"/>
                      <a:gd name="connsiteY2" fmla="*/ 340419 h 412242"/>
                      <a:gd name="connsiteX3" fmla="*/ 67826 w 346202"/>
                      <a:gd name="connsiteY3" fmla="*/ 127250 h 412242"/>
                      <a:gd name="connsiteX4" fmla="*/ 210982 w 346202"/>
                      <a:gd name="connsiteY4" fmla="*/ 0 h 412242"/>
                      <a:gd name="connsiteX0" fmla="*/ 210982 w 346202"/>
                      <a:gd name="connsiteY0" fmla="*/ 0 h 412242"/>
                      <a:gd name="connsiteX1" fmla="*/ 80191 w 346202"/>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10982 w 365989"/>
                      <a:gd name="connsiteY0" fmla="*/ 0 h 412242"/>
                      <a:gd name="connsiteX1" fmla="*/ 365989 w 365989"/>
                      <a:gd name="connsiteY1" fmla="*/ 313166 h 412242"/>
                      <a:gd name="connsiteX2" fmla="*/ 19830 w 365989"/>
                      <a:gd name="connsiteY2" fmla="*/ 340419 h 412242"/>
                      <a:gd name="connsiteX3" fmla="*/ 67826 w 365989"/>
                      <a:gd name="connsiteY3" fmla="*/ 127250 h 412242"/>
                      <a:gd name="connsiteX4" fmla="*/ 210982 w 365989"/>
                      <a:gd name="connsiteY4" fmla="*/ 0 h 412242"/>
                      <a:gd name="connsiteX0" fmla="*/ 210982 w 365989"/>
                      <a:gd name="connsiteY0" fmla="*/ 0 h 412242"/>
                      <a:gd name="connsiteX1" fmla="*/ 80191 w 365989"/>
                      <a:gd name="connsiteY1" fmla="*/ 412242 h 412242"/>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7735 w 362742"/>
                      <a:gd name="connsiteY0" fmla="*/ 14037 h 426279"/>
                      <a:gd name="connsiteX1" fmla="*/ 76944 w 362742"/>
                      <a:gd name="connsiteY1" fmla="*/ 426279 h 426279"/>
                      <a:gd name="connsiteX0" fmla="*/ 207735 w 362742"/>
                      <a:gd name="connsiteY0" fmla="*/ 14037 h 426279"/>
                      <a:gd name="connsiteX1" fmla="*/ 362742 w 362742"/>
                      <a:gd name="connsiteY1" fmla="*/ 327203 h 426279"/>
                      <a:gd name="connsiteX2" fmla="*/ 16583 w 362742"/>
                      <a:gd name="connsiteY2" fmla="*/ 354456 h 426279"/>
                      <a:gd name="connsiteX3" fmla="*/ 87106 w 362742"/>
                      <a:gd name="connsiteY3" fmla="*/ 24157 h 426279"/>
                      <a:gd name="connsiteX4" fmla="*/ 207735 w 362742"/>
                      <a:gd name="connsiteY4" fmla="*/ 14037 h 426279"/>
                      <a:gd name="connsiteX0" fmla="*/ 203023 w 362742"/>
                      <a:gd name="connsiteY0" fmla="*/ 32495 h 426279"/>
                      <a:gd name="connsiteX1" fmla="*/ 76944 w 362742"/>
                      <a:gd name="connsiteY1" fmla="*/ 426279 h 426279"/>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37350"/>
                      <a:gd name="connsiteX1" fmla="*/ 362742 w 362742"/>
                      <a:gd name="connsiteY1" fmla="*/ 338274 h 437350"/>
                      <a:gd name="connsiteX2" fmla="*/ 16583 w 362742"/>
                      <a:gd name="connsiteY2" fmla="*/ 365527 h 437350"/>
                      <a:gd name="connsiteX3" fmla="*/ 87106 w 362742"/>
                      <a:gd name="connsiteY3" fmla="*/ 35228 h 437350"/>
                      <a:gd name="connsiteX4" fmla="*/ 207735 w 362742"/>
                      <a:gd name="connsiteY4" fmla="*/ 25108 h 437350"/>
                      <a:gd name="connsiteX0" fmla="*/ 203023 w 362742"/>
                      <a:gd name="connsiteY0" fmla="*/ 43566 h 437350"/>
                      <a:gd name="connsiteX1" fmla="*/ 76944 w 362742"/>
                      <a:gd name="connsiteY1" fmla="*/ 437350 h 43735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448200"/>
                      <a:gd name="connsiteX1" fmla="*/ 362742 w 362742"/>
                      <a:gd name="connsiteY1" fmla="*/ 338274 h 448200"/>
                      <a:gd name="connsiteX2" fmla="*/ 16583 w 362742"/>
                      <a:gd name="connsiteY2" fmla="*/ 365527 h 448200"/>
                      <a:gd name="connsiteX3" fmla="*/ 87106 w 362742"/>
                      <a:gd name="connsiteY3" fmla="*/ 35228 h 448200"/>
                      <a:gd name="connsiteX4" fmla="*/ 207735 w 362742"/>
                      <a:gd name="connsiteY4" fmla="*/ 25108 h 448200"/>
                      <a:gd name="connsiteX0" fmla="*/ 203023 w 362742"/>
                      <a:gd name="connsiteY0" fmla="*/ 43566 h 448200"/>
                      <a:gd name="connsiteX1" fmla="*/ 52056 w 362742"/>
                      <a:gd name="connsiteY1" fmla="*/ 448200 h 448200"/>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07735 w 362742"/>
                      <a:gd name="connsiteY0" fmla="*/ 25108 h 630371"/>
                      <a:gd name="connsiteX1" fmla="*/ 362742 w 362742"/>
                      <a:gd name="connsiteY1" fmla="*/ 338274 h 630371"/>
                      <a:gd name="connsiteX2" fmla="*/ 16583 w 362742"/>
                      <a:gd name="connsiteY2" fmla="*/ 365527 h 630371"/>
                      <a:gd name="connsiteX3" fmla="*/ 87106 w 362742"/>
                      <a:gd name="connsiteY3" fmla="*/ 35228 h 630371"/>
                      <a:gd name="connsiteX4" fmla="*/ 207735 w 362742"/>
                      <a:gd name="connsiteY4" fmla="*/ 25108 h 630371"/>
                      <a:gd name="connsiteX0" fmla="*/ 203023 w 362742"/>
                      <a:gd name="connsiteY0" fmla="*/ 43566 h 630371"/>
                      <a:gd name="connsiteX1" fmla="*/ 101399 w 362742"/>
                      <a:gd name="connsiteY1" fmla="*/ 630371 h 630371"/>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03023 w 362742"/>
                      <a:gd name="connsiteY0" fmla="*/ 38397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29975 w 362742"/>
                      <a:gd name="connsiteY0" fmla="*/ 77226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5202"/>
                      <a:gd name="connsiteX1" fmla="*/ 362742 w 362742"/>
                      <a:gd name="connsiteY1" fmla="*/ 333105 h 625202"/>
                      <a:gd name="connsiteX2" fmla="*/ 16583 w 362742"/>
                      <a:gd name="connsiteY2" fmla="*/ 360358 h 625202"/>
                      <a:gd name="connsiteX3" fmla="*/ 87106 w 362742"/>
                      <a:gd name="connsiteY3" fmla="*/ 30059 h 625202"/>
                      <a:gd name="connsiteX4" fmla="*/ 221530 w 362742"/>
                      <a:gd name="connsiteY4" fmla="*/ 33291 h 625202"/>
                      <a:gd name="connsiteX0" fmla="*/ 213334 w 362742"/>
                      <a:gd name="connsiteY0" fmla="*/ 55774 h 625202"/>
                      <a:gd name="connsiteX1" fmla="*/ 101399 w 362742"/>
                      <a:gd name="connsiteY1" fmla="*/ 625202 h 625202"/>
                      <a:gd name="connsiteX0" fmla="*/ 221530 w 362742"/>
                      <a:gd name="connsiteY0" fmla="*/ 33291 h 628735"/>
                      <a:gd name="connsiteX1" fmla="*/ 362742 w 362742"/>
                      <a:gd name="connsiteY1" fmla="*/ 333105 h 628735"/>
                      <a:gd name="connsiteX2" fmla="*/ 16583 w 362742"/>
                      <a:gd name="connsiteY2" fmla="*/ 360358 h 628735"/>
                      <a:gd name="connsiteX3" fmla="*/ 87106 w 362742"/>
                      <a:gd name="connsiteY3" fmla="*/ 30059 h 628735"/>
                      <a:gd name="connsiteX4" fmla="*/ 221530 w 362742"/>
                      <a:gd name="connsiteY4" fmla="*/ 33291 h 628735"/>
                      <a:gd name="connsiteX0" fmla="*/ 213334 w 362742"/>
                      <a:gd name="connsiteY0" fmla="*/ 55774 h 628735"/>
                      <a:gd name="connsiteX1" fmla="*/ 115242 w 362742"/>
                      <a:gd name="connsiteY1" fmla="*/ 628735 h 628735"/>
                      <a:gd name="connsiteX0" fmla="*/ 221530 w 362742"/>
                      <a:gd name="connsiteY0" fmla="*/ 33291 h 645572"/>
                      <a:gd name="connsiteX1" fmla="*/ 362742 w 362742"/>
                      <a:gd name="connsiteY1" fmla="*/ 333105 h 645572"/>
                      <a:gd name="connsiteX2" fmla="*/ 16583 w 362742"/>
                      <a:gd name="connsiteY2" fmla="*/ 360358 h 645572"/>
                      <a:gd name="connsiteX3" fmla="*/ 87106 w 362742"/>
                      <a:gd name="connsiteY3" fmla="*/ 30059 h 645572"/>
                      <a:gd name="connsiteX4" fmla="*/ 221530 w 362742"/>
                      <a:gd name="connsiteY4" fmla="*/ 33291 h 645572"/>
                      <a:gd name="connsiteX0" fmla="*/ 213334 w 362742"/>
                      <a:gd name="connsiteY0" fmla="*/ 55774 h 645572"/>
                      <a:gd name="connsiteX1" fmla="*/ 133062 w 362742"/>
                      <a:gd name="connsiteY1" fmla="*/ 645572 h 645572"/>
                      <a:gd name="connsiteX0" fmla="*/ 221530 w 362742"/>
                      <a:gd name="connsiteY0" fmla="*/ 33291 h 644345"/>
                      <a:gd name="connsiteX1" fmla="*/ 362742 w 362742"/>
                      <a:gd name="connsiteY1" fmla="*/ 333105 h 644345"/>
                      <a:gd name="connsiteX2" fmla="*/ 16583 w 362742"/>
                      <a:gd name="connsiteY2" fmla="*/ 360358 h 644345"/>
                      <a:gd name="connsiteX3" fmla="*/ 87106 w 362742"/>
                      <a:gd name="connsiteY3" fmla="*/ 30059 h 644345"/>
                      <a:gd name="connsiteX4" fmla="*/ 221530 w 362742"/>
                      <a:gd name="connsiteY4" fmla="*/ 33291 h 644345"/>
                      <a:gd name="connsiteX0" fmla="*/ 213334 w 362742"/>
                      <a:gd name="connsiteY0" fmla="*/ 55774 h 644345"/>
                      <a:gd name="connsiteX1" fmla="*/ 118630 w 362742"/>
                      <a:gd name="connsiteY1" fmla="*/ 644345 h 64434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25865"/>
                      <a:gd name="connsiteX1" fmla="*/ 362742 w 362742"/>
                      <a:gd name="connsiteY1" fmla="*/ 314625 h 625865"/>
                      <a:gd name="connsiteX2" fmla="*/ 16583 w 362742"/>
                      <a:gd name="connsiteY2" fmla="*/ 341878 h 625865"/>
                      <a:gd name="connsiteX3" fmla="*/ 87106 w 362742"/>
                      <a:gd name="connsiteY3" fmla="*/ 11579 h 625865"/>
                      <a:gd name="connsiteX4" fmla="*/ 221530 w 362742"/>
                      <a:gd name="connsiteY4" fmla="*/ 14811 h 625865"/>
                      <a:gd name="connsiteX0" fmla="*/ 213334 w 362742"/>
                      <a:gd name="connsiteY0" fmla="*/ 37294 h 625865"/>
                      <a:gd name="connsiteX1" fmla="*/ 118630 w 362742"/>
                      <a:gd name="connsiteY1" fmla="*/ 625865 h 625865"/>
                      <a:gd name="connsiteX0" fmla="*/ 221530 w 362742"/>
                      <a:gd name="connsiteY0" fmla="*/ 14811 h 630577"/>
                      <a:gd name="connsiteX1" fmla="*/ 362742 w 362742"/>
                      <a:gd name="connsiteY1" fmla="*/ 314625 h 630577"/>
                      <a:gd name="connsiteX2" fmla="*/ 16583 w 362742"/>
                      <a:gd name="connsiteY2" fmla="*/ 341878 h 630577"/>
                      <a:gd name="connsiteX3" fmla="*/ 87106 w 362742"/>
                      <a:gd name="connsiteY3" fmla="*/ 11579 h 630577"/>
                      <a:gd name="connsiteX4" fmla="*/ 221530 w 362742"/>
                      <a:gd name="connsiteY4" fmla="*/ 14811 h 630577"/>
                      <a:gd name="connsiteX0" fmla="*/ 213334 w 362742"/>
                      <a:gd name="connsiteY0" fmla="*/ 37294 h 630577"/>
                      <a:gd name="connsiteX1" fmla="*/ 137088 w 362742"/>
                      <a:gd name="connsiteY1" fmla="*/ 630577 h 630577"/>
                      <a:gd name="connsiteX0" fmla="*/ 221530 w 362742"/>
                      <a:gd name="connsiteY0" fmla="*/ 14811 h 629399"/>
                      <a:gd name="connsiteX1" fmla="*/ 362742 w 362742"/>
                      <a:gd name="connsiteY1" fmla="*/ 314625 h 629399"/>
                      <a:gd name="connsiteX2" fmla="*/ 16583 w 362742"/>
                      <a:gd name="connsiteY2" fmla="*/ 341878 h 629399"/>
                      <a:gd name="connsiteX3" fmla="*/ 87106 w 362742"/>
                      <a:gd name="connsiteY3" fmla="*/ 11579 h 629399"/>
                      <a:gd name="connsiteX4" fmla="*/ 221530 w 362742"/>
                      <a:gd name="connsiteY4" fmla="*/ 14811 h 629399"/>
                      <a:gd name="connsiteX0" fmla="*/ 213334 w 362742"/>
                      <a:gd name="connsiteY0" fmla="*/ 37294 h 629399"/>
                      <a:gd name="connsiteX1" fmla="*/ 132474 w 362742"/>
                      <a:gd name="connsiteY1" fmla="*/ 629399 h 629399"/>
                      <a:gd name="connsiteX0" fmla="*/ 221530 w 362742"/>
                      <a:gd name="connsiteY0" fmla="*/ 14811 h 627632"/>
                      <a:gd name="connsiteX1" fmla="*/ 362742 w 362742"/>
                      <a:gd name="connsiteY1" fmla="*/ 314625 h 627632"/>
                      <a:gd name="connsiteX2" fmla="*/ 16583 w 362742"/>
                      <a:gd name="connsiteY2" fmla="*/ 341878 h 627632"/>
                      <a:gd name="connsiteX3" fmla="*/ 87106 w 362742"/>
                      <a:gd name="connsiteY3" fmla="*/ 11579 h 627632"/>
                      <a:gd name="connsiteX4" fmla="*/ 221530 w 362742"/>
                      <a:gd name="connsiteY4" fmla="*/ 14811 h 627632"/>
                      <a:gd name="connsiteX0" fmla="*/ 213334 w 362742"/>
                      <a:gd name="connsiteY0" fmla="*/ 37294 h 627632"/>
                      <a:gd name="connsiteX1" fmla="*/ 125552 w 362742"/>
                      <a:gd name="connsiteY1" fmla="*/ 627632 h 627632"/>
                      <a:gd name="connsiteX0" fmla="*/ 221530 w 362742"/>
                      <a:gd name="connsiteY0" fmla="*/ 14811 h 647317"/>
                      <a:gd name="connsiteX1" fmla="*/ 362742 w 362742"/>
                      <a:gd name="connsiteY1" fmla="*/ 314625 h 647317"/>
                      <a:gd name="connsiteX2" fmla="*/ 16583 w 362742"/>
                      <a:gd name="connsiteY2" fmla="*/ 341878 h 647317"/>
                      <a:gd name="connsiteX3" fmla="*/ 87106 w 362742"/>
                      <a:gd name="connsiteY3" fmla="*/ 11579 h 647317"/>
                      <a:gd name="connsiteX4" fmla="*/ 221530 w 362742"/>
                      <a:gd name="connsiteY4" fmla="*/ 14811 h 647317"/>
                      <a:gd name="connsiteX0" fmla="*/ 213334 w 362742"/>
                      <a:gd name="connsiteY0" fmla="*/ 37294 h 647317"/>
                      <a:gd name="connsiteX1" fmla="*/ 135273 w 362742"/>
                      <a:gd name="connsiteY1" fmla="*/ 647317 h 647317"/>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13334 w 362742"/>
                      <a:gd name="connsiteY0" fmla="*/ 37294 h 653061"/>
                      <a:gd name="connsiteX1" fmla="*/ 128891 w 362742"/>
                      <a:gd name="connsiteY1" fmla="*/ 653061 h 653061"/>
                      <a:gd name="connsiteX0" fmla="*/ 221530 w 362742"/>
                      <a:gd name="connsiteY0" fmla="*/ 14811 h 653061"/>
                      <a:gd name="connsiteX1" fmla="*/ 362742 w 362742"/>
                      <a:gd name="connsiteY1" fmla="*/ 314625 h 653061"/>
                      <a:gd name="connsiteX2" fmla="*/ 16583 w 362742"/>
                      <a:gd name="connsiteY2" fmla="*/ 341878 h 653061"/>
                      <a:gd name="connsiteX3" fmla="*/ 87106 w 362742"/>
                      <a:gd name="connsiteY3" fmla="*/ 11579 h 653061"/>
                      <a:gd name="connsiteX4" fmla="*/ 221530 w 362742"/>
                      <a:gd name="connsiteY4" fmla="*/ 14811 h 653061"/>
                      <a:gd name="connsiteX0" fmla="*/ 204956 w 362742"/>
                      <a:gd name="connsiteY0" fmla="*/ 18771 h 653061"/>
                      <a:gd name="connsiteX1" fmla="*/ 128891 w 362742"/>
                      <a:gd name="connsiteY1" fmla="*/ 653061 h 653061"/>
                      <a:gd name="connsiteX0" fmla="*/ 221530 w 362742"/>
                      <a:gd name="connsiteY0" fmla="*/ 14811 h 664711"/>
                      <a:gd name="connsiteX1" fmla="*/ 362742 w 362742"/>
                      <a:gd name="connsiteY1" fmla="*/ 314625 h 664711"/>
                      <a:gd name="connsiteX2" fmla="*/ 16583 w 362742"/>
                      <a:gd name="connsiteY2" fmla="*/ 341878 h 664711"/>
                      <a:gd name="connsiteX3" fmla="*/ 87106 w 362742"/>
                      <a:gd name="connsiteY3" fmla="*/ 11579 h 664711"/>
                      <a:gd name="connsiteX4" fmla="*/ 221530 w 362742"/>
                      <a:gd name="connsiteY4" fmla="*/ 14811 h 664711"/>
                      <a:gd name="connsiteX0" fmla="*/ 204956 w 362742"/>
                      <a:gd name="connsiteY0" fmla="*/ 18771 h 664711"/>
                      <a:gd name="connsiteX1" fmla="*/ 148855 w 362742"/>
                      <a:gd name="connsiteY1" fmla="*/ 664711 h 664711"/>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86806"/>
                      <a:gd name="connsiteX1" fmla="*/ 362742 w 362742"/>
                      <a:gd name="connsiteY1" fmla="*/ 314625 h 686806"/>
                      <a:gd name="connsiteX2" fmla="*/ 16583 w 362742"/>
                      <a:gd name="connsiteY2" fmla="*/ 341878 h 686806"/>
                      <a:gd name="connsiteX3" fmla="*/ 87106 w 362742"/>
                      <a:gd name="connsiteY3" fmla="*/ 11579 h 686806"/>
                      <a:gd name="connsiteX4" fmla="*/ 221530 w 362742"/>
                      <a:gd name="connsiteY4" fmla="*/ 14811 h 686806"/>
                      <a:gd name="connsiteX0" fmla="*/ 204956 w 362742"/>
                      <a:gd name="connsiteY0" fmla="*/ 18771 h 686806"/>
                      <a:gd name="connsiteX1" fmla="*/ 62114 w 362742"/>
                      <a:gd name="connsiteY1" fmla="*/ 686806 h 686806"/>
                      <a:gd name="connsiteX0" fmla="*/ 221530 w 362742"/>
                      <a:gd name="connsiteY0" fmla="*/ 14811 h 675663"/>
                      <a:gd name="connsiteX1" fmla="*/ 362742 w 362742"/>
                      <a:gd name="connsiteY1" fmla="*/ 314625 h 675663"/>
                      <a:gd name="connsiteX2" fmla="*/ 16583 w 362742"/>
                      <a:gd name="connsiteY2" fmla="*/ 341878 h 675663"/>
                      <a:gd name="connsiteX3" fmla="*/ 87106 w 362742"/>
                      <a:gd name="connsiteY3" fmla="*/ 11579 h 675663"/>
                      <a:gd name="connsiteX4" fmla="*/ 221530 w 362742"/>
                      <a:gd name="connsiteY4" fmla="*/ 14811 h 675663"/>
                      <a:gd name="connsiteX0" fmla="*/ 204956 w 362742"/>
                      <a:gd name="connsiteY0" fmla="*/ 18771 h 675663"/>
                      <a:gd name="connsiteX1" fmla="*/ 28094 w 362742"/>
                      <a:gd name="connsiteY1" fmla="*/ 675663 h 675663"/>
                      <a:gd name="connsiteX0" fmla="*/ 221530 w 362742"/>
                      <a:gd name="connsiteY0" fmla="*/ 14811 h 678608"/>
                      <a:gd name="connsiteX1" fmla="*/ 362742 w 362742"/>
                      <a:gd name="connsiteY1" fmla="*/ 314625 h 678608"/>
                      <a:gd name="connsiteX2" fmla="*/ 16583 w 362742"/>
                      <a:gd name="connsiteY2" fmla="*/ 341878 h 678608"/>
                      <a:gd name="connsiteX3" fmla="*/ 87106 w 362742"/>
                      <a:gd name="connsiteY3" fmla="*/ 11579 h 678608"/>
                      <a:gd name="connsiteX4" fmla="*/ 221530 w 362742"/>
                      <a:gd name="connsiteY4" fmla="*/ 14811 h 678608"/>
                      <a:gd name="connsiteX0" fmla="*/ 204956 w 362742"/>
                      <a:gd name="connsiteY0" fmla="*/ 18771 h 678608"/>
                      <a:gd name="connsiteX1" fmla="*/ 39630 w 362742"/>
                      <a:gd name="connsiteY1" fmla="*/ 678608 h 678608"/>
                    </a:gdLst>
                    <a:ahLst/>
                    <a:cxnLst>
                      <a:cxn ang="0">
                        <a:pos x="connsiteX0" y="connsiteY0"/>
                      </a:cxn>
                      <a:cxn ang="0">
                        <a:pos x="connsiteX1" y="connsiteY1"/>
                      </a:cxn>
                    </a:cxnLst>
                    <a:rect l="l" t="t" r="r" b="b"/>
                    <a:pathLst>
                      <a:path w="362742" h="678608" stroke="0" extrusionOk="0">
                        <a:moveTo>
                          <a:pt x="221530" y="14811"/>
                        </a:moveTo>
                        <a:cubicBezTo>
                          <a:pt x="124932" y="-36284"/>
                          <a:pt x="362742" y="189249"/>
                          <a:pt x="362742" y="314625"/>
                        </a:cubicBezTo>
                        <a:cubicBezTo>
                          <a:pt x="317669" y="314625"/>
                          <a:pt x="61656" y="341878"/>
                          <a:pt x="16583" y="341878"/>
                        </a:cubicBezTo>
                        <a:cubicBezTo>
                          <a:pt x="-37486" y="358518"/>
                          <a:pt x="55247" y="68316"/>
                          <a:pt x="87106" y="11579"/>
                        </a:cubicBezTo>
                        <a:cubicBezTo>
                          <a:pt x="118965" y="-45157"/>
                          <a:pt x="144442" y="131253"/>
                          <a:pt x="221530" y="14811"/>
                        </a:cubicBezTo>
                        <a:close/>
                      </a:path>
                      <a:path w="362742" h="678608" fill="none">
                        <a:moveTo>
                          <a:pt x="204956" y="18771"/>
                        </a:moveTo>
                        <a:cubicBezTo>
                          <a:pt x="200113" y="99235"/>
                          <a:pt x="99276" y="521761"/>
                          <a:pt x="39630" y="678608"/>
                        </a:cubicBezTo>
                      </a:path>
                    </a:pathLst>
                  </a:custGeom>
                  <a:noFill/>
                  <a:ln w="1270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grpSp>
      <p:grpSp>
        <p:nvGrpSpPr>
          <p:cNvPr id="165" name="Group 164"/>
          <p:cNvGrpSpPr/>
          <p:nvPr/>
        </p:nvGrpSpPr>
        <p:grpSpPr>
          <a:xfrm>
            <a:off x="5979024" y="4736524"/>
            <a:ext cx="1271076" cy="1261244"/>
            <a:chOff x="8242018" y="4852789"/>
            <a:chExt cx="1271076" cy="1261244"/>
          </a:xfrm>
        </p:grpSpPr>
        <p:sp>
          <p:nvSpPr>
            <p:cNvPr id="160" name="Rounded Rectangle 159"/>
            <p:cNvSpPr/>
            <p:nvPr/>
          </p:nvSpPr>
          <p:spPr bwMode="auto">
            <a:xfrm rot="17031579">
              <a:off x="8588510" y="5134605"/>
              <a:ext cx="144814" cy="108889"/>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49" name="Group 148"/>
            <p:cNvGrpSpPr/>
            <p:nvPr/>
          </p:nvGrpSpPr>
          <p:grpSpPr>
            <a:xfrm>
              <a:off x="8591863" y="4956601"/>
              <a:ext cx="215014" cy="224113"/>
              <a:chOff x="8625315" y="4975317"/>
              <a:chExt cx="215014" cy="224113"/>
            </a:xfrm>
            <a:solidFill>
              <a:srgbClr val="424B51"/>
            </a:solidFill>
          </p:grpSpPr>
          <p:grpSp>
            <p:nvGrpSpPr>
              <p:cNvPr id="145" name="Group 144"/>
              <p:cNvGrpSpPr/>
              <p:nvPr/>
            </p:nvGrpSpPr>
            <p:grpSpPr>
              <a:xfrm>
                <a:off x="8625315" y="4975317"/>
                <a:ext cx="186232" cy="224113"/>
                <a:chOff x="8625315" y="4975317"/>
                <a:chExt cx="186232" cy="224113"/>
              </a:xfrm>
              <a:grpFill/>
            </p:grpSpPr>
            <p:sp>
              <p:nvSpPr>
                <p:cNvPr id="141" name="Oval 140"/>
                <p:cNvSpPr/>
                <p:nvPr/>
              </p:nvSpPr>
              <p:spPr bwMode="auto">
                <a:xfrm>
                  <a:off x="8632485" y="5020368"/>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87" name="Oval 186"/>
                <p:cNvSpPr/>
                <p:nvPr/>
              </p:nvSpPr>
              <p:spPr bwMode="auto">
                <a:xfrm>
                  <a:off x="8625315" y="4975317"/>
                  <a:ext cx="179062" cy="179062"/>
                </a:xfrm>
                <a:prstGeom prst="ellipse">
                  <a:avLst/>
                </a:pr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46" name="Rounded Rectangle 145"/>
              <p:cNvSpPr/>
              <p:nvPr/>
            </p:nvSpPr>
            <p:spPr bwMode="auto">
              <a:xfrm>
                <a:off x="8689542" y="5032153"/>
                <a:ext cx="150787" cy="106327"/>
              </a:xfrm>
              <a:custGeom>
                <a:avLst/>
                <a:gdLst>
                  <a:gd name="connsiteX0" fmla="*/ 0 w 68630"/>
                  <a:gd name="connsiteY0" fmla="*/ 10658 h 63944"/>
                  <a:gd name="connsiteX1" fmla="*/ 10658 w 68630"/>
                  <a:gd name="connsiteY1" fmla="*/ 0 h 63944"/>
                  <a:gd name="connsiteX2" fmla="*/ 57972 w 68630"/>
                  <a:gd name="connsiteY2" fmla="*/ 0 h 63944"/>
                  <a:gd name="connsiteX3" fmla="*/ 68630 w 68630"/>
                  <a:gd name="connsiteY3" fmla="*/ 10658 h 63944"/>
                  <a:gd name="connsiteX4" fmla="*/ 68630 w 68630"/>
                  <a:gd name="connsiteY4" fmla="*/ 53286 h 63944"/>
                  <a:gd name="connsiteX5" fmla="*/ 57972 w 68630"/>
                  <a:gd name="connsiteY5" fmla="*/ 63944 h 63944"/>
                  <a:gd name="connsiteX6" fmla="*/ 10658 w 68630"/>
                  <a:gd name="connsiteY6" fmla="*/ 63944 h 63944"/>
                  <a:gd name="connsiteX7" fmla="*/ 0 w 68630"/>
                  <a:gd name="connsiteY7" fmla="*/ 53286 h 63944"/>
                  <a:gd name="connsiteX8" fmla="*/ 0 w 68630"/>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222589 w 280561"/>
                  <a:gd name="connsiteY6" fmla="*/ 63944 h 63944"/>
                  <a:gd name="connsiteX7" fmla="*/ 0 w 280561"/>
                  <a:gd name="connsiteY7" fmla="*/ 36617 h 63944"/>
                  <a:gd name="connsiteX8" fmla="*/ 211931 w 280561"/>
                  <a:gd name="connsiteY8" fmla="*/ 10658 h 63944"/>
                  <a:gd name="connsiteX0" fmla="*/ 211931 w 280561"/>
                  <a:gd name="connsiteY0" fmla="*/ 10658 h 63944"/>
                  <a:gd name="connsiteX1" fmla="*/ 222589 w 280561"/>
                  <a:gd name="connsiteY1" fmla="*/ 0 h 63944"/>
                  <a:gd name="connsiteX2" fmla="*/ 269903 w 280561"/>
                  <a:gd name="connsiteY2" fmla="*/ 0 h 63944"/>
                  <a:gd name="connsiteX3" fmla="*/ 280561 w 280561"/>
                  <a:gd name="connsiteY3" fmla="*/ 10658 h 63944"/>
                  <a:gd name="connsiteX4" fmla="*/ 280561 w 280561"/>
                  <a:gd name="connsiteY4" fmla="*/ 53286 h 63944"/>
                  <a:gd name="connsiteX5" fmla="*/ 269903 w 280561"/>
                  <a:gd name="connsiteY5" fmla="*/ 63944 h 63944"/>
                  <a:gd name="connsiteX6" fmla="*/ 103526 w 280561"/>
                  <a:gd name="connsiteY6" fmla="*/ 47275 h 63944"/>
                  <a:gd name="connsiteX7" fmla="*/ 0 w 280561"/>
                  <a:gd name="connsiteY7" fmla="*/ 36617 h 63944"/>
                  <a:gd name="connsiteX8" fmla="*/ 211931 w 280561"/>
                  <a:gd name="connsiteY8" fmla="*/ 10658 h 63944"/>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103526 w 280561"/>
                  <a:gd name="connsiteY6" fmla="*/ 47275 h 59181"/>
                  <a:gd name="connsiteX7" fmla="*/ 0 w 280561"/>
                  <a:gd name="connsiteY7" fmla="*/ 36617 h 59181"/>
                  <a:gd name="connsiteX8" fmla="*/ 211931 w 280561"/>
                  <a:gd name="connsiteY8" fmla="*/ 10658 h 59181"/>
                  <a:gd name="connsiteX0" fmla="*/ 211931 w 280561"/>
                  <a:gd name="connsiteY0" fmla="*/ 10658 h 59181"/>
                  <a:gd name="connsiteX1" fmla="*/ 222589 w 280561"/>
                  <a:gd name="connsiteY1" fmla="*/ 0 h 59181"/>
                  <a:gd name="connsiteX2" fmla="*/ 269903 w 280561"/>
                  <a:gd name="connsiteY2" fmla="*/ 0 h 59181"/>
                  <a:gd name="connsiteX3" fmla="*/ 280561 w 280561"/>
                  <a:gd name="connsiteY3" fmla="*/ 10658 h 59181"/>
                  <a:gd name="connsiteX4" fmla="*/ 280561 w 280561"/>
                  <a:gd name="connsiteY4" fmla="*/ 53286 h 59181"/>
                  <a:gd name="connsiteX5" fmla="*/ 100834 w 280561"/>
                  <a:gd name="connsiteY5" fmla="*/ 59181 h 59181"/>
                  <a:gd name="connsiteX6" fmla="*/ 46376 w 280561"/>
                  <a:gd name="connsiteY6" fmla="*/ 49657 h 59181"/>
                  <a:gd name="connsiteX7" fmla="*/ 0 w 280561"/>
                  <a:gd name="connsiteY7" fmla="*/ 36617 h 59181"/>
                  <a:gd name="connsiteX8" fmla="*/ 211931 w 280561"/>
                  <a:gd name="connsiteY8" fmla="*/ 10658 h 59181"/>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280561 w 280561"/>
                  <a:gd name="connsiteY4" fmla="*/ 53286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80561"/>
                  <a:gd name="connsiteY0" fmla="*/ 10658 h 75849"/>
                  <a:gd name="connsiteX1" fmla="*/ 222589 w 280561"/>
                  <a:gd name="connsiteY1" fmla="*/ 0 h 75849"/>
                  <a:gd name="connsiteX2" fmla="*/ 269903 w 280561"/>
                  <a:gd name="connsiteY2" fmla="*/ 0 h 75849"/>
                  <a:gd name="connsiteX3" fmla="*/ 280561 w 280561"/>
                  <a:gd name="connsiteY3" fmla="*/ 10658 h 75849"/>
                  <a:gd name="connsiteX4" fmla="*/ 116255 w 280561"/>
                  <a:gd name="connsiteY4" fmla="*/ 46142 h 75849"/>
                  <a:gd name="connsiteX5" fmla="*/ 77021 w 280561"/>
                  <a:gd name="connsiteY5" fmla="*/ 75849 h 75849"/>
                  <a:gd name="connsiteX6" fmla="*/ 46376 w 280561"/>
                  <a:gd name="connsiteY6" fmla="*/ 49657 h 75849"/>
                  <a:gd name="connsiteX7" fmla="*/ 0 w 280561"/>
                  <a:gd name="connsiteY7" fmla="*/ 36617 h 75849"/>
                  <a:gd name="connsiteX8" fmla="*/ 211931 w 280561"/>
                  <a:gd name="connsiteY8" fmla="*/ 10658 h 75849"/>
                  <a:gd name="connsiteX0" fmla="*/ 211931 w 270092"/>
                  <a:gd name="connsiteY0" fmla="*/ 10658 h 75849"/>
                  <a:gd name="connsiteX1" fmla="*/ 222589 w 270092"/>
                  <a:gd name="connsiteY1" fmla="*/ 0 h 75849"/>
                  <a:gd name="connsiteX2" fmla="*/ 269903 w 270092"/>
                  <a:gd name="connsiteY2" fmla="*/ 0 h 75849"/>
                  <a:gd name="connsiteX3" fmla="*/ 142449 w 270092"/>
                  <a:gd name="connsiteY3" fmla="*/ 43996 h 75849"/>
                  <a:gd name="connsiteX4" fmla="*/ 116255 w 270092"/>
                  <a:gd name="connsiteY4" fmla="*/ 46142 h 75849"/>
                  <a:gd name="connsiteX5" fmla="*/ 77021 w 270092"/>
                  <a:gd name="connsiteY5" fmla="*/ 75849 h 75849"/>
                  <a:gd name="connsiteX6" fmla="*/ 46376 w 270092"/>
                  <a:gd name="connsiteY6" fmla="*/ 49657 h 75849"/>
                  <a:gd name="connsiteX7" fmla="*/ 0 w 270092"/>
                  <a:gd name="connsiteY7" fmla="*/ 36617 h 75849"/>
                  <a:gd name="connsiteX8" fmla="*/ 211931 w 270092"/>
                  <a:gd name="connsiteY8" fmla="*/ 10658 h 75849"/>
                  <a:gd name="connsiteX0" fmla="*/ 0 w 274855"/>
                  <a:gd name="connsiteY0" fmla="*/ 655 h 106327"/>
                  <a:gd name="connsiteX1" fmla="*/ 227352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274855"/>
                  <a:gd name="connsiteY0" fmla="*/ 655 h 106327"/>
                  <a:gd name="connsiteX1" fmla="*/ 115433 w 274855"/>
                  <a:gd name="connsiteY1" fmla="*/ 30478 h 106327"/>
                  <a:gd name="connsiteX2" fmla="*/ 274666 w 274855"/>
                  <a:gd name="connsiteY2" fmla="*/ 30478 h 106327"/>
                  <a:gd name="connsiteX3" fmla="*/ 147212 w 274855"/>
                  <a:gd name="connsiteY3" fmla="*/ 74474 h 106327"/>
                  <a:gd name="connsiteX4" fmla="*/ 121018 w 274855"/>
                  <a:gd name="connsiteY4" fmla="*/ 76620 h 106327"/>
                  <a:gd name="connsiteX5" fmla="*/ 81784 w 274855"/>
                  <a:gd name="connsiteY5" fmla="*/ 106327 h 106327"/>
                  <a:gd name="connsiteX6" fmla="*/ 51139 w 274855"/>
                  <a:gd name="connsiteY6" fmla="*/ 80135 h 106327"/>
                  <a:gd name="connsiteX7" fmla="*/ 4763 w 274855"/>
                  <a:gd name="connsiteY7" fmla="*/ 67095 h 106327"/>
                  <a:gd name="connsiteX8" fmla="*/ 0 w 274855"/>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 name="connsiteX0" fmla="*/ 0 w 150787"/>
                  <a:gd name="connsiteY0" fmla="*/ 655 h 106327"/>
                  <a:gd name="connsiteX1" fmla="*/ 115433 w 150787"/>
                  <a:gd name="connsiteY1" fmla="*/ 30478 h 106327"/>
                  <a:gd name="connsiteX2" fmla="*/ 148460 w 150787"/>
                  <a:gd name="connsiteY2" fmla="*/ 66197 h 106327"/>
                  <a:gd name="connsiteX3" fmla="*/ 147212 w 150787"/>
                  <a:gd name="connsiteY3" fmla="*/ 74474 h 106327"/>
                  <a:gd name="connsiteX4" fmla="*/ 121018 w 150787"/>
                  <a:gd name="connsiteY4" fmla="*/ 76620 h 106327"/>
                  <a:gd name="connsiteX5" fmla="*/ 81784 w 150787"/>
                  <a:gd name="connsiteY5" fmla="*/ 106327 h 106327"/>
                  <a:gd name="connsiteX6" fmla="*/ 51139 w 150787"/>
                  <a:gd name="connsiteY6" fmla="*/ 80135 h 106327"/>
                  <a:gd name="connsiteX7" fmla="*/ 4763 w 150787"/>
                  <a:gd name="connsiteY7" fmla="*/ 67095 h 106327"/>
                  <a:gd name="connsiteX8" fmla="*/ 0 w 150787"/>
                  <a:gd name="connsiteY8" fmla="*/ 655 h 10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787" h="106327">
                    <a:moveTo>
                      <a:pt x="0" y="655"/>
                    </a:moveTo>
                    <a:cubicBezTo>
                      <a:pt x="0" y="-5231"/>
                      <a:pt x="109547" y="30478"/>
                      <a:pt x="115433" y="30478"/>
                    </a:cubicBezTo>
                    <a:cubicBezTo>
                      <a:pt x="126442" y="42384"/>
                      <a:pt x="104113" y="61435"/>
                      <a:pt x="148460" y="66197"/>
                    </a:cubicBezTo>
                    <a:cubicBezTo>
                      <a:pt x="154346" y="66197"/>
                      <a:pt x="147212" y="68588"/>
                      <a:pt x="147212" y="74474"/>
                    </a:cubicBezTo>
                    <a:lnTo>
                      <a:pt x="121018" y="76620"/>
                    </a:lnTo>
                    <a:cubicBezTo>
                      <a:pt x="121018" y="82506"/>
                      <a:pt x="87670" y="106327"/>
                      <a:pt x="81784" y="106327"/>
                    </a:cubicBezTo>
                    <a:lnTo>
                      <a:pt x="51139" y="80135"/>
                    </a:lnTo>
                    <a:cubicBezTo>
                      <a:pt x="45253" y="80135"/>
                      <a:pt x="4763" y="72981"/>
                      <a:pt x="4763" y="67095"/>
                    </a:cubicBezTo>
                    <a:cubicBezTo>
                      <a:pt x="4763" y="52886"/>
                      <a:pt x="0" y="14864"/>
                      <a:pt x="0" y="655"/>
                    </a:cubicBezTo>
                    <a:close/>
                  </a:path>
                </a:pathLst>
              </a:custGeom>
              <a:grp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nvGrpSpPr>
            <p:cNvPr id="164" name="Group 163"/>
            <p:cNvGrpSpPr/>
            <p:nvPr/>
          </p:nvGrpSpPr>
          <p:grpSpPr>
            <a:xfrm>
              <a:off x="8242018" y="4852789"/>
              <a:ext cx="1271076" cy="1261244"/>
              <a:chOff x="8242018" y="4852789"/>
              <a:chExt cx="1271076" cy="1261244"/>
            </a:xfrm>
          </p:grpSpPr>
          <p:grpSp>
            <p:nvGrpSpPr>
              <p:cNvPr id="161" name="Group 160"/>
              <p:cNvGrpSpPr/>
              <p:nvPr/>
            </p:nvGrpSpPr>
            <p:grpSpPr>
              <a:xfrm>
                <a:off x="8344523" y="4852789"/>
                <a:ext cx="1168571" cy="1062576"/>
                <a:chOff x="8344523" y="4852789"/>
                <a:chExt cx="1168571" cy="1062576"/>
              </a:xfrm>
            </p:grpSpPr>
            <p:grpSp>
              <p:nvGrpSpPr>
                <p:cNvPr id="154" name="Group 153"/>
                <p:cNvGrpSpPr/>
                <p:nvPr/>
              </p:nvGrpSpPr>
              <p:grpSpPr>
                <a:xfrm>
                  <a:off x="8937625" y="4914207"/>
                  <a:ext cx="575469" cy="1001158"/>
                  <a:chOff x="8937625" y="4914207"/>
                  <a:chExt cx="575469" cy="1001158"/>
                </a:xfrm>
              </p:grpSpPr>
              <p:sp>
                <p:nvSpPr>
                  <p:cNvPr id="150" name="Rectangle 149"/>
                  <p:cNvSpPr/>
                  <p:nvPr/>
                </p:nvSpPr>
                <p:spPr bwMode="auto">
                  <a:xfrm>
                    <a:off x="8951119" y="4948600"/>
                    <a:ext cx="561975" cy="966765"/>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53" name="Group 152"/>
                  <p:cNvGrpSpPr/>
                  <p:nvPr/>
                </p:nvGrpSpPr>
                <p:grpSpPr>
                  <a:xfrm>
                    <a:off x="8937625" y="4914207"/>
                    <a:ext cx="541715" cy="919855"/>
                    <a:chOff x="8937625" y="4914207"/>
                    <a:chExt cx="541715" cy="919855"/>
                  </a:xfrm>
                </p:grpSpPr>
                <p:sp>
                  <p:nvSpPr>
                    <p:cNvPr id="151" name="Freeform 150"/>
                    <p:cNvSpPr/>
                    <p:nvPr/>
                  </p:nvSpPr>
                  <p:spPr bwMode="auto">
                    <a:xfrm>
                      <a:off x="8937625" y="4914207"/>
                      <a:ext cx="394747" cy="919855"/>
                    </a:xfrm>
                    <a:custGeom>
                      <a:avLst/>
                      <a:gdLst>
                        <a:gd name="connsiteX0" fmla="*/ 400050 w 404813"/>
                        <a:gd name="connsiteY0" fmla="*/ 0 h 859631"/>
                        <a:gd name="connsiteX1" fmla="*/ 404813 w 404813"/>
                        <a:gd name="connsiteY1" fmla="*/ 57150 h 859631"/>
                        <a:gd name="connsiteX2" fmla="*/ 300038 w 404813"/>
                        <a:gd name="connsiteY2" fmla="*/ 59531 h 859631"/>
                        <a:gd name="connsiteX3" fmla="*/ 304800 w 404813"/>
                        <a:gd name="connsiteY3" fmla="*/ 161925 h 859631"/>
                        <a:gd name="connsiteX4" fmla="*/ 340519 w 404813"/>
                        <a:gd name="connsiteY4" fmla="*/ 152400 h 859631"/>
                        <a:gd name="connsiteX5" fmla="*/ 342900 w 404813"/>
                        <a:gd name="connsiteY5" fmla="*/ 176212 h 859631"/>
                        <a:gd name="connsiteX6" fmla="*/ 361950 w 404813"/>
                        <a:gd name="connsiteY6" fmla="*/ 190500 h 859631"/>
                        <a:gd name="connsiteX7" fmla="*/ 354807 w 404813"/>
                        <a:gd name="connsiteY7" fmla="*/ 200025 h 859631"/>
                        <a:gd name="connsiteX8" fmla="*/ 323850 w 404813"/>
                        <a:gd name="connsiteY8" fmla="*/ 207168 h 859631"/>
                        <a:gd name="connsiteX9" fmla="*/ 300038 w 404813"/>
                        <a:gd name="connsiteY9" fmla="*/ 207168 h 859631"/>
                        <a:gd name="connsiteX10" fmla="*/ 304800 w 404813"/>
                        <a:gd name="connsiteY10" fmla="*/ 247650 h 859631"/>
                        <a:gd name="connsiteX11" fmla="*/ 228600 w 404813"/>
                        <a:gd name="connsiteY11" fmla="*/ 250031 h 859631"/>
                        <a:gd name="connsiteX12" fmla="*/ 228600 w 404813"/>
                        <a:gd name="connsiteY12" fmla="*/ 369093 h 859631"/>
                        <a:gd name="connsiteX13" fmla="*/ 269082 w 404813"/>
                        <a:gd name="connsiteY13" fmla="*/ 369093 h 859631"/>
                        <a:gd name="connsiteX14" fmla="*/ 276225 w 404813"/>
                        <a:gd name="connsiteY14" fmla="*/ 392906 h 859631"/>
                        <a:gd name="connsiteX15" fmla="*/ 295275 w 404813"/>
                        <a:gd name="connsiteY15" fmla="*/ 400050 h 859631"/>
                        <a:gd name="connsiteX16" fmla="*/ 273844 w 404813"/>
                        <a:gd name="connsiteY16" fmla="*/ 416718 h 859631"/>
                        <a:gd name="connsiteX17" fmla="*/ 235744 w 404813"/>
                        <a:gd name="connsiteY17" fmla="*/ 447675 h 859631"/>
                        <a:gd name="connsiteX18" fmla="*/ 238125 w 404813"/>
                        <a:gd name="connsiteY18" fmla="*/ 583406 h 859631"/>
                        <a:gd name="connsiteX19" fmla="*/ 138113 w 404813"/>
                        <a:gd name="connsiteY19" fmla="*/ 588168 h 859631"/>
                        <a:gd name="connsiteX20" fmla="*/ 140494 w 404813"/>
                        <a:gd name="connsiteY20" fmla="*/ 650081 h 859631"/>
                        <a:gd name="connsiteX21" fmla="*/ 192882 w 404813"/>
                        <a:gd name="connsiteY21" fmla="*/ 652462 h 859631"/>
                        <a:gd name="connsiteX22" fmla="*/ 192882 w 404813"/>
                        <a:gd name="connsiteY22" fmla="*/ 716756 h 859631"/>
                        <a:gd name="connsiteX23" fmla="*/ 233363 w 404813"/>
                        <a:gd name="connsiteY23" fmla="*/ 745331 h 859631"/>
                        <a:gd name="connsiteX24" fmla="*/ 240507 w 404813"/>
                        <a:gd name="connsiteY24" fmla="*/ 800100 h 859631"/>
                        <a:gd name="connsiteX25" fmla="*/ 183357 w 404813"/>
                        <a:gd name="connsiteY25" fmla="*/ 800100 h 859631"/>
                        <a:gd name="connsiteX26" fmla="*/ 138113 w 404813"/>
                        <a:gd name="connsiteY26" fmla="*/ 790575 h 859631"/>
                        <a:gd name="connsiteX27" fmla="*/ 138113 w 404813"/>
                        <a:gd name="connsiteY27" fmla="*/ 859631 h 859631"/>
                        <a:gd name="connsiteX28" fmla="*/ 4763 w 404813"/>
                        <a:gd name="connsiteY28" fmla="*/ 850106 h 859631"/>
                        <a:gd name="connsiteX29" fmla="*/ 0 w 404813"/>
                        <a:gd name="connsiteY29" fmla="*/ 4762 h 859631"/>
                        <a:gd name="connsiteX30" fmla="*/ 400050 w 404813"/>
                        <a:gd name="connsiteY30" fmla="*/ 0 h 859631"/>
                        <a:gd name="connsiteX0" fmla="*/ 407593 w 407593"/>
                        <a:gd name="connsiteY0" fmla="*/ 0 h 859631"/>
                        <a:gd name="connsiteX1" fmla="*/ 404813 w 407593"/>
                        <a:gd name="connsiteY1" fmla="*/ 57150 h 859631"/>
                        <a:gd name="connsiteX2" fmla="*/ 300038 w 407593"/>
                        <a:gd name="connsiteY2" fmla="*/ 59531 h 859631"/>
                        <a:gd name="connsiteX3" fmla="*/ 304800 w 407593"/>
                        <a:gd name="connsiteY3" fmla="*/ 161925 h 859631"/>
                        <a:gd name="connsiteX4" fmla="*/ 340519 w 407593"/>
                        <a:gd name="connsiteY4" fmla="*/ 152400 h 859631"/>
                        <a:gd name="connsiteX5" fmla="*/ 342900 w 407593"/>
                        <a:gd name="connsiteY5" fmla="*/ 176212 h 859631"/>
                        <a:gd name="connsiteX6" fmla="*/ 361950 w 407593"/>
                        <a:gd name="connsiteY6" fmla="*/ 190500 h 859631"/>
                        <a:gd name="connsiteX7" fmla="*/ 354807 w 407593"/>
                        <a:gd name="connsiteY7" fmla="*/ 200025 h 859631"/>
                        <a:gd name="connsiteX8" fmla="*/ 323850 w 407593"/>
                        <a:gd name="connsiteY8" fmla="*/ 207168 h 859631"/>
                        <a:gd name="connsiteX9" fmla="*/ 300038 w 407593"/>
                        <a:gd name="connsiteY9" fmla="*/ 207168 h 859631"/>
                        <a:gd name="connsiteX10" fmla="*/ 304800 w 407593"/>
                        <a:gd name="connsiteY10" fmla="*/ 247650 h 859631"/>
                        <a:gd name="connsiteX11" fmla="*/ 228600 w 407593"/>
                        <a:gd name="connsiteY11" fmla="*/ 250031 h 859631"/>
                        <a:gd name="connsiteX12" fmla="*/ 228600 w 407593"/>
                        <a:gd name="connsiteY12" fmla="*/ 369093 h 859631"/>
                        <a:gd name="connsiteX13" fmla="*/ 269082 w 407593"/>
                        <a:gd name="connsiteY13" fmla="*/ 369093 h 859631"/>
                        <a:gd name="connsiteX14" fmla="*/ 276225 w 407593"/>
                        <a:gd name="connsiteY14" fmla="*/ 392906 h 859631"/>
                        <a:gd name="connsiteX15" fmla="*/ 295275 w 407593"/>
                        <a:gd name="connsiteY15" fmla="*/ 400050 h 859631"/>
                        <a:gd name="connsiteX16" fmla="*/ 273844 w 407593"/>
                        <a:gd name="connsiteY16" fmla="*/ 416718 h 859631"/>
                        <a:gd name="connsiteX17" fmla="*/ 235744 w 407593"/>
                        <a:gd name="connsiteY17" fmla="*/ 447675 h 859631"/>
                        <a:gd name="connsiteX18" fmla="*/ 238125 w 407593"/>
                        <a:gd name="connsiteY18" fmla="*/ 583406 h 859631"/>
                        <a:gd name="connsiteX19" fmla="*/ 138113 w 407593"/>
                        <a:gd name="connsiteY19" fmla="*/ 588168 h 859631"/>
                        <a:gd name="connsiteX20" fmla="*/ 140494 w 407593"/>
                        <a:gd name="connsiteY20" fmla="*/ 650081 h 859631"/>
                        <a:gd name="connsiteX21" fmla="*/ 192882 w 407593"/>
                        <a:gd name="connsiteY21" fmla="*/ 652462 h 859631"/>
                        <a:gd name="connsiteX22" fmla="*/ 192882 w 407593"/>
                        <a:gd name="connsiteY22" fmla="*/ 716756 h 859631"/>
                        <a:gd name="connsiteX23" fmla="*/ 233363 w 407593"/>
                        <a:gd name="connsiteY23" fmla="*/ 745331 h 859631"/>
                        <a:gd name="connsiteX24" fmla="*/ 240507 w 407593"/>
                        <a:gd name="connsiteY24" fmla="*/ 800100 h 859631"/>
                        <a:gd name="connsiteX25" fmla="*/ 183357 w 407593"/>
                        <a:gd name="connsiteY25" fmla="*/ 800100 h 859631"/>
                        <a:gd name="connsiteX26" fmla="*/ 138113 w 407593"/>
                        <a:gd name="connsiteY26" fmla="*/ 790575 h 859631"/>
                        <a:gd name="connsiteX27" fmla="*/ 138113 w 407593"/>
                        <a:gd name="connsiteY27" fmla="*/ 859631 h 859631"/>
                        <a:gd name="connsiteX28" fmla="*/ 4763 w 407593"/>
                        <a:gd name="connsiteY28" fmla="*/ 850106 h 859631"/>
                        <a:gd name="connsiteX29" fmla="*/ 0 w 407593"/>
                        <a:gd name="connsiteY29" fmla="*/ 4762 h 859631"/>
                        <a:gd name="connsiteX30" fmla="*/ 407593 w 407593"/>
                        <a:gd name="connsiteY30" fmla="*/ 0 h 859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07593" h="859631">
                          <a:moveTo>
                            <a:pt x="407593" y="0"/>
                          </a:moveTo>
                          <a:lnTo>
                            <a:pt x="404813" y="57150"/>
                          </a:lnTo>
                          <a:lnTo>
                            <a:pt x="300038" y="59531"/>
                          </a:lnTo>
                          <a:lnTo>
                            <a:pt x="304800" y="161925"/>
                          </a:lnTo>
                          <a:lnTo>
                            <a:pt x="340519" y="152400"/>
                          </a:lnTo>
                          <a:lnTo>
                            <a:pt x="342900" y="176212"/>
                          </a:lnTo>
                          <a:lnTo>
                            <a:pt x="361950" y="190500"/>
                          </a:lnTo>
                          <a:lnTo>
                            <a:pt x="354807" y="200025"/>
                          </a:lnTo>
                          <a:lnTo>
                            <a:pt x="323850" y="207168"/>
                          </a:lnTo>
                          <a:lnTo>
                            <a:pt x="300038" y="207168"/>
                          </a:lnTo>
                          <a:lnTo>
                            <a:pt x="304800" y="247650"/>
                          </a:lnTo>
                          <a:lnTo>
                            <a:pt x="228600" y="250031"/>
                          </a:lnTo>
                          <a:lnTo>
                            <a:pt x="228600" y="369093"/>
                          </a:lnTo>
                          <a:lnTo>
                            <a:pt x="269082" y="369093"/>
                          </a:lnTo>
                          <a:lnTo>
                            <a:pt x="276225" y="392906"/>
                          </a:lnTo>
                          <a:lnTo>
                            <a:pt x="295275" y="400050"/>
                          </a:lnTo>
                          <a:lnTo>
                            <a:pt x="273844" y="416718"/>
                          </a:lnTo>
                          <a:lnTo>
                            <a:pt x="235744" y="447675"/>
                          </a:lnTo>
                          <a:cubicBezTo>
                            <a:pt x="236538" y="492919"/>
                            <a:pt x="237331" y="538162"/>
                            <a:pt x="238125" y="583406"/>
                          </a:cubicBezTo>
                          <a:lnTo>
                            <a:pt x="138113" y="588168"/>
                          </a:lnTo>
                          <a:cubicBezTo>
                            <a:pt x="138907" y="608806"/>
                            <a:pt x="139700" y="629443"/>
                            <a:pt x="140494" y="650081"/>
                          </a:cubicBezTo>
                          <a:lnTo>
                            <a:pt x="192882" y="652462"/>
                          </a:lnTo>
                          <a:lnTo>
                            <a:pt x="192882" y="716756"/>
                          </a:lnTo>
                          <a:lnTo>
                            <a:pt x="233363" y="745331"/>
                          </a:lnTo>
                          <a:lnTo>
                            <a:pt x="240507" y="800100"/>
                          </a:lnTo>
                          <a:lnTo>
                            <a:pt x="183357" y="800100"/>
                          </a:lnTo>
                          <a:lnTo>
                            <a:pt x="138113" y="790575"/>
                          </a:lnTo>
                          <a:lnTo>
                            <a:pt x="138113" y="859631"/>
                          </a:lnTo>
                          <a:lnTo>
                            <a:pt x="4763" y="850106"/>
                          </a:lnTo>
                          <a:cubicBezTo>
                            <a:pt x="3175" y="568325"/>
                            <a:pt x="1588" y="286543"/>
                            <a:pt x="0" y="4762"/>
                          </a:cubicBezTo>
                          <a:lnTo>
                            <a:pt x="407593" y="0"/>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52" name="Rectangle 151"/>
                    <p:cNvSpPr/>
                    <p:nvPr/>
                  </p:nvSpPr>
                  <p:spPr bwMode="auto">
                    <a:xfrm>
                      <a:off x="9329739" y="5174862"/>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4" name="Rectangle 193"/>
                    <p:cNvSpPr/>
                    <p:nvPr/>
                  </p:nvSpPr>
                  <p:spPr bwMode="auto">
                    <a:xfrm>
                      <a:off x="9266786" y="5232114"/>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5" name="Rectangle 194"/>
                    <p:cNvSpPr/>
                    <p:nvPr/>
                  </p:nvSpPr>
                  <p:spPr bwMode="auto">
                    <a:xfrm>
                      <a:off x="9329739" y="5289366"/>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6" name="Rectangle 195"/>
                    <p:cNvSpPr/>
                    <p:nvPr/>
                  </p:nvSpPr>
                  <p:spPr bwMode="auto">
                    <a:xfrm>
                      <a:off x="9354320" y="5577391"/>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7" name="Rectangle 196"/>
                    <p:cNvSpPr/>
                    <p:nvPr/>
                  </p:nvSpPr>
                  <p:spPr bwMode="auto">
                    <a:xfrm>
                      <a:off x="9304274" y="5636852"/>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98" name="Rectangle 197"/>
                    <p:cNvSpPr/>
                    <p:nvPr/>
                  </p:nvSpPr>
                  <p:spPr bwMode="auto">
                    <a:xfrm>
                      <a:off x="9358270" y="5695876"/>
                      <a:ext cx="121070" cy="36000"/>
                    </a:xfrm>
                    <a:prstGeom prst="rect">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nvGrpSpPr>
                <p:cNvPr id="159" name="Group 158"/>
                <p:cNvGrpSpPr/>
                <p:nvPr/>
              </p:nvGrpSpPr>
              <p:grpSpPr>
                <a:xfrm>
                  <a:off x="8344523" y="4852789"/>
                  <a:ext cx="638173" cy="1010685"/>
                  <a:chOff x="8344523" y="4852789"/>
                  <a:chExt cx="638173" cy="1010685"/>
                </a:xfrm>
              </p:grpSpPr>
              <p:grpSp>
                <p:nvGrpSpPr>
                  <p:cNvPr id="132" name="Group 131"/>
                  <p:cNvGrpSpPr/>
                  <p:nvPr/>
                </p:nvGrpSpPr>
                <p:grpSpPr>
                  <a:xfrm>
                    <a:off x="8531473" y="5378516"/>
                    <a:ext cx="451223" cy="484958"/>
                    <a:chOff x="8531473" y="5378516"/>
                    <a:chExt cx="451223" cy="484958"/>
                  </a:xfrm>
                </p:grpSpPr>
                <p:sp>
                  <p:nvSpPr>
                    <p:cNvPr id="127" name="Arc 126"/>
                    <p:cNvSpPr/>
                    <p:nvPr/>
                  </p:nvSpPr>
                  <p:spPr bwMode="auto">
                    <a:xfrm>
                      <a:off x="8588788" y="5378516"/>
                      <a:ext cx="393908" cy="275337"/>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Lst>
                      <a:ahLst/>
                      <a:cxnLst>
                        <a:cxn ang="0">
                          <a:pos x="connsiteX0" y="connsiteY0"/>
                        </a:cxn>
                        <a:cxn ang="0">
                          <a:pos x="connsiteX1" y="connsiteY1"/>
                        </a:cxn>
                      </a:cxnLst>
                      <a:rect l="l" t="t" r="r" b="b"/>
                      <a:pathLst>
                        <a:path w="393908" h="275337" stroke="0" extrusionOk="0">
                          <a:moveTo>
                            <a:pt x="295275" y="0"/>
                          </a:moveTo>
                          <a:cubicBezTo>
                            <a:pt x="379558" y="0"/>
                            <a:pt x="393908" y="81582"/>
                            <a:pt x="393908" y="103887"/>
                          </a:cubicBezTo>
                          <a:lnTo>
                            <a:pt x="288925" y="37212"/>
                          </a:lnTo>
                          <a:lnTo>
                            <a:pt x="295275" y="0"/>
                          </a:lnTo>
                          <a:close/>
                        </a:path>
                        <a:path w="393908" h="275337" fill="none">
                          <a:moveTo>
                            <a:pt x="0" y="155575"/>
                          </a:moveTo>
                          <a:cubicBezTo>
                            <a:pt x="316058" y="12700"/>
                            <a:pt x="298658" y="253032"/>
                            <a:pt x="298658" y="275337"/>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74" name="Arc 126"/>
                    <p:cNvSpPr/>
                    <p:nvPr/>
                  </p:nvSpPr>
                  <p:spPr bwMode="auto">
                    <a:xfrm>
                      <a:off x="8531473" y="5534162"/>
                      <a:ext cx="104983" cy="329312"/>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6350 w 196860"/>
                        <a:gd name="connsiteY0" fmla="*/ 72160 h 379247"/>
                        <a:gd name="connsiteX1" fmla="*/ 104983 w 196860"/>
                        <a:gd name="connsiteY1" fmla="*/ 176047 h 379247"/>
                        <a:gd name="connsiteX2" fmla="*/ 0 w 196860"/>
                        <a:gd name="connsiteY2" fmla="*/ 109372 h 379247"/>
                        <a:gd name="connsiteX3" fmla="*/ 6350 w 196860"/>
                        <a:gd name="connsiteY3" fmla="*/ 72160 h 379247"/>
                        <a:gd name="connsiteX0" fmla="*/ 57150 w 196860"/>
                        <a:gd name="connsiteY0" fmla="*/ 30885 h 379247"/>
                        <a:gd name="connsiteX1" fmla="*/ 19258 w 196860"/>
                        <a:gd name="connsiteY1" fmla="*/ 379247 h 379247"/>
                        <a:gd name="connsiteX0" fmla="*/ 6350 w 104983"/>
                        <a:gd name="connsiteY0" fmla="*/ 41275 h 348362"/>
                        <a:gd name="connsiteX1" fmla="*/ 104983 w 104983"/>
                        <a:gd name="connsiteY1" fmla="*/ 145162 h 348362"/>
                        <a:gd name="connsiteX2" fmla="*/ 0 w 104983"/>
                        <a:gd name="connsiteY2" fmla="*/ 78487 h 348362"/>
                        <a:gd name="connsiteX3" fmla="*/ 6350 w 104983"/>
                        <a:gd name="connsiteY3" fmla="*/ 41275 h 348362"/>
                        <a:gd name="connsiteX0" fmla="*/ 57150 w 104983"/>
                        <a:gd name="connsiteY0" fmla="*/ 0 h 348362"/>
                        <a:gd name="connsiteX1" fmla="*/ 19258 w 104983"/>
                        <a:gd name="connsiteY1" fmla="*/ 348362 h 348362"/>
                        <a:gd name="connsiteX0" fmla="*/ 6350 w 104983"/>
                        <a:gd name="connsiteY0" fmla="*/ 41275 h 338837"/>
                        <a:gd name="connsiteX1" fmla="*/ 104983 w 104983"/>
                        <a:gd name="connsiteY1" fmla="*/ 145162 h 338837"/>
                        <a:gd name="connsiteX2" fmla="*/ 0 w 104983"/>
                        <a:gd name="connsiteY2" fmla="*/ 78487 h 338837"/>
                        <a:gd name="connsiteX3" fmla="*/ 6350 w 104983"/>
                        <a:gd name="connsiteY3" fmla="*/ 41275 h 338837"/>
                        <a:gd name="connsiteX0" fmla="*/ 57150 w 104983"/>
                        <a:gd name="connsiteY0" fmla="*/ 0 h 338837"/>
                        <a:gd name="connsiteX1" fmla="*/ 6558 w 104983"/>
                        <a:gd name="connsiteY1" fmla="*/ 338837 h 338837"/>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20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 name="connsiteX0" fmla="*/ 6350 w 104983"/>
                        <a:gd name="connsiteY0" fmla="*/ 41275 h 329312"/>
                        <a:gd name="connsiteX1" fmla="*/ 104983 w 104983"/>
                        <a:gd name="connsiteY1" fmla="*/ 145162 h 329312"/>
                        <a:gd name="connsiteX2" fmla="*/ 0 w 104983"/>
                        <a:gd name="connsiteY2" fmla="*/ 78487 h 329312"/>
                        <a:gd name="connsiteX3" fmla="*/ 6350 w 104983"/>
                        <a:gd name="connsiteY3" fmla="*/ 41275 h 329312"/>
                        <a:gd name="connsiteX0" fmla="*/ 57150 w 104983"/>
                        <a:gd name="connsiteY0" fmla="*/ 0 h 329312"/>
                        <a:gd name="connsiteX1" fmla="*/ 6558 w 104983"/>
                        <a:gd name="connsiteY1" fmla="*/ 329312 h 329312"/>
                      </a:gdLst>
                      <a:ahLst/>
                      <a:cxnLst>
                        <a:cxn ang="0">
                          <a:pos x="connsiteX0" y="connsiteY0"/>
                        </a:cxn>
                        <a:cxn ang="0">
                          <a:pos x="connsiteX1" y="connsiteY1"/>
                        </a:cxn>
                      </a:cxnLst>
                      <a:rect l="l" t="t" r="r" b="b"/>
                      <a:pathLst>
                        <a:path w="104983" h="329312" stroke="0" extrusionOk="0">
                          <a:moveTo>
                            <a:pt x="6350" y="41275"/>
                          </a:moveTo>
                          <a:cubicBezTo>
                            <a:pt x="90633" y="41275"/>
                            <a:pt x="104983" y="122857"/>
                            <a:pt x="104983" y="145162"/>
                          </a:cubicBezTo>
                          <a:lnTo>
                            <a:pt x="0" y="78487"/>
                          </a:lnTo>
                          <a:lnTo>
                            <a:pt x="6350" y="41275"/>
                          </a:lnTo>
                          <a:close/>
                        </a:path>
                        <a:path w="104983" h="329312" fill="none">
                          <a:moveTo>
                            <a:pt x="57150" y="0"/>
                          </a:moveTo>
                          <a:cubicBezTo>
                            <a:pt x="154133" y="152400"/>
                            <a:pt x="6558" y="307007"/>
                            <a:pt x="6558" y="329312"/>
                          </a:cubicBezTo>
                        </a:path>
                      </a:pathLst>
                    </a:custGeom>
                    <a:noFill/>
                    <a:ln w="88900" cap="rnd" cmpd="sng" algn="ctr">
                      <a:solidFill>
                        <a:srgbClr val="424B5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34" name="Rounded Rectangle 133"/>
                  <p:cNvSpPr/>
                  <p:nvPr/>
                </p:nvSpPr>
                <p:spPr bwMode="auto">
                  <a:xfrm>
                    <a:off x="8502899" y="5168727"/>
                    <a:ext cx="237700" cy="388249"/>
                  </a:xfrm>
                  <a:custGeom>
                    <a:avLst/>
                    <a:gdLst>
                      <a:gd name="connsiteX0" fmla="*/ 0 w 192741"/>
                      <a:gd name="connsiteY0" fmla="*/ 32124 h 288237"/>
                      <a:gd name="connsiteX1" fmla="*/ 32124 w 192741"/>
                      <a:gd name="connsiteY1" fmla="*/ 0 h 288237"/>
                      <a:gd name="connsiteX2" fmla="*/ 160617 w 192741"/>
                      <a:gd name="connsiteY2" fmla="*/ 0 h 288237"/>
                      <a:gd name="connsiteX3" fmla="*/ 192741 w 192741"/>
                      <a:gd name="connsiteY3" fmla="*/ 32124 h 288237"/>
                      <a:gd name="connsiteX4" fmla="*/ 192741 w 192741"/>
                      <a:gd name="connsiteY4" fmla="*/ 256113 h 288237"/>
                      <a:gd name="connsiteX5" fmla="*/ 160617 w 192741"/>
                      <a:gd name="connsiteY5" fmla="*/ 288237 h 288237"/>
                      <a:gd name="connsiteX6" fmla="*/ 32124 w 192741"/>
                      <a:gd name="connsiteY6" fmla="*/ 288237 h 288237"/>
                      <a:gd name="connsiteX7" fmla="*/ 0 w 192741"/>
                      <a:gd name="connsiteY7" fmla="*/ 256113 h 288237"/>
                      <a:gd name="connsiteX8" fmla="*/ 0 w 192741"/>
                      <a:gd name="connsiteY8" fmla="*/ 32124 h 288237"/>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92741 w 192741"/>
                      <a:gd name="connsiteY4" fmla="*/ 256113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6061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4166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2741"/>
                      <a:gd name="connsiteY0" fmla="*/ 32124 h 340625"/>
                      <a:gd name="connsiteX1" fmla="*/ 32124 w 192741"/>
                      <a:gd name="connsiteY1" fmla="*/ 0 h 340625"/>
                      <a:gd name="connsiteX2" fmla="*/ 160617 w 192741"/>
                      <a:gd name="connsiteY2" fmla="*/ 0 h 340625"/>
                      <a:gd name="connsiteX3" fmla="*/ 192741 w 192741"/>
                      <a:gd name="connsiteY3" fmla="*/ 32124 h 340625"/>
                      <a:gd name="connsiteX4" fmla="*/ 166547 w 192741"/>
                      <a:gd name="connsiteY4" fmla="*/ 246588 h 340625"/>
                      <a:gd name="connsiteX5" fmla="*/ 179667 w 192741"/>
                      <a:gd name="connsiteY5" fmla="*/ 288237 h 340625"/>
                      <a:gd name="connsiteX6" fmla="*/ 24981 w 192741"/>
                      <a:gd name="connsiteY6" fmla="*/ 340625 h 340625"/>
                      <a:gd name="connsiteX7" fmla="*/ 0 w 192741"/>
                      <a:gd name="connsiteY7" fmla="*/ 256113 h 340625"/>
                      <a:gd name="connsiteX8" fmla="*/ 0 w 192741"/>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79667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199166"/>
                      <a:gd name="connsiteY0" fmla="*/ 32124 h 340625"/>
                      <a:gd name="connsiteX1" fmla="*/ 32124 w 199166"/>
                      <a:gd name="connsiteY1" fmla="*/ 0 h 340625"/>
                      <a:gd name="connsiteX2" fmla="*/ 160617 w 199166"/>
                      <a:gd name="connsiteY2" fmla="*/ 0 h 340625"/>
                      <a:gd name="connsiteX3" fmla="*/ 192741 w 199166"/>
                      <a:gd name="connsiteY3" fmla="*/ 32124 h 340625"/>
                      <a:gd name="connsiteX4" fmla="*/ 178454 w 199166"/>
                      <a:gd name="connsiteY4" fmla="*/ 275163 h 340625"/>
                      <a:gd name="connsiteX5" fmla="*/ 167761 w 199166"/>
                      <a:gd name="connsiteY5" fmla="*/ 288237 h 340625"/>
                      <a:gd name="connsiteX6" fmla="*/ 24981 w 199166"/>
                      <a:gd name="connsiteY6" fmla="*/ 340625 h 340625"/>
                      <a:gd name="connsiteX7" fmla="*/ 0 w 199166"/>
                      <a:gd name="connsiteY7" fmla="*/ 256113 h 340625"/>
                      <a:gd name="connsiteX8" fmla="*/ 0 w 199166"/>
                      <a:gd name="connsiteY8" fmla="*/ 32124 h 340625"/>
                      <a:gd name="connsiteX0" fmla="*/ 0 w 200794"/>
                      <a:gd name="connsiteY0" fmla="*/ 32124 h 340625"/>
                      <a:gd name="connsiteX1" fmla="*/ 32124 w 200794"/>
                      <a:gd name="connsiteY1" fmla="*/ 0 h 340625"/>
                      <a:gd name="connsiteX2" fmla="*/ 160617 w 200794"/>
                      <a:gd name="connsiteY2" fmla="*/ 0 h 340625"/>
                      <a:gd name="connsiteX3" fmla="*/ 192741 w 200794"/>
                      <a:gd name="connsiteY3" fmla="*/ 32124 h 340625"/>
                      <a:gd name="connsiteX4" fmla="*/ 180835 w 200794"/>
                      <a:gd name="connsiteY4" fmla="*/ 282307 h 340625"/>
                      <a:gd name="connsiteX5" fmla="*/ 167761 w 200794"/>
                      <a:gd name="connsiteY5" fmla="*/ 288237 h 340625"/>
                      <a:gd name="connsiteX6" fmla="*/ 24981 w 200794"/>
                      <a:gd name="connsiteY6" fmla="*/ 340625 h 340625"/>
                      <a:gd name="connsiteX7" fmla="*/ 0 w 200794"/>
                      <a:gd name="connsiteY7" fmla="*/ 256113 h 340625"/>
                      <a:gd name="connsiteX8" fmla="*/ 0 w 200794"/>
                      <a:gd name="connsiteY8" fmla="*/ 32124 h 340625"/>
                      <a:gd name="connsiteX0" fmla="*/ 0 w 196602"/>
                      <a:gd name="connsiteY0" fmla="*/ 32124 h 340625"/>
                      <a:gd name="connsiteX1" fmla="*/ 32124 w 196602"/>
                      <a:gd name="connsiteY1" fmla="*/ 0 h 340625"/>
                      <a:gd name="connsiteX2" fmla="*/ 160617 w 196602"/>
                      <a:gd name="connsiteY2" fmla="*/ 0 h 340625"/>
                      <a:gd name="connsiteX3" fmla="*/ 192741 w 196602"/>
                      <a:gd name="connsiteY3" fmla="*/ 32124 h 340625"/>
                      <a:gd name="connsiteX4" fmla="*/ 180835 w 196602"/>
                      <a:gd name="connsiteY4" fmla="*/ 282307 h 340625"/>
                      <a:gd name="connsiteX5" fmla="*/ 167761 w 196602"/>
                      <a:gd name="connsiteY5" fmla="*/ 288237 h 340625"/>
                      <a:gd name="connsiteX6" fmla="*/ 24981 w 196602"/>
                      <a:gd name="connsiteY6" fmla="*/ 340625 h 340625"/>
                      <a:gd name="connsiteX7" fmla="*/ 0 w 196602"/>
                      <a:gd name="connsiteY7" fmla="*/ 256113 h 340625"/>
                      <a:gd name="connsiteX8" fmla="*/ 0 w 196602"/>
                      <a:gd name="connsiteY8" fmla="*/ 32124 h 340625"/>
                      <a:gd name="connsiteX0" fmla="*/ 0 w 205003"/>
                      <a:gd name="connsiteY0" fmla="*/ 32124 h 340625"/>
                      <a:gd name="connsiteX1" fmla="*/ 32124 w 205003"/>
                      <a:gd name="connsiteY1" fmla="*/ 0 h 340625"/>
                      <a:gd name="connsiteX2" fmla="*/ 160617 w 205003"/>
                      <a:gd name="connsiteY2" fmla="*/ 0 h 340625"/>
                      <a:gd name="connsiteX3" fmla="*/ 192741 w 205003"/>
                      <a:gd name="connsiteY3" fmla="*/ 32124 h 340625"/>
                      <a:gd name="connsiteX4" fmla="*/ 180835 w 205003"/>
                      <a:gd name="connsiteY4" fmla="*/ 282307 h 340625"/>
                      <a:gd name="connsiteX5" fmla="*/ 167761 w 205003"/>
                      <a:gd name="connsiteY5" fmla="*/ 288237 h 340625"/>
                      <a:gd name="connsiteX6" fmla="*/ 24981 w 205003"/>
                      <a:gd name="connsiteY6" fmla="*/ 340625 h 340625"/>
                      <a:gd name="connsiteX7" fmla="*/ 0 w 205003"/>
                      <a:gd name="connsiteY7" fmla="*/ 256113 h 340625"/>
                      <a:gd name="connsiteX8" fmla="*/ 0 w 205003"/>
                      <a:gd name="connsiteY8" fmla="*/ 32124 h 340625"/>
                      <a:gd name="connsiteX0" fmla="*/ 0 w 205003"/>
                      <a:gd name="connsiteY0" fmla="*/ 32124 h 371581"/>
                      <a:gd name="connsiteX1" fmla="*/ 32124 w 205003"/>
                      <a:gd name="connsiteY1" fmla="*/ 0 h 371581"/>
                      <a:gd name="connsiteX2" fmla="*/ 160617 w 205003"/>
                      <a:gd name="connsiteY2" fmla="*/ 0 h 371581"/>
                      <a:gd name="connsiteX3" fmla="*/ 192741 w 205003"/>
                      <a:gd name="connsiteY3" fmla="*/ 32124 h 371581"/>
                      <a:gd name="connsiteX4" fmla="*/ 180835 w 205003"/>
                      <a:gd name="connsiteY4" fmla="*/ 282307 h 371581"/>
                      <a:gd name="connsiteX5" fmla="*/ 167761 w 205003"/>
                      <a:gd name="connsiteY5" fmla="*/ 288237 h 371581"/>
                      <a:gd name="connsiteX6" fmla="*/ 24981 w 205003"/>
                      <a:gd name="connsiteY6" fmla="*/ 371581 h 371581"/>
                      <a:gd name="connsiteX7" fmla="*/ 0 w 205003"/>
                      <a:gd name="connsiteY7" fmla="*/ 256113 h 371581"/>
                      <a:gd name="connsiteX8" fmla="*/ 0 w 205003"/>
                      <a:gd name="connsiteY8" fmla="*/ 32124 h 371581"/>
                      <a:gd name="connsiteX0" fmla="*/ 0 w 233578"/>
                      <a:gd name="connsiteY0" fmla="*/ 17836 h 371581"/>
                      <a:gd name="connsiteX1" fmla="*/ 60699 w 233578"/>
                      <a:gd name="connsiteY1" fmla="*/ 0 h 371581"/>
                      <a:gd name="connsiteX2" fmla="*/ 189192 w 233578"/>
                      <a:gd name="connsiteY2" fmla="*/ 0 h 371581"/>
                      <a:gd name="connsiteX3" fmla="*/ 221316 w 233578"/>
                      <a:gd name="connsiteY3" fmla="*/ 32124 h 371581"/>
                      <a:gd name="connsiteX4" fmla="*/ 209410 w 233578"/>
                      <a:gd name="connsiteY4" fmla="*/ 282307 h 371581"/>
                      <a:gd name="connsiteX5" fmla="*/ 196336 w 233578"/>
                      <a:gd name="connsiteY5" fmla="*/ 288237 h 371581"/>
                      <a:gd name="connsiteX6" fmla="*/ 53556 w 233578"/>
                      <a:gd name="connsiteY6" fmla="*/ 371581 h 371581"/>
                      <a:gd name="connsiteX7" fmla="*/ 28575 w 233578"/>
                      <a:gd name="connsiteY7" fmla="*/ 256113 h 371581"/>
                      <a:gd name="connsiteX8" fmla="*/ 0 w 233578"/>
                      <a:gd name="connsiteY8" fmla="*/ 17836 h 371581"/>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3578"/>
                      <a:gd name="connsiteY0" fmla="*/ 34504 h 388249"/>
                      <a:gd name="connsiteX1" fmla="*/ 58318 w 233578"/>
                      <a:gd name="connsiteY1" fmla="*/ 0 h 388249"/>
                      <a:gd name="connsiteX2" fmla="*/ 189192 w 233578"/>
                      <a:gd name="connsiteY2" fmla="*/ 16668 h 388249"/>
                      <a:gd name="connsiteX3" fmla="*/ 221316 w 233578"/>
                      <a:gd name="connsiteY3" fmla="*/ 48792 h 388249"/>
                      <a:gd name="connsiteX4" fmla="*/ 209410 w 233578"/>
                      <a:gd name="connsiteY4" fmla="*/ 298975 h 388249"/>
                      <a:gd name="connsiteX5" fmla="*/ 196336 w 233578"/>
                      <a:gd name="connsiteY5" fmla="*/ 304905 h 388249"/>
                      <a:gd name="connsiteX6" fmla="*/ 53556 w 233578"/>
                      <a:gd name="connsiteY6" fmla="*/ 388249 h 388249"/>
                      <a:gd name="connsiteX7" fmla="*/ 28575 w 233578"/>
                      <a:gd name="connsiteY7" fmla="*/ 272781 h 388249"/>
                      <a:gd name="connsiteX8" fmla="*/ 0 w 233578"/>
                      <a:gd name="connsiteY8" fmla="*/ 34504 h 388249"/>
                      <a:gd name="connsiteX0" fmla="*/ 0 w 237700"/>
                      <a:gd name="connsiteY0" fmla="*/ 34504 h 388249"/>
                      <a:gd name="connsiteX1" fmla="*/ 58318 w 237700"/>
                      <a:gd name="connsiteY1" fmla="*/ 0 h 388249"/>
                      <a:gd name="connsiteX2" fmla="*/ 189192 w 237700"/>
                      <a:gd name="connsiteY2" fmla="*/ 16668 h 388249"/>
                      <a:gd name="connsiteX3" fmla="*/ 233222 w 237700"/>
                      <a:gd name="connsiteY3" fmla="*/ 48792 h 388249"/>
                      <a:gd name="connsiteX4" fmla="*/ 209410 w 237700"/>
                      <a:gd name="connsiteY4" fmla="*/ 298975 h 388249"/>
                      <a:gd name="connsiteX5" fmla="*/ 196336 w 237700"/>
                      <a:gd name="connsiteY5" fmla="*/ 304905 h 388249"/>
                      <a:gd name="connsiteX6" fmla="*/ 53556 w 237700"/>
                      <a:gd name="connsiteY6" fmla="*/ 388249 h 388249"/>
                      <a:gd name="connsiteX7" fmla="*/ 28575 w 237700"/>
                      <a:gd name="connsiteY7" fmla="*/ 272781 h 388249"/>
                      <a:gd name="connsiteX8" fmla="*/ 0 w 237700"/>
                      <a:gd name="connsiteY8" fmla="*/ 34504 h 38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7700" h="388249">
                        <a:moveTo>
                          <a:pt x="0" y="34504"/>
                        </a:moveTo>
                        <a:cubicBezTo>
                          <a:pt x="0" y="16762"/>
                          <a:pt x="40576" y="0"/>
                          <a:pt x="58318" y="0"/>
                        </a:cubicBezTo>
                        <a:cubicBezTo>
                          <a:pt x="104324" y="3175"/>
                          <a:pt x="145567" y="11112"/>
                          <a:pt x="189192" y="16668"/>
                        </a:cubicBezTo>
                        <a:cubicBezTo>
                          <a:pt x="206934" y="16668"/>
                          <a:pt x="233222" y="31050"/>
                          <a:pt x="233222" y="48792"/>
                        </a:cubicBezTo>
                        <a:cubicBezTo>
                          <a:pt x="224491" y="120280"/>
                          <a:pt x="261003" y="113187"/>
                          <a:pt x="209410" y="298975"/>
                        </a:cubicBezTo>
                        <a:cubicBezTo>
                          <a:pt x="209410" y="316717"/>
                          <a:pt x="214078" y="304905"/>
                          <a:pt x="196336" y="304905"/>
                        </a:cubicBezTo>
                        <a:cubicBezTo>
                          <a:pt x="153505" y="304905"/>
                          <a:pt x="96387" y="388249"/>
                          <a:pt x="53556" y="388249"/>
                        </a:cubicBezTo>
                        <a:cubicBezTo>
                          <a:pt x="35814" y="388249"/>
                          <a:pt x="28575" y="290523"/>
                          <a:pt x="28575" y="272781"/>
                        </a:cubicBezTo>
                        <a:lnTo>
                          <a:pt x="0" y="34504"/>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79" name="Arc 126"/>
                  <p:cNvSpPr/>
                  <p:nvPr/>
                </p:nvSpPr>
                <p:spPr bwMode="auto">
                  <a:xfrm>
                    <a:off x="8609425" y="5209167"/>
                    <a:ext cx="278815" cy="104360"/>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276433"/>
                      <a:gd name="connsiteY0" fmla="*/ 0 h 120831"/>
                      <a:gd name="connsiteX1" fmla="*/ 104983 w 276433"/>
                      <a:gd name="connsiteY1" fmla="*/ 103887 h 120831"/>
                      <a:gd name="connsiteX2" fmla="*/ 0 w 276433"/>
                      <a:gd name="connsiteY2" fmla="*/ 37212 h 120831"/>
                      <a:gd name="connsiteX3" fmla="*/ 6350 w 276433"/>
                      <a:gd name="connsiteY3" fmla="*/ 0 h 120831"/>
                      <a:gd name="connsiteX0" fmla="*/ 158750 w 276433"/>
                      <a:gd name="connsiteY0" fmla="*/ 53975 h 120831"/>
                      <a:gd name="connsiteX1" fmla="*/ 276433 w 276433"/>
                      <a:gd name="connsiteY1" fmla="*/ 11019 h 120831"/>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58750 w 276433"/>
                      <a:gd name="connsiteY0" fmla="*/ 53975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9213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11019 h 103887"/>
                      <a:gd name="connsiteX0" fmla="*/ 6350 w 276433"/>
                      <a:gd name="connsiteY0" fmla="*/ 0 h 103887"/>
                      <a:gd name="connsiteX1" fmla="*/ 104983 w 276433"/>
                      <a:gd name="connsiteY1" fmla="*/ 103887 h 103887"/>
                      <a:gd name="connsiteX2" fmla="*/ 0 w 276433"/>
                      <a:gd name="connsiteY2" fmla="*/ 37212 h 103887"/>
                      <a:gd name="connsiteX3" fmla="*/ 6350 w 276433"/>
                      <a:gd name="connsiteY3" fmla="*/ 0 h 103887"/>
                      <a:gd name="connsiteX0" fmla="*/ 127794 w 276433"/>
                      <a:gd name="connsiteY0" fmla="*/ 42069 h 103887"/>
                      <a:gd name="connsiteX1" fmla="*/ 276433 w 276433"/>
                      <a:gd name="connsiteY1" fmla="*/ 3875 h 103887"/>
                      <a:gd name="connsiteX0" fmla="*/ 6350 w 281196"/>
                      <a:gd name="connsiteY0" fmla="*/ 7544 h 111431"/>
                      <a:gd name="connsiteX1" fmla="*/ 104983 w 281196"/>
                      <a:gd name="connsiteY1" fmla="*/ 111431 h 111431"/>
                      <a:gd name="connsiteX2" fmla="*/ 0 w 281196"/>
                      <a:gd name="connsiteY2" fmla="*/ 44756 h 111431"/>
                      <a:gd name="connsiteX3" fmla="*/ 6350 w 281196"/>
                      <a:gd name="connsiteY3" fmla="*/ 7544 h 111431"/>
                      <a:gd name="connsiteX0" fmla="*/ 127794 w 281196"/>
                      <a:gd name="connsiteY0" fmla="*/ 49613 h 111431"/>
                      <a:gd name="connsiteX1" fmla="*/ 281196 w 281196"/>
                      <a:gd name="connsiteY1" fmla="*/ 1894 h 111431"/>
                      <a:gd name="connsiteX0" fmla="*/ 6350 w 278815"/>
                      <a:gd name="connsiteY0" fmla="*/ 473 h 104360"/>
                      <a:gd name="connsiteX1" fmla="*/ 104983 w 278815"/>
                      <a:gd name="connsiteY1" fmla="*/ 104360 h 104360"/>
                      <a:gd name="connsiteX2" fmla="*/ 0 w 278815"/>
                      <a:gd name="connsiteY2" fmla="*/ 37685 h 104360"/>
                      <a:gd name="connsiteX3" fmla="*/ 6350 w 278815"/>
                      <a:gd name="connsiteY3" fmla="*/ 473 h 104360"/>
                      <a:gd name="connsiteX0" fmla="*/ 127794 w 278815"/>
                      <a:gd name="connsiteY0" fmla="*/ 42542 h 104360"/>
                      <a:gd name="connsiteX1" fmla="*/ 278815 w 278815"/>
                      <a:gd name="connsiteY1" fmla="*/ 1967 h 104360"/>
                    </a:gdLst>
                    <a:ahLst/>
                    <a:cxnLst>
                      <a:cxn ang="0">
                        <a:pos x="connsiteX0" y="connsiteY0"/>
                      </a:cxn>
                      <a:cxn ang="0">
                        <a:pos x="connsiteX1" y="connsiteY1"/>
                      </a:cxn>
                    </a:cxnLst>
                    <a:rect l="l" t="t" r="r" b="b"/>
                    <a:pathLst>
                      <a:path w="278815" h="104360" stroke="0" extrusionOk="0">
                        <a:moveTo>
                          <a:pt x="6350" y="473"/>
                        </a:moveTo>
                        <a:cubicBezTo>
                          <a:pt x="90633" y="473"/>
                          <a:pt x="104983" y="82055"/>
                          <a:pt x="104983" y="104360"/>
                        </a:cubicBezTo>
                        <a:lnTo>
                          <a:pt x="0" y="37685"/>
                        </a:lnTo>
                        <a:lnTo>
                          <a:pt x="6350" y="473"/>
                        </a:lnTo>
                        <a:close/>
                      </a:path>
                      <a:path w="278815" h="104360" fill="none">
                        <a:moveTo>
                          <a:pt x="127794" y="42542"/>
                        </a:moveTo>
                        <a:cubicBezTo>
                          <a:pt x="235889" y="156843"/>
                          <a:pt x="278815" y="-20338"/>
                          <a:pt x="278815" y="1967"/>
                        </a:cubicBezTo>
                      </a:path>
                    </a:pathLst>
                  </a:custGeom>
                  <a:noFill/>
                  <a:ln w="57150"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6" name="Trapezoid 135"/>
                  <p:cNvSpPr/>
                  <p:nvPr/>
                </p:nvSpPr>
                <p:spPr bwMode="auto">
                  <a:xfrm>
                    <a:off x="8435319" y="4967358"/>
                    <a:ext cx="510636" cy="318147"/>
                  </a:xfrm>
                  <a:custGeom>
                    <a:avLst/>
                    <a:gdLst>
                      <a:gd name="connsiteX0" fmla="*/ 0 w 486588"/>
                      <a:gd name="connsiteY0" fmla="*/ 303860 h 303860"/>
                      <a:gd name="connsiteX1" fmla="*/ 75965 w 486588"/>
                      <a:gd name="connsiteY1" fmla="*/ 0 h 303860"/>
                      <a:gd name="connsiteX2" fmla="*/ 410623 w 486588"/>
                      <a:gd name="connsiteY2" fmla="*/ 0 h 303860"/>
                      <a:gd name="connsiteX3" fmla="*/ 486588 w 486588"/>
                      <a:gd name="connsiteY3" fmla="*/ 303860 h 303860"/>
                      <a:gd name="connsiteX4" fmla="*/ 0 w 486588"/>
                      <a:gd name="connsiteY4" fmla="*/ 303860 h 303860"/>
                      <a:gd name="connsiteX0" fmla="*/ 0 w 503257"/>
                      <a:gd name="connsiteY0" fmla="*/ 303860 h 303860"/>
                      <a:gd name="connsiteX1" fmla="*/ 75965 w 503257"/>
                      <a:gd name="connsiteY1" fmla="*/ 0 h 303860"/>
                      <a:gd name="connsiteX2" fmla="*/ 410623 w 503257"/>
                      <a:gd name="connsiteY2" fmla="*/ 0 h 303860"/>
                      <a:gd name="connsiteX3" fmla="*/ 503257 w 503257"/>
                      <a:gd name="connsiteY3" fmla="*/ 270523 h 303860"/>
                      <a:gd name="connsiteX4" fmla="*/ 0 w 503257"/>
                      <a:gd name="connsiteY4" fmla="*/ 303860 h 303860"/>
                      <a:gd name="connsiteX0" fmla="*/ 402666 w 427292"/>
                      <a:gd name="connsiteY0" fmla="*/ 315766 h 315766"/>
                      <a:gd name="connsiteX1" fmla="*/ 0 w 427292"/>
                      <a:gd name="connsiteY1" fmla="*/ 0 h 315766"/>
                      <a:gd name="connsiteX2" fmla="*/ 334658 w 427292"/>
                      <a:gd name="connsiteY2" fmla="*/ 0 h 315766"/>
                      <a:gd name="connsiteX3" fmla="*/ 427292 w 427292"/>
                      <a:gd name="connsiteY3" fmla="*/ 270523 h 315766"/>
                      <a:gd name="connsiteX4" fmla="*/ 402666 w 427292"/>
                      <a:gd name="connsiteY4" fmla="*/ 315766 h 315766"/>
                      <a:gd name="connsiteX0" fmla="*/ 486010 w 510636"/>
                      <a:gd name="connsiteY0" fmla="*/ 315766 h 315766"/>
                      <a:gd name="connsiteX1" fmla="*/ 0 w 510636"/>
                      <a:gd name="connsiteY1" fmla="*/ 16669 h 315766"/>
                      <a:gd name="connsiteX2" fmla="*/ 418002 w 510636"/>
                      <a:gd name="connsiteY2" fmla="*/ 0 h 315766"/>
                      <a:gd name="connsiteX3" fmla="*/ 510636 w 510636"/>
                      <a:gd name="connsiteY3" fmla="*/ 270523 h 315766"/>
                      <a:gd name="connsiteX4" fmla="*/ 486010 w 510636"/>
                      <a:gd name="connsiteY4" fmla="*/ 315766 h 315766"/>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2904 h 318147"/>
                      <a:gd name="connsiteX4" fmla="*/ 486010 w 510636"/>
                      <a:gd name="connsiteY4" fmla="*/ 318147 h 318147"/>
                      <a:gd name="connsiteX0" fmla="*/ 486010 w 510636"/>
                      <a:gd name="connsiteY0" fmla="*/ 318147 h 318147"/>
                      <a:gd name="connsiteX1" fmla="*/ 0 w 510636"/>
                      <a:gd name="connsiteY1" fmla="*/ 19050 h 318147"/>
                      <a:gd name="connsiteX2" fmla="*/ 20333 w 510636"/>
                      <a:gd name="connsiteY2" fmla="*/ 0 h 318147"/>
                      <a:gd name="connsiteX3" fmla="*/ 510636 w 510636"/>
                      <a:gd name="connsiteY3" fmla="*/ 270523 h 318147"/>
                      <a:gd name="connsiteX4" fmla="*/ 486010 w 510636"/>
                      <a:gd name="connsiteY4" fmla="*/ 318147 h 318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0636" h="318147">
                        <a:moveTo>
                          <a:pt x="486010" y="318147"/>
                        </a:moveTo>
                        <a:lnTo>
                          <a:pt x="0" y="19050"/>
                        </a:lnTo>
                        <a:lnTo>
                          <a:pt x="20333" y="0"/>
                        </a:lnTo>
                        <a:lnTo>
                          <a:pt x="510636" y="270523"/>
                        </a:lnTo>
                        <a:lnTo>
                          <a:pt x="486010" y="318147"/>
                        </a:lnTo>
                        <a:close/>
                      </a:path>
                    </a:pathLst>
                  </a:custGeom>
                  <a:solidFill>
                    <a:srgbClr val="424B51"/>
                  </a:solidFill>
                  <a:ln w="9525" cap="rnd">
                    <a:solidFill>
                      <a:schemeClr val="bg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37" name="Rounded Rectangle 136"/>
                  <p:cNvSpPr/>
                  <p:nvPr/>
                </p:nvSpPr>
                <p:spPr bwMode="auto">
                  <a:xfrm rot="18015025">
                    <a:off x="8303955" y="4893357"/>
                    <a:ext cx="197778" cy="116642"/>
                  </a:xfrm>
                  <a:prstGeom prst="round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33" name="Group 132"/>
                  <p:cNvGrpSpPr/>
                  <p:nvPr/>
                </p:nvGrpSpPr>
                <p:grpSpPr>
                  <a:xfrm>
                    <a:off x="8371582" y="5154459"/>
                    <a:ext cx="352633" cy="121001"/>
                    <a:chOff x="8371582" y="5154459"/>
                    <a:chExt cx="352633" cy="121001"/>
                  </a:xfrm>
                </p:grpSpPr>
                <p:sp>
                  <p:nvSpPr>
                    <p:cNvPr id="177" name="Arc 126"/>
                    <p:cNvSpPr/>
                    <p:nvPr/>
                  </p:nvSpPr>
                  <p:spPr bwMode="auto">
                    <a:xfrm>
                      <a:off x="8377661" y="5157114"/>
                      <a:ext cx="343617" cy="118346"/>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82550" cap="rnd" cmpd="sng" algn="ctr">
                      <a:solidFill>
                        <a:schemeClr val="bg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76" name="Arc 126"/>
                    <p:cNvSpPr/>
                    <p:nvPr/>
                  </p:nvSpPr>
                  <p:spPr bwMode="auto">
                    <a:xfrm>
                      <a:off x="8371582" y="5154459"/>
                      <a:ext cx="352633" cy="121001"/>
                    </a:xfrm>
                    <a:custGeom>
                      <a:avLst/>
                      <a:gdLst>
                        <a:gd name="connsiteX0" fmla="*/ 152608 w 305216"/>
                        <a:gd name="connsiteY0" fmla="*/ 0 h 80774"/>
                        <a:gd name="connsiteX1" fmla="*/ 305216 w 305216"/>
                        <a:gd name="connsiteY1" fmla="*/ 40387 h 80774"/>
                        <a:gd name="connsiteX2" fmla="*/ 152608 w 305216"/>
                        <a:gd name="connsiteY2" fmla="*/ 40387 h 80774"/>
                        <a:gd name="connsiteX3" fmla="*/ 152608 w 305216"/>
                        <a:gd name="connsiteY3" fmla="*/ 0 h 80774"/>
                        <a:gd name="connsiteX0" fmla="*/ 152608 w 305216"/>
                        <a:gd name="connsiteY0" fmla="*/ 0 h 80774"/>
                        <a:gd name="connsiteX1" fmla="*/ 305216 w 305216"/>
                        <a:gd name="connsiteY1" fmla="*/ 40387 h 80774"/>
                        <a:gd name="connsiteX0" fmla="*/ 149225 w 301833"/>
                        <a:gd name="connsiteY0" fmla="*/ 0 h 40387"/>
                        <a:gd name="connsiteX1" fmla="*/ 301833 w 301833"/>
                        <a:gd name="connsiteY1" fmla="*/ 40387 h 40387"/>
                        <a:gd name="connsiteX2" fmla="*/ 149225 w 301833"/>
                        <a:gd name="connsiteY2" fmla="*/ 40387 h 40387"/>
                        <a:gd name="connsiteX3" fmla="*/ 149225 w 301833"/>
                        <a:gd name="connsiteY3" fmla="*/ 0 h 40387"/>
                        <a:gd name="connsiteX0" fmla="*/ 0 w 301833"/>
                        <a:gd name="connsiteY0" fmla="*/ 6350 h 40387"/>
                        <a:gd name="connsiteX1" fmla="*/ 301833 w 301833"/>
                        <a:gd name="connsiteY1" fmla="*/ 40387 h 40387"/>
                        <a:gd name="connsiteX0" fmla="*/ 149225 w 324058"/>
                        <a:gd name="connsiteY0" fmla="*/ 0 h 157862"/>
                        <a:gd name="connsiteX1" fmla="*/ 301833 w 324058"/>
                        <a:gd name="connsiteY1" fmla="*/ 40387 h 157862"/>
                        <a:gd name="connsiteX2" fmla="*/ 149225 w 324058"/>
                        <a:gd name="connsiteY2" fmla="*/ 40387 h 157862"/>
                        <a:gd name="connsiteX3" fmla="*/ 149225 w 324058"/>
                        <a:gd name="connsiteY3" fmla="*/ 0 h 157862"/>
                        <a:gd name="connsiteX0" fmla="*/ 0 w 324058"/>
                        <a:gd name="connsiteY0" fmla="*/ 6350 h 157862"/>
                        <a:gd name="connsiteX1" fmla="*/ 324058 w 324058"/>
                        <a:gd name="connsiteY1" fmla="*/ 157862 h 157862"/>
                        <a:gd name="connsiteX0" fmla="*/ 149225 w 324058"/>
                        <a:gd name="connsiteY0" fmla="*/ 112013 h 269875"/>
                        <a:gd name="connsiteX1" fmla="*/ 301833 w 324058"/>
                        <a:gd name="connsiteY1" fmla="*/ 152400 h 269875"/>
                        <a:gd name="connsiteX2" fmla="*/ 304800 w 324058"/>
                        <a:gd name="connsiteY2" fmla="*/ 0 h 269875"/>
                        <a:gd name="connsiteX3" fmla="*/ 149225 w 324058"/>
                        <a:gd name="connsiteY3" fmla="*/ 112013 h 269875"/>
                        <a:gd name="connsiteX0" fmla="*/ 0 w 324058"/>
                        <a:gd name="connsiteY0" fmla="*/ 118363 h 269875"/>
                        <a:gd name="connsiteX1" fmla="*/ 324058 w 324058"/>
                        <a:gd name="connsiteY1" fmla="*/ 269875 h 269875"/>
                        <a:gd name="connsiteX0" fmla="*/ 149225 w 409783"/>
                        <a:gd name="connsiteY0" fmla="*/ 112013 h 269875"/>
                        <a:gd name="connsiteX1" fmla="*/ 409783 w 409783"/>
                        <a:gd name="connsiteY1" fmla="*/ 66675 h 269875"/>
                        <a:gd name="connsiteX2" fmla="*/ 304800 w 409783"/>
                        <a:gd name="connsiteY2" fmla="*/ 0 h 269875"/>
                        <a:gd name="connsiteX3" fmla="*/ 149225 w 409783"/>
                        <a:gd name="connsiteY3" fmla="*/ 112013 h 269875"/>
                        <a:gd name="connsiteX0" fmla="*/ 0 w 409783"/>
                        <a:gd name="connsiteY0" fmla="*/ 118363 h 269875"/>
                        <a:gd name="connsiteX1" fmla="*/ 324058 w 409783"/>
                        <a:gd name="connsiteY1" fmla="*/ 269875 h 269875"/>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307087"/>
                        <a:gd name="connsiteX1" fmla="*/ 409783 w 409783"/>
                        <a:gd name="connsiteY1" fmla="*/ 103887 h 307087"/>
                        <a:gd name="connsiteX2" fmla="*/ 304800 w 409783"/>
                        <a:gd name="connsiteY2" fmla="*/ 37212 h 307087"/>
                        <a:gd name="connsiteX3" fmla="*/ 311150 w 409783"/>
                        <a:gd name="connsiteY3" fmla="*/ 0 h 307087"/>
                        <a:gd name="connsiteX0" fmla="*/ 0 w 409783"/>
                        <a:gd name="connsiteY0" fmla="*/ 155575 h 307087"/>
                        <a:gd name="connsiteX1" fmla="*/ 324058 w 409783"/>
                        <a:gd name="connsiteY1" fmla="*/ 307087 h 30708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24058 w 409783"/>
                        <a:gd name="connsiteY1" fmla="*/ 275337 h 275337"/>
                        <a:gd name="connsiteX0" fmla="*/ 311150 w 409783"/>
                        <a:gd name="connsiteY0" fmla="*/ 0 h 275337"/>
                        <a:gd name="connsiteX1" fmla="*/ 409783 w 409783"/>
                        <a:gd name="connsiteY1" fmla="*/ 103887 h 275337"/>
                        <a:gd name="connsiteX2" fmla="*/ 304800 w 409783"/>
                        <a:gd name="connsiteY2" fmla="*/ 37212 h 275337"/>
                        <a:gd name="connsiteX3" fmla="*/ 311150 w 409783"/>
                        <a:gd name="connsiteY3" fmla="*/ 0 h 275337"/>
                        <a:gd name="connsiteX0" fmla="*/ 0 w 409783"/>
                        <a:gd name="connsiteY0" fmla="*/ 155575 h 275337"/>
                        <a:gd name="connsiteX1" fmla="*/ 314533 w 409783"/>
                        <a:gd name="connsiteY1" fmla="*/ 275337 h 275337"/>
                        <a:gd name="connsiteX0" fmla="*/ 285750 w 384383"/>
                        <a:gd name="connsiteY0" fmla="*/ 0 h 275337"/>
                        <a:gd name="connsiteX1" fmla="*/ 384383 w 384383"/>
                        <a:gd name="connsiteY1" fmla="*/ 103887 h 275337"/>
                        <a:gd name="connsiteX2" fmla="*/ 279400 w 384383"/>
                        <a:gd name="connsiteY2" fmla="*/ 37212 h 275337"/>
                        <a:gd name="connsiteX3" fmla="*/ 285750 w 384383"/>
                        <a:gd name="connsiteY3" fmla="*/ 0 h 275337"/>
                        <a:gd name="connsiteX0" fmla="*/ 0 w 384383"/>
                        <a:gd name="connsiteY0" fmla="*/ 139700 h 275337"/>
                        <a:gd name="connsiteX1" fmla="*/ 289133 w 384383"/>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393908"/>
                        <a:gd name="connsiteY0" fmla="*/ 0 h 275337"/>
                        <a:gd name="connsiteX1" fmla="*/ 393908 w 393908"/>
                        <a:gd name="connsiteY1" fmla="*/ 103887 h 275337"/>
                        <a:gd name="connsiteX2" fmla="*/ 288925 w 393908"/>
                        <a:gd name="connsiteY2" fmla="*/ 37212 h 275337"/>
                        <a:gd name="connsiteX3" fmla="*/ 295275 w 393908"/>
                        <a:gd name="connsiteY3" fmla="*/ 0 h 275337"/>
                        <a:gd name="connsiteX0" fmla="*/ 0 w 393908"/>
                        <a:gd name="connsiteY0" fmla="*/ 155575 h 275337"/>
                        <a:gd name="connsiteX1" fmla="*/ 298658 w 393908"/>
                        <a:gd name="connsiteY1" fmla="*/ 275337 h 275337"/>
                        <a:gd name="connsiteX0" fmla="*/ 295275 w 641558"/>
                        <a:gd name="connsiteY0" fmla="*/ 6991 h 162566"/>
                        <a:gd name="connsiteX1" fmla="*/ 393908 w 641558"/>
                        <a:gd name="connsiteY1" fmla="*/ 110878 h 162566"/>
                        <a:gd name="connsiteX2" fmla="*/ 288925 w 641558"/>
                        <a:gd name="connsiteY2" fmla="*/ 44203 h 162566"/>
                        <a:gd name="connsiteX3" fmla="*/ 295275 w 641558"/>
                        <a:gd name="connsiteY3" fmla="*/ 6991 h 162566"/>
                        <a:gd name="connsiteX0" fmla="*/ 0 w 641558"/>
                        <a:gd name="connsiteY0" fmla="*/ 162566 h 162566"/>
                        <a:gd name="connsiteX1" fmla="*/ 641558 w 641558"/>
                        <a:gd name="connsiteY1" fmla="*/ 6103 h 162566"/>
                        <a:gd name="connsiteX0" fmla="*/ 6350 w 373351"/>
                        <a:gd name="connsiteY0" fmla="*/ 38877 h 142764"/>
                        <a:gd name="connsiteX1" fmla="*/ 104983 w 373351"/>
                        <a:gd name="connsiteY1" fmla="*/ 142764 h 142764"/>
                        <a:gd name="connsiteX2" fmla="*/ 0 w 373351"/>
                        <a:gd name="connsiteY2" fmla="*/ 76089 h 142764"/>
                        <a:gd name="connsiteX3" fmla="*/ 6350 w 373351"/>
                        <a:gd name="connsiteY3" fmla="*/ 38877 h 142764"/>
                        <a:gd name="connsiteX0" fmla="*/ 152400 w 373351"/>
                        <a:gd name="connsiteY0" fmla="*/ 86502 h 142764"/>
                        <a:gd name="connsiteX1" fmla="*/ 352633 w 373351"/>
                        <a:gd name="connsiteY1" fmla="*/ 37989 h 142764"/>
                        <a:gd name="connsiteX0" fmla="*/ 6350 w 352633"/>
                        <a:gd name="connsiteY0" fmla="*/ 2302 h 115788"/>
                        <a:gd name="connsiteX1" fmla="*/ 104983 w 352633"/>
                        <a:gd name="connsiteY1" fmla="*/ 106189 h 115788"/>
                        <a:gd name="connsiteX2" fmla="*/ 0 w 352633"/>
                        <a:gd name="connsiteY2" fmla="*/ 39514 h 115788"/>
                        <a:gd name="connsiteX3" fmla="*/ 6350 w 352633"/>
                        <a:gd name="connsiteY3" fmla="*/ 2302 h 115788"/>
                        <a:gd name="connsiteX0" fmla="*/ 152400 w 352633"/>
                        <a:gd name="connsiteY0" fmla="*/ 49927 h 115788"/>
                        <a:gd name="connsiteX1" fmla="*/ 352633 w 352633"/>
                        <a:gd name="connsiteY1" fmla="*/ 1414 h 115788"/>
                        <a:gd name="connsiteX0" fmla="*/ 6350 w 352633"/>
                        <a:gd name="connsiteY0" fmla="*/ 1934 h 194463"/>
                        <a:gd name="connsiteX1" fmla="*/ 104983 w 352633"/>
                        <a:gd name="connsiteY1" fmla="*/ 105821 h 194463"/>
                        <a:gd name="connsiteX2" fmla="*/ 0 w 352633"/>
                        <a:gd name="connsiteY2" fmla="*/ 39146 h 194463"/>
                        <a:gd name="connsiteX3" fmla="*/ 6350 w 352633"/>
                        <a:gd name="connsiteY3" fmla="*/ 1934 h 194463"/>
                        <a:gd name="connsiteX0" fmla="*/ 76200 w 352633"/>
                        <a:gd name="connsiteY0" fmla="*/ 141634 h 194463"/>
                        <a:gd name="connsiteX1" fmla="*/ 352633 w 352633"/>
                        <a:gd name="connsiteY1" fmla="*/ 1046 h 194463"/>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 name="connsiteX0" fmla="*/ 6350 w 352633"/>
                        <a:gd name="connsiteY0" fmla="*/ 2267 h 121001"/>
                        <a:gd name="connsiteX1" fmla="*/ 104983 w 352633"/>
                        <a:gd name="connsiteY1" fmla="*/ 106154 h 121001"/>
                        <a:gd name="connsiteX2" fmla="*/ 0 w 352633"/>
                        <a:gd name="connsiteY2" fmla="*/ 39479 h 121001"/>
                        <a:gd name="connsiteX3" fmla="*/ 6350 w 352633"/>
                        <a:gd name="connsiteY3" fmla="*/ 2267 h 121001"/>
                        <a:gd name="connsiteX0" fmla="*/ 158750 w 352633"/>
                        <a:gd name="connsiteY0" fmla="*/ 56242 h 121001"/>
                        <a:gd name="connsiteX1" fmla="*/ 352633 w 352633"/>
                        <a:gd name="connsiteY1" fmla="*/ 1379 h 121001"/>
                      </a:gdLst>
                      <a:ahLst/>
                      <a:cxnLst>
                        <a:cxn ang="0">
                          <a:pos x="connsiteX0" y="connsiteY0"/>
                        </a:cxn>
                        <a:cxn ang="0">
                          <a:pos x="connsiteX1" y="connsiteY1"/>
                        </a:cxn>
                      </a:cxnLst>
                      <a:rect l="l" t="t" r="r" b="b"/>
                      <a:pathLst>
                        <a:path w="352633" h="121001" stroke="0" extrusionOk="0">
                          <a:moveTo>
                            <a:pt x="6350" y="2267"/>
                          </a:moveTo>
                          <a:cubicBezTo>
                            <a:pt x="90633" y="2267"/>
                            <a:pt x="104983" y="83849"/>
                            <a:pt x="104983" y="106154"/>
                          </a:cubicBezTo>
                          <a:lnTo>
                            <a:pt x="0" y="39479"/>
                          </a:lnTo>
                          <a:lnTo>
                            <a:pt x="6350" y="2267"/>
                          </a:lnTo>
                          <a:close/>
                        </a:path>
                        <a:path w="352633" h="121001" fill="none">
                          <a:moveTo>
                            <a:pt x="158750" y="56242"/>
                          </a:moveTo>
                          <a:cubicBezTo>
                            <a:pt x="176358" y="237217"/>
                            <a:pt x="352633" y="-20926"/>
                            <a:pt x="352633" y="1379"/>
                          </a:cubicBezTo>
                        </a:path>
                      </a:pathLst>
                    </a:custGeom>
                    <a:noFill/>
                    <a:ln w="57150" cap="rnd" cmpd="sng" algn="ctr">
                      <a:solidFill>
                        <a:srgbClr val="424B5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grpSp>
          <p:grpSp>
            <p:nvGrpSpPr>
              <p:cNvPr id="163" name="Group 162"/>
              <p:cNvGrpSpPr/>
              <p:nvPr/>
            </p:nvGrpSpPr>
            <p:grpSpPr>
              <a:xfrm>
                <a:off x="8242018" y="5854635"/>
                <a:ext cx="1237322" cy="259398"/>
                <a:chOff x="8242018" y="5854635"/>
                <a:chExt cx="1237322" cy="259398"/>
              </a:xfrm>
            </p:grpSpPr>
            <p:sp>
              <p:nvSpPr>
                <p:cNvPr id="162" name="10-Point Star 161"/>
                <p:cNvSpPr/>
                <p:nvPr/>
              </p:nvSpPr>
              <p:spPr bwMode="auto">
                <a:xfrm>
                  <a:off x="8242018" y="5939113"/>
                  <a:ext cx="173223" cy="11240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4622" h="132780">
                      <a:moveTo>
                        <a:pt x="504" y="74182"/>
                      </a:moveTo>
                      <a:lnTo>
                        <a:pt x="18451" y="56154"/>
                      </a:lnTo>
                      <a:lnTo>
                        <a:pt x="48905" y="44221"/>
                      </a:lnTo>
                      <a:lnTo>
                        <a:pt x="66756" y="10881"/>
                      </a:lnTo>
                      <a:lnTo>
                        <a:pt x="91848" y="0"/>
                      </a:lnTo>
                      <a:lnTo>
                        <a:pt x="126464" y="10881"/>
                      </a:lnTo>
                      <a:lnTo>
                        <a:pt x="144315" y="15645"/>
                      </a:lnTo>
                      <a:lnTo>
                        <a:pt x="174769" y="32342"/>
                      </a:lnTo>
                      <a:lnTo>
                        <a:pt x="204622" y="45607"/>
                      </a:lnTo>
                      <a:lnTo>
                        <a:pt x="200364" y="67068"/>
                      </a:lnTo>
                      <a:lnTo>
                        <a:pt x="204622" y="88529"/>
                      </a:lnTo>
                      <a:lnTo>
                        <a:pt x="187106" y="122571"/>
                      </a:lnTo>
                      <a:lnTo>
                        <a:pt x="163365" y="123254"/>
                      </a:lnTo>
                      <a:lnTo>
                        <a:pt x="140751" y="130399"/>
                      </a:lnTo>
                      <a:lnTo>
                        <a:pt x="99422" y="122453"/>
                      </a:lnTo>
                      <a:lnTo>
                        <a:pt x="59612" y="132780"/>
                      </a:lnTo>
                      <a:lnTo>
                        <a:pt x="29855" y="123254"/>
                      </a:lnTo>
                      <a:lnTo>
                        <a:pt x="18451" y="101794"/>
                      </a:lnTo>
                      <a:lnTo>
                        <a:pt x="19554" y="107579"/>
                      </a:lnTo>
                      <a:lnTo>
                        <a:pt x="0" y="67068"/>
                      </a:lnTo>
                      <a:lnTo>
                        <a:pt x="504"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3" name="10-Point Star 161"/>
                <p:cNvSpPr/>
                <p:nvPr/>
              </p:nvSpPr>
              <p:spPr bwMode="auto">
                <a:xfrm>
                  <a:off x="8342004" y="6010571"/>
                  <a:ext cx="133743" cy="9014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45831" y="115555"/>
                      </a:lnTo>
                      <a:lnTo>
                        <a:pt x="12630" y="123254"/>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4" name="10-Point Star 161"/>
                <p:cNvSpPr/>
                <p:nvPr/>
              </p:nvSpPr>
              <p:spPr bwMode="auto">
                <a:xfrm rot="9755086">
                  <a:off x="8263153" y="6028749"/>
                  <a:ext cx="79865" cy="53828"/>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21346" y="30442"/>
                      </a:lnTo>
                      <a:lnTo>
                        <a:pt x="49531" y="10881"/>
                      </a:lnTo>
                      <a:lnTo>
                        <a:pt x="74623" y="0"/>
                      </a:lnTo>
                      <a:lnTo>
                        <a:pt x="109239" y="10881"/>
                      </a:lnTo>
                      <a:lnTo>
                        <a:pt x="144314" y="8756"/>
                      </a:lnTo>
                      <a:lnTo>
                        <a:pt x="157544" y="32342"/>
                      </a:lnTo>
                      <a:lnTo>
                        <a:pt x="187397" y="45607"/>
                      </a:lnTo>
                      <a:lnTo>
                        <a:pt x="193474" y="70512"/>
                      </a:lnTo>
                      <a:lnTo>
                        <a:pt x="187397" y="88529"/>
                      </a:lnTo>
                      <a:lnTo>
                        <a:pt x="166437" y="115681"/>
                      </a:lnTo>
                      <a:lnTo>
                        <a:pt x="146140" y="123254"/>
                      </a:lnTo>
                      <a:lnTo>
                        <a:pt x="123526" y="130399"/>
                      </a:lnTo>
                      <a:lnTo>
                        <a:pt x="82196" y="129343"/>
                      </a:lnTo>
                      <a:lnTo>
                        <a:pt x="65358" y="110850"/>
                      </a:lnTo>
                      <a:lnTo>
                        <a:pt x="76753" y="114485"/>
                      </a:lnTo>
                      <a:lnTo>
                        <a:pt x="50140" y="95476"/>
                      </a:lnTo>
                      <a:lnTo>
                        <a:pt x="47762" y="8933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5" name="10-Point Star 161"/>
                <p:cNvSpPr/>
                <p:nvPr/>
              </p:nvSpPr>
              <p:spPr bwMode="auto">
                <a:xfrm rot="15603225">
                  <a:off x="8927640" y="5879408"/>
                  <a:ext cx="103123" cy="14917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4941">
                      <a:moveTo>
                        <a:pt x="9629" y="85874"/>
                      </a:moveTo>
                      <a:lnTo>
                        <a:pt x="3463" y="67846"/>
                      </a:lnTo>
                      <a:lnTo>
                        <a:pt x="20214" y="30851"/>
                      </a:lnTo>
                      <a:lnTo>
                        <a:pt x="51768" y="22573"/>
                      </a:lnTo>
                      <a:lnTo>
                        <a:pt x="76860" y="11692"/>
                      </a:lnTo>
                      <a:lnTo>
                        <a:pt x="111476" y="22573"/>
                      </a:lnTo>
                      <a:lnTo>
                        <a:pt x="69202" y="4210"/>
                      </a:lnTo>
                      <a:lnTo>
                        <a:pt x="83022" y="9191"/>
                      </a:lnTo>
                      <a:lnTo>
                        <a:pt x="96860" y="22317"/>
                      </a:lnTo>
                      <a:lnTo>
                        <a:pt x="47067" y="0"/>
                      </a:lnTo>
                      <a:lnTo>
                        <a:pt x="111783" y="41124"/>
                      </a:lnTo>
                      <a:lnTo>
                        <a:pt x="103336" y="73145"/>
                      </a:lnTo>
                      <a:lnTo>
                        <a:pt x="114024" y="102191"/>
                      </a:lnTo>
                      <a:cubicBezTo>
                        <a:pt x="113615" y="114733"/>
                        <a:pt x="113205" y="127275"/>
                        <a:pt x="112796" y="139817"/>
                      </a:cubicBezTo>
                      <a:lnTo>
                        <a:pt x="88575" y="163147"/>
                      </a:lnTo>
                      <a:lnTo>
                        <a:pt x="63365" y="161898"/>
                      </a:lnTo>
                      <a:lnTo>
                        <a:pt x="56154" y="164941"/>
                      </a:lnTo>
                      <a:lnTo>
                        <a:pt x="36411" y="152486"/>
                      </a:lnTo>
                      <a:lnTo>
                        <a:pt x="0" y="127014"/>
                      </a:lnTo>
                      <a:lnTo>
                        <a:pt x="2237" y="89094"/>
                      </a:lnTo>
                      <a:lnTo>
                        <a:pt x="9629" y="8587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7" name="10-Point Star 161"/>
                <p:cNvSpPr/>
                <p:nvPr/>
              </p:nvSpPr>
              <p:spPr bwMode="auto">
                <a:xfrm rot="1541044">
                  <a:off x="9028585" y="5896423"/>
                  <a:ext cx="87470" cy="8974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25430"/>
                    <a:gd name="connsiteY0" fmla="*/ 85874 h 164941"/>
                    <a:gd name="connsiteX1" fmla="*/ 3463 w 125430"/>
                    <a:gd name="connsiteY1" fmla="*/ 67846 h 164941"/>
                    <a:gd name="connsiteX2" fmla="*/ 20214 w 125430"/>
                    <a:gd name="connsiteY2" fmla="*/ 30851 h 164941"/>
                    <a:gd name="connsiteX3" fmla="*/ 51768 w 125430"/>
                    <a:gd name="connsiteY3" fmla="*/ 22573 h 164941"/>
                    <a:gd name="connsiteX4" fmla="*/ 76860 w 125430"/>
                    <a:gd name="connsiteY4" fmla="*/ 11692 h 164941"/>
                    <a:gd name="connsiteX5" fmla="*/ 111476 w 125430"/>
                    <a:gd name="connsiteY5" fmla="*/ 22573 h 164941"/>
                    <a:gd name="connsiteX6" fmla="*/ 69202 w 125430"/>
                    <a:gd name="connsiteY6" fmla="*/ 4210 h 164941"/>
                    <a:gd name="connsiteX7" fmla="*/ 83022 w 125430"/>
                    <a:gd name="connsiteY7" fmla="*/ 9191 h 164941"/>
                    <a:gd name="connsiteX8" fmla="*/ 96860 w 125430"/>
                    <a:gd name="connsiteY8" fmla="*/ 22317 h 164941"/>
                    <a:gd name="connsiteX9" fmla="*/ 47067 w 125430"/>
                    <a:gd name="connsiteY9" fmla="*/ 0 h 164941"/>
                    <a:gd name="connsiteX10" fmla="*/ 111783 w 125430"/>
                    <a:gd name="connsiteY10" fmla="*/ 41124 h 164941"/>
                    <a:gd name="connsiteX11" fmla="*/ 125430 w 125430"/>
                    <a:gd name="connsiteY11" fmla="*/ 78516 h 164941"/>
                    <a:gd name="connsiteX12" fmla="*/ 114024 w 125430"/>
                    <a:gd name="connsiteY12" fmla="*/ 102191 h 164941"/>
                    <a:gd name="connsiteX13" fmla="*/ 112796 w 125430"/>
                    <a:gd name="connsiteY13" fmla="*/ 139817 h 164941"/>
                    <a:gd name="connsiteX14" fmla="*/ 88575 w 125430"/>
                    <a:gd name="connsiteY14" fmla="*/ 163147 h 164941"/>
                    <a:gd name="connsiteX15" fmla="*/ 63365 w 125430"/>
                    <a:gd name="connsiteY15" fmla="*/ 161898 h 164941"/>
                    <a:gd name="connsiteX16" fmla="*/ 56154 w 125430"/>
                    <a:gd name="connsiteY16" fmla="*/ 164941 h 164941"/>
                    <a:gd name="connsiteX17" fmla="*/ 36411 w 125430"/>
                    <a:gd name="connsiteY17" fmla="*/ 152486 h 164941"/>
                    <a:gd name="connsiteX18" fmla="*/ 0 w 125430"/>
                    <a:gd name="connsiteY18" fmla="*/ 127014 h 164941"/>
                    <a:gd name="connsiteX19" fmla="*/ 2237 w 125430"/>
                    <a:gd name="connsiteY19" fmla="*/ 89094 h 164941"/>
                    <a:gd name="connsiteX20" fmla="*/ 9629 w 125430"/>
                    <a:gd name="connsiteY20" fmla="*/ 85874 h 164941"/>
                    <a:gd name="connsiteX0" fmla="*/ 9629 w 135995"/>
                    <a:gd name="connsiteY0" fmla="*/ 85874 h 164941"/>
                    <a:gd name="connsiteX1" fmla="*/ 3463 w 135995"/>
                    <a:gd name="connsiteY1" fmla="*/ 67846 h 164941"/>
                    <a:gd name="connsiteX2" fmla="*/ 20214 w 135995"/>
                    <a:gd name="connsiteY2" fmla="*/ 30851 h 164941"/>
                    <a:gd name="connsiteX3" fmla="*/ 51768 w 135995"/>
                    <a:gd name="connsiteY3" fmla="*/ 22573 h 164941"/>
                    <a:gd name="connsiteX4" fmla="*/ 76860 w 135995"/>
                    <a:gd name="connsiteY4" fmla="*/ 11692 h 164941"/>
                    <a:gd name="connsiteX5" fmla="*/ 111476 w 135995"/>
                    <a:gd name="connsiteY5" fmla="*/ 22573 h 164941"/>
                    <a:gd name="connsiteX6" fmla="*/ 69202 w 135995"/>
                    <a:gd name="connsiteY6" fmla="*/ 4210 h 164941"/>
                    <a:gd name="connsiteX7" fmla="*/ 83022 w 135995"/>
                    <a:gd name="connsiteY7" fmla="*/ 9191 h 164941"/>
                    <a:gd name="connsiteX8" fmla="*/ 96860 w 135995"/>
                    <a:gd name="connsiteY8" fmla="*/ 22317 h 164941"/>
                    <a:gd name="connsiteX9" fmla="*/ 47067 w 135995"/>
                    <a:gd name="connsiteY9" fmla="*/ 0 h 164941"/>
                    <a:gd name="connsiteX10" fmla="*/ 111783 w 135995"/>
                    <a:gd name="connsiteY10" fmla="*/ 41124 h 164941"/>
                    <a:gd name="connsiteX11" fmla="*/ 125430 w 135995"/>
                    <a:gd name="connsiteY11" fmla="*/ 78516 h 164941"/>
                    <a:gd name="connsiteX12" fmla="*/ 135995 w 135995"/>
                    <a:gd name="connsiteY12" fmla="*/ 115914 h 164941"/>
                    <a:gd name="connsiteX13" fmla="*/ 112796 w 135995"/>
                    <a:gd name="connsiteY13" fmla="*/ 139817 h 164941"/>
                    <a:gd name="connsiteX14" fmla="*/ 88575 w 135995"/>
                    <a:gd name="connsiteY14" fmla="*/ 163147 h 164941"/>
                    <a:gd name="connsiteX15" fmla="*/ 63365 w 135995"/>
                    <a:gd name="connsiteY15" fmla="*/ 161898 h 164941"/>
                    <a:gd name="connsiteX16" fmla="*/ 56154 w 135995"/>
                    <a:gd name="connsiteY16" fmla="*/ 164941 h 164941"/>
                    <a:gd name="connsiteX17" fmla="*/ 36411 w 135995"/>
                    <a:gd name="connsiteY17" fmla="*/ 152486 h 164941"/>
                    <a:gd name="connsiteX18" fmla="*/ 0 w 135995"/>
                    <a:gd name="connsiteY18" fmla="*/ 127014 h 164941"/>
                    <a:gd name="connsiteX19" fmla="*/ 2237 w 135995"/>
                    <a:gd name="connsiteY19" fmla="*/ 89094 h 164941"/>
                    <a:gd name="connsiteX20" fmla="*/ 9629 w 135995"/>
                    <a:gd name="connsiteY20" fmla="*/ 85874 h 16494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111476 w 135995"/>
                    <a:gd name="connsiteY5" fmla="*/ 18363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81664 h 160731"/>
                    <a:gd name="connsiteX1" fmla="*/ 3463 w 135995"/>
                    <a:gd name="connsiteY1" fmla="*/ 63636 h 160731"/>
                    <a:gd name="connsiteX2" fmla="*/ 20214 w 135995"/>
                    <a:gd name="connsiteY2" fmla="*/ 26641 h 160731"/>
                    <a:gd name="connsiteX3" fmla="*/ 51768 w 135995"/>
                    <a:gd name="connsiteY3" fmla="*/ 18363 h 160731"/>
                    <a:gd name="connsiteX4" fmla="*/ 76860 w 135995"/>
                    <a:gd name="connsiteY4" fmla="*/ 7482 h 160731"/>
                    <a:gd name="connsiteX5" fmla="*/ 93278 w 135995"/>
                    <a:gd name="connsiteY5" fmla="*/ 27596 h 160731"/>
                    <a:gd name="connsiteX6" fmla="*/ 69202 w 135995"/>
                    <a:gd name="connsiteY6" fmla="*/ 0 h 160731"/>
                    <a:gd name="connsiteX7" fmla="*/ 83022 w 135995"/>
                    <a:gd name="connsiteY7" fmla="*/ 4981 h 160731"/>
                    <a:gd name="connsiteX8" fmla="*/ 96860 w 135995"/>
                    <a:gd name="connsiteY8" fmla="*/ 18107 h 160731"/>
                    <a:gd name="connsiteX9" fmla="*/ 70307 w 135995"/>
                    <a:gd name="connsiteY9" fmla="*/ 12365 h 160731"/>
                    <a:gd name="connsiteX10" fmla="*/ 111783 w 135995"/>
                    <a:gd name="connsiteY10" fmla="*/ 36914 h 160731"/>
                    <a:gd name="connsiteX11" fmla="*/ 125430 w 135995"/>
                    <a:gd name="connsiteY11" fmla="*/ 74306 h 160731"/>
                    <a:gd name="connsiteX12" fmla="*/ 135995 w 135995"/>
                    <a:gd name="connsiteY12" fmla="*/ 111704 h 160731"/>
                    <a:gd name="connsiteX13" fmla="*/ 112796 w 135995"/>
                    <a:gd name="connsiteY13" fmla="*/ 135607 h 160731"/>
                    <a:gd name="connsiteX14" fmla="*/ 88575 w 135995"/>
                    <a:gd name="connsiteY14" fmla="*/ 158937 h 160731"/>
                    <a:gd name="connsiteX15" fmla="*/ 63365 w 135995"/>
                    <a:gd name="connsiteY15" fmla="*/ 157688 h 160731"/>
                    <a:gd name="connsiteX16" fmla="*/ 56154 w 135995"/>
                    <a:gd name="connsiteY16" fmla="*/ 160731 h 160731"/>
                    <a:gd name="connsiteX17" fmla="*/ 36411 w 135995"/>
                    <a:gd name="connsiteY17" fmla="*/ 148276 h 160731"/>
                    <a:gd name="connsiteX18" fmla="*/ 0 w 135995"/>
                    <a:gd name="connsiteY18" fmla="*/ 122804 h 160731"/>
                    <a:gd name="connsiteX19" fmla="*/ 2237 w 135995"/>
                    <a:gd name="connsiteY19" fmla="*/ 84884 h 160731"/>
                    <a:gd name="connsiteX20" fmla="*/ 9629 w 135995"/>
                    <a:gd name="connsiteY20" fmla="*/ 81664 h 160731"/>
                    <a:gd name="connsiteX0" fmla="*/ 9629 w 135995"/>
                    <a:gd name="connsiteY0" fmla="*/ 76683 h 155750"/>
                    <a:gd name="connsiteX1" fmla="*/ 3463 w 135995"/>
                    <a:gd name="connsiteY1" fmla="*/ 58655 h 155750"/>
                    <a:gd name="connsiteX2" fmla="*/ 20214 w 135995"/>
                    <a:gd name="connsiteY2" fmla="*/ 21660 h 155750"/>
                    <a:gd name="connsiteX3" fmla="*/ 51768 w 135995"/>
                    <a:gd name="connsiteY3" fmla="*/ 13382 h 155750"/>
                    <a:gd name="connsiteX4" fmla="*/ 76860 w 135995"/>
                    <a:gd name="connsiteY4" fmla="*/ 2501 h 155750"/>
                    <a:gd name="connsiteX5" fmla="*/ 93278 w 135995"/>
                    <a:gd name="connsiteY5" fmla="*/ 22615 h 155750"/>
                    <a:gd name="connsiteX6" fmla="*/ 78968 w 135995"/>
                    <a:gd name="connsiteY6" fmla="*/ 6611 h 155750"/>
                    <a:gd name="connsiteX7" fmla="*/ 83022 w 135995"/>
                    <a:gd name="connsiteY7" fmla="*/ 0 h 155750"/>
                    <a:gd name="connsiteX8" fmla="*/ 96860 w 135995"/>
                    <a:gd name="connsiteY8" fmla="*/ 13126 h 155750"/>
                    <a:gd name="connsiteX9" fmla="*/ 70307 w 135995"/>
                    <a:gd name="connsiteY9" fmla="*/ 7384 h 155750"/>
                    <a:gd name="connsiteX10" fmla="*/ 111783 w 135995"/>
                    <a:gd name="connsiteY10" fmla="*/ 31933 h 155750"/>
                    <a:gd name="connsiteX11" fmla="*/ 125430 w 135995"/>
                    <a:gd name="connsiteY11" fmla="*/ 69325 h 155750"/>
                    <a:gd name="connsiteX12" fmla="*/ 135995 w 135995"/>
                    <a:gd name="connsiteY12" fmla="*/ 106723 h 155750"/>
                    <a:gd name="connsiteX13" fmla="*/ 112796 w 135995"/>
                    <a:gd name="connsiteY13" fmla="*/ 130626 h 155750"/>
                    <a:gd name="connsiteX14" fmla="*/ 88575 w 135995"/>
                    <a:gd name="connsiteY14" fmla="*/ 153956 h 155750"/>
                    <a:gd name="connsiteX15" fmla="*/ 63365 w 135995"/>
                    <a:gd name="connsiteY15" fmla="*/ 152707 h 155750"/>
                    <a:gd name="connsiteX16" fmla="*/ 56154 w 135995"/>
                    <a:gd name="connsiteY16" fmla="*/ 155750 h 155750"/>
                    <a:gd name="connsiteX17" fmla="*/ 36411 w 135995"/>
                    <a:gd name="connsiteY17" fmla="*/ 143295 h 155750"/>
                    <a:gd name="connsiteX18" fmla="*/ 0 w 135995"/>
                    <a:gd name="connsiteY18" fmla="*/ 117823 h 155750"/>
                    <a:gd name="connsiteX19" fmla="*/ 2237 w 135995"/>
                    <a:gd name="connsiteY19" fmla="*/ 79903 h 155750"/>
                    <a:gd name="connsiteX20" fmla="*/ 9629 w 135995"/>
                    <a:gd name="connsiteY20" fmla="*/ 76683 h 155750"/>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96860 w 135995"/>
                    <a:gd name="connsiteY8" fmla="*/ 10625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78968 w 135995"/>
                    <a:gd name="connsiteY6" fmla="*/ 4110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93278 w 135995"/>
                    <a:gd name="connsiteY5" fmla="*/ 20114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7054 w 135995"/>
                    <a:gd name="connsiteY6" fmla="*/ 20517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77424 w 135995"/>
                    <a:gd name="connsiteY7" fmla="*/ 9795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73128 w 135995"/>
                    <a:gd name="connsiteY8" fmla="*/ 9206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70307 w 135995"/>
                    <a:gd name="connsiteY9" fmla="*/ 488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4642 w 135995"/>
                    <a:gd name="connsiteY5" fmla="*/ 783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5393 w 135995"/>
                    <a:gd name="connsiteY6" fmla="*/ 16873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101430 w 135995"/>
                    <a:gd name="connsiteY6" fmla="*/ 25400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2264 w 135995"/>
                    <a:gd name="connsiteY7" fmla="*/ 13748 h 153249"/>
                    <a:gd name="connsiteX8" fmla="*/ 82608 w 135995"/>
                    <a:gd name="connsiteY8" fmla="*/ 14010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82264 w 135995"/>
                    <a:gd name="connsiteY7" fmla="*/ 24760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196 w 135995"/>
                    <a:gd name="connsiteY7" fmla="*/ 23727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0245 w 135995"/>
                    <a:gd name="connsiteY7" fmla="*/ 31606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85194 h 164261"/>
                    <a:gd name="connsiteX1" fmla="*/ 3463 w 135995"/>
                    <a:gd name="connsiteY1" fmla="*/ 67166 h 164261"/>
                    <a:gd name="connsiteX2" fmla="*/ 20214 w 135995"/>
                    <a:gd name="connsiteY2" fmla="*/ 30171 h 164261"/>
                    <a:gd name="connsiteX3" fmla="*/ 51768 w 135995"/>
                    <a:gd name="connsiteY3" fmla="*/ 21893 h 164261"/>
                    <a:gd name="connsiteX4" fmla="*/ 76860 w 135995"/>
                    <a:gd name="connsiteY4" fmla="*/ 11012 h 164261"/>
                    <a:gd name="connsiteX5" fmla="*/ 81463 w 135995"/>
                    <a:gd name="connsiteY5" fmla="*/ 18534 h 164261"/>
                    <a:gd name="connsiteX6" fmla="*/ 73793 w 135995"/>
                    <a:gd name="connsiteY6" fmla="*/ 67739 h 164261"/>
                    <a:gd name="connsiteX7" fmla="*/ 98520 w 135995"/>
                    <a:gd name="connsiteY7" fmla="*/ 35099 h 164261"/>
                    <a:gd name="connsiteX8" fmla="*/ 116765 w 135995"/>
                    <a:gd name="connsiteY8" fmla="*/ 0 h 164261"/>
                    <a:gd name="connsiteX9" fmla="*/ 80973 w 135995"/>
                    <a:gd name="connsiteY9" fmla="*/ 23302 h 164261"/>
                    <a:gd name="connsiteX10" fmla="*/ 111783 w 135995"/>
                    <a:gd name="connsiteY10" fmla="*/ 40444 h 164261"/>
                    <a:gd name="connsiteX11" fmla="*/ 125430 w 135995"/>
                    <a:gd name="connsiteY11" fmla="*/ 77836 h 164261"/>
                    <a:gd name="connsiteX12" fmla="*/ 135995 w 135995"/>
                    <a:gd name="connsiteY12" fmla="*/ 115234 h 164261"/>
                    <a:gd name="connsiteX13" fmla="*/ 112796 w 135995"/>
                    <a:gd name="connsiteY13" fmla="*/ 139137 h 164261"/>
                    <a:gd name="connsiteX14" fmla="*/ 88575 w 135995"/>
                    <a:gd name="connsiteY14" fmla="*/ 162467 h 164261"/>
                    <a:gd name="connsiteX15" fmla="*/ 63365 w 135995"/>
                    <a:gd name="connsiteY15" fmla="*/ 161218 h 164261"/>
                    <a:gd name="connsiteX16" fmla="*/ 56154 w 135995"/>
                    <a:gd name="connsiteY16" fmla="*/ 164261 h 164261"/>
                    <a:gd name="connsiteX17" fmla="*/ 36411 w 135995"/>
                    <a:gd name="connsiteY17" fmla="*/ 151806 h 164261"/>
                    <a:gd name="connsiteX18" fmla="*/ 0 w 135995"/>
                    <a:gd name="connsiteY18" fmla="*/ 126334 h 164261"/>
                    <a:gd name="connsiteX19" fmla="*/ 2237 w 135995"/>
                    <a:gd name="connsiteY19" fmla="*/ 88414 h 164261"/>
                    <a:gd name="connsiteX20" fmla="*/ 9629 w 135995"/>
                    <a:gd name="connsiteY20" fmla="*/ 85194 h 164261"/>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80973 w 135995"/>
                    <a:gd name="connsiteY9" fmla="*/ 12290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8520 w 135995"/>
                    <a:gd name="connsiteY7" fmla="*/ 24087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87478 w 135995"/>
                    <a:gd name="connsiteY8" fmla="*/ 32689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8916 w 135995"/>
                    <a:gd name="connsiteY9" fmla="*/ 767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93748 w 135995"/>
                    <a:gd name="connsiteY7" fmla="*/ 32276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73793 w 135995"/>
                    <a:gd name="connsiteY6" fmla="*/ 56727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0652 w 135995"/>
                    <a:gd name="connsiteY6" fmla="*/ 39788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81463 w 135995"/>
                    <a:gd name="connsiteY5" fmla="*/ 7522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74182 h 153249"/>
                    <a:gd name="connsiteX1" fmla="*/ 3463 w 135995"/>
                    <a:gd name="connsiteY1" fmla="*/ 56154 h 153249"/>
                    <a:gd name="connsiteX2" fmla="*/ 20214 w 135995"/>
                    <a:gd name="connsiteY2" fmla="*/ 19159 h 153249"/>
                    <a:gd name="connsiteX3" fmla="*/ 51768 w 135995"/>
                    <a:gd name="connsiteY3" fmla="*/ 10881 h 153249"/>
                    <a:gd name="connsiteX4" fmla="*/ 76860 w 135995"/>
                    <a:gd name="connsiteY4" fmla="*/ 0 h 153249"/>
                    <a:gd name="connsiteX5" fmla="*/ 72469 w 135995"/>
                    <a:gd name="connsiteY5" fmla="*/ 19776 h 153249"/>
                    <a:gd name="connsiteX6" fmla="*/ 81951 w 135995"/>
                    <a:gd name="connsiteY6" fmla="*/ 34642 h 153249"/>
                    <a:gd name="connsiteX7" fmla="*/ 89127 w 135995"/>
                    <a:gd name="connsiteY7" fmla="*/ 30134 h 153249"/>
                    <a:gd name="connsiteX8" fmla="*/ 90589 w 135995"/>
                    <a:gd name="connsiteY8" fmla="*/ 20856 h 153249"/>
                    <a:gd name="connsiteX9" fmla="*/ 99022 w 135995"/>
                    <a:gd name="connsiteY9" fmla="*/ 17233 h 153249"/>
                    <a:gd name="connsiteX10" fmla="*/ 111783 w 135995"/>
                    <a:gd name="connsiteY10" fmla="*/ 29432 h 153249"/>
                    <a:gd name="connsiteX11" fmla="*/ 125430 w 135995"/>
                    <a:gd name="connsiteY11" fmla="*/ 66824 h 153249"/>
                    <a:gd name="connsiteX12" fmla="*/ 135995 w 135995"/>
                    <a:gd name="connsiteY12" fmla="*/ 104222 h 153249"/>
                    <a:gd name="connsiteX13" fmla="*/ 112796 w 135995"/>
                    <a:gd name="connsiteY13" fmla="*/ 128125 h 153249"/>
                    <a:gd name="connsiteX14" fmla="*/ 88575 w 135995"/>
                    <a:gd name="connsiteY14" fmla="*/ 151455 h 153249"/>
                    <a:gd name="connsiteX15" fmla="*/ 63365 w 135995"/>
                    <a:gd name="connsiteY15" fmla="*/ 150206 h 153249"/>
                    <a:gd name="connsiteX16" fmla="*/ 56154 w 135995"/>
                    <a:gd name="connsiteY16" fmla="*/ 153249 h 153249"/>
                    <a:gd name="connsiteX17" fmla="*/ 36411 w 135995"/>
                    <a:gd name="connsiteY17" fmla="*/ 140794 h 153249"/>
                    <a:gd name="connsiteX18" fmla="*/ 0 w 135995"/>
                    <a:gd name="connsiteY18" fmla="*/ 115322 h 153249"/>
                    <a:gd name="connsiteX19" fmla="*/ 2237 w 135995"/>
                    <a:gd name="connsiteY19" fmla="*/ 77402 h 153249"/>
                    <a:gd name="connsiteX20" fmla="*/ 9629 w 135995"/>
                    <a:gd name="connsiteY20" fmla="*/ 74182 h 153249"/>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2469 w 135995"/>
                    <a:gd name="connsiteY5" fmla="*/ 13728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1951 w 135995"/>
                    <a:gd name="connsiteY6" fmla="*/ 28594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9127 w 135995"/>
                    <a:gd name="connsiteY7" fmla="*/ 24086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0589 w 135995"/>
                    <a:gd name="connsiteY8" fmla="*/ 14808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2032 w 135995"/>
                    <a:gd name="connsiteY8" fmla="*/ 1664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6280 w 135995"/>
                    <a:gd name="connsiteY7" fmla="*/ 17839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4412 h 153479"/>
                    <a:gd name="connsiteX1" fmla="*/ 3463 w 135995"/>
                    <a:gd name="connsiteY1" fmla="*/ 56384 h 153479"/>
                    <a:gd name="connsiteX2" fmla="*/ 20214 w 135995"/>
                    <a:gd name="connsiteY2" fmla="*/ 19389 h 153479"/>
                    <a:gd name="connsiteX3" fmla="*/ 51768 w 135995"/>
                    <a:gd name="connsiteY3" fmla="*/ 11111 h 153479"/>
                    <a:gd name="connsiteX4" fmla="*/ 67466 w 135995"/>
                    <a:gd name="connsiteY4" fmla="*/ 6278 h 153479"/>
                    <a:gd name="connsiteX5" fmla="*/ 76454 w 135995"/>
                    <a:gd name="connsiteY5" fmla="*/ 15420 h 153479"/>
                    <a:gd name="connsiteX6" fmla="*/ 82121 w 135995"/>
                    <a:gd name="connsiteY6" fmla="*/ 23249 h 153479"/>
                    <a:gd name="connsiteX7" fmla="*/ 95662 w 135995"/>
                    <a:gd name="connsiteY7" fmla="*/ 2052 h 153479"/>
                    <a:gd name="connsiteX8" fmla="*/ 94974 w 135995"/>
                    <a:gd name="connsiteY8" fmla="*/ 22708 h 153479"/>
                    <a:gd name="connsiteX9" fmla="*/ 99022 w 135995"/>
                    <a:gd name="connsiteY9" fmla="*/ 17463 h 153479"/>
                    <a:gd name="connsiteX10" fmla="*/ 111783 w 135995"/>
                    <a:gd name="connsiteY10" fmla="*/ 29662 h 153479"/>
                    <a:gd name="connsiteX11" fmla="*/ 125430 w 135995"/>
                    <a:gd name="connsiteY11" fmla="*/ 67054 h 153479"/>
                    <a:gd name="connsiteX12" fmla="*/ 135995 w 135995"/>
                    <a:gd name="connsiteY12" fmla="*/ 104452 h 153479"/>
                    <a:gd name="connsiteX13" fmla="*/ 112796 w 135995"/>
                    <a:gd name="connsiteY13" fmla="*/ 128355 h 153479"/>
                    <a:gd name="connsiteX14" fmla="*/ 88575 w 135995"/>
                    <a:gd name="connsiteY14" fmla="*/ 151685 h 153479"/>
                    <a:gd name="connsiteX15" fmla="*/ 63365 w 135995"/>
                    <a:gd name="connsiteY15" fmla="*/ 150436 h 153479"/>
                    <a:gd name="connsiteX16" fmla="*/ 56154 w 135995"/>
                    <a:gd name="connsiteY16" fmla="*/ 153479 h 153479"/>
                    <a:gd name="connsiteX17" fmla="*/ 36411 w 135995"/>
                    <a:gd name="connsiteY17" fmla="*/ 141024 h 153479"/>
                    <a:gd name="connsiteX18" fmla="*/ 0 w 135995"/>
                    <a:gd name="connsiteY18" fmla="*/ 115552 h 153479"/>
                    <a:gd name="connsiteX19" fmla="*/ 2237 w 135995"/>
                    <a:gd name="connsiteY19" fmla="*/ 77632 h 153479"/>
                    <a:gd name="connsiteX20" fmla="*/ 9629 w 135995"/>
                    <a:gd name="connsiteY20" fmla="*/ 74412 h 153479"/>
                    <a:gd name="connsiteX0" fmla="*/ 9629 w 135995"/>
                    <a:gd name="connsiteY0" fmla="*/ 72360 h 151427"/>
                    <a:gd name="connsiteX1" fmla="*/ 3463 w 135995"/>
                    <a:gd name="connsiteY1" fmla="*/ 54332 h 151427"/>
                    <a:gd name="connsiteX2" fmla="*/ 20214 w 135995"/>
                    <a:gd name="connsiteY2" fmla="*/ 17337 h 151427"/>
                    <a:gd name="connsiteX3" fmla="*/ 51768 w 135995"/>
                    <a:gd name="connsiteY3" fmla="*/ 9059 h 151427"/>
                    <a:gd name="connsiteX4" fmla="*/ 67466 w 135995"/>
                    <a:gd name="connsiteY4" fmla="*/ 4226 h 151427"/>
                    <a:gd name="connsiteX5" fmla="*/ 76454 w 135995"/>
                    <a:gd name="connsiteY5" fmla="*/ 13368 h 151427"/>
                    <a:gd name="connsiteX6" fmla="*/ 82121 w 135995"/>
                    <a:gd name="connsiteY6" fmla="*/ 21197 h 151427"/>
                    <a:gd name="connsiteX7" fmla="*/ 95662 w 135995"/>
                    <a:gd name="connsiteY7" fmla="*/ 0 h 151427"/>
                    <a:gd name="connsiteX8" fmla="*/ 94974 w 135995"/>
                    <a:gd name="connsiteY8" fmla="*/ 20656 h 151427"/>
                    <a:gd name="connsiteX9" fmla="*/ 99022 w 135995"/>
                    <a:gd name="connsiteY9" fmla="*/ 15411 h 151427"/>
                    <a:gd name="connsiteX10" fmla="*/ 111783 w 135995"/>
                    <a:gd name="connsiteY10" fmla="*/ 27610 h 151427"/>
                    <a:gd name="connsiteX11" fmla="*/ 125430 w 135995"/>
                    <a:gd name="connsiteY11" fmla="*/ 65002 h 151427"/>
                    <a:gd name="connsiteX12" fmla="*/ 135995 w 135995"/>
                    <a:gd name="connsiteY12" fmla="*/ 102400 h 151427"/>
                    <a:gd name="connsiteX13" fmla="*/ 112796 w 135995"/>
                    <a:gd name="connsiteY13" fmla="*/ 126303 h 151427"/>
                    <a:gd name="connsiteX14" fmla="*/ 88575 w 135995"/>
                    <a:gd name="connsiteY14" fmla="*/ 149633 h 151427"/>
                    <a:gd name="connsiteX15" fmla="*/ 63365 w 135995"/>
                    <a:gd name="connsiteY15" fmla="*/ 148384 h 151427"/>
                    <a:gd name="connsiteX16" fmla="*/ 56154 w 135995"/>
                    <a:gd name="connsiteY16" fmla="*/ 151427 h 151427"/>
                    <a:gd name="connsiteX17" fmla="*/ 36411 w 135995"/>
                    <a:gd name="connsiteY17" fmla="*/ 138972 h 151427"/>
                    <a:gd name="connsiteX18" fmla="*/ 0 w 135995"/>
                    <a:gd name="connsiteY18" fmla="*/ 113500 h 151427"/>
                    <a:gd name="connsiteX19" fmla="*/ 2237 w 135995"/>
                    <a:gd name="connsiteY19" fmla="*/ 75580 h 151427"/>
                    <a:gd name="connsiteX20" fmla="*/ 9629 w 135995"/>
                    <a:gd name="connsiteY20" fmla="*/ 72360 h 151427"/>
                    <a:gd name="connsiteX0" fmla="*/ 9629 w 135995"/>
                    <a:gd name="connsiteY0" fmla="*/ 68134 h 147201"/>
                    <a:gd name="connsiteX1" fmla="*/ 3463 w 135995"/>
                    <a:gd name="connsiteY1" fmla="*/ 50106 h 147201"/>
                    <a:gd name="connsiteX2" fmla="*/ 20214 w 135995"/>
                    <a:gd name="connsiteY2" fmla="*/ 13111 h 147201"/>
                    <a:gd name="connsiteX3" fmla="*/ 51768 w 135995"/>
                    <a:gd name="connsiteY3" fmla="*/ 4833 h 147201"/>
                    <a:gd name="connsiteX4" fmla="*/ 67466 w 135995"/>
                    <a:gd name="connsiteY4" fmla="*/ 0 h 147201"/>
                    <a:gd name="connsiteX5" fmla="*/ 76454 w 135995"/>
                    <a:gd name="connsiteY5" fmla="*/ 9142 h 147201"/>
                    <a:gd name="connsiteX6" fmla="*/ 82121 w 135995"/>
                    <a:gd name="connsiteY6" fmla="*/ 16971 h 147201"/>
                    <a:gd name="connsiteX7" fmla="*/ 87542 w 135995"/>
                    <a:gd name="connsiteY7" fmla="*/ 15276 h 147201"/>
                    <a:gd name="connsiteX8" fmla="*/ 94974 w 135995"/>
                    <a:gd name="connsiteY8" fmla="*/ 16430 h 147201"/>
                    <a:gd name="connsiteX9" fmla="*/ 99022 w 135995"/>
                    <a:gd name="connsiteY9" fmla="*/ 11185 h 147201"/>
                    <a:gd name="connsiteX10" fmla="*/ 111783 w 135995"/>
                    <a:gd name="connsiteY10" fmla="*/ 23384 h 147201"/>
                    <a:gd name="connsiteX11" fmla="*/ 125430 w 135995"/>
                    <a:gd name="connsiteY11" fmla="*/ 60776 h 147201"/>
                    <a:gd name="connsiteX12" fmla="*/ 135995 w 135995"/>
                    <a:gd name="connsiteY12" fmla="*/ 98174 h 147201"/>
                    <a:gd name="connsiteX13" fmla="*/ 112796 w 135995"/>
                    <a:gd name="connsiteY13" fmla="*/ 122077 h 147201"/>
                    <a:gd name="connsiteX14" fmla="*/ 88575 w 135995"/>
                    <a:gd name="connsiteY14" fmla="*/ 145407 h 147201"/>
                    <a:gd name="connsiteX15" fmla="*/ 63365 w 135995"/>
                    <a:gd name="connsiteY15" fmla="*/ 144158 h 147201"/>
                    <a:gd name="connsiteX16" fmla="*/ 56154 w 135995"/>
                    <a:gd name="connsiteY16" fmla="*/ 147201 h 147201"/>
                    <a:gd name="connsiteX17" fmla="*/ 36411 w 135995"/>
                    <a:gd name="connsiteY17" fmla="*/ 134746 h 147201"/>
                    <a:gd name="connsiteX18" fmla="*/ 0 w 135995"/>
                    <a:gd name="connsiteY18" fmla="*/ 109274 h 147201"/>
                    <a:gd name="connsiteX19" fmla="*/ 2237 w 135995"/>
                    <a:gd name="connsiteY19" fmla="*/ 71354 h 147201"/>
                    <a:gd name="connsiteX20" fmla="*/ 9629 w 135995"/>
                    <a:gd name="connsiteY20" fmla="*/ 68134 h 14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5995" h="147201">
                      <a:moveTo>
                        <a:pt x="9629" y="68134"/>
                      </a:moveTo>
                      <a:lnTo>
                        <a:pt x="3463" y="50106"/>
                      </a:lnTo>
                      <a:lnTo>
                        <a:pt x="20214" y="13111"/>
                      </a:lnTo>
                      <a:lnTo>
                        <a:pt x="51768" y="4833"/>
                      </a:lnTo>
                      <a:lnTo>
                        <a:pt x="67466" y="0"/>
                      </a:lnTo>
                      <a:lnTo>
                        <a:pt x="76454" y="9142"/>
                      </a:lnTo>
                      <a:cubicBezTo>
                        <a:pt x="76704" y="12156"/>
                        <a:pt x="78967" y="11585"/>
                        <a:pt x="82121" y="16971"/>
                      </a:cubicBezTo>
                      <a:cubicBezTo>
                        <a:pt x="90639" y="15138"/>
                        <a:pt x="77943" y="24068"/>
                        <a:pt x="87542" y="15276"/>
                      </a:cubicBezTo>
                      <a:cubicBezTo>
                        <a:pt x="93436" y="16490"/>
                        <a:pt x="94301" y="26668"/>
                        <a:pt x="94974" y="16430"/>
                      </a:cubicBezTo>
                      <a:lnTo>
                        <a:pt x="99022" y="11185"/>
                      </a:lnTo>
                      <a:lnTo>
                        <a:pt x="111783" y="23384"/>
                      </a:lnTo>
                      <a:lnTo>
                        <a:pt x="125430" y="60776"/>
                      </a:lnTo>
                      <a:lnTo>
                        <a:pt x="135995" y="98174"/>
                      </a:lnTo>
                      <a:cubicBezTo>
                        <a:pt x="135586" y="110716"/>
                        <a:pt x="113205" y="109535"/>
                        <a:pt x="112796" y="122077"/>
                      </a:cubicBezTo>
                      <a:lnTo>
                        <a:pt x="88575" y="145407"/>
                      </a:lnTo>
                      <a:lnTo>
                        <a:pt x="63365" y="144158"/>
                      </a:lnTo>
                      <a:lnTo>
                        <a:pt x="56154" y="147201"/>
                      </a:lnTo>
                      <a:lnTo>
                        <a:pt x="36411" y="134746"/>
                      </a:lnTo>
                      <a:lnTo>
                        <a:pt x="0" y="109274"/>
                      </a:lnTo>
                      <a:lnTo>
                        <a:pt x="2237" y="71354"/>
                      </a:lnTo>
                      <a:lnTo>
                        <a:pt x="9629" y="68134"/>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6" name="10-Point Star 161"/>
                <p:cNvSpPr/>
                <p:nvPr/>
              </p:nvSpPr>
              <p:spPr bwMode="auto">
                <a:xfrm rot="6015995">
                  <a:off x="8990791" y="5938361"/>
                  <a:ext cx="62983" cy="88782"/>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60320 w 193474"/>
                    <a:gd name="connsiteY16" fmla="*/ 109331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47762 w 193474"/>
                    <a:gd name="connsiteY18" fmla="*/ 8933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65358 w 193474"/>
                    <a:gd name="connsiteY15" fmla="*/ 110850 h 130399"/>
                    <a:gd name="connsiteX16" fmla="*/ 76753 w 193474"/>
                    <a:gd name="connsiteY16" fmla="*/ 114485 h 130399"/>
                    <a:gd name="connsiteX17" fmla="*/ 50140 w 193474"/>
                    <a:gd name="connsiteY17" fmla="*/ 95476 h 130399"/>
                    <a:gd name="connsiteX18" fmla="*/ 15143 w 193474"/>
                    <a:gd name="connsiteY18" fmla="*/ 107677 h 130399"/>
                    <a:gd name="connsiteX19" fmla="*/ 0 w 193474"/>
                    <a:gd name="connsiteY19" fmla="*/ 77402 h 130399"/>
                    <a:gd name="connsiteX20" fmla="*/ 7392 w 193474"/>
                    <a:gd name="connsiteY20" fmla="*/ 74182 h 130399"/>
                    <a:gd name="connsiteX0" fmla="*/ 7392 w 193474"/>
                    <a:gd name="connsiteY0" fmla="*/ 74182 h 133923"/>
                    <a:gd name="connsiteX1" fmla="*/ 1226 w 193474"/>
                    <a:gd name="connsiteY1" fmla="*/ 56154 h 133923"/>
                    <a:gd name="connsiteX2" fmla="*/ 21346 w 193474"/>
                    <a:gd name="connsiteY2" fmla="*/ 30442 h 133923"/>
                    <a:gd name="connsiteX3" fmla="*/ 49531 w 193474"/>
                    <a:gd name="connsiteY3" fmla="*/ 10881 h 133923"/>
                    <a:gd name="connsiteX4" fmla="*/ 74623 w 193474"/>
                    <a:gd name="connsiteY4" fmla="*/ 0 h 133923"/>
                    <a:gd name="connsiteX5" fmla="*/ 109239 w 193474"/>
                    <a:gd name="connsiteY5" fmla="*/ 10881 h 133923"/>
                    <a:gd name="connsiteX6" fmla="*/ 144314 w 193474"/>
                    <a:gd name="connsiteY6" fmla="*/ 8756 h 133923"/>
                    <a:gd name="connsiteX7" fmla="*/ 157544 w 193474"/>
                    <a:gd name="connsiteY7" fmla="*/ 32342 h 133923"/>
                    <a:gd name="connsiteX8" fmla="*/ 187397 w 193474"/>
                    <a:gd name="connsiteY8" fmla="*/ 45607 h 133923"/>
                    <a:gd name="connsiteX9" fmla="*/ 193474 w 193474"/>
                    <a:gd name="connsiteY9" fmla="*/ 70512 h 133923"/>
                    <a:gd name="connsiteX10" fmla="*/ 187397 w 193474"/>
                    <a:gd name="connsiteY10" fmla="*/ 88529 h 133923"/>
                    <a:gd name="connsiteX11" fmla="*/ 166437 w 193474"/>
                    <a:gd name="connsiteY11" fmla="*/ 115681 h 133923"/>
                    <a:gd name="connsiteX12" fmla="*/ 146140 w 193474"/>
                    <a:gd name="connsiteY12" fmla="*/ 123254 h 133923"/>
                    <a:gd name="connsiteX13" fmla="*/ 123526 w 193474"/>
                    <a:gd name="connsiteY13" fmla="*/ 130399 h 133923"/>
                    <a:gd name="connsiteX14" fmla="*/ 82196 w 193474"/>
                    <a:gd name="connsiteY14" fmla="*/ 129343 h 133923"/>
                    <a:gd name="connsiteX15" fmla="*/ 65358 w 193474"/>
                    <a:gd name="connsiteY15" fmla="*/ 110850 h 133923"/>
                    <a:gd name="connsiteX16" fmla="*/ 76753 w 193474"/>
                    <a:gd name="connsiteY16" fmla="*/ 114485 h 133923"/>
                    <a:gd name="connsiteX17" fmla="*/ 40724 w 193474"/>
                    <a:gd name="connsiteY17" fmla="*/ 133923 h 133923"/>
                    <a:gd name="connsiteX18" fmla="*/ 15143 w 193474"/>
                    <a:gd name="connsiteY18" fmla="*/ 107677 h 133923"/>
                    <a:gd name="connsiteX19" fmla="*/ 0 w 193474"/>
                    <a:gd name="connsiteY19" fmla="*/ 77402 h 133923"/>
                    <a:gd name="connsiteX20" fmla="*/ 7392 w 193474"/>
                    <a:gd name="connsiteY20" fmla="*/ 74182 h 133923"/>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65358 w 193474"/>
                    <a:gd name="connsiteY15" fmla="*/ 110850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45605"/>
                    <a:gd name="connsiteX1" fmla="*/ 1226 w 193474"/>
                    <a:gd name="connsiteY1" fmla="*/ 56154 h 145605"/>
                    <a:gd name="connsiteX2" fmla="*/ 21346 w 193474"/>
                    <a:gd name="connsiteY2" fmla="*/ 30442 h 145605"/>
                    <a:gd name="connsiteX3" fmla="*/ 49531 w 193474"/>
                    <a:gd name="connsiteY3" fmla="*/ 10881 h 145605"/>
                    <a:gd name="connsiteX4" fmla="*/ 74623 w 193474"/>
                    <a:gd name="connsiteY4" fmla="*/ 0 h 145605"/>
                    <a:gd name="connsiteX5" fmla="*/ 109239 w 193474"/>
                    <a:gd name="connsiteY5" fmla="*/ 10881 h 145605"/>
                    <a:gd name="connsiteX6" fmla="*/ 144314 w 193474"/>
                    <a:gd name="connsiteY6" fmla="*/ 8756 h 145605"/>
                    <a:gd name="connsiteX7" fmla="*/ 157544 w 193474"/>
                    <a:gd name="connsiteY7" fmla="*/ 32342 h 145605"/>
                    <a:gd name="connsiteX8" fmla="*/ 187397 w 193474"/>
                    <a:gd name="connsiteY8" fmla="*/ 45607 h 145605"/>
                    <a:gd name="connsiteX9" fmla="*/ 193474 w 193474"/>
                    <a:gd name="connsiteY9" fmla="*/ 70512 h 145605"/>
                    <a:gd name="connsiteX10" fmla="*/ 187397 w 193474"/>
                    <a:gd name="connsiteY10" fmla="*/ 88529 h 145605"/>
                    <a:gd name="connsiteX11" fmla="*/ 166437 w 193474"/>
                    <a:gd name="connsiteY11" fmla="*/ 115681 h 145605"/>
                    <a:gd name="connsiteX12" fmla="*/ 146140 w 193474"/>
                    <a:gd name="connsiteY12" fmla="*/ 123254 h 145605"/>
                    <a:gd name="connsiteX13" fmla="*/ 123526 w 193474"/>
                    <a:gd name="connsiteY13" fmla="*/ 130399 h 145605"/>
                    <a:gd name="connsiteX14" fmla="*/ 82196 w 193474"/>
                    <a:gd name="connsiteY14" fmla="*/ 129343 h 145605"/>
                    <a:gd name="connsiteX15" fmla="*/ 57761 w 193474"/>
                    <a:gd name="connsiteY15" fmla="*/ 138923 h 145605"/>
                    <a:gd name="connsiteX16" fmla="*/ 71295 w 193474"/>
                    <a:gd name="connsiteY16" fmla="*/ 145605 h 145605"/>
                    <a:gd name="connsiteX17" fmla="*/ 40724 w 193474"/>
                    <a:gd name="connsiteY17" fmla="*/ 133923 h 145605"/>
                    <a:gd name="connsiteX18" fmla="*/ 15143 w 193474"/>
                    <a:gd name="connsiteY18" fmla="*/ 107677 h 145605"/>
                    <a:gd name="connsiteX19" fmla="*/ 0 w 193474"/>
                    <a:gd name="connsiteY19" fmla="*/ 77402 h 145605"/>
                    <a:gd name="connsiteX20" fmla="*/ 7392 w 193474"/>
                    <a:gd name="connsiteY20" fmla="*/ 74182 h 145605"/>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2196 w 193474"/>
                    <a:gd name="connsiteY14" fmla="*/ 129343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61619"/>
                    <a:gd name="connsiteX1" fmla="*/ 1226 w 193474"/>
                    <a:gd name="connsiteY1" fmla="*/ 56154 h 161619"/>
                    <a:gd name="connsiteX2" fmla="*/ 21346 w 193474"/>
                    <a:gd name="connsiteY2" fmla="*/ 30442 h 161619"/>
                    <a:gd name="connsiteX3" fmla="*/ 49531 w 193474"/>
                    <a:gd name="connsiteY3" fmla="*/ 10881 h 161619"/>
                    <a:gd name="connsiteX4" fmla="*/ 74623 w 193474"/>
                    <a:gd name="connsiteY4" fmla="*/ 0 h 161619"/>
                    <a:gd name="connsiteX5" fmla="*/ 109239 w 193474"/>
                    <a:gd name="connsiteY5" fmla="*/ 10881 h 161619"/>
                    <a:gd name="connsiteX6" fmla="*/ 144314 w 193474"/>
                    <a:gd name="connsiteY6" fmla="*/ 8756 h 161619"/>
                    <a:gd name="connsiteX7" fmla="*/ 157544 w 193474"/>
                    <a:gd name="connsiteY7" fmla="*/ 32342 h 161619"/>
                    <a:gd name="connsiteX8" fmla="*/ 187397 w 193474"/>
                    <a:gd name="connsiteY8" fmla="*/ 45607 h 161619"/>
                    <a:gd name="connsiteX9" fmla="*/ 193474 w 193474"/>
                    <a:gd name="connsiteY9" fmla="*/ 70512 h 161619"/>
                    <a:gd name="connsiteX10" fmla="*/ 187397 w 193474"/>
                    <a:gd name="connsiteY10" fmla="*/ 88529 h 161619"/>
                    <a:gd name="connsiteX11" fmla="*/ 166437 w 193474"/>
                    <a:gd name="connsiteY11" fmla="*/ 115681 h 161619"/>
                    <a:gd name="connsiteX12" fmla="*/ 146140 w 193474"/>
                    <a:gd name="connsiteY12" fmla="*/ 123254 h 161619"/>
                    <a:gd name="connsiteX13" fmla="*/ 123526 w 193474"/>
                    <a:gd name="connsiteY13" fmla="*/ 130399 h 161619"/>
                    <a:gd name="connsiteX14" fmla="*/ 86338 w 193474"/>
                    <a:gd name="connsiteY14" fmla="*/ 151455 h 161619"/>
                    <a:gd name="connsiteX15" fmla="*/ 57761 w 193474"/>
                    <a:gd name="connsiteY15" fmla="*/ 138923 h 161619"/>
                    <a:gd name="connsiteX16" fmla="*/ 71160 w 193474"/>
                    <a:gd name="connsiteY16" fmla="*/ 161619 h 161619"/>
                    <a:gd name="connsiteX17" fmla="*/ 40724 w 193474"/>
                    <a:gd name="connsiteY17" fmla="*/ 133923 h 161619"/>
                    <a:gd name="connsiteX18" fmla="*/ 15143 w 193474"/>
                    <a:gd name="connsiteY18" fmla="*/ 107677 h 161619"/>
                    <a:gd name="connsiteX19" fmla="*/ 0 w 193474"/>
                    <a:gd name="connsiteY19" fmla="*/ 77402 h 161619"/>
                    <a:gd name="connsiteX20" fmla="*/ 7392 w 193474"/>
                    <a:gd name="connsiteY20" fmla="*/ 74182 h 16161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23526 w 193474"/>
                    <a:gd name="connsiteY13" fmla="*/ 130399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46140 w 193474"/>
                    <a:gd name="connsiteY12" fmla="*/ 123254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66437 w 193474"/>
                    <a:gd name="connsiteY11" fmla="*/ 115681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87397 w 193474"/>
                    <a:gd name="connsiteY10" fmla="*/ 88529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93474"/>
                    <a:gd name="connsiteY0" fmla="*/ 74182 h 153249"/>
                    <a:gd name="connsiteX1" fmla="*/ 1226 w 193474"/>
                    <a:gd name="connsiteY1" fmla="*/ 56154 h 153249"/>
                    <a:gd name="connsiteX2" fmla="*/ 21346 w 193474"/>
                    <a:gd name="connsiteY2" fmla="*/ 30442 h 153249"/>
                    <a:gd name="connsiteX3" fmla="*/ 49531 w 193474"/>
                    <a:gd name="connsiteY3" fmla="*/ 10881 h 153249"/>
                    <a:gd name="connsiteX4" fmla="*/ 74623 w 193474"/>
                    <a:gd name="connsiteY4" fmla="*/ 0 h 153249"/>
                    <a:gd name="connsiteX5" fmla="*/ 109239 w 193474"/>
                    <a:gd name="connsiteY5" fmla="*/ 10881 h 153249"/>
                    <a:gd name="connsiteX6" fmla="*/ 144314 w 193474"/>
                    <a:gd name="connsiteY6" fmla="*/ 8756 h 153249"/>
                    <a:gd name="connsiteX7" fmla="*/ 157544 w 193474"/>
                    <a:gd name="connsiteY7" fmla="*/ 32342 h 153249"/>
                    <a:gd name="connsiteX8" fmla="*/ 187397 w 193474"/>
                    <a:gd name="connsiteY8" fmla="*/ 45607 h 153249"/>
                    <a:gd name="connsiteX9" fmla="*/ 193474 w 193474"/>
                    <a:gd name="connsiteY9" fmla="*/ 70512 h 153249"/>
                    <a:gd name="connsiteX10" fmla="*/ 103449 w 193474"/>
                    <a:gd name="connsiteY10" fmla="*/ 33710 h 153249"/>
                    <a:gd name="connsiteX11" fmla="*/ 101099 w 193474"/>
                    <a:gd name="connsiteY11" fmla="*/ 61453 h 153249"/>
                    <a:gd name="connsiteX12" fmla="*/ 111787 w 193474"/>
                    <a:gd name="connsiteY12" fmla="*/ 90499 h 153249"/>
                    <a:gd name="connsiteX13" fmla="*/ 110559 w 193474"/>
                    <a:gd name="connsiteY13" fmla="*/ 128125 h 153249"/>
                    <a:gd name="connsiteX14" fmla="*/ 86338 w 193474"/>
                    <a:gd name="connsiteY14" fmla="*/ 151455 h 153249"/>
                    <a:gd name="connsiteX15" fmla="*/ 57761 w 193474"/>
                    <a:gd name="connsiteY15" fmla="*/ 138923 h 153249"/>
                    <a:gd name="connsiteX16" fmla="*/ 53917 w 193474"/>
                    <a:gd name="connsiteY16" fmla="*/ 153249 h 153249"/>
                    <a:gd name="connsiteX17" fmla="*/ 40724 w 193474"/>
                    <a:gd name="connsiteY17" fmla="*/ 133923 h 153249"/>
                    <a:gd name="connsiteX18" fmla="*/ 15143 w 193474"/>
                    <a:gd name="connsiteY18" fmla="*/ 107677 h 153249"/>
                    <a:gd name="connsiteX19" fmla="*/ 0 w 193474"/>
                    <a:gd name="connsiteY19" fmla="*/ 77402 h 153249"/>
                    <a:gd name="connsiteX20" fmla="*/ 7392 w 193474"/>
                    <a:gd name="connsiteY20" fmla="*/ 74182 h 153249"/>
                    <a:gd name="connsiteX0" fmla="*/ 7392 w 187397"/>
                    <a:gd name="connsiteY0" fmla="*/ 74182 h 153249"/>
                    <a:gd name="connsiteX1" fmla="*/ 1226 w 187397"/>
                    <a:gd name="connsiteY1" fmla="*/ 56154 h 153249"/>
                    <a:gd name="connsiteX2" fmla="*/ 21346 w 187397"/>
                    <a:gd name="connsiteY2" fmla="*/ 30442 h 153249"/>
                    <a:gd name="connsiteX3" fmla="*/ 49531 w 187397"/>
                    <a:gd name="connsiteY3" fmla="*/ 10881 h 153249"/>
                    <a:gd name="connsiteX4" fmla="*/ 74623 w 187397"/>
                    <a:gd name="connsiteY4" fmla="*/ 0 h 153249"/>
                    <a:gd name="connsiteX5" fmla="*/ 109239 w 187397"/>
                    <a:gd name="connsiteY5" fmla="*/ 10881 h 153249"/>
                    <a:gd name="connsiteX6" fmla="*/ 144314 w 187397"/>
                    <a:gd name="connsiteY6" fmla="*/ 8756 h 153249"/>
                    <a:gd name="connsiteX7" fmla="*/ 157544 w 187397"/>
                    <a:gd name="connsiteY7" fmla="*/ 32342 h 153249"/>
                    <a:gd name="connsiteX8" fmla="*/ 187397 w 187397"/>
                    <a:gd name="connsiteY8" fmla="*/ 45607 h 153249"/>
                    <a:gd name="connsiteX9" fmla="*/ 97336 w 187397"/>
                    <a:gd name="connsiteY9" fmla="*/ 24247 h 153249"/>
                    <a:gd name="connsiteX10" fmla="*/ 103449 w 187397"/>
                    <a:gd name="connsiteY10" fmla="*/ 33710 h 153249"/>
                    <a:gd name="connsiteX11" fmla="*/ 101099 w 187397"/>
                    <a:gd name="connsiteY11" fmla="*/ 61453 h 153249"/>
                    <a:gd name="connsiteX12" fmla="*/ 111787 w 187397"/>
                    <a:gd name="connsiteY12" fmla="*/ 90499 h 153249"/>
                    <a:gd name="connsiteX13" fmla="*/ 110559 w 187397"/>
                    <a:gd name="connsiteY13" fmla="*/ 128125 h 153249"/>
                    <a:gd name="connsiteX14" fmla="*/ 86338 w 187397"/>
                    <a:gd name="connsiteY14" fmla="*/ 151455 h 153249"/>
                    <a:gd name="connsiteX15" fmla="*/ 57761 w 187397"/>
                    <a:gd name="connsiteY15" fmla="*/ 138923 h 153249"/>
                    <a:gd name="connsiteX16" fmla="*/ 53917 w 187397"/>
                    <a:gd name="connsiteY16" fmla="*/ 153249 h 153249"/>
                    <a:gd name="connsiteX17" fmla="*/ 40724 w 187397"/>
                    <a:gd name="connsiteY17" fmla="*/ 133923 h 153249"/>
                    <a:gd name="connsiteX18" fmla="*/ 15143 w 187397"/>
                    <a:gd name="connsiteY18" fmla="*/ 107677 h 153249"/>
                    <a:gd name="connsiteX19" fmla="*/ 0 w 187397"/>
                    <a:gd name="connsiteY19" fmla="*/ 77402 h 153249"/>
                    <a:gd name="connsiteX20" fmla="*/ 7392 w 187397"/>
                    <a:gd name="connsiteY20" fmla="*/ 74182 h 153249"/>
                    <a:gd name="connsiteX0" fmla="*/ 7392 w 157544"/>
                    <a:gd name="connsiteY0" fmla="*/ 74182 h 153249"/>
                    <a:gd name="connsiteX1" fmla="*/ 1226 w 157544"/>
                    <a:gd name="connsiteY1" fmla="*/ 56154 h 153249"/>
                    <a:gd name="connsiteX2" fmla="*/ 21346 w 157544"/>
                    <a:gd name="connsiteY2" fmla="*/ 30442 h 153249"/>
                    <a:gd name="connsiteX3" fmla="*/ 49531 w 157544"/>
                    <a:gd name="connsiteY3" fmla="*/ 10881 h 153249"/>
                    <a:gd name="connsiteX4" fmla="*/ 74623 w 157544"/>
                    <a:gd name="connsiteY4" fmla="*/ 0 h 153249"/>
                    <a:gd name="connsiteX5" fmla="*/ 109239 w 157544"/>
                    <a:gd name="connsiteY5" fmla="*/ 10881 h 153249"/>
                    <a:gd name="connsiteX6" fmla="*/ 144314 w 157544"/>
                    <a:gd name="connsiteY6" fmla="*/ 8756 h 153249"/>
                    <a:gd name="connsiteX7" fmla="*/ 157544 w 157544"/>
                    <a:gd name="connsiteY7" fmla="*/ 32342 h 153249"/>
                    <a:gd name="connsiteX8" fmla="*/ 88073 w 157544"/>
                    <a:gd name="connsiteY8" fmla="*/ 17496 h 153249"/>
                    <a:gd name="connsiteX9" fmla="*/ 97336 w 157544"/>
                    <a:gd name="connsiteY9" fmla="*/ 24247 h 153249"/>
                    <a:gd name="connsiteX10" fmla="*/ 103449 w 157544"/>
                    <a:gd name="connsiteY10" fmla="*/ 33710 h 153249"/>
                    <a:gd name="connsiteX11" fmla="*/ 101099 w 157544"/>
                    <a:gd name="connsiteY11" fmla="*/ 61453 h 153249"/>
                    <a:gd name="connsiteX12" fmla="*/ 111787 w 157544"/>
                    <a:gd name="connsiteY12" fmla="*/ 90499 h 153249"/>
                    <a:gd name="connsiteX13" fmla="*/ 110559 w 157544"/>
                    <a:gd name="connsiteY13" fmla="*/ 128125 h 153249"/>
                    <a:gd name="connsiteX14" fmla="*/ 86338 w 157544"/>
                    <a:gd name="connsiteY14" fmla="*/ 151455 h 153249"/>
                    <a:gd name="connsiteX15" fmla="*/ 57761 w 157544"/>
                    <a:gd name="connsiteY15" fmla="*/ 138923 h 153249"/>
                    <a:gd name="connsiteX16" fmla="*/ 53917 w 157544"/>
                    <a:gd name="connsiteY16" fmla="*/ 153249 h 153249"/>
                    <a:gd name="connsiteX17" fmla="*/ 40724 w 157544"/>
                    <a:gd name="connsiteY17" fmla="*/ 133923 h 153249"/>
                    <a:gd name="connsiteX18" fmla="*/ 15143 w 157544"/>
                    <a:gd name="connsiteY18" fmla="*/ 107677 h 153249"/>
                    <a:gd name="connsiteX19" fmla="*/ 0 w 157544"/>
                    <a:gd name="connsiteY19" fmla="*/ 77402 h 153249"/>
                    <a:gd name="connsiteX20" fmla="*/ 7392 w 157544"/>
                    <a:gd name="connsiteY20" fmla="*/ 74182 h 153249"/>
                    <a:gd name="connsiteX0" fmla="*/ 7392 w 144314"/>
                    <a:gd name="connsiteY0" fmla="*/ 74182 h 153249"/>
                    <a:gd name="connsiteX1" fmla="*/ 1226 w 144314"/>
                    <a:gd name="connsiteY1" fmla="*/ 56154 h 153249"/>
                    <a:gd name="connsiteX2" fmla="*/ 21346 w 144314"/>
                    <a:gd name="connsiteY2" fmla="*/ 30442 h 153249"/>
                    <a:gd name="connsiteX3" fmla="*/ 49531 w 144314"/>
                    <a:gd name="connsiteY3" fmla="*/ 10881 h 153249"/>
                    <a:gd name="connsiteX4" fmla="*/ 74623 w 144314"/>
                    <a:gd name="connsiteY4" fmla="*/ 0 h 153249"/>
                    <a:gd name="connsiteX5" fmla="*/ 109239 w 144314"/>
                    <a:gd name="connsiteY5" fmla="*/ 10881 h 153249"/>
                    <a:gd name="connsiteX6" fmla="*/ 144314 w 144314"/>
                    <a:gd name="connsiteY6" fmla="*/ 8756 h 153249"/>
                    <a:gd name="connsiteX7" fmla="*/ 65091 w 144314"/>
                    <a:gd name="connsiteY7" fmla="*/ 10786 h 153249"/>
                    <a:gd name="connsiteX8" fmla="*/ 88073 w 144314"/>
                    <a:gd name="connsiteY8" fmla="*/ 17496 h 153249"/>
                    <a:gd name="connsiteX9" fmla="*/ 97336 w 144314"/>
                    <a:gd name="connsiteY9" fmla="*/ 24247 h 153249"/>
                    <a:gd name="connsiteX10" fmla="*/ 103449 w 144314"/>
                    <a:gd name="connsiteY10" fmla="*/ 33710 h 153249"/>
                    <a:gd name="connsiteX11" fmla="*/ 101099 w 144314"/>
                    <a:gd name="connsiteY11" fmla="*/ 61453 h 153249"/>
                    <a:gd name="connsiteX12" fmla="*/ 111787 w 144314"/>
                    <a:gd name="connsiteY12" fmla="*/ 90499 h 153249"/>
                    <a:gd name="connsiteX13" fmla="*/ 110559 w 144314"/>
                    <a:gd name="connsiteY13" fmla="*/ 128125 h 153249"/>
                    <a:gd name="connsiteX14" fmla="*/ 86338 w 144314"/>
                    <a:gd name="connsiteY14" fmla="*/ 151455 h 153249"/>
                    <a:gd name="connsiteX15" fmla="*/ 57761 w 144314"/>
                    <a:gd name="connsiteY15" fmla="*/ 138923 h 153249"/>
                    <a:gd name="connsiteX16" fmla="*/ 53917 w 144314"/>
                    <a:gd name="connsiteY16" fmla="*/ 153249 h 153249"/>
                    <a:gd name="connsiteX17" fmla="*/ 40724 w 144314"/>
                    <a:gd name="connsiteY17" fmla="*/ 133923 h 153249"/>
                    <a:gd name="connsiteX18" fmla="*/ 15143 w 144314"/>
                    <a:gd name="connsiteY18" fmla="*/ 107677 h 153249"/>
                    <a:gd name="connsiteX19" fmla="*/ 0 w 144314"/>
                    <a:gd name="connsiteY19" fmla="*/ 77402 h 153249"/>
                    <a:gd name="connsiteX20" fmla="*/ 7392 w 144314"/>
                    <a:gd name="connsiteY20" fmla="*/ 74182 h 153249"/>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97336 w 111787"/>
                    <a:gd name="connsiteY9" fmla="*/ 31729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7392 w 111787"/>
                    <a:gd name="connsiteY0" fmla="*/ 81664 h 160731"/>
                    <a:gd name="connsiteX1" fmla="*/ 1226 w 111787"/>
                    <a:gd name="connsiteY1" fmla="*/ 63636 h 160731"/>
                    <a:gd name="connsiteX2" fmla="*/ 21346 w 111787"/>
                    <a:gd name="connsiteY2" fmla="*/ 37924 h 160731"/>
                    <a:gd name="connsiteX3" fmla="*/ 49531 w 111787"/>
                    <a:gd name="connsiteY3" fmla="*/ 18363 h 160731"/>
                    <a:gd name="connsiteX4" fmla="*/ 74623 w 111787"/>
                    <a:gd name="connsiteY4" fmla="*/ 7482 h 160731"/>
                    <a:gd name="connsiteX5" fmla="*/ 109239 w 111787"/>
                    <a:gd name="connsiteY5" fmla="*/ 18363 h 160731"/>
                    <a:gd name="connsiteX6" fmla="*/ 66965 w 111787"/>
                    <a:gd name="connsiteY6" fmla="*/ 0 h 160731"/>
                    <a:gd name="connsiteX7" fmla="*/ 65091 w 111787"/>
                    <a:gd name="connsiteY7" fmla="*/ 18268 h 160731"/>
                    <a:gd name="connsiteX8" fmla="*/ 88073 w 111787"/>
                    <a:gd name="connsiteY8" fmla="*/ 24978 h 160731"/>
                    <a:gd name="connsiteX9" fmla="*/ 48063 w 111787"/>
                    <a:gd name="connsiteY9" fmla="*/ 23088 h 160731"/>
                    <a:gd name="connsiteX10" fmla="*/ 103449 w 111787"/>
                    <a:gd name="connsiteY10" fmla="*/ 41192 h 160731"/>
                    <a:gd name="connsiteX11" fmla="*/ 101099 w 111787"/>
                    <a:gd name="connsiteY11" fmla="*/ 68935 h 160731"/>
                    <a:gd name="connsiteX12" fmla="*/ 111787 w 111787"/>
                    <a:gd name="connsiteY12" fmla="*/ 97981 h 160731"/>
                    <a:gd name="connsiteX13" fmla="*/ 110559 w 111787"/>
                    <a:gd name="connsiteY13" fmla="*/ 135607 h 160731"/>
                    <a:gd name="connsiteX14" fmla="*/ 86338 w 111787"/>
                    <a:gd name="connsiteY14" fmla="*/ 158937 h 160731"/>
                    <a:gd name="connsiteX15" fmla="*/ 57761 w 111787"/>
                    <a:gd name="connsiteY15" fmla="*/ 146405 h 160731"/>
                    <a:gd name="connsiteX16" fmla="*/ 53917 w 111787"/>
                    <a:gd name="connsiteY16" fmla="*/ 160731 h 160731"/>
                    <a:gd name="connsiteX17" fmla="*/ 40724 w 111787"/>
                    <a:gd name="connsiteY17" fmla="*/ 141405 h 160731"/>
                    <a:gd name="connsiteX18" fmla="*/ 15143 w 111787"/>
                    <a:gd name="connsiteY18" fmla="*/ 115159 h 160731"/>
                    <a:gd name="connsiteX19" fmla="*/ 0 w 111787"/>
                    <a:gd name="connsiteY19" fmla="*/ 84884 h 160731"/>
                    <a:gd name="connsiteX20" fmla="*/ 7392 w 111787"/>
                    <a:gd name="connsiteY20" fmla="*/ 81664 h 160731"/>
                    <a:gd name="connsiteX0" fmla="*/ 9629 w 114024"/>
                    <a:gd name="connsiteY0" fmla="*/ 81664 h 160731"/>
                    <a:gd name="connsiteX1" fmla="*/ 3463 w 114024"/>
                    <a:gd name="connsiteY1" fmla="*/ 63636 h 160731"/>
                    <a:gd name="connsiteX2" fmla="*/ 23583 w 114024"/>
                    <a:gd name="connsiteY2" fmla="*/ 37924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50300 w 114024"/>
                    <a:gd name="connsiteY9" fmla="*/ 23088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1664 h 160731"/>
                    <a:gd name="connsiteX1" fmla="*/ 3463 w 114024"/>
                    <a:gd name="connsiteY1" fmla="*/ 63636 h 160731"/>
                    <a:gd name="connsiteX2" fmla="*/ 20214 w 114024"/>
                    <a:gd name="connsiteY2" fmla="*/ 26641 h 160731"/>
                    <a:gd name="connsiteX3" fmla="*/ 51768 w 114024"/>
                    <a:gd name="connsiteY3" fmla="*/ 18363 h 160731"/>
                    <a:gd name="connsiteX4" fmla="*/ 76860 w 114024"/>
                    <a:gd name="connsiteY4" fmla="*/ 7482 h 160731"/>
                    <a:gd name="connsiteX5" fmla="*/ 111476 w 114024"/>
                    <a:gd name="connsiteY5" fmla="*/ 18363 h 160731"/>
                    <a:gd name="connsiteX6" fmla="*/ 69202 w 114024"/>
                    <a:gd name="connsiteY6" fmla="*/ 0 h 160731"/>
                    <a:gd name="connsiteX7" fmla="*/ 67328 w 114024"/>
                    <a:gd name="connsiteY7" fmla="*/ 18268 h 160731"/>
                    <a:gd name="connsiteX8" fmla="*/ 90310 w 114024"/>
                    <a:gd name="connsiteY8" fmla="*/ 24978 h 160731"/>
                    <a:gd name="connsiteX9" fmla="*/ 43109 w 114024"/>
                    <a:gd name="connsiteY9" fmla="*/ 3116 h 160731"/>
                    <a:gd name="connsiteX10" fmla="*/ 105686 w 114024"/>
                    <a:gd name="connsiteY10" fmla="*/ 41192 h 160731"/>
                    <a:gd name="connsiteX11" fmla="*/ 103336 w 114024"/>
                    <a:gd name="connsiteY11" fmla="*/ 68935 h 160731"/>
                    <a:gd name="connsiteX12" fmla="*/ 114024 w 114024"/>
                    <a:gd name="connsiteY12" fmla="*/ 97981 h 160731"/>
                    <a:gd name="connsiteX13" fmla="*/ 112796 w 114024"/>
                    <a:gd name="connsiteY13" fmla="*/ 135607 h 160731"/>
                    <a:gd name="connsiteX14" fmla="*/ 88575 w 114024"/>
                    <a:gd name="connsiteY14" fmla="*/ 158937 h 160731"/>
                    <a:gd name="connsiteX15" fmla="*/ 59998 w 114024"/>
                    <a:gd name="connsiteY15" fmla="*/ 146405 h 160731"/>
                    <a:gd name="connsiteX16" fmla="*/ 56154 w 114024"/>
                    <a:gd name="connsiteY16" fmla="*/ 160731 h 160731"/>
                    <a:gd name="connsiteX17" fmla="*/ 42961 w 114024"/>
                    <a:gd name="connsiteY17" fmla="*/ 141405 h 160731"/>
                    <a:gd name="connsiteX18" fmla="*/ 0 w 114024"/>
                    <a:gd name="connsiteY18" fmla="*/ 122804 h 160731"/>
                    <a:gd name="connsiteX19" fmla="*/ 2237 w 114024"/>
                    <a:gd name="connsiteY19" fmla="*/ 84884 h 160731"/>
                    <a:gd name="connsiteX20" fmla="*/ 9629 w 114024"/>
                    <a:gd name="connsiteY20" fmla="*/ 81664 h 160731"/>
                    <a:gd name="connsiteX0" fmla="*/ 9629 w 114024"/>
                    <a:gd name="connsiteY0" fmla="*/ 85873 h 164940"/>
                    <a:gd name="connsiteX1" fmla="*/ 3463 w 114024"/>
                    <a:gd name="connsiteY1" fmla="*/ 67845 h 164940"/>
                    <a:gd name="connsiteX2" fmla="*/ 20214 w 114024"/>
                    <a:gd name="connsiteY2" fmla="*/ 30850 h 164940"/>
                    <a:gd name="connsiteX3" fmla="*/ 51768 w 114024"/>
                    <a:gd name="connsiteY3" fmla="*/ 22572 h 164940"/>
                    <a:gd name="connsiteX4" fmla="*/ 76860 w 114024"/>
                    <a:gd name="connsiteY4" fmla="*/ 11691 h 164940"/>
                    <a:gd name="connsiteX5" fmla="*/ 111476 w 114024"/>
                    <a:gd name="connsiteY5" fmla="*/ 22572 h 164940"/>
                    <a:gd name="connsiteX6" fmla="*/ 69202 w 114024"/>
                    <a:gd name="connsiteY6" fmla="*/ 4209 h 164940"/>
                    <a:gd name="connsiteX7" fmla="*/ 67328 w 114024"/>
                    <a:gd name="connsiteY7" fmla="*/ 22477 h 164940"/>
                    <a:gd name="connsiteX8" fmla="*/ 90310 w 114024"/>
                    <a:gd name="connsiteY8" fmla="*/ 29187 h 164940"/>
                    <a:gd name="connsiteX9" fmla="*/ 47067 w 114024"/>
                    <a:gd name="connsiteY9" fmla="*/ -1 h 164940"/>
                    <a:gd name="connsiteX10" fmla="*/ 105686 w 114024"/>
                    <a:gd name="connsiteY10" fmla="*/ 45401 h 164940"/>
                    <a:gd name="connsiteX11" fmla="*/ 103336 w 114024"/>
                    <a:gd name="connsiteY11" fmla="*/ 73144 h 164940"/>
                    <a:gd name="connsiteX12" fmla="*/ 114024 w 114024"/>
                    <a:gd name="connsiteY12" fmla="*/ 102190 h 164940"/>
                    <a:gd name="connsiteX13" fmla="*/ 112796 w 114024"/>
                    <a:gd name="connsiteY13" fmla="*/ 139816 h 164940"/>
                    <a:gd name="connsiteX14" fmla="*/ 88575 w 114024"/>
                    <a:gd name="connsiteY14" fmla="*/ 163146 h 164940"/>
                    <a:gd name="connsiteX15" fmla="*/ 59998 w 114024"/>
                    <a:gd name="connsiteY15" fmla="*/ 150614 h 164940"/>
                    <a:gd name="connsiteX16" fmla="*/ 56154 w 114024"/>
                    <a:gd name="connsiteY16" fmla="*/ 164940 h 164940"/>
                    <a:gd name="connsiteX17" fmla="*/ 42961 w 114024"/>
                    <a:gd name="connsiteY17" fmla="*/ 145614 h 164940"/>
                    <a:gd name="connsiteX18" fmla="*/ 0 w 114024"/>
                    <a:gd name="connsiteY18" fmla="*/ 127013 h 164940"/>
                    <a:gd name="connsiteX19" fmla="*/ 2237 w 114024"/>
                    <a:gd name="connsiteY19" fmla="*/ 89093 h 164940"/>
                    <a:gd name="connsiteX20" fmla="*/ 9629 w 114024"/>
                    <a:gd name="connsiteY20" fmla="*/ 85873 h 164940"/>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70056 w 114024"/>
                    <a:gd name="connsiteY7" fmla="*/ 6917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0310 w 114024"/>
                    <a:gd name="connsiteY8" fmla="*/ 29188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05686 w 114024"/>
                    <a:gd name="connsiteY10" fmla="*/ 45402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42961 w 114024"/>
                    <a:gd name="connsiteY17" fmla="*/ 145615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59998 w 114024"/>
                    <a:gd name="connsiteY15" fmla="*/ 150615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5874 h 164941"/>
                    <a:gd name="connsiteX1" fmla="*/ 3463 w 114024"/>
                    <a:gd name="connsiteY1" fmla="*/ 67846 h 164941"/>
                    <a:gd name="connsiteX2" fmla="*/ 20214 w 114024"/>
                    <a:gd name="connsiteY2" fmla="*/ 30851 h 164941"/>
                    <a:gd name="connsiteX3" fmla="*/ 51768 w 114024"/>
                    <a:gd name="connsiteY3" fmla="*/ 22573 h 164941"/>
                    <a:gd name="connsiteX4" fmla="*/ 76860 w 114024"/>
                    <a:gd name="connsiteY4" fmla="*/ 11692 h 164941"/>
                    <a:gd name="connsiteX5" fmla="*/ 111476 w 114024"/>
                    <a:gd name="connsiteY5" fmla="*/ 22573 h 164941"/>
                    <a:gd name="connsiteX6" fmla="*/ 69202 w 114024"/>
                    <a:gd name="connsiteY6" fmla="*/ 4210 h 164941"/>
                    <a:gd name="connsiteX7" fmla="*/ 83022 w 114024"/>
                    <a:gd name="connsiteY7" fmla="*/ 9191 h 164941"/>
                    <a:gd name="connsiteX8" fmla="*/ 96860 w 114024"/>
                    <a:gd name="connsiteY8" fmla="*/ 22317 h 164941"/>
                    <a:gd name="connsiteX9" fmla="*/ 47067 w 114024"/>
                    <a:gd name="connsiteY9" fmla="*/ 0 h 164941"/>
                    <a:gd name="connsiteX10" fmla="*/ 111783 w 114024"/>
                    <a:gd name="connsiteY10" fmla="*/ 41124 h 164941"/>
                    <a:gd name="connsiteX11" fmla="*/ 103336 w 114024"/>
                    <a:gd name="connsiteY11" fmla="*/ 73145 h 164941"/>
                    <a:gd name="connsiteX12" fmla="*/ 114024 w 114024"/>
                    <a:gd name="connsiteY12" fmla="*/ 102191 h 164941"/>
                    <a:gd name="connsiteX13" fmla="*/ 112796 w 114024"/>
                    <a:gd name="connsiteY13" fmla="*/ 139817 h 164941"/>
                    <a:gd name="connsiteX14" fmla="*/ 88575 w 114024"/>
                    <a:gd name="connsiteY14" fmla="*/ 163147 h 164941"/>
                    <a:gd name="connsiteX15" fmla="*/ 63365 w 114024"/>
                    <a:gd name="connsiteY15" fmla="*/ 161898 h 164941"/>
                    <a:gd name="connsiteX16" fmla="*/ 56154 w 114024"/>
                    <a:gd name="connsiteY16" fmla="*/ 164941 h 164941"/>
                    <a:gd name="connsiteX17" fmla="*/ 36411 w 114024"/>
                    <a:gd name="connsiteY17" fmla="*/ 152486 h 164941"/>
                    <a:gd name="connsiteX18" fmla="*/ 0 w 114024"/>
                    <a:gd name="connsiteY18" fmla="*/ 127014 h 164941"/>
                    <a:gd name="connsiteX19" fmla="*/ 2237 w 114024"/>
                    <a:gd name="connsiteY19" fmla="*/ 89094 h 164941"/>
                    <a:gd name="connsiteX20" fmla="*/ 9629 w 114024"/>
                    <a:gd name="connsiteY20" fmla="*/ 85874 h 164941"/>
                    <a:gd name="connsiteX0" fmla="*/ 9629 w 114024"/>
                    <a:gd name="connsiteY0" fmla="*/ 81665 h 160732"/>
                    <a:gd name="connsiteX1" fmla="*/ 3463 w 114024"/>
                    <a:gd name="connsiteY1" fmla="*/ 63637 h 160732"/>
                    <a:gd name="connsiteX2" fmla="*/ 20214 w 114024"/>
                    <a:gd name="connsiteY2" fmla="*/ 26642 h 160732"/>
                    <a:gd name="connsiteX3" fmla="*/ 51768 w 114024"/>
                    <a:gd name="connsiteY3" fmla="*/ 18364 h 160732"/>
                    <a:gd name="connsiteX4" fmla="*/ 76860 w 114024"/>
                    <a:gd name="connsiteY4" fmla="*/ 7483 h 160732"/>
                    <a:gd name="connsiteX5" fmla="*/ 111476 w 114024"/>
                    <a:gd name="connsiteY5" fmla="*/ 18364 h 160732"/>
                    <a:gd name="connsiteX6" fmla="*/ 69202 w 114024"/>
                    <a:gd name="connsiteY6" fmla="*/ 1 h 160732"/>
                    <a:gd name="connsiteX7" fmla="*/ 83022 w 114024"/>
                    <a:gd name="connsiteY7" fmla="*/ 4982 h 160732"/>
                    <a:gd name="connsiteX8" fmla="*/ 96860 w 114024"/>
                    <a:gd name="connsiteY8" fmla="*/ 18108 h 160732"/>
                    <a:gd name="connsiteX9" fmla="*/ 63636 w 114024"/>
                    <a:gd name="connsiteY9" fmla="*/ 14697 h 160732"/>
                    <a:gd name="connsiteX10" fmla="*/ 111783 w 114024"/>
                    <a:gd name="connsiteY10" fmla="*/ 36915 h 160732"/>
                    <a:gd name="connsiteX11" fmla="*/ 103336 w 114024"/>
                    <a:gd name="connsiteY11" fmla="*/ 68936 h 160732"/>
                    <a:gd name="connsiteX12" fmla="*/ 114024 w 114024"/>
                    <a:gd name="connsiteY12" fmla="*/ 97982 h 160732"/>
                    <a:gd name="connsiteX13" fmla="*/ 112796 w 114024"/>
                    <a:gd name="connsiteY13" fmla="*/ 135608 h 160732"/>
                    <a:gd name="connsiteX14" fmla="*/ 88575 w 114024"/>
                    <a:gd name="connsiteY14" fmla="*/ 158938 h 160732"/>
                    <a:gd name="connsiteX15" fmla="*/ 63365 w 114024"/>
                    <a:gd name="connsiteY15" fmla="*/ 157689 h 160732"/>
                    <a:gd name="connsiteX16" fmla="*/ 56154 w 114024"/>
                    <a:gd name="connsiteY16" fmla="*/ 160732 h 160732"/>
                    <a:gd name="connsiteX17" fmla="*/ 36411 w 114024"/>
                    <a:gd name="connsiteY17" fmla="*/ 148277 h 160732"/>
                    <a:gd name="connsiteX18" fmla="*/ 0 w 114024"/>
                    <a:gd name="connsiteY18" fmla="*/ 122805 h 160732"/>
                    <a:gd name="connsiteX19" fmla="*/ 2237 w 114024"/>
                    <a:gd name="connsiteY19" fmla="*/ 84885 h 160732"/>
                    <a:gd name="connsiteX20" fmla="*/ 9629 w 114024"/>
                    <a:gd name="connsiteY20" fmla="*/ 81665 h 160732"/>
                    <a:gd name="connsiteX0" fmla="*/ 9629 w 114024"/>
                    <a:gd name="connsiteY0" fmla="*/ 81663 h 160730"/>
                    <a:gd name="connsiteX1" fmla="*/ 3463 w 114024"/>
                    <a:gd name="connsiteY1" fmla="*/ 63635 h 160730"/>
                    <a:gd name="connsiteX2" fmla="*/ 20214 w 114024"/>
                    <a:gd name="connsiteY2" fmla="*/ 26640 h 160730"/>
                    <a:gd name="connsiteX3" fmla="*/ 51768 w 114024"/>
                    <a:gd name="connsiteY3" fmla="*/ 18362 h 160730"/>
                    <a:gd name="connsiteX4" fmla="*/ 76860 w 114024"/>
                    <a:gd name="connsiteY4" fmla="*/ 7481 h 160730"/>
                    <a:gd name="connsiteX5" fmla="*/ 111476 w 114024"/>
                    <a:gd name="connsiteY5" fmla="*/ 18362 h 160730"/>
                    <a:gd name="connsiteX6" fmla="*/ 69202 w 114024"/>
                    <a:gd name="connsiteY6" fmla="*/ -1 h 160730"/>
                    <a:gd name="connsiteX7" fmla="*/ 86864 w 114024"/>
                    <a:gd name="connsiteY7" fmla="*/ 26189 h 160730"/>
                    <a:gd name="connsiteX8" fmla="*/ 96860 w 114024"/>
                    <a:gd name="connsiteY8" fmla="*/ 18106 h 160730"/>
                    <a:gd name="connsiteX9" fmla="*/ 63636 w 114024"/>
                    <a:gd name="connsiteY9" fmla="*/ 14695 h 160730"/>
                    <a:gd name="connsiteX10" fmla="*/ 111783 w 114024"/>
                    <a:gd name="connsiteY10" fmla="*/ 36913 h 160730"/>
                    <a:gd name="connsiteX11" fmla="*/ 103336 w 114024"/>
                    <a:gd name="connsiteY11" fmla="*/ 68934 h 160730"/>
                    <a:gd name="connsiteX12" fmla="*/ 114024 w 114024"/>
                    <a:gd name="connsiteY12" fmla="*/ 97980 h 160730"/>
                    <a:gd name="connsiteX13" fmla="*/ 112796 w 114024"/>
                    <a:gd name="connsiteY13" fmla="*/ 135606 h 160730"/>
                    <a:gd name="connsiteX14" fmla="*/ 88575 w 114024"/>
                    <a:gd name="connsiteY14" fmla="*/ 158936 h 160730"/>
                    <a:gd name="connsiteX15" fmla="*/ 63365 w 114024"/>
                    <a:gd name="connsiteY15" fmla="*/ 157687 h 160730"/>
                    <a:gd name="connsiteX16" fmla="*/ 56154 w 114024"/>
                    <a:gd name="connsiteY16" fmla="*/ 160730 h 160730"/>
                    <a:gd name="connsiteX17" fmla="*/ 36411 w 114024"/>
                    <a:gd name="connsiteY17" fmla="*/ 148275 h 160730"/>
                    <a:gd name="connsiteX18" fmla="*/ 0 w 114024"/>
                    <a:gd name="connsiteY18" fmla="*/ 122803 h 160730"/>
                    <a:gd name="connsiteX19" fmla="*/ 2237 w 114024"/>
                    <a:gd name="connsiteY19" fmla="*/ 84883 h 160730"/>
                    <a:gd name="connsiteX20" fmla="*/ 9629 w 114024"/>
                    <a:gd name="connsiteY20" fmla="*/ 81663 h 16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14024" h="160730">
                      <a:moveTo>
                        <a:pt x="9629" y="81663"/>
                      </a:moveTo>
                      <a:lnTo>
                        <a:pt x="3463" y="63635"/>
                      </a:lnTo>
                      <a:lnTo>
                        <a:pt x="20214" y="26640"/>
                      </a:lnTo>
                      <a:lnTo>
                        <a:pt x="51768" y="18362"/>
                      </a:lnTo>
                      <a:lnTo>
                        <a:pt x="76860" y="7481"/>
                      </a:lnTo>
                      <a:lnTo>
                        <a:pt x="111476" y="18362"/>
                      </a:lnTo>
                      <a:lnTo>
                        <a:pt x="69202" y="-1"/>
                      </a:lnTo>
                      <a:lnTo>
                        <a:pt x="86864" y="26189"/>
                      </a:lnTo>
                      <a:lnTo>
                        <a:pt x="96860" y="18106"/>
                      </a:lnTo>
                      <a:lnTo>
                        <a:pt x="63636" y="14695"/>
                      </a:lnTo>
                      <a:lnTo>
                        <a:pt x="111783" y="36913"/>
                      </a:lnTo>
                      <a:lnTo>
                        <a:pt x="103336" y="68934"/>
                      </a:lnTo>
                      <a:lnTo>
                        <a:pt x="114024" y="97980"/>
                      </a:lnTo>
                      <a:cubicBezTo>
                        <a:pt x="113615" y="110522"/>
                        <a:pt x="113205" y="123064"/>
                        <a:pt x="112796" y="135606"/>
                      </a:cubicBezTo>
                      <a:lnTo>
                        <a:pt x="88575" y="158936"/>
                      </a:lnTo>
                      <a:lnTo>
                        <a:pt x="63365" y="157687"/>
                      </a:lnTo>
                      <a:lnTo>
                        <a:pt x="56154" y="160730"/>
                      </a:lnTo>
                      <a:lnTo>
                        <a:pt x="36411" y="148275"/>
                      </a:lnTo>
                      <a:lnTo>
                        <a:pt x="0" y="122803"/>
                      </a:lnTo>
                      <a:lnTo>
                        <a:pt x="2237" y="84883"/>
                      </a:lnTo>
                      <a:lnTo>
                        <a:pt x="9629" y="81663"/>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8" name="10-Point Star 161"/>
                <p:cNvSpPr/>
                <p:nvPr/>
              </p:nvSpPr>
              <p:spPr bwMode="auto">
                <a:xfrm>
                  <a:off x="8778058" y="5955958"/>
                  <a:ext cx="75927" cy="5179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80674" h="123254">
                      <a:moveTo>
                        <a:pt x="11755" y="79808"/>
                      </a:moveTo>
                      <a:lnTo>
                        <a:pt x="15638" y="53340"/>
                      </a:lnTo>
                      <a:lnTo>
                        <a:pt x="17964" y="32969"/>
                      </a:lnTo>
                      <a:lnTo>
                        <a:pt x="52691" y="10881"/>
                      </a:lnTo>
                      <a:lnTo>
                        <a:pt x="77783" y="0"/>
                      </a:lnTo>
                      <a:lnTo>
                        <a:pt x="112399" y="10881"/>
                      </a:lnTo>
                      <a:lnTo>
                        <a:pt x="130250" y="15645"/>
                      </a:lnTo>
                      <a:lnTo>
                        <a:pt x="146640" y="35154"/>
                      </a:lnTo>
                      <a:lnTo>
                        <a:pt x="170868" y="62485"/>
                      </a:lnTo>
                      <a:lnTo>
                        <a:pt x="180674" y="72694"/>
                      </a:lnTo>
                      <a:lnTo>
                        <a:pt x="176493" y="96966"/>
                      </a:lnTo>
                      <a:lnTo>
                        <a:pt x="164602" y="111320"/>
                      </a:lnTo>
                      <a:lnTo>
                        <a:pt x="149300" y="123254"/>
                      </a:lnTo>
                      <a:lnTo>
                        <a:pt x="121060" y="116334"/>
                      </a:lnTo>
                      <a:lnTo>
                        <a:pt x="85357" y="122453"/>
                      </a:lnTo>
                      <a:lnTo>
                        <a:pt x="42733" y="118715"/>
                      </a:lnTo>
                      <a:lnTo>
                        <a:pt x="18603" y="106376"/>
                      </a:lnTo>
                      <a:lnTo>
                        <a:pt x="4386" y="101794"/>
                      </a:lnTo>
                      <a:lnTo>
                        <a:pt x="8301" y="104766"/>
                      </a:lnTo>
                      <a:lnTo>
                        <a:pt x="0" y="86759"/>
                      </a:lnTo>
                      <a:lnTo>
                        <a:pt x="11755" y="7980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19" name="10-Point Star 161"/>
                <p:cNvSpPr/>
                <p:nvPr/>
              </p:nvSpPr>
              <p:spPr bwMode="auto">
                <a:xfrm rot="16200000">
                  <a:off x="8824462" y="6028133"/>
                  <a:ext cx="74492" cy="9730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41183 w 145811"/>
                    <a:gd name="connsiteY6" fmla="*/ 6326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18643 w 145811"/>
                    <a:gd name="connsiteY5" fmla="*/ 4688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15880 w 145811"/>
                    <a:gd name="connsiteY6" fmla="*/ 11454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7048 h 83246"/>
                    <a:gd name="connsiteX1" fmla="*/ 0 w 145811"/>
                    <a:gd name="connsiteY1" fmla="*/ 39332 h 83246"/>
                    <a:gd name="connsiteX2" fmla="*/ 17956 w 145811"/>
                    <a:gd name="connsiteY2" fmla="*/ 6458 h 83246"/>
                    <a:gd name="connsiteX3" fmla="*/ 55809 w 145811"/>
                    <a:gd name="connsiteY3" fmla="*/ 0 h 83246"/>
                    <a:gd name="connsiteX4" fmla="*/ 80901 w 145811"/>
                    <a:gd name="connsiteY4" fmla="*/ 3185 h 83246"/>
                    <a:gd name="connsiteX5" fmla="*/ 100088 w 145811"/>
                    <a:gd name="connsiteY5" fmla="*/ 6153 h 83246"/>
                    <a:gd name="connsiteX6" fmla="*/ 107446 w 145811"/>
                    <a:gd name="connsiteY6" fmla="*/ 15117 h 83246"/>
                    <a:gd name="connsiteX7" fmla="*/ 137702 w 145811"/>
                    <a:gd name="connsiteY7" fmla="*/ 35945 h 83246"/>
                    <a:gd name="connsiteX8" fmla="*/ 144289 w 145811"/>
                    <a:gd name="connsiteY8" fmla="*/ 51603 h 83246"/>
                    <a:gd name="connsiteX9" fmla="*/ 145811 w 145811"/>
                    <a:gd name="connsiteY9" fmla="*/ 60250 h 83246"/>
                    <a:gd name="connsiteX10" fmla="*/ 131880 w 145811"/>
                    <a:gd name="connsiteY10" fmla="*/ 75963 h 83246"/>
                    <a:gd name="connsiteX11" fmla="*/ 102075 w 145811"/>
                    <a:gd name="connsiteY11" fmla="*/ 83246 h 83246"/>
                    <a:gd name="connsiteX12" fmla="*/ 87242 w 145811"/>
                    <a:gd name="connsiteY12" fmla="*/ 74959 h 83246"/>
                    <a:gd name="connsiteX13" fmla="*/ 71233 w 145811"/>
                    <a:gd name="connsiteY13" fmla="*/ 80249 h 83246"/>
                    <a:gd name="connsiteX14" fmla="*/ 35334 w 145811"/>
                    <a:gd name="connsiteY14" fmla="*/ 75623 h 83246"/>
                    <a:gd name="connsiteX15" fmla="*/ 30221 w 145811"/>
                    <a:gd name="connsiteY15" fmla="*/ 70322 h 83246"/>
                    <a:gd name="connsiteX16" fmla="*/ 19074 w 145811"/>
                    <a:gd name="connsiteY16" fmla="*/ 74990 h 83246"/>
                    <a:gd name="connsiteX17" fmla="*/ 11776 w 145811"/>
                    <a:gd name="connsiteY17" fmla="*/ 67655 h 83246"/>
                    <a:gd name="connsiteX18" fmla="*/ 9067 w 145811"/>
                    <a:gd name="connsiteY18" fmla="*/ 63170 h 83246"/>
                    <a:gd name="connsiteX19" fmla="*/ 7003 w 145811"/>
                    <a:gd name="connsiteY19" fmla="*/ 64559 h 83246"/>
                    <a:gd name="connsiteX20" fmla="*/ 4681 w 145811"/>
                    <a:gd name="connsiteY20" fmla="*/ 63765 h 83246"/>
                    <a:gd name="connsiteX21" fmla="*/ 1451 w 145811"/>
                    <a:gd name="connsiteY21" fmla="*/ 57048 h 83246"/>
                    <a:gd name="connsiteX0" fmla="*/ 1451 w 145811"/>
                    <a:gd name="connsiteY0" fmla="*/ 53863 h 80061"/>
                    <a:gd name="connsiteX1" fmla="*/ 0 w 145811"/>
                    <a:gd name="connsiteY1" fmla="*/ 36147 h 80061"/>
                    <a:gd name="connsiteX2" fmla="*/ 17956 w 145811"/>
                    <a:gd name="connsiteY2" fmla="*/ 3273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1451 w 145811"/>
                    <a:gd name="connsiteY0" fmla="*/ 53863 h 80061"/>
                    <a:gd name="connsiteX1" fmla="*/ 0 w 145811"/>
                    <a:gd name="connsiteY1" fmla="*/ 36147 h 80061"/>
                    <a:gd name="connsiteX2" fmla="*/ 23017 w 145811"/>
                    <a:gd name="connsiteY2" fmla="*/ 9134 h 80061"/>
                    <a:gd name="connsiteX3" fmla="*/ 55809 w 145811"/>
                    <a:gd name="connsiteY3" fmla="*/ 478 h 80061"/>
                    <a:gd name="connsiteX4" fmla="*/ 80901 w 145811"/>
                    <a:gd name="connsiteY4" fmla="*/ 0 h 80061"/>
                    <a:gd name="connsiteX5" fmla="*/ 100088 w 145811"/>
                    <a:gd name="connsiteY5" fmla="*/ 2968 h 80061"/>
                    <a:gd name="connsiteX6" fmla="*/ 107446 w 145811"/>
                    <a:gd name="connsiteY6" fmla="*/ 11932 h 80061"/>
                    <a:gd name="connsiteX7" fmla="*/ 137702 w 145811"/>
                    <a:gd name="connsiteY7" fmla="*/ 32760 h 80061"/>
                    <a:gd name="connsiteX8" fmla="*/ 144289 w 145811"/>
                    <a:gd name="connsiteY8" fmla="*/ 48418 h 80061"/>
                    <a:gd name="connsiteX9" fmla="*/ 145811 w 145811"/>
                    <a:gd name="connsiteY9" fmla="*/ 57065 h 80061"/>
                    <a:gd name="connsiteX10" fmla="*/ 131880 w 145811"/>
                    <a:gd name="connsiteY10" fmla="*/ 72778 h 80061"/>
                    <a:gd name="connsiteX11" fmla="*/ 102075 w 145811"/>
                    <a:gd name="connsiteY11" fmla="*/ 80061 h 80061"/>
                    <a:gd name="connsiteX12" fmla="*/ 87242 w 145811"/>
                    <a:gd name="connsiteY12" fmla="*/ 71774 h 80061"/>
                    <a:gd name="connsiteX13" fmla="*/ 71233 w 145811"/>
                    <a:gd name="connsiteY13" fmla="*/ 77064 h 80061"/>
                    <a:gd name="connsiteX14" fmla="*/ 35334 w 145811"/>
                    <a:gd name="connsiteY14" fmla="*/ 72438 h 80061"/>
                    <a:gd name="connsiteX15" fmla="*/ 30221 w 145811"/>
                    <a:gd name="connsiteY15" fmla="*/ 67137 h 80061"/>
                    <a:gd name="connsiteX16" fmla="*/ 19074 w 145811"/>
                    <a:gd name="connsiteY16" fmla="*/ 71805 h 80061"/>
                    <a:gd name="connsiteX17" fmla="*/ 11776 w 145811"/>
                    <a:gd name="connsiteY17" fmla="*/ 64470 h 80061"/>
                    <a:gd name="connsiteX18" fmla="*/ 9067 w 145811"/>
                    <a:gd name="connsiteY18" fmla="*/ 59985 h 80061"/>
                    <a:gd name="connsiteX19" fmla="*/ 7003 w 145811"/>
                    <a:gd name="connsiteY19" fmla="*/ 61374 h 80061"/>
                    <a:gd name="connsiteX20" fmla="*/ 4681 w 145811"/>
                    <a:gd name="connsiteY20" fmla="*/ 60580 h 80061"/>
                    <a:gd name="connsiteX21" fmla="*/ 1451 w 145811"/>
                    <a:gd name="connsiteY21" fmla="*/ 53863 h 80061"/>
                    <a:gd name="connsiteX0" fmla="*/ 4 w 144364"/>
                    <a:gd name="connsiteY0" fmla="*/ 53863 h 80061"/>
                    <a:gd name="connsiteX1" fmla="*/ 15421 w 144364"/>
                    <a:gd name="connsiteY1" fmla="*/ 41276 h 80061"/>
                    <a:gd name="connsiteX2" fmla="*/ 21570 w 144364"/>
                    <a:gd name="connsiteY2" fmla="*/ 9134 h 80061"/>
                    <a:gd name="connsiteX3" fmla="*/ 54362 w 144364"/>
                    <a:gd name="connsiteY3" fmla="*/ 478 h 80061"/>
                    <a:gd name="connsiteX4" fmla="*/ 79454 w 144364"/>
                    <a:gd name="connsiteY4" fmla="*/ 0 h 80061"/>
                    <a:gd name="connsiteX5" fmla="*/ 98641 w 144364"/>
                    <a:gd name="connsiteY5" fmla="*/ 2968 h 80061"/>
                    <a:gd name="connsiteX6" fmla="*/ 105999 w 144364"/>
                    <a:gd name="connsiteY6" fmla="*/ 11932 h 80061"/>
                    <a:gd name="connsiteX7" fmla="*/ 136255 w 144364"/>
                    <a:gd name="connsiteY7" fmla="*/ 32760 h 80061"/>
                    <a:gd name="connsiteX8" fmla="*/ 142842 w 144364"/>
                    <a:gd name="connsiteY8" fmla="*/ 48418 h 80061"/>
                    <a:gd name="connsiteX9" fmla="*/ 144364 w 144364"/>
                    <a:gd name="connsiteY9" fmla="*/ 57065 h 80061"/>
                    <a:gd name="connsiteX10" fmla="*/ 130433 w 144364"/>
                    <a:gd name="connsiteY10" fmla="*/ 72778 h 80061"/>
                    <a:gd name="connsiteX11" fmla="*/ 100628 w 144364"/>
                    <a:gd name="connsiteY11" fmla="*/ 80061 h 80061"/>
                    <a:gd name="connsiteX12" fmla="*/ 85795 w 144364"/>
                    <a:gd name="connsiteY12" fmla="*/ 71774 h 80061"/>
                    <a:gd name="connsiteX13" fmla="*/ 69786 w 144364"/>
                    <a:gd name="connsiteY13" fmla="*/ 77064 h 80061"/>
                    <a:gd name="connsiteX14" fmla="*/ 33887 w 144364"/>
                    <a:gd name="connsiteY14" fmla="*/ 72438 h 80061"/>
                    <a:gd name="connsiteX15" fmla="*/ 28774 w 144364"/>
                    <a:gd name="connsiteY15" fmla="*/ 67137 h 80061"/>
                    <a:gd name="connsiteX16" fmla="*/ 17627 w 144364"/>
                    <a:gd name="connsiteY16" fmla="*/ 71805 h 80061"/>
                    <a:gd name="connsiteX17" fmla="*/ 10329 w 144364"/>
                    <a:gd name="connsiteY17" fmla="*/ 64470 h 80061"/>
                    <a:gd name="connsiteX18" fmla="*/ 7620 w 144364"/>
                    <a:gd name="connsiteY18" fmla="*/ 59985 h 80061"/>
                    <a:gd name="connsiteX19" fmla="*/ 5556 w 144364"/>
                    <a:gd name="connsiteY19" fmla="*/ 61374 h 80061"/>
                    <a:gd name="connsiteX20" fmla="*/ 3234 w 144364"/>
                    <a:gd name="connsiteY20" fmla="*/ 60580 h 80061"/>
                    <a:gd name="connsiteX21" fmla="*/ 4 w 144364"/>
                    <a:gd name="connsiteY21" fmla="*/ 53863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5540 w 141130"/>
                    <a:gd name="connsiteY15" fmla="*/ 67137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1774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 name="connsiteX0" fmla="*/ 3518 w 141130"/>
                    <a:gd name="connsiteY0" fmla="*/ 53130 h 80061"/>
                    <a:gd name="connsiteX1" fmla="*/ 12187 w 141130"/>
                    <a:gd name="connsiteY1" fmla="*/ 41276 h 80061"/>
                    <a:gd name="connsiteX2" fmla="*/ 18336 w 141130"/>
                    <a:gd name="connsiteY2" fmla="*/ 9134 h 80061"/>
                    <a:gd name="connsiteX3" fmla="*/ 51128 w 141130"/>
                    <a:gd name="connsiteY3" fmla="*/ 478 h 80061"/>
                    <a:gd name="connsiteX4" fmla="*/ 76220 w 141130"/>
                    <a:gd name="connsiteY4" fmla="*/ 0 h 80061"/>
                    <a:gd name="connsiteX5" fmla="*/ 95407 w 141130"/>
                    <a:gd name="connsiteY5" fmla="*/ 2968 h 80061"/>
                    <a:gd name="connsiteX6" fmla="*/ 102765 w 141130"/>
                    <a:gd name="connsiteY6" fmla="*/ 11932 h 80061"/>
                    <a:gd name="connsiteX7" fmla="*/ 133021 w 141130"/>
                    <a:gd name="connsiteY7" fmla="*/ 32760 h 80061"/>
                    <a:gd name="connsiteX8" fmla="*/ 139608 w 141130"/>
                    <a:gd name="connsiteY8" fmla="*/ 48418 h 80061"/>
                    <a:gd name="connsiteX9" fmla="*/ 141130 w 141130"/>
                    <a:gd name="connsiteY9" fmla="*/ 57065 h 80061"/>
                    <a:gd name="connsiteX10" fmla="*/ 127199 w 141130"/>
                    <a:gd name="connsiteY10" fmla="*/ 72778 h 80061"/>
                    <a:gd name="connsiteX11" fmla="*/ 97394 w 141130"/>
                    <a:gd name="connsiteY11" fmla="*/ 80061 h 80061"/>
                    <a:gd name="connsiteX12" fmla="*/ 82561 w 141130"/>
                    <a:gd name="connsiteY12" fmla="*/ 76903 h 80061"/>
                    <a:gd name="connsiteX13" fmla="*/ 66552 w 141130"/>
                    <a:gd name="connsiteY13" fmla="*/ 77064 h 80061"/>
                    <a:gd name="connsiteX14" fmla="*/ 30653 w 141130"/>
                    <a:gd name="connsiteY14" fmla="*/ 72438 h 80061"/>
                    <a:gd name="connsiteX15" fmla="*/ 23852 w 141130"/>
                    <a:gd name="connsiteY15" fmla="*/ 73731 h 80061"/>
                    <a:gd name="connsiteX16" fmla="*/ 14393 w 141130"/>
                    <a:gd name="connsiteY16" fmla="*/ 71805 h 80061"/>
                    <a:gd name="connsiteX17" fmla="*/ 7095 w 141130"/>
                    <a:gd name="connsiteY17" fmla="*/ 64470 h 80061"/>
                    <a:gd name="connsiteX18" fmla="*/ 4386 w 141130"/>
                    <a:gd name="connsiteY18" fmla="*/ 59985 h 80061"/>
                    <a:gd name="connsiteX19" fmla="*/ 2322 w 141130"/>
                    <a:gd name="connsiteY19" fmla="*/ 61374 h 80061"/>
                    <a:gd name="connsiteX20" fmla="*/ 0 w 141130"/>
                    <a:gd name="connsiteY20" fmla="*/ 60580 h 80061"/>
                    <a:gd name="connsiteX21" fmla="*/ 3518 w 141130"/>
                    <a:gd name="connsiteY21" fmla="*/ 53130 h 80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41130" h="80061">
                      <a:moveTo>
                        <a:pt x="3518" y="53130"/>
                      </a:moveTo>
                      <a:cubicBezTo>
                        <a:pt x="3249" y="43786"/>
                        <a:pt x="12456" y="50620"/>
                        <a:pt x="12187" y="41276"/>
                      </a:cubicBezTo>
                      <a:lnTo>
                        <a:pt x="18336" y="9134"/>
                      </a:lnTo>
                      <a:lnTo>
                        <a:pt x="51128" y="478"/>
                      </a:lnTo>
                      <a:lnTo>
                        <a:pt x="76220" y="0"/>
                      </a:lnTo>
                      <a:lnTo>
                        <a:pt x="95407" y="2968"/>
                      </a:lnTo>
                      <a:lnTo>
                        <a:pt x="102765" y="11932"/>
                      </a:lnTo>
                      <a:cubicBezTo>
                        <a:pt x="102497" y="23645"/>
                        <a:pt x="133289" y="21047"/>
                        <a:pt x="133021" y="32760"/>
                      </a:cubicBezTo>
                      <a:lnTo>
                        <a:pt x="139608" y="48418"/>
                      </a:lnTo>
                      <a:lnTo>
                        <a:pt x="141130" y="57065"/>
                      </a:lnTo>
                      <a:lnTo>
                        <a:pt x="127199" y="72778"/>
                      </a:lnTo>
                      <a:lnTo>
                        <a:pt x="97394" y="80061"/>
                      </a:lnTo>
                      <a:lnTo>
                        <a:pt x="82561" y="76903"/>
                      </a:lnTo>
                      <a:lnTo>
                        <a:pt x="66552" y="77064"/>
                      </a:lnTo>
                      <a:lnTo>
                        <a:pt x="30653" y="72438"/>
                      </a:lnTo>
                      <a:lnTo>
                        <a:pt x="23852" y="73731"/>
                      </a:lnTo>
                      <a:cubicBezTo>
                        <a:pt x="20657" y="73724"/>
                        <a:pt x="17588" y="71812"/>
                        <a:pt x="14393" y="71805"/>
                      </a:cubicBezTo>
                      <a:cubicBezTo>
                        <a:pt x="14754" y="66136"/>
                        <a:pt x="6734" y="70139"/>
                        <a:pt x="7095" y="64470"/>
                      </a:cubicBezTo>
                      <a:lnTo>
                        <a:pt x="4386" y="59985"/>
                      </a:lnTo>
                      <a:lnTo>
                        <a:pt x="2322" y="61374"/>
                      </a:lnTo>
                      <a:lnTo>
                        <a:pt x="0" y="60580"/>
                      </a:lnTo>
                      <a:lnTo>
                        <a:pt x="3518" y="53130"/>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0" name="10-Point Star 161"/>
                <p:cNvSpPr/>
                <p:nvPr/>
              </p:nvSpPr>
              <p:spPr bwMode="auto">
                <a:xfrm rot="10800000">
                  <a:off x="8596610" y="5983926"/>
                  <a:ext cx="131506" cy="8203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71233 w 152888"/>
                    <a:gd name="connsiteY13" fmla="*/ 80249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2075 w 152888"/>
                    <a:gd name="connsiteY11" fmla="*/ 83246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70322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30221 w 152888"/>
                    <a:gd name="connsiteY15" fmla="*/ 81315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35334 w 152888"/>
                    <a:gd name="connsiteY14" fmla="*/ 75623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 name="connsiteX0" fmla="*/ 1451 w 152888"/>
                    <a:gd name="connsiteY0" fmla="*/ 57048 h 95375"/>
                    <a:gd name="connsiteX1" fmla="*/ 0 w 152888"/>
                    <a:gd name="connsiteY1" fmla="*/ 39332 h 95375"/>
                    <a:gd name="connsiteX2" fmla="*/ 17956 w 152888"/>
                    <a:gd name="connsiteY2" fmla="*/ 6458 h 95375"/>
                    <a:gd name="connsiteX3" fmla="*/ 55809 w 152888"/>
                    <a:gd name="connsiteY3" fmla="*/ 0 h 95375"/>
                    <a:gd name="connsiteX4" fmla="*/ 80901 w 152888"/>
                    <a:gd name="connsiteY4" fmla="*/ 3185 h 95375"/>
                    <a:gd name="connsiteX5" fmla="*/ 118643 w 152888"/>
                    <a:gd name="connsiteY5" fmla="*/ 4688 h 95375"/>
                    <a:gd name="connsiteX6" fmla="*/ 141183 w 152888"/>
                    <a:gd name="connsiteY6" fmla="*/ 6326 h 95375"/>
                    <a:gd name="connsiteX7" fmla="*/ 152884 w 152888"/>
                    <a:gd name="connsiteY7" fmla="*/ 35213 h 95375"/>
                    <a:gd name="connsiteX8" fmla="*/ 144289 w 152888"/>
                    <a:gd name="connsiteY8" fmla="*/ 51603 h 95375"/>
                    <a:gd name="connsiteX9" fmla="*/ 145811 w 152888"/>
                    <a:gd name="connsiteY9" fmla="*/ 60250 h 95375"/>
                    <a:gd name="connsiteX10" fmla="*/ 131880 w 152888"/>
                    <a:gd name="connsiteY10" fmla="*/ 75963 h 95375"/>
                    <a:gd name="connsiteX11" fmla="*/ 106787 w 152888"/>
                    <a:gd name="connsiteY11" fmla="*/ 91098 h 95375"/>
                    <a:gd name="connsiteX12" fmla="*/ 85671 w 152888"/>
                    <a:gd name="connsiteY12" fmla="*/ 95375 h 95375"/>
                    <a:gd name="connsiteX13" fmla="*/ 66522 w 152888"/>
                    <a:gd name="connsiteY13" fmla="*/ 91242 h 95375"/>
                    <a:gd name="connsiteX14" fmla="*/ 51038 w 152888"/>
                    <a:gd name="connsiteY14" fmla="*/ 86616 h 95375"/>
                    <a:gd name="connsiteX15" fmla="*/ 42784 w 152888"/>
                    <a:gd name="connsiteY15" fmla="*/ 92308 h 95375"/>
                    <a:gd name="connsiteX16" fmla="*/ 19074 w 152888"/>
                    <a:gd name="connsiteY16" fmla="*/ 74990 h 95375"/>
                    <a:gd name="connsiteX17" fmla="*/ 11776 w 152888"/>
                    <a:gd name="connsiteY17" fmla="*/ 67655 h 95375"/>
                    <a:gd name="connsiteX18" fmla="*/ 9067 w 152888"/>
                    <a:gd name="connsiteY18" fmla="*/ 63170 h 95375"/>
                    <a:gd name="connsiteX19" fmla="*/ 7003 w 152888"/>
                    <a:gd name="connsiteY19" fmla="*/ 64559 h 95375"/>
                    <a:gd name="connsiteX20" fmla="*/ 4681 w 152888"/>
                    <a:gd name="connsiteY20" fmla="*/ 63765 h 95375"/>
                    <a:gd name="connsiteX21" fmla="*/ 1451 w 152888"/>
                    <a:gd name="connsiteY21" fmla="*/ 57048 h 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95375">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6787" y="91098"/>
                      </a:lnTo>
                      <a:lnTo>
                        <a:pt x="85671" y="95375"/>
                      </a:lnTo>
                      <a:lnTo>
                        <a:pt x="66522" y="91242"/>
                      </a:lnTo>
                      <a:lnTo>
                        <a:pt x="51038" y="86616"/>
                      </a:lnTo>
                      <a:lnTo>
                        <a:pt x="42784" y="92308"/>
                      </a:lnTo>
                      <a:cubicBezTo>
                        <a:pt x="39589" y="92301"/>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1" name="10-Point Star 161"/>
                <p:cNvSpPr/>
                <p:nvPr/>
              </p:nvSpPr>
              <p:spPr bwMode="auto">
                <a:xfrm rot="16200000">
                  <a:off x="8773997" y="5973778"/>
                  <a:ext cx="45719" cy="67950"/>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15151 w 204622"/>
                    <a:gd name="connsiteY2" fmla="*/ 30155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60705 w 204622"/>
                    <a:gd name="connsiteY7" fmla="*/ 35154 h 132780"/>
                    <a:gd name="connsiteX8" fmla="*/ 184933 w 204622"/>
                    <a:gd name="connsiteY8" fmla="*/ 62485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0364"/>
                    <a:gd name="connsiteY0" fmla="*/ 74182 h 132780"/>
                    <a:gd name="connsiteX1" fmla="*/ 18451 w 200364"/>
                    <a:gd name="connsiteY1" fmla="*/ 56154 h 132780"/>
                    <a:gd name="connsiteX2" fmla="*/ 15151 w 200364"/>
                    <a:gd name="connsiteY2" fmla="*/ 30155 h 132780"/>
                    <a:gd name="connsiteX3" fmla="*/ 66756 w 200364"/>
                    <a:gd name="connsiteY3" fmla="*/ 10881 h 132780"/>
                    <a:gd name="connsiteX4" fmla="*/ 91848 w 200364"/>
                    <a:gd name="connsiteY4" fmla="*/ 0 h 132780"/>
                    <a:gd name="connsiteX5" fmla="*/ 126464 w 200364"/>
                    <a:gd name="connsiteY5" fmla="*/ 10881 h 132780"/>
                    <a:gd name="connsiteX6" fmla="*/ 144315 w 200364"/>
                    <a:gd name="connsiteY6" fmla="*/ 15645 h 132780"/>
                    <a:gd name="connsiteX7" fmla="*/ 160705 w 200364"/>
                    <a:gd name="connsiteY7" fmla="*/ 35154 h 132780"/>
                    <a:gd name="connsiteX8" fmla="*/ 184933 w 200364"/>
                    <a:gd name="connsiteY8" fmla="*/ 62485 h 132780"/>
                    <a:gd name="connsiteX9" fmla="*/ 200364 w 200364"/>
                    <a:gd name="connsiteY9" fmla="*/ 67068 h 132780"/>
                    <a:gd name="connsiteX10" fmla="*/ 190558 w 200364"/>
                    <a:gd name="connsiteY10" fmla="*/ 96966 h 132780"/>
                    <a:gd name="connsiteX11" fmla="*/ 187106 w 200364"/>
                    <a:gd name="connsiteY11" fmla="*/ 122571 h 132780"/>
                    <a:gd name="connsiteX12" fmla="*/ 163365 w 200364"/>
                    <a:gd name="connsiteY12" fmla="*/ 123254 h 132780"/>
                    <a:gd name="connsiteX13" fmla="*/ 140751 w 200364"/>
                    <a:gd name="connsiteY13" fmla="*/ 130399 h 132780"/>
                    <a:gd name="connsiteX14" fmla="*/ 99422 w 200364"/>
                    <a:gd name="connsiteY14" fmla="*/ 122453 h 132780"/>
                    <a:gd name="connsiteX15" fmla="*/ 59612 w 200364"/>
                    <a:gd name="connsiteY15" fmla="*/ 132780 h 132780"/>
                    <a:gd name="connsiteX16" fmla="*/ 29855 w 200364"/>
                    <a:gd name="connsiteY16" fmla="*/ 123254 h 132780"/>
                    <a:gd name="connsiteX17" fmla="*/ 18451 w 200364"/>
                    <a:gd name="connsiteY17" fmla="*/ 101794 h 132780"/>
                    <a:gd name="connsiteX18" fmla="*/ 19554 w 200364"/>
                    <a:gd name="connsiteY18" fmla="*/ 107579 h 132780"/>
                    <a:gd name="connsiteX19" fmla="*/ 0 w 200364"/>
                    <a:gd name="connsiteY19" fmla="*/ 67068 h 132780"/>
                    <a:gd name="connsiteX20" fmla="*/ 504 w 200364"/>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40751 w 194739"/>
                    <a:gd name="connsiteY13" fmla="*/ 130399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32780"/>
                    <a:gd name="connsiteX1" fmla="*/ 18451 w 194739"/>
                    <a:gd name="connsiteY1" fmla="*/ 56154 h 132780"/>
                    <a:gd name="connsiteX2" fmla="*/ 15151 w 194739"/>
                    <a:gd name="connsiteY2" fmla="*/ 30155 h 132780"/>
                    <a:gd name="connsiteX3" fmla="*/ 66756 w 194739"/>
                    <a:gd name="connsiteY3" fmla="*/ 10881 h 132780"/>
                    <a:gd name="connsiteX4" fmla="*/ 91848 w 194739"/>
                    <a:gd name="connsiteY4" fmla="*/ 0 h 132780"/>
                    <a:gd name="connsiteX5" fmla="*/ 126464 w 194739"/>
                    <a:gd name="connsiteY5" fmla="*/ 10881 h 132780"/>
                    <a:gd name="connsiteX6" fmla="*/ 144315 w 194739"/>
                    <a:gd name="connsiteY6" fmla="*/ 15645 h 132780"/>
                    <a:gd name="connsiteX7" fmla="*/ 160705 w 194739"/>
                    <a:gd name="connsiteY7" fmla="*/ 35154 h 132780"/>
                    <a:gd name="connsiteX8" fmla="*/ 184933 w 194739"/>
                    <a:gd name="connsiteY8" fmla="*/ 62485 h 132780"/>
                    <a:gd name="connsiteX9" fmla="*/ 194739 w 194739"/>
                    <a:gd name="connsiteY9" fmla="*/ 72694 h 132780"/>
                    <a:gd name="connsiteX10" fmla="*/ 190558 w 194739"/>
                    <a:gd name="connsiteY10" fmla="*/ 96966 h 132780"/>
                    <a:gd name="connsiteX11" fmla="*/ 187106 w 194739"/>
                    <a:gd name="connsiteY11" fmla="*/ 122571 h 132780"/>
                    <a:gd name="connsiteX12" fmla="*/ 163365 w 194739"/>
                    <a:gd name="connsiteY12" fmla="*/ 123254 h 132780"/>
                    <a:gd name="connsiteX13" fmla="*/ 135125 w 194739"/>
                    <a:gd name="connsiteY13" fmla="*/ 116334 h 132780"/>
                    <a:gd name="connsiteX14" fmla="*/ 99422 w 194739"/>
                    <a:gd name="connsiteY14" fmla="*/ 122453 h 132780"/>
                    <a:gd name="connsiteX15" fmla="*/ 59612 w 194739"/>
                    <a:gd name="connsiteY15" fmla="*/ 132780 h 132780"/>
                    <a:gd name="connsiteX16" fmla="*/ 29855 w 194739"/>
                    <a:gd name="connsiteY16" fmla="*/ 123254 h 132780"/>
                    <a:gd name="connsiteX17" fmla="*/ 18451 w 194739"/>
                    <a:gd name="connsiteY17" fmla="*/ 101794 h 132780"/>
                    <a:gd name="connsiteX18" fmla="*/ 19554 w 194739"/>
                    <a:gd name="connsiteY18" fmla="*/ 107579 h 132780"/>
                    <a:gd name="connsiteX19" fmla="*/ 0 w 194739"/>
                    <a:gd name="connsiteY19" fmla="*/ 67068 h 132780"/>
                    <a:gd name="connsiteX20" fmla="*/ 504 w 194739"/>
                    <a:gd name="connsiteY20" fmla="*/ 74182 h 132780"/>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29855 w 194739"/>
                    <a:gd name="connsiteY16" fmla="*/ 123254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19554 w 194739"/>
                    <a:gd name="connsiteY18" fmla="*/ 107579 h 123254"/>
                    <a:gd name="connsiteX19" fmla="*/ 0 w 194739"/>
                    <a:gd name="connsiteY19" fmla="*/ 67068 h 123254"/>
                    <a:gd name="connsiteX20" fmla="*/ 504 w 194739"/>
                    <a:gd name="connsiteY20" fmla="*/ 74182 h 123254"/>
                    <a:gd name="connsiteX0" fmla="*/ 504 w 194739"/>
                    <a:gd name="connsiteY0" fmla="*/ 74182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504 w 194739"/>
                    <a:gd name="connsiteY20" fmla="*/ 74182 h 123254"/>
                    <a:gd name="connsiteX0" fmla="*/ 11756 w 194739"/>
                    <a:gd name="connsiteY0" fmla="*/ 76996 h 123254"/>
                    <a:gd name="connsiteX1" fmla="*/ 18451 w 194739"/>
                    <a:gd name="connsiteY1" fmla="*/ 56154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11756 w 194739"/>
                    <a:gd name="connsiteY0" fmla="*/ 76996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11756 w 194739"/>
                    <a:gd name="connsiteY20" fmla="*/ 76996 h 123254"/>
                    <a:gd name="connsiteX0" fmla="*/ 25820 w 194739"/>
                    <a:gd name="connsiteY0" fmla="*/ 79808 h 123254"/>
                    <a:gd name="connsiteX1" fmla="*/ 29703 w 194739"/>
                    <a:gd name="connsiteY1" fmla="*/ 53340 h 123254"/>
                    <a:gd name="connsiteX2" fmla="*/ 15151 w 194739"/>
                    <a:gd name="connsiteY2" fmla="*/ 30155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25820 w 194739"/>
                    <a:gd name="connsiteY0" fmla="*/ 79808 h 123254"/>
                    <a:gd name="connsiteX1" fmla="*/ 29703 w 194739"/>
                    <a:gd name="connsiteY1" fmla="*/ 53340 h 123254"/>
                    <a:gd name="connsiteX2" fmla="*/ 32029 w 194739"/>
                    <a:gd name="connsiteY2" fmla="*/ 32969 h 123254"/>
                    <a:gd name="connsiteX3" fmla="*/ 66756 w 194739"/>
                    <a:gd name="connsiteY3" fmla="*/ 10881 h 123254"/>
                    <a:gd name="connsiteX4" fmla="*/ 91848 w 194739"/>
                    <a:gd name="connsiteY4" fmla="*/ 0 h 123254"/>
                    <a:gd name="connsiteX5" fmla="*/ 126464 w 194739"/>
                    <a:gd name="connsiteY5" fmla="*/ 10881 h 123254"/>
                    <a:gd name="connsiteX6" fmla="*/ 144315 w 194739"/>
                    <a:gd name="connsiteY6" fmla="*/ 15645 h 123254"/>
                    <a:gd name="connsiteX7" fmla="*/ 160705 w 194739"/>
                    <a:gd name="connsiteY7" fmla="*/ 35154 h 123254"/>
                    <a:gd name="connsiteX8" fmla="*/ 184933 w 194739"/>
                    <a:gd name="connsiteY8" fmla="*/ 62485 h 123254"/>
                    <a:gd name="connsiteX9" fmla="*/ 194739 w 194739"/>
                    <a:gd name="connsiteY9" fmla="*/ 72694 h 123254"/>
                    <a:gd name="connsiteX10" fmla="*/ 190558 w 194739"/>
                    <a:gd name="connsiteY10" fmla="*/ 96966 h 123254"/>
                    <a:gd name="connsiteX11" fmla="*/ 187106 w 194739"/>
                    <a:gd name="connsiteY11" fmla="*/ 122571 h 123254"/>
                    <a:gd name="connsiteX12" fmla="*/ 163365 w 194739"/>
                    <a:gd name="connsiteY12" fmla="*/ 123254 h 123254"/>
                    <a:gd name="connsiteX13" fmla="*/ 135125 w 194739"/>
                    <a:gd name="connsiteY13" fmla="*/ 116334 h 123254"/>
                    <a:gd name="connsiteX14" fmla="*/ 99422 w 194739"/>
                    <a:gd name="connsiteY14" fmla="*/ 122453 h 123254"/>
                    <a:gd name="connsiteX15" fmla="*/ 56798 w 194739"/>
                    <a:gd name="connsiteY15" fmla="*/ 118715 h 123254"/>
                    <a:gd name="connsiteX16" fmla="*/ 32668 w 194739"/>
                    <a:gd name="connsiteY16" fmla="*/ 106376 h 123254"/>
                    <a:gd name="connsiteX17" fmla="*/ 18451 w 194739"/>
                    <a:gd name="connsiteY17" fmla="*/ 101794 h 123254"/>
                    <a:gd name="connsiteX18" fmla="*/ 22366 w 194739"/>
                    <a:gd name="connsiteY18" fmla="*/ 104766 h 123254"/>
                    <a:gd name="connsiteX19" fmla="*/ 0 w 194739"/>
                    <a:gd name="connsiteY19" fmla="*/ 67068 h 123254"/>
                    <a:gd name="connsiteX20" fmla="*/ 25820 w 194739"/>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73041 w 180674"/>
                    <a:gd name="connsiteY11" fmla="*/ 122571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11755 w 180674"/>
                    <a:gd name="connsiteY0" fmla="*/ 79808 h 123254"/>
                    <a:gd name="connsiteX1" fmla="*/ 15638 w 180674"/>
                    <a:gd name="connsiteY1" fmla="*/ 53340 h 123254"/>
                    <a:gd name="connsiteX2" fmla="*/ 17964 w 180674"/>
                    <a:gd name="connsiteY2" fmla="*/ 32969 h 123254"/>
                    <a:gd name="connsiteX3" fmla="*/ 52691 w 180674"/>
                    <a:gd name="connsiteY3" fmla="*/ 10881 h 123254"/>
                    <a:gd name="connsiteX4" fmla="*/ 77783 w 180674"/>
                    <a:gd name="connsiteY4" fmla="*/ 0 h 123254"/>
                    <a:gd name="connsiteX5" fmla="*/ 112399 w 180674"/>
                    <a:gd name="connsiteY5" fmla="*/ 10881 h 123254"/>
                    <a:gd name="connsiteX6" fmla="*/ 130250 w 180674"/>
                    <a:gd name="connsiteY6" fmla="*/ 15645 h 123254"/>
                    <a:gd name="connsiteX7" fmla="*/ 146640 w 180674"/>
                    <a:gd name="connsiteY7" fmla="*/ 35154 h 123254"/>
                    <a:gd name="connsiteX8" fmla="*/ 170868 w 180674"/>
                    <a:gd name="connsiteY8" fmla="*/ 62485 h 123254"/>
                    <a:gd name="connsiteX9" fmla="*/ 180674 w 180674"/>
                    <a:gd name="connsiteY9" fmla="*/ 72694 h 123254"/>
                    <a:gd name="connsiteX10" fmla="*/ 176493 w 180674"/>
                    <a:gd name="connsiteY10" fmla="*/ 96966 h 123254"/>
                    <a:gd name="connsiteX11" fmla="*/ 164602 w 180674"/>
                    <a:gd name="connsiteY11" fmla="*/ 111320 h 123254"/>
                    <a:gd name="connsiteX12" fmla="*/ 149300 w 180674"/>
                    <a:gd name="connsiteY12" fmla="*/ 123254 h 123254"/>
                    <a:gd name="connsiteX13" fmla="*/ 121060 w 180674"/>
                    <a:gd name="connsiteY13" fmla="*/ 116334 h 123254"/>
                    <a:gd name="connsiteX14" fmla="*/ 85357 w 180674"/>
                    <a:gd name="connsiteY14" fmla="*/ 122453 h 123254"/>
                    <a:gd name="connsiteX15" fmla="*/ 42733 w 180674"/>
                    <a:gd name="connsiteY15" fmla="*/ 118715 h 123254"/>
                    <a:gd name="connsiteX16" fmla="*/ 18603 w 180674"/>
                    <a:gd name="connsiteY16" fmla="*/ 106376 h 123254"/>
                    <a:gd name="connsiteX17" fmla="*/ 4386 w 180674"/>
                    <a:gd name="connsiteY17" fmla="*/ 101794 h 123254"/>
                    <a:gd name="connsiteX18" fmla="*/ 8301 w 180674"/>
                    <a:gd name="connsiteY18" fmla="*/ 104766 h 123254"/>
                    <a:gd name="connsiteX19" fmla="*/ 0 w 180674"/>
                    <a:gd name="connsiteY19" fmla="*/ 86759 h 123254"/>
                    <a:gd name="connsiteX20" fmla="*/ 11755 w 180674"/>
                    <a:gd name="connsiteY20" fmla="*/ 79808 h 123254"/>
                    <a:gd name="connsiteX0" fmla="*/ 0 w 182986"/>
                    <a:gd name="connsiteY0" fmla="*/ 64179 h 123254"/>
                    <a:gd name="connsiteX1" fmla="*/ 17950 w 182986"/>
                    <a:gd name="connsiteY1" fmla="*/ 53340 h 123254"/>
                    <a:gd name="connsiteX2" fmla="*/ 20276 w 182986"/>
                    <a:gd name="connsiteY2" fmla="*/ 32969 h 123254"/>
                    <a:gd name="connsiteX3" fmla="*/ 55003 w 182986"/>
                    <a:gd name="connsiteY3" fmla="*/ 10881 h 123254"/>
                    <a:gd name="connsiteX4" fmla="*/ 80095 w 182986"/>
                    <a:gd name="connsiteY4" fmla="*/ 0 h 123254"/>
                    <a:gd name="connsiteX5" fmla="*/ 114711 w 182986"/>
                    <a:gd name="connsiteY5" fmla="*/ 10881 h 123254"/>
                    <a:gd name="connsiteX6" fmla="*/ 132562 w 182986"/>
                    <a:gd name="connsiteY6" fmla="*/ 15645 h 123254"/>
                    <a:gd name="connsiteX7" fmla="*/ 148952 w 182986"/>
                    <a:gd name="connsiteY7" fmla="*/ 35154 h 123254"/>
                    <a:gd name="connsiteX8" fmla="*/ 173180 w 182986"/>
                    <a:gd name="connsiteY8" fmla="*/ 62485 h 123254"/>
                    <a:gd name="connsiteX9" fmla="*/ 182986 w 182986"/>
                    <a:gd name="connsiteY9" fmla="*/ 72694 h 123254"/>
                    <a:gd name="connsiteX10" fmla="*/ 178805 w 182986"/>
                    <a:gd name="connsiteY10" fmla="*/ 96966 h 123254"/>
                    <a:gd name="connsiteX11" fmla="*/ 166914 w 182986"/>
                    <a:gd name="connsiteY11" fmla="*/ 111320 h 123254"/>
                    <a:gd name="connsiteX12" fmla="*/ 151612 w 182986"/>
                    <a:gd name="connsiteY12" fmla="*/ 123254 h 123254"/>
                    <a:gd name="connsiteX13" fmla="*/ 123372 w 182986"/>
                    <a:gd name="connsiteY13" fmla="*/ 116334 h 123254"/>
                    <a:gd name="connsiteX14" fmla="*/ 87669 w 182986"/>
                    <a:gd name="connsiteY14" fmla="*/ 122453 h 123254"/>
                    <a:gd name="connsiteX15" fmla="*/ 45045 w 182986"/>
                    <a:gd name="connsiteY15" fmla="*/ 118715 h 123254"/>
                    <a:gd name="connsiteX16" fmla="*/ 20915 w 182986"/>
                    <a:gd name="connsiteY16" fmla="*/ 106376 h 123254"/>
                    <a:gd name="connsiteX17" fmla="*/ 6698 w 182986"/>
                    <a:gd name="connsiteY17" fmla="*/ 101794 h 123254"/>
                    <a:gd name="connsiteX18" fmla="*/ 10613 w 182986"/>
                    <a:gd name="connsiteY18" fmla="*/ 104766 h 123254"/>
                    <a:gd name="connsiteX19" fmla="*/ 2312 w 182986"/>
                    <a:gd name="connsiteY19" fmla="*/ 86759 h 123254"/>
                    <a:gd name="connsiteX20" fmla="*/ 0 w 182986"/>
                    <a:gd name="connsiteY20" fmla="*/ 64179 h 123254"/>
                    <a:gd name="connsiteX0" fmla="*/ 806 w 183792"/>
                    <a:gd name="connsiteY0" fmla="*/ 64179 h 123254"/>
                    <a:gd name="connsiteX1" fmla="*/ 0 w 183792"/>
                    <a:gd name="connsiteY1" fmla="*/ 36147 h 123254"/>
                    <a:gd name="connsiteX2" fmla="*/ 21082 w 183792"/>
                    <a:gd name="connsiteY2" fmla="*/ 32969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4179 h 123254"/>
                    <a:gd name="connsiteX1" fmla="*/ 0 w 183792"/>
                    <a:gd name="connsiteY1" fmla="*/ 36147 h 123254"/>
                    <a:gd name="connsiteX2" fmla="*/ 17956 w 183792"/>
                    <a:gd name="connsiteY2" fmla="*/ 3273 h 123254"/>
                    <a:gd name="connsiteX3" fmla="*/ 55809 w 183792"/>
                    <a:gd name="connsiteY3" fmla="*/ 10881 h 123254"/>
                    <a:gd name="connsiteX4" fmla="*/ 80901 w 183792"/>
                    <a:gd name="connsiteY4" fmla="*/ 0 h 123254"/>
                    <a:gd name="connsiteX5" fmla="*/ 115517 w 183792"/>
                    <a:gd name="connsiteY5" fmla="*/ 10881 h 123254"/>
                    <a:gd name="connsiteX6" fmla="*/ 133368 w 183792"/>
                    <a:gd name="connsiteY6" fmla="*/ 15645 h 123254"/>
                    <a:gd name="connsiteX7" fmla="*/ 149758 w 183792"/>
                    <a:gd name="connsiteY7" fmla="*/ 35154 h 123254"/>
                    <a:gd name="connsiteX8" fmla="*/ 173986 w 183792"/>
                    <a:gd name="connsiteY8" fmla="*/ 62485 h 123254"/>
                    <a:gd name="connsiteX9" fmla="*/ 183792 w 183792"/>
                    <a:gd name="connsiteY9" fmla="*/ 72694 h 123254"/>
                    <a:gd name="connsiteX10" fmla="*/ 179611 w 183792"/>
                    <a:gd name="connsiteY10" fmla="*/ 96966 h 123254"/>
                    <a:gd name="connsiteX11" fmla="*/ 167720 w 183792"/>
                    <a:gd name="connsiteY11" fmla="*/ 111320 h 123254"/>
                    <a:gd name="connsiteX12" fmla="*/ 152418 w 183792"/>
                    <a:gd name="connsiteY12" fmla="*/ 123254 h 123254"/>
                    <a:gd name="connsiteX13" fmla="*/ 124178 w 183792"/>
                    <a:gd name="connsiteY13" fmla="*/ 116334 h 123254"/>
                    <a:gd name="connsiteX14" fmla="*/ 88475 w 183792"/>
                    <a:gd name="connsiteY14" fmla="*/ 122453 h 123254"/>
                    <a:gd name="connsiteX15" fmla="*/ 45851 w 183792"/>
                    <a:gd name="connsiteY15" fmla="*/ 118715 h 123254"/>
                    <a:gd name="connsiteX16" fmla="*/ 21721 w 183792"/>
                    <a:gd name="connsiteY16" fmla="*/ 106376 h 123254"/>
                    <a:gd name="connsiteX17" fmla="*/ 7504 w 183792"/>
                    <a:gd name="connsiteY17" fmla="*/ 101794 h 123254"/>
                    <a:gd name="connsiteX18" fmla="*/ 11419 w 183792"/>
                    <a:gd name="connsiteY18" fmla="*/ 104766 h 123254"/>
                    <a:gd name="connsiteX19" fmla="*/ 3118 w 183792"/>
                    <a:gd name="connsiteY19" fmla="*/ 86759 h 123254"/>
                    <a:gd name="connsiteX20" fmla="*/ 806 w 183792"/>
                    <a:gd name="connsiteY20" fmla="*/ 64179 h 123254"/>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5517 w 183792"/>
                    <a:gd name="connsiteY5" fmla="*/ 14066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33368 w 183792"/>
                    <a:gd name="connsiteY6" fmla="*/ 18830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9758 w 183792"/>
                    <a:gd name="connsiteY7" fmla="*/ 38339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73986 w 183792"/>
                    <a:gd name="connsiteY8" fmla="*/ 65670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40380 w 183792"/>
                    <a:gd name="connsiteY7" fmla="*/ 41465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25533 w 183792"/>
                    <a:gd name="connsiteY8" fmla="*/ 68796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83792"/>
                    <a:gd name="connsiteY0" fmla="*/ 67364 h 126439"/>
                    <a:gd name="connsiteX1" fmla="*/ 0 w 183792"/>
                    <a:gd name="connsiteY1" fmla="*/ 39332 h 126439"/>
                    <a:gd name="connsiteX2" fmla="*/ 17956 w 183792"/>
                    <a:gd name="connsiteY2" fmla="*/ 6458 h 126439"/>
                    <a:gd name="connsiteX3" fmla="*/ 55809 w 183792"/>
                    <a:gd name="connsiteY3" fmla="*/ 0 h 126439"/>
                    <a:gd name="connsiteX4" fmla="*/ 80901 w 183792"/>
                    <a:gd name="connsiteY4" fmla="*/ 3185 h 126439"/>
                    <a:gd name="connsiteX5" fmla="*/ 118643 w 183792"/>
                    <a:gd name="connsiteY5" fmla="*/ 4688 h 126439"/>
                    <a:gd name="connsiteX6" fmla="*/ 141183 w 183792"/>
                    <a:gd name="connsiteY6" fmla="*/ 6326 h 126439"/>
                    <a:gd name="connsiteX7" fmla="*/ 152884 w 183792"/>
                    <a:gd name="connsiteY7" fmla="*/ 35213 h 126439"/>
                    <a:gd name="connsiteX8" fmla="*/ 144289 w 183792"/>
                    <a:gd name="connsiteY8" fmla="*/ 51603 h 126439"/>
                    <a:gd name="connsiteX9" fmla="*/ 183792 w 183792"/>
                    <a:gd name="connsiteY9" fmla="*/ 75879 h 126439"/>
                    <a:gd name="connsiteX10" fmla="*/ 179611 w 183792"/>
                    <a:gd name="connsiteY10" fmla="*/ 100151 h 126439"/>
                    <a:gd name="connsiteX11" fmla="*/ 167720 w 183792"/>
                    <a:gd name="connsiteY11" fmla="*/ 114505 h 126439"/>
                    <a:gd name="connsiteX12" fmla="*/ 152418 w 183792"/>
                    <a:gd name="connsiteY12" fmla="*/ 126439 h 126439"/>
                    <a:gd name="connsiteX13" fmla="*/ 124178 w 183792"/>
                    <a:gd name="connsiteY13" fmla="*/ 119519 h 126439"/>
                    <a:gd name="connsiteX14" fmla="*/ 88475 w 183792"/>
                    <a:gd name="connsiteY14" fmla="*/ 125638 h 126439"/>
                    <a:gd name="connsiteX15" fmla="*/ 45851 w 183792"/>
                    <a:gd name="connsiteY15" fmla="*/ 121900 h 126439"/>
                    <a:gd name="connsiteX16" fmla="*/ 21721 w 183792"/>
                    <a:gd name="connsiteY16" fmla="*/ 109561 h 126439"/>
                    <a:gd name="connsiteX17" fmla="*/ 7504 w 183792"/>
                    <a:gd name="connsiteY17" fmla="*/ 104979 h 126439"/>
                    <a:gd name="connsiteX18" fmla="*/ 11419 w 183792"/>
                    <a:gd name="connsiteY18" fmla="*/ 107951 h 126439"/>
                    <a:gd name="connsiteX19" fmla="*/ 3118 w 183792"/>
                    <a:gd name="connsiteY19" fmla="*/ 89944 h 126439"/>
                    <a:gd name="connsiteX20" fmla="*/ 806 w 183792"/>
                    <a:gd name="connsiteY20" fmla="*/ 67364 h 126439"/>
                    <a:gd name="connsiteX0" fmla="*/ 806 w 179611"/>
                    <a:gd name="connsiteY0" fmla="*/ 67364 h 126439"/>
                    <a:gd name="connsiteX1" fmla="*/ 0 w 179611"/>
                    <a:gd name="connsiteY1" fmla="*/ 39332 h 126439"/>
                    <a:gd name="connsiteX2" fmla="*/ 17956 w 179611"/>
                    <a:gd name="connsiteY2" fmla="*/ 6458 h 126439"/>
                    <a:gd name="connsiteX3" fmla="*/ 55809 w 179611"/>
                    <a:gd name="connsiteY3" fmla="*/ 0 h 126439"/>
                    <a:gd name="connsiteX4" fmla="*/ 80901 w 179611"/>
                    <a:gd name="connsiteY4" fmla="*/ 3185 h 126439"/>
                    <a:gd name="connsiteX5" fmla="*/ 118643 w 179611"/>
                    <a:gd name="connsiteY5" fmla="*/ 4688 h 126439"/>
                    <a:gd name="connsiteX6" fmla="*/ 141183 w 179611"/>
                    <a:gd name="connsiteY6" fmla="*/ 6326 h 126439"/>
                    <a:gd name="connsiteX7" fmla="*/ 152884 w 179611"/>
                    <a:gd name="connsiteY7" fmla="*/ 35213 h 126439"/>
                    <a:gd name="connsiteX8" fmla="*/ 144289 w 179611"/>
                    <a:gd name="connsiteY8" fmla="*/ 51603 h 126439"/>
                    <a:gd name="connsiteX9" fmla="*/ 150969 w 179611"/>
                    <a:gd name="connsiteY9" fmla="*/ 60250 h 126439"/>
                    <a:gd name="connsiteX10" fmla="*/ 179611 w 179611"/>
                    <a:gd name="connsiteY10" fmla="*/ 100151 h 126439"/>
                    <a:gd name="connsiteX11" fmla="*/ 167720 w 179611"/>
                    <a:gd name="connsiteY11" fmla="*/ 114505 h 126439"/>
                    <a:gd name="connsiteX12" fmla="*/ 152418 w 179611"/>
                    <a:gd name="connsiteY12" fmla="*/ 126439 h 126439"/>
                    <a:gd name="connsiteX13" fmla="*/ 124178 w 179611"/>
                    <a:gd name="connsiteY13" fmla="*/ 119519 h 126439"/>
                    <a:gd name="connsiteX14" fmla="*/ 88475 w 179611"/>
                    <a:gd name="connsiteY14" fmla="*/ 125638 h 126439"/>
                    <a:gd name="connsiteX15" fmla="*/ 45851 w 179611"/>
                    <a:gd name="connsiteY15" fmla="*/ 121900 h 126439"/>
                    <a:gd name="connsiteX16" fmla="*/ 21721 w 179611"/>
                    <a:gd name="connsiteY16" fmla="*/ 109561 h 126439"/>
                    <a:gd name="connsiteX17" fmla="*/ 7504 w 179611"/>
                    <a:gd name="connsiteY17" fmla="*/ 104979 h 126439"/>
                    <a:gd name="connsiteX18" fmla="*/ 11419 w 179611"/>
                    <a:gd name="connsiteY18" fmla="*/ 107951 h 126439"/>
                    <a:gd name="connsiteX19" fmla="*/ 3118 w 179611"/>
                    <a:gd name="connsiteY19" fmla="*/ 89944 h 126439"/>
                    <a:gd name="connsiteX20" fmla="*/ 806 w 179611"/>
                    <a:gd name="connsiteY20" fmla="*/ 67364 h 126439"/>
                    <a:gd name="connsiteX0" fmla="*/ 806 w 167720"/>
                    <a:gd name="connsiteY0" fmla="*/ 67364 h 126439"/>
                    <a:gd name="connsiteX1" fmla="*/ 0 w 167720"/>
                    <a:gd name="connsiteY1" fmla="*/ 39332 h 126439"/>
                    <a:gd name="connsiteX2" fmla="*/ 17956 w 167720"/>
                    <a:gd name="connsiteY2" fmla="*/ 6458 h 126439"/>
                    <a:gd name="connsiteX3" fmla="*/ 55809 w 167720"/>
                    <a:gd name="connsiteY3" fmla="*/ 0 h 126439"/>
                    <a:gd name="connsiteX4" fmla="*/ 80901 w 167720"/>
                    <a:gd name="connsiteY4" fmla="*/ 3185 h 126439"/>
                    <a:gd name="connsiteX5" fmla="*/ 118643 w 167720"/>
                    <a:gd name="connsiteY5" fmla="*/ 4688 h 126439"/>
                    <a:gd name="connsiteX6" fmla="*/ 141183 w 167720"/>
                    <a:gd name="connsiteY6" fmla="*/ 6326 h 126439"/>
                    <a:gd name="connsiteX7" fmla="*/ 152884 w 167720"/>
                    <a:gd name="connsiteY7" fmla="*/ 35213 h 126439"/>
                    <a:gd name="connsiteX8" fmla="*/ 144289 w 167720"/>
                    <a:gd name="connsiteY8" fmla="*/ 51603 h 126439"/>
                    <a:gd name="connsiteX9" fmla="*/ 150969 w 167720"/>
                    <a:gd name="connsiteY9" fmla="*/ 60250 h 126439"/>
                    <a:gd name="connsiteX10" fmla="*/ 138973 w 167720"/>
                    <a:gd name="connsiteY10" fmla="*/ 79832 h 126439"/>
                    <a:gd name="connsiteX11" fmla="*/ 167720 w 167720"/>
                    <a:gd name="connsiteY11" fmla="*/ 114505 h 126439"/>
                    <a:gd name="connsiteX12" fmla="*/ 152418 w 167720"/>
                    <a:gd name="connsiteY12" fmla="*/ 126439 h 126439"/>
                    <a:gd name="connsiteX13" fmla="*/ 124178 w 167720"/>
                    <a:gd name="connsiteY13" fmla="*/ 119519 h 126439"/>
                    <a:gd name="connsiteX14" fmla="*/ 88475 w 167720"/>
                    <a:gd name="connsiteY14" fmla="*/ 125638 h 126439"/>
                    <a:gd name="connsiteX15" fmla="*/ 45851 w 167720"/>
                    <a:gd name="connsiteY15" fmla="*/ 121900 h 126439"/>
                    <a:gd name="connsiteX16" fmla="*/ 21721 w 167720"/>
                    <a:gd name="connsiteY16" fmla="*/ 109561 h 126439"/>
                    <a:gd name="connsiteX17" fmla="*/ 7504 w 167720"/>
                    <a:gd name="connsiteY17" fmla="*/ 104979 h 126439"/>
                    <a:gd name="connsiteX18" fmla="*/ 11419 w 167720"/>
                    <a:gd name="connsiteY18" fmla="*/ 107951 h 126439"/>
                    <a:gd name="connsiteX19" fmla="*/ 3118 w 167720"/>
                    <a:gd name="connsiteY19" fmla="*/ 89944 h 126439"/>
                    <a:gd name="connsiteX20" fmla="*/ 806 w 167720"/>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124178 w 152888"/>
                    <a:gd name="connsiteY13" fmla="*/ 119519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6439"/>
                    <a:gd name="connsiteX1" fmla="*/ 0 w 152888"/>
                    <a:gd name="connsiteY1" fmla="*/ 39332 h 126439"/>
                    <a:gd name="connsiteX2" fmla="*/ 17956 w 152888"/>
                    <a:gd name="connsiteY2" fmla="*/ 6458 h 126439"/>
                    <a:gd name="connsiteX3" fmla="*/ 55809 w 152888"/>
                    <a:gd name="connsiteY3" fmla="*/ 0 h 126439"/>
                    <a:gd name="connsiteX4" fmla="*/ 80901 w 152888"/>
                    <a:gd name="connsiteY4" fmla="*/ 3185 h 126439"/>
                    <a:gd name="connsiteX5" fmla="*/ 118643 w 152888"/>
                    <a:gd name="connsiteY5" fmla="*/ 4688 h 126439"/>
                    <a:gd name="connsiteX6" fmla="*/ 141183 w 152888"/>
                    <a:gd name="connsiteY6" fmla="*/ 6326 h 126439"/>
                    <a:gd name="connsiteX7" fmla="*/ 152884 w 152888"/>
                    <a:gd name="connsiteY7" fmla="*/ 35213 h 126439"/>
                    <a:gd name="connsiteX8" fmla="*/ 144289 w 152888"/>
                    <a:gd name="connsiteY8" fmla="*/ 51603 h 126439"/>
                    <a:gd name="connsiteX9" fmla="*/ 150969 w 152888"/>
                    <a:gd name="connsiteY9" fmla="*/ 60250 h 126439"/>
                    <a:gd name="connsiteX10" fmla="*/ 138973 w 152888"/>
                    <a:gd name="connsiteY10" fmla="*/ 79832 h 126439"/>
                    <a:gd name="connsiteX11" fmla="*/ 102075 w 152888"/>
                    <a:gd name="connsiteY11" fmla="*/ 83246 h 126439"/>
                    <a:gd name="connsiteX12" fmla="*/ 152418 w 152888"/>
                    <a:gd name="connsiteY12" fmla="*/ 126439 h 126439"/>
                    <a:gd name="connsiteX13" fmla="*/ 64785 w 152888"/>
                    <a:gd name="connsiteY13" fmla="*/ 86697 h 126439"/>
                    <a:gd name="connsiteX14" fmla="*/ 88475 w 152888"/>
                    <a:gd name="connsiteY14" fmla="*/ 125638 h 126439"/>
                    <a:gd name="connsiteX15" fmla="*/ 45851 w 152888"/>
                    <a:gd name="connsiteY15" fmla="*/ 121900 h 126439"/>
                    <a:gd name="connsiteX16" fmla="*/ 21721 w 152888"/>
                    <a:gd name="connsiteY16" fmla="*/ 109561 h 126439"/>
                    <a:gd name="connsiteX17" fmla="*/ 7504 w 152888"/>
                    <a:gd name="connsiteY17" fmla="*/ 104979 h 126439"/>
                    <a:gd name="connsiteX18" fmla="*/ 11419 w 152888"/>
                    <a:gd name="connsiteY18" fmla="*/ 107951 h 126439"/>
                    <a:gd name="connsiteX19" fmla="*/ 3118 w 152888"/>
                    <a:gd name="connsiteY19" fmla="*/ 89944 h 126439"/>
                    <a:gd name="connsiteX20" fmla="*/ 806 w 152888"/>
                    <a:gd name="connsiteY20" fmla="*/ 67364 h 126439"/>
                    <a:gd name="connsiteX0" fmla="*/ 806 w 152888"/>
                    <a:gd name="connsiteY0" fmla="*/ 67364 h 125638"/>
                    <a:gd name="connsiteX1" fmla="*/ 0 w 152888"/>
                    <a:gd name="connsiteY1" fmla="*/ 39332 h 125638"/>
                    <a:gd name="connsiteX2" fmla="*/ 17956 w 152888"/>
                    <a:gd name="connsiteY2" fmla="*/ 6458 h 125638"/>
                    <a:gd name="connsiteX3" fmla="*/ 55809 w 152888"/>
                    <a:gd name="connsiteY3" fmla="*/ 0 h 125638"/>
                    <a:gd name="connsiteX4" fmla="*/ 80901 w 152888"/>
                    <a:gd name="connsiteY4" fmla="*/ 3185 h 125638"/>
                    <a:gd name="connsiteX5" fmla="*/ 118643 w 152888"/>
                    <a:gd name="connsiteY5" fmla="*/ 4688 h 125638"/>
                    <a:gd name="connsiteX6" fmla="*/ 141183 w 152888"/>
                    <a:gd name="connsiteY6" fmla="*/ 6326 h 125638"/>
                    <a:gd name="connsiteX7" fmla="*/ 152884 w 152888"/>
                    <a:gd name="connsiteY7" fmla="*/ 35213 h 125638"/>
                    <a:gd name="connsiteX8" fmla="*/ 144289 w 152888"/>
                    <a:gd name="connsiteY8" fmla="*/ 51603 h 125638"/>
                    <a:gd name="connsiteX9" fmla="*/ 150969 w 152888"/>
                    <a:gd name="connsiteY9" fmla="*/ 60250 h 125638"/>
                    <a:gd name="connsiteX10" fmla="*/ 138973 w 152888"/>
                    <a:gd name="connsiteY10" fmla="*/ 79832 h 125638"/>
                    <a:gd name="connsiteX11" fmla="*/ 102075 w 152888"/>
                    <a:gd name="connsiteY11" fmla="*/ 83246 h 125638"/>
                    <a:gd name="connsiteX12" fmla="*/ 82084 w 152888"/>
                    <a:gd name="connsiteY12" fmla="*/ 71735 h 125638"/>
                    <a:gd name="connsiteX13" fmla="*/ 64785 w 152888"/>
                    <a:gd name="connsiteY13" fmla="*/ 86697 h 125638"/>
                    <a:gd name="connsiteX14" fmla="*/ 88475 w 152888"/>
                    <a:gd name="connsiteY14" fmla="*/ 125638 h 125638"/>
                    <a:gd name="connsiteX15" fmla="*/ 45851 w 152888"/>
                    <a:gd name="connsiteY15" fmla="*/ 121900 h 125638"/>
                    <a:gd name="connsiteX16" fmla="*/ 21721 w 152888"/>
                    <a:gd name="connsiteY16" fmla="*/ 109561 h 125638"/>
                    <a:gd name="connsiteX17" fmla="*/ 7504 w 152888"/>
                    <a:gd name="connsiteY17" fmla="*/ 104979 h 125638"/>
                    <a:gd name="connsiteX18" fmla="*/ 11419 w 152888"/>
                    <a:gd name="connsiteY18" fmla="*/ 107951 h 125638"/>
                    <a:gd name="connsiteX19" fmla="*/ 3118 w 152888"/>
                    <a:gd name="connsiteY19" fmla="*/ 89944 h 125638"/>
                    <a:gd name="connsiteX20" fmla="*/ 806 w 152888"/>
                    <a:gd name="connsiteY20" fmla="*/ 67364 h 125638"/>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21721 w 152888"/>
                    <a:gd name="connsiteY16" fmla="*/ 109561 h 121900"/>
                    <a:gd name="connsiteX17" fmla="*/ 7504 w 152888"/>
                    <a:gd name="connsiteY17" fmla="*/ 104979 h 121900"/>
                    <a:gd name="connsiteX18" fmla="*/ 11419 w 152888"/>
                    <a:gd name="connsiteY18" fmla="*/ 107951 h 121900"/>
                    <a:gd name="connsiteX19" fmla="*/ 3118 w 152888"/>
                    <a:gd name="connsiteY19" fmla="*/ 89944 h 121900"/>
                    <a:gd name="connsiteX20" fmla="*/ 806 w 152888"/>
                    <a:gd name="connsiteY20"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11419 w 152888"/>
                    <a:gd name="connsiteY19" fmla="*/ 107951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1721 w 152888"/>
                    <a:gd name="connsiteY17" fmla="*/ 109561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21900"/>
                    <a:gd name="connsiteX1" fmla="*/ 0 w 152888"/>
                    <a:gd name="connsiteY1" fmla="*/ 39332 h 121900"/>
                    <a:gd name="connsiteX2" fmla="*/ 17956 w 152888"/>
                    <a:gd name="connsiteY2" fmla="*/ 6458 h 121900"/>
                    <a:gd name="connsiteX3" fmla="*/ 55809 w 152888"/>
                    <a:gd name="connsiteY3" fmla="*/ 0 h 121900"/>
                    <a:gd name="connsiteX4" fmla="*/ 80901 w 152888"/>
                    <a:gd name="connsiteY4" fmla="*/ 3185 h 121900"/>
                    <a:gd name="connsiteX5" fmla="*/ 118643 w 152888"/>
                    <a:gd name="connsiteY5" fmla="*/ 4688 h 121900"/>
                    <a:gd name="connsiteX6" fmla="*/ 141183 w 152888"/>
                    <a:gd name="connsiteY6" fmla="*/ 6326 h 121900"/>
                    <a:gd name="connsiteX7" fmla="*/ 152884 w 152888"/>
                    <a:gd name="connsiteY7" fmla="*/ 35213 h 121900"/>
                    <a:gd name="connsiteX8" fmla="*/ 144289 w 152888"/>
                    <a:gd name="connsiteY8" fmla="*/ 51603 h 121900"/>
                    <a:gd name="connsiteX9" fmla="*/ 150969 w 152888"/>
                    <a:gd name="connsiteY9" fmla="*/ 60250 h 121900"/>
                    <a:gd name="connsiteX10" fmla="*/ 138973 w 152888"/>
                    <a:gd name="connsiteY10" fmla="*/ 79832 h 121900"/>
                    <a:gd name="connsiteX11" fmla="*/ 102075 w 152888"/>
                    <a:gd name="connsiteY11" fmla="*/ 83246 h 121900"/>
                    <a:gd name="connsiteX12" fmla="*/ 82084 w 152888"/>
                    <a:gd name="connsiteY12" fmla="*/ 71735 h 121900"/>
                    <a:gd name="connsiteX13" fmla="*/ 64785 w 152888"/>
                    <a:gd name="connsiteY13" fmla="*/ 86697 h 121900"/>
                    <a:gd name="connsiteX14" fmla="*/ 35334 w 152888"/>
                    <a:gd name="connsiteY14" fmla="*/ 75623 h 121900"/>
                    <a:gd name="connsiteX15" fmla="*/ 45851 w 152888"/>
                    <a:gd name="connsiteY15" fmla="*/ 121900 h 121900"/>
                    <a:gd name="connsiteX16" fmla="*/ 19074 w 152888"/>
                    <a:gd name="connsiteY16" fmla="*/ 74990 h 121900"/>
                    <a:gd name="connsiteX17" fmla="*/ 20158 w 152888"/>
                    <a:gd name="connsiteY17" fmla="*/ 57983 h 121900"/>
                    <a:gd name="connsiteX18" fmla="*/ 7504 w 152888"/>
                    <a:gd name="connsiteY18" fmla="*/ 104979 h 121900"/>
                    <a:gd name="connsiteX19" fmla="*/ 8293 w 152888"/>
                    <a:gd name="connsiteY19" fmla="*/ 62625 h 121900"/>
                    <a:gd name="connsiteX20" fmla="*/ 3118 w 152888"/>
                    <a:gd name="connsiteY20" fmla="*/ 89944 h 121900"/>
                    <a:gd name="connsiteX21" fmla="*/ 806 w 152888"/>
                    <a:gd name="connsiteY21" fmla="*/ 67364 h 121900"/>
                    <a:gd name="connsiteX0" fmla="*/ 806 w 152888"/>
                    <a:gd name="connsiteY0" fmla="*/ 67364 h 104979"/>
                    <a:gd name="connsiteX1" fmla="*/ 0 w 152888"/>
                    <a:gd name="connsiteY1" fmla="*/ 39332 h 104979"/>
                    <a:gd name="connsiteX2" fmla="*/ 17956 w 152888"/>
                    <a:gd name="connsiteY2" fmla="*/ 6458 h 104979"/>
                    <a:gd name="connsiteX3" fmla="*/ 55809 w 152888"/>
                    <a:gd name="connsiteY3" fmla="*/ 0 h 104979"/>
                    <a:gd name="connsiteX4" fmla="*/ 80901 w 152888"/>
                    <a:gd name="connsiteY4" fmla="*/ 3185 h 104979"/>
                    <a:gd name="connsiteX5" fmla="*/ 118643 w 152888"/>
                    <a:gd name="connsiteY5" fmla="*/ 4688 h 104979"/>
                    <a:gd name="connsiteX6" fmla="*/ 141183 w 152888"/>
                    <a:gd name="connsiteY6" fmla="*/ 6326 h 104979"/>
                    <a:gd name="connsiteX7" fmla="*/ 152884 w 152888"/>
                    <a:gd name="connsiteY7" fmla="*/ 35213 h 104979"/>
                    <a:gd name="connsiteX8" fmla="*/ 144289 w 152888"/>
                    <a:gd name="connsiteY8" fmla="*/ 51603 h 104979"/>
                    <a:gd name="connsiteX9" fmla="*/ 150969 w 152888"/>
                    <a:gd name="connsiteY9" fmla="*/ 60250 h 104979"/>
                    <a:gd name="connsiteX10" fmla="*/ 138973 w 152888"/>
                    <a:gd name="connsiteY10" fmla="*/ 79832 h 104979"/>
                    <a:gd name="connsiteX11" fmla="*/ 102075 w 152888"/>
                    <a:gd name="connsiteY11" fmla="*/ 83246 h 104979"/>
                    <a:gd name="connsiteX12" fmla="*/ 82084 w 152888"/>
                    <a:gd name="connsiteY12" fmla="*/ 71735 h 104979"/>
                    <a:gd name="connsiteX13" fmla="*/ 64785 w 152888"/>
                    <a:gd name="connsiteY13" fmla="*/ 86697 h 104979"/>
                    <a:gd name="connsiteX14" fmla="*/ 35334 w 152888"/>
                    <a:gd name="connsiteY14" fmla="*/ 75623 h 104979"/>
                    <a:gd name="connsiteX15" fmla="*/ 30221 w 152888"/>
                    <a:gd name="connsiteY15" fmla="*/ 70322 h 104979"/>
                    <a:gd name="connsiteX16" fmla="*/ 19074 w 152888"/>
                    <a:gd name="connsiteY16" fmla="*/ 74990 h 104979"/>
                    <a:gd name="connsiteX17" fmla="*/ 20158 w 152888"/>
                    <a:gd name="connsiteY17" fmla="*/ 57983 h 104979"/>
                    <a:gd name="connsiteX18" fmla="*/ 7504 w 152888"/>
                    <a:gd name="connsiteY18" fmla="*/ 104979 h 104979"/>
                    <a:gd name="connsiteX19" fmla="*/ 8293 w 152888"/>
                    <a:gd name="connsiteY19" fmla="*/ 62625 h 104979"/>
                    <a:gd name="connsiteX20" fmla="*/ 3118 w 152888"/>
                    <a:gd name="connsiteY20" fmla="*/ 89944 h 104979"/>
                    <a:gd name="connsiteX21" fmla="*/ 806 w 152888"/>
                    <a:gd name="connsiteY21" fmla="*/ 67364 h 104979"/>
                    <a:gd name="connsiteX0" fmla="*/ 806 w 152888"/>
                    <a:gd name="connsiteY0" fmla="*/ 67364 h 89944"/>
                    <a:gd name="connsiteX1" fmla="*/ 0 w 152888"/>
                    <a:gd name="connsiteY1" fmla="*/ 39332 h 89944"/>
                    <a:gd name="connsiteX2" fmla="*/ 17956 w 152888"/>
                    <a:gd name="connsiteY2" fmla="*/ 6458 h 89944"/>
                    <a:gd name="connsiteX3" fmla="*/ 55809 w 152888"/>
                    <a:gd name="connsiteY3" fmla="*/ 0 h 89944"/>
                    <a:gd name="connsiteX4" fmla="*/ 80901 w 152888"/>
                    <a:gd name="connsiteY4" fmla="*/ 3185 h 89944"/>
                    <a:gd name="connsiteX5" fmla="*/ 118643 w 152888"/>
                    <a:gd name="connsiteY5" fmla="*/ 4688 h 89944"/>
                    <a:gd name="connsiteX6" fmla="*/ 141183 w 152888"/>
                    <a:gd name="connsiteY6" fmla="*/ 6326 h 89944"/>
                    <a:gd name="connsiteX7" fmla="*/ 152884 w 152888"/>
                    <a:gd name="connsiteY7" fmla="*/ 35213 h 89944"/>
                    <a:gd name="connsiteX8" fmla="*/ 144289 w 152888"/>
                    <a:gd name="connsiteY8" fmla="*/ 51603 h 89944"/>
                    <a:gd name="connsiteX9" fmla="*/ 150969 w 152888"/>
                    <a:gd name="connsiteY9" fmla="*/ 60250 h 89944"/>
                    <a:gd name="connsiteX10" fmla="*/ 138973 w 152888"/>
                    <a:gd name="connsiteY10" fmla="*/ 79832 h 89944"/>
                    <a:gd name="connsiteX11" fmla="*/ 102075 w 152888"/>
                    <a:gd name="connsiteY11" fmla="*/ 83246 h 89944"/>
                    <a:gd name="connsiteX12" fmla="*/ 82084 w 152888"/>
                    <a:gd name="connsiteY12" fmla="*/ 71735 h 89944"/>
                    <a:gd name="connsiteX13" fmla="*/ 64785 w 152888"/>
                    <a:gd name="connsiteY13" fmla="*/ 86697 h 89944"/>
                    <a:gd name="connsiteX14" fmla="*/ 35334 w 152888"/>
                    <a:gd name="connsiteY14" fmla="*/ 75623 h 89944"/>
                    <a:gd name="connsiteX15" fmla="*/ 30221 w 152888"/>
                    <a:gd name="connsiteY15" fmla="*/ 70322 h 89944"/>
                    <a:gd name="connsiteX16" fmla="*/ 19074 w 152888"/>
                    <a:gd name="connsiteY16" fmla="*/ 74990 h 89944"/>
                    <a:gd name="connsiteX17" fmla="*/ 20158 w 152888"/>
                    <a:gd name="connsiteY17" fmla="*/ 57983 h 89944"/>
                    <a:gd name="connsiteX18" fmla="*/ 9067 w 152888"/>
                    <a:gd name="connsiteY18" fmla="*/ 50275 h 89944"/>
                    <a:gd name="connsiteX19" fmla="*/ 8293 w 152888"/>
                    <a:gd name="connsiteY19" fmla="*/ 62625 h 89944"/>
                    <a:gd name="connsiteX20" fmla="*/ 3118 w 152888"/>
                    <a:gd name="connsiteY20" fmla="*/ 89944 h 89944"/>
                    <a:gd name="connsiteX21" fmla="*/ 806 w 152888"/>
                    <a:gd name="connsiteY21" fmla="*/ 67364 h 89944"/>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20158 w 152888"/>
                    <a:gd name="connsiteY17" fmla="*/ 57983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50870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50275 h 86697"/>
                    <a:gd name="connsiteX19" fmla="*/ 8293 w 152888"/>
                    <a:gd name="connsiteY19" fmla="*/ 62625 h 86697"/>
                    <a:gd name="connsiteX20" fmla="*/ 4681 w 152888"/>
                    <a:gd name="connsiteY20" fmla="*/ 63765 h 86697"/>
                    <a:gd name="connsiteX21" fmla="*/ 806 w 152888"/>
                    <a:gd name="connsiteY21" fmla="*/ 67364 h 86697"/>
                    <a:gd name="connsiteX0" fmla="*/ 806 w 152888"/>
                    <a:gd name="connsiteY0" fmla="*/ 67364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806 w 152888"/>
                    <a:gd name="connsiteY21" fmla="*/ 67364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2084 w 152888"/>
                    <a:gd name="connsiteY12" fmla="*/ 71735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6697"/>
                    <a:gd name="connsiteX1" fmla="*/ 0 w 152888"/>
                    <a:gd name="connsiteY1" fmla="*/ 39332 h 86697"/>
                    <a:gd name="connsiteX2" fmla="*/ 17956 w 152888"/>
                    <a:gd name="connsiteY2" fmla="*/ 6458 h 86697"/>
                    <a:gd name="connsiteX3" fmla="*/ 55809 w 152888"/>
                    <a:gd name="connsiteY3" fmla="*/ 0 h 86697"/>
                    <a:gd name="connsiteX4" fmla="*/ 80901 w 152888"/>
                    <a:gd name="connsiteY4" fmla="*/ 3185 h 86697"/>
                    <a:gd name="connsiteX5" fmla="*/ 118643 w 152888"/>
                    <a:gd name="connsiteY5" fmla="*/ 4688 h 86697"/>
                    <a:gd name="connsiteX6" fmla="*/ 141183 w 152888"/>
                    <a:gd name="connsiteY6" fmla="*/ 6326 h 86697"/>
                    <a:gd name="connsiteX7" fmla="*/ 152884 w 152888"/>
                    <a:gd name="connsiteY7" fmla="*/ 35213 h 86697"/>
                    <a:gd name="connsiteX8" fmla="*/ 144289 w 152888"/>
                    <a:gd name="connsiteY8" fmla="*/ 51603 h 86697"/>
                    <a:gd name="connsiteX9" fmla="*/ 150969 w 152888"/>
                    <a:gd name="connsiteY9" fmla="*/ 60250 h 86697"/>
                    <a:gd name="connsiteX10" fmla="*/ 138973 w 152888"/>
                    <a:gd name="connsiteY10" fmla="*/ 79832 h 86697"/>
                    <a:gd name="connsiteX11" fmla="*/ 102075 w 152888"/>
                    <a:gd name="connsiteY11" fmla="*/ 83246 h 86697"/>
                    <a:gd name="connsiteX12" fmla="*/ 87242 w 152888"/>
                    <a:gd name="connsiteY12" fmla="*/ 74959 h 86697"/>
                    <a:gd name="connsiteX13" fmla="*/ 64785 w 152888"/>
                    <a:gd name="connsiteY13" fmla="*/ 86697 h 86697"/>
                    <a:gd name="connsiteX14" fmla="*/ 35334 w 152888"/>
                    <a:gd name="connsiteY14" fmla="*/ 75623 h 86697"/>
                    <a:gd name="connsiteX15" fmla="*/ 30221 w 152888"/>
                    <a:gd name="connsiteY15" fmla="*/ 70322 h 86697"/>
                    <a:gd name="connsiteX16" fmla="*/ 19074 w 152888"/>
                    <a:gd name="connsiteY16" fmla="*/ 74990 h 86697"/>
                    <a:gd name="connsiteX17" fmla="*/ 15644 w 152888"/>
                    <a:gd name="connsiteY17" fmla="*/ 67010 h 86697"/>
                    <a:gd name="connsiteX18" fmla="*/ 9067 w 152888"/>
                    <a:gd name="connsiteY18" fmla="*/ 63170 h 86697"/>
                    <a:gd name="connsiteX19" fmla="*/ 8293 w 152888"/>
                    <a:gd name="connsiteY19" fmla="*/ 62625 h 86697"/>
                    <a:gd name="connsiteX20" fmla="*/ 4681 w 152888"/>
                    <a:gd name="connsiteY20" fmla="*/ 63765 h 86697"/>
                    <a:gd name="connsiteX21" fmla="*/ 1451 w 152888"/>
                    <a:gd name="connsiteY21" fmla="*/ 57048 h 86697"/>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8973 w 152888"/>
                    <a:gd name="connsiteY10" fmla="*/ 79832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50969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5644 w 152888"/>
                    <a:gd name="connsiteY17" fmla="*/ 67010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8293 w 152888"/>
                    <a:gd name="connsiteY19" fmla="*/ 62625 h 83246"/>
                    <a:gd name="connsiteX20" fmla="*/ 4681 w 152888"/>
                    <a:gd name="connsiteY20" fmla="*/ 63765 h 83246"/>
                    <a:gd name="connsiteX21" fmla="*/ 1451 w 152888"/>
                    <a:gd name="connsiteY21" fmla="*/ 57048 h 83246"/>
                    <a:gd name="connsiteX0" fmla="*/ 1451 w 152888"/>
                    <a:gd name="connsiteY0" fmla="*/ 57048 h 83246"/>
                    <a:gd name="connsiteX1" fmla="*/ 0 w 152888"/>
                    <a:gd name="connsiteY1" fmla="*/ 39332 h 83246"/>
                    <a:gd name="connsiteX2" fmla="*/ 17956 w 152888"/>
                    <a:gd name="connsiteY2" fmla="*/ 6458 h 83246"/>
                    <a:gd name="connsiteX3" fmla="*/ 55809 w 152888"/>
                    <a:gd name="connsiteY3" fmla="*/ 0 h 83246"/>
                    <a:gd name="connsiteX4" fmla="*/ 80901 w 152888"/>
                    <a:gd name="connsiteY4" fmla="*/ 3185 h 83246"/>
                    <a:gd name="connsiteX5" fmla="*/ 118643 w 152888"/>
                    <a:gd name="connsiteY5" fmla="*/ 4688 h 83246"/>
                    <a:gd name="connsiteX6" fmla="*/ 141183 w 152888"/>
                    <a:gd name="connsiteY6" fmla="*/ 6326 h 83246"/>
                    <a:gd name="connsiteX7" fmla="*/ 152884 w 152888"/>
                    <a:gd name="connsiteY7" fmla="*/ 35213 h 83246"/>
                    <a:gd name="connsiteX8" fmla="*/ 144289 w 152888"/>
                    <a:gd name="connsiteY8" fmla="*/ 51603 h 83246"/>
                    <a:gd name="connsiteX9" fmla="*/ 145811 w 152888"/>
                    <a:gd name="connsiteY9" fmla="*/ 60250 h 83246"/>
                    <a:gd name="connsiteX10" fmla="*/ 131880 w 152888"/>
                    <a:gd name="connsiteY10" fmla="*/ 75963 h 83246"/>
                    <a:gd name="connsiteX11" fmla="*/ 102075 w 152888"/>
                    <a:gd name="connsiteY11" fmla="*/ 83246 h 83246"/>
                    <a:gd name="connsiteX12" fmla="*/ 87242 w 152888"/>
                    <a:gd name="connsiteY12" fmla="*/ 74959 h 83246"/>
                    <a:gd name="connsiteX13" fmla="*/ 71233 w 152888"/>
                    <a:gd name="connsiteY13" fmla="*/ 80249 h 83246"/>
                    <a:gd name="connsiteX14" fmla="*/ 35334 w 152888"/>
                    <a:gd name="connsiteY14" fmla="*/ 75623 h 83246"/>
                    <a:gd name="connsiteX15" fmla="*/ 30221 w 152888"/>
                    <a:gd name="connsiteY15" fmla="*/ 70322 h 83246"/>
                    <a:gd name="connsiteX16" fmla="*/ 19074 w 152888"/>
                    <a:gd name="connsiteY16" fmla="*/ 74990 h 83246"/>
                    <a:gd name="connsiteX17" fmla="*/ 11776 w 152888"/>
                    <a:gd name="connsiteY17" fmla="*/ 67655 h 83246"/>
                    <a:gd name="connsiteX18" fmla="*/ 9067 w 152888"/>
                    <a:gd name="connsiteY18" fmla="*/ 63170 h 83246"/>
                    <a:gd name="connsiteX19" fmla="*/ 7003 w 152888"/>
                    <a:gd name="connsiteY19" fmla="*/ 64559 h 83246"/>
                    <a:gd name="connsiteX20" fmla="*/ 4681 w 152888"/>
                    <a:gd name="connsiteY20" fmla="*/ 63765 h 83246"/>
                    <a:gd name="connsiteX21" fmla="*/ 1451 w 152888"/>
                    <a:gd name="connsiteY21" fmla="*/ 57048 h 83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2888" h="83246">
                      <a:moveTo>
                        <a:pt x="1451" y="57048"/>
                      </a:moveTo>
                      <a:cubicBezTo>
                        <a:pt x="1182" y="47704"/>
                        <a:pt x="269" y="48676"/>
                        <a:pt x="0" y="39332"/>
                      </a:cubicBezTo>
                      <a:lnTo>
                        <a:pt x="17956" y="6458"/>
                      </a:lnTo>
                      <a:lnTo>
                        <a:pt x="55809" y="0"/>
                      </a:lnTo>
                      <a:lnTo>
                        <a:pt x="80901" y="3185"/>
                      </a:lnTo>
                      <a:lnTo>
                        <a:pt x="118643" y="4688"/>
                      </a:lnTo>
                      <a:lnTo>
                        <a:pt x="141183" y="6326"/>
                      </a:lnTo>
                      <a:cubicBezTo>
                        <a:pt x="140915" y="18039"/>
                        <a:pt x="153152" y="23500"/>
                        <a:pt x="152884" y="35213"/>
                      </a:cubicBezTo>
                      <a:lnTo>
                        <a:pt x="144289" y="51603"/>
                      </a:lnTo>
                      <a:lnTo>
                        <a:pt x="145811" y="60250"/>
                      </a:lnTo>
                      <a:lnTo>
                        <a:pt x="131880" y="75963"/>
                      </a:lnTo>
                      <a:lnTo>
                        <a:pt x="102075" y="83246"/>
                      </a:lnTo>
                      <a:lnTo>
                        <a:pt x="87242" y="74959"/>
                      </a:lnTo>
                      <a:lnTo>
                        <a:pt x="71233" y="80249"/>
                      </a:lnTo>
                      <a:lnTo>
                        <a:pt x="35334" y="75623"/>
                      </a:lnTo>
                      <a:lnTo>
                        <a:pt x="30221" y="70322"/>
                      </a:lnTo>
                      <a:cubicBezTo>
                        <a:pt x="27026" y="70315"/>
                        <a:pt x="22269" y="74997"/>
                        <a:pt x="19074" y="74990"/>
                      </a:cubicBezTo>
                      <a:cubicBezTo>
                        <a:pt x="19435" y="69321"/>
                        <a:pt x="11415" y="73324"/>
                        <a:pt x="11776" y="67655"/>
                      </a:cubicBezTo>
                      <a:lnTo>
                        <a:pt x="9067" y="63170"/>
                      </a:lnTo>
                      <a:lnTo>
                        <a:pt x="7003" y="64559"/>
                      </a:lnTo>
                      <a:lnTo>
                        <a:pt x="4681" y="63765"/>
                      </a:lnTo>
                      <a:lnTo>
                        <a:pt x="1451" y="57048"/>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2" name="10-Point Star 161"/>
                <p:cNvSpPr/>
                <p:nvPr/>
              </p:nvSpPr>
              <p:spPr bwMode="auto">
                <a:xfrm>
                  <a:off x="9181652" y="5898469"/>
                  <a:ext cx="60873" cy="46685"/>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1396" y="55834"/>
                      </a:lnTo>
                      <a:lnTo>
                        <a:pt x="193474" y="70512"/>
                      </a:lnTo>
                      <a:lnTo>
                        <a:pt x="187397"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3" name="10-Point Star 161"/>
                <p:cNvSpPr/>
                <p:nvPr/>
              </p:nvSpPr>
              <p:spPr bwMode="auto">
                <a:xfrm flipH="1">
                  <a:off x="9222036" y="5854635"/>
                  <a:ext cx="114310" cy="87667"/>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5428 w 193474"/>
                    <a:gd name="connsiteY8" fmla="*/ 52291 h 130399"/>
                    <a:gd name="connsiteX9" fmla="*/ 193474 w 193474"/>
                    <a:gd name="connsiteY9" fmla="*/ 70512 h 130399"/>
                    <a:gd name="connsiteX10" fmla="*/ 175308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3474" h="130399">
                      <a:moveTo>
                        <a:pt x="7392" y="74182"/>
                      </a:moveTo>
                      <a:lnTo>
                        <a:pt x="1226" y="56154"/>
                      </a:lnTo>
                      <a:lnTo>
                        <a:pt x="15527" y="21493"/>
                      </a:lnTo>
                      <a:lnTo>
                        <a:pt x="49531" y="10881"/>
                      </a:lnTo>
                      <a:lnTo>
                        <a:pt x="74623" y="0"/>
                      </a:lnTo>
                      <a:lnTo>
                        <a:pt x="109239" y="10881"/>
                      </a:lnTo>
                      <a:lnTo>
                        <a:pt x="141405" y="22819"/>
                      </a:lnTo>
                      <a:lnTo>
                        <a:pt x="157544" y="32342"/>
                      </a:lnTo>
                      <a:lnTo>
                        <a:pt x="175428" y="52291"/>
                      </a:lnTo>
                      <a:lnTo>
                        <a:pt x="193474" y="70512"/>
                      </a:lnTo>
                      <a:lnTo>
                        <a:pt x="175308" y="88529"/>
                      </a:lnTo>
                      <a:lnTo>
                        <a:pt x="166437" y="115681"/>
                      </a:lnTo>
                      <a:lnTo>
                        <a:pt x="146140" y="123254"/>
                      </a:lnTo>
                      <a:lnTo>
                        <a:pt x="123526" y="130399"/>
                      </a:lnTo>
                      <a:lnTo>
                        <a:pt x="82196" y="129343"/>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4" name="10-Point Star 161"/>
                <p:cNvSpPr/>
                <p:nvPr/>
              </p:nvSpPr>
              <p:spPr bwMode="auto">
                <a:xfrm>
                  <a:off x="9199989" y="5989002"/>
                  <a:ext cx="156779" cy="125031"/>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25" name="10-Point Star 161"/>
                <p:cNvSpPr/>
                <p:nvPr/>
              </p:nvSpPr>
              <p:spPr bwMode="auto">
                <a:xfrm flipH="1">
                  <a:off x="9422012" y="5892505"/>
                  <a:ext cx="57328" cy="45719"/>
                </a:xfrm>
                <a:custGeom>
                  <a:avLst/>
                  <a:gdLst>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8158 w 216024"/>
                    <a:gd name="connsiteY15" fmla="*/ 125637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37866 w 216024"/>
                    <a:gd name="connsiteY13" fmla="*/ 125637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86171 w 216024"/>
                    <a:gd name="connsiteY11" fmla="*/ 104176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04622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74767 w 216024"/>
                    <a:gd name="connsiteY6" fmla="*/ 13264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7989 h 138900"/>
                    <a:gd name="connsiteX1" fmla="*/ 29853 w 216024"/>
                    <a:gd name="connsiteY1" fmla="*/ 34724 h 138900"/>
                    <a:gd name="connsiteX2" fmla="*/ 41257 w 216024"/>
                    <a:gd name="connsiteY2" fmla="*/ 13264 h 138900"/>
                    <a:gd name="connsiteX3" fmla="*/ 78158 w 216024"/>
                    <a:gd name="connsiteY3" fmla="*/ 13263 h 138900"/>
                    <a:gd name="connsiteX4" fmla="*/ 108012 w 216024"/>
                    <a:gd name="connsiteY4" fmla="*/ 0 h 138900"/>
                    <a:gd name="connsiteX5" fmla="*/ 137866 w 216024"/>
                    <a:gd name="connsiteY5" fmla="*/ 13263 h 138900"/>
                    <a:gd name="connsiteX6" fmla="*/ 155717 w 216024"/>
                    <a:gd name="connsiteY6" fmla="*/ 18027 h 138900"/>
                    <a:gd name="connsiteX7" fmla="*/ 186171 w 216024"/>
                    <a:gd name="connsiteY7" fmla="*/ 34724 h 138900"/>
                    <a:gd name="connsiteX8" fmla="*/ 216024 w 216024"/>
                    <a:gd name="connsiteY8" fmla="*/ 47989 h 138900"/>
                    <a:gd name="connsiteX9" fmla="*/ 211766 w 216024"/>
                    <a:gd name="connsiteY9" fmla="*/ 69450 h 138900"/>
                    <a:gd name="connsiteX10" fmla="*/ 216024 w 216024"/>
                    <a:gd name="connsiteY10" fmla="*/ 90911 h 138900"/>
                    <a:gd name="connsiteX11" fmla="*/ 195696 w 216024"/>
                    <a:gd name="connsiteY11" fmla="*/ 113701 h 138900"/>
                    <a:gd name="connsiteX12" fmla="*/ 174767 w 216024"/>
                    <a:gd name="connsiteY12" fmla="*/ 125636 h 138900"/>
                    <a:gd name="connsiteX13" fmla="*/ 152153 w 216024"/>
                    <a:gd name="connsiteY13" fmla="*/ 132781 h 138900"/>
                    <a:gd name="connsiteX14" fmla="*/ 108012 w 216024"/>
                    <a:gd name="connsiteY14" fmla="*/ 138900 h 138900"/>
                    <a:gd name="connsiteX15" fmla="*/ 71014 w 216024"/>
                    <a:gd name="connsiteY15" fmla="*/ 135162 h 138900"/>
                    <a:gd name="connsiteX16" fmla="*/ 41257 w 216024"/>
                    <a:gd name="connsiteY16" fmla="*/ 125636 h 138900"/>
                    <a:gd name="connsiteX17" fmla="*/ 29853 w 216024"/>
                    <a:gd name="connsiteY17" fmla="*/ 104176 h 138900"/>
                    <a:gd name="connsiteX18" fmla="*/ 0 w 216024"/>
                    <a:gd name="connsiteY18" fmla="*/ 90911 h 138900"/>
                    <a:gd name="connsiteX19" fmla="*/ 11402 w 216024"/>
                    <a:gd name="connsiteY19" fmla="*/ 69450 h 138900"/>
                    <a:gd name="connsiteX20" fmla="*/ 0 w 216024"/>
                    <a:gd name="connsiteY20" fmla="*/ 47989 h 138900"/>
                    <a:gd name="connsiteX0" fmla="*/ 0 w 216024"/>
                    <a:gd name="connsiteY0" fmla="*/ 45607 h 136518"/>
                    <a:gd name="connsiteX1" fmla="*/ 29853 w 216024"/>
                    <a:gd name="connsiteY1" fmla="*/ 32342 h 136518"/>
                    <a:gd name="connsiteX2" fmla="*/ 41257 w 216024"/>
                    <a:gd name="connsiteY2" fmla="*/ 10882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32342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0 w 216024"/>
                    <a:gd name="connsiteY0" fmla="*/ 45607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0 w 216024"/>
                    <a:gd name="connsiteY20" fmla="*/ 45607 h 136518"/>
                    <a:gd name="connsiteX0" fmla="*/ 11906 w 216024"/>
                    <a:gd name="connsiteY0" fmla="*/ 74182 h 136518"/>
                    <a:gd name="connsiteX1" fmla="*/ 29853 w 216024"/>
                    <a:gd name="connsiteY1" fmla="*/ 56154 h 136518"/>
                    <a:gd name="connsiteX2" fmla="*/ 69832 w 216024"/>
                    <a:gd name="connsiteY2" fmla="*/ 51364 h 136518"/>
                    <a:gd name="connsiteX3" fmla="*/ 78158 w 216024"/>
                    <a:gd name="connsiteY3" fmla="*/ 10881 h 136518"/>
                    <a:gd name="connsiteX4" fmla="*/ 103250 w 216024"/>
                    <a:gd name="connsiteY4" fmla="*/ 0 h 136518"/>
                    <a:gd name="connsiteX5" fmla="*/ 137866 w 216024"/>
                    <a:gd name="connsiteY5" fmla="*/ 10881 h 136518"/>
                    <a:gd name="connsiteX6" fmla="*/ 155717 w 216024"/>
                    <a:gd name="connsiteY6" fmla="*/ 15645 h 136518"/>
                    <a:gd name="connsiteX7" fmla="*/ 186171 w 216024"/>
                    <a:gd name="connsiteY7" fmla="*/ 32342 h 136518"/>
                    <a:gd name="connsiteX8" fmla="*/ 216024 w 216024"/>
                    <a:gd name="connsiteY8" fmla="*/ 45607 h 136518"/>
                    <a:gd name="connsiteX9" fmla="*/ 211766 w 216024"/>
                    <a:gd name="connsiteY9" fmla="*/ 67068 h 136518"/>
                    <a:gd name="connsiteX10" fmla="*/ 216024 w 216024"/>
                    <a:gd name="connsiteY10" fmla="*/ 88529 h 136518"/>
                    <a:gd name="connsiteX11" fmla="*/ 195696 w 216024"/>
                    <a:gd name="connsiteY11" fmla="*/ 111319 h 136518"/>
                    <a:gd name="connsiteX12" fmla="*/ 174767 w 216024"/>
                    <a:gd name="connsiteY12" fmla="*/ 123254 h 136518"/>
                    <a:gd name="connsiteX13" fmla="*/ 152153 w 216024"/>
                    <a:gd name="connsiteY13" fmla="*/ 130399 h 136518"/>
                    <a:gd name="connsiteX14" fmla="*/ 108012 w 216024"/>
                    <a:gd name="connsiteY14" fmla="*/ 136518 h 136518"/>
                    <a:gd name="connsiteX15" fmla="*/ 71014 w 216024"/>
                    <a:gd name="connsiteY15" fmla="*/ 132780 h 136518"/>
                    <a:gd name="connsiteX16" fmla="*/ 41257 w 216024"/>
                    <a:gd name="connsiteY16" fmla="*/ 123254 h 136518"/>
                    <a:gd name="connsiteX17" fmla="*/ 29853 w 216024"/>
                    <a:gd name="connsiteY17" fmla="*/ 101794 h 136518"/>
                    <a:gd name="connsiteX18" fmla="*/ 0 w 216024"/>
                    <a:gd name="connsiteY18" fmla="*/ 88529 h 136518"/>
                    <a:gd name="connsiteX19" fmla="*/ 11402 w 216024"/>
                    <a:gd name="connsiteY19" fmla="*/ 67068 h 136518"/>
                    <a:gd name="connsiteX20" fmla="*/ 11906 w 216024"/>
                    <a:gd name="connsiteY20" fmla="*/ 74182 h 136518"/>
                    <a:gd name="connsiteX0" fmla="*/ 504 w 204622"/>
                    <a:gd name="connsiteY0" fmla="*/ 74182 h 136518"/>
                    <a:gd name="connsiteX1" fmla="*/ 18451 w 204622"/>
                    <a:gd name="connsiteY1" fmla="*/ 56154 h 136518"/>
                    <a:gd name="connsiteX2" fmla="*/ 58430 w 204622"/>
                    <a:gd name="connsiteY2" fmla="*/ 51364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4294 w 204622"/>
                    <a:gd name="connsiteY11" fmla="*/ 111319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6518"/>
                    <a:gd name="connsiteX1" fmla="*/ 18451 w 204622"/>
                    <a:gd name="connsiteY1" fmla="*/ 56154 h 136518"/>
                    <a:gd name="connsiteX2" fmla="*/ 48905 w 204622"/>
                    <a:gd name="connsiteY2" fmla="*/ 44221 h 136518"/>
                    <a:gd name="connsiteX3" fmla="*/ 66756 w 204622"/>
                    <a:gd name="connsiteY3" fmla="*/ 10881 h 136518"/>
                    <a:gd name="connsiteX4" fmla="*/ 91848 w 204622"/>
                    <a:gd name="connsiteY4" fmla="*/ 0 h 136518"/>
                    <a:gd name="connsiteX5" fmla="*/ 126464 w 204622"/>
                    <a:gd name="connsiteY5" fmla="*/ 10881 h 136518"/>
                    <a:gd name="connsiteX6" fmla="*/ 144315 w 204622"/>
                    <a:gd name="connsiteY6" fmla="*/ 15645 h 136518"/>
                    <a:gd name="connsiteX7" fmla="*/ 174769 w 204622"/>
                    <a:gd name="connsiteY7" fmla="*/ 32342 h 136518"/>
                    <a:gd name="connsiteX8" fmla="*/ 204622 w 204622"/>
                    <a:gd name="connsiteY8" fmla="*/ 45607 h 136518"/>
                    <a:gd name="connsiteX9" fmla="*/ 200364 w 204622"/>
                    <a:gd name="connsiteY9" fmla="*/ 67068 h 136518"/>
                    <a:gd name="connsiteX10" fmla="*/ 204622 w 204622"/>
                    <a:gd name="connsiteY10" fmla="*/ 88529 h 136518"/>
                    <a:gd name="connsiteX11" fmla="*/ 187106 w 204622"/>
                    <a:gd name="connsiteY11" fmla="*/ 122571 h 136518"/>
                    <a:gd name="connsiteX12" fmla="*/ 163365 w 204622"/>
                    <a:gd name="connsiteY12" fmla="*/ 123254 h 136518"/>
                    <a:gd name="connsiteX13" fmla="*/ 140751 w 204622"/>
                    <a:gd name="connsiteY13" fmla="*/ 130399 h 136518"/>
                    <a:gd name="connsiteX14" fmla="*/ 96610 w 204622"/>
                    <a:gd name="connsiteY14" fmla="*/ 136518 h 136518"/>
                    <a:gd name="connsiteX15" fmla="*/ 59612 w 204622"/>
                    <a:gd name="connsiteY15" fmla="*/ 132780 h 136518"/>
                    <a:gd name="connsiteX16" fmla="*/ 29855 w 204622"/>
                    <a:gd name="connsiteY16" fmla="*/ 123254 h 136518"/>
                    <a:gd name="connsiteX17" fmla="*/ 18451 w 204622"/>
                    <a:gd name="connsiteY17" fmla="*/ 101794 h 136518"/>
                    <a:gd name="connsiteX18" fmla="*/ 19554 w 204622"/>
                    <a:gd name="connsiteY18" fmla="*/ 107579 h 136518"/>
                    <a:gd name="connsiteX19" fmla="*/ 0 w 204622"/>
                    <a:gd name="connsiteY19" fmla="*/ 67068 h 136518"/>
                    <a:gd name="connsiteX20" fmla="*/ 504 w 204622"/>
                    <a:gd name="connsiteY20" fmla="*/ 74182 h 136518"/>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2 w 204622"/>
                    <a:gd name="connsiteY14" fmla="*/ 12245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48905 w 204622"/>
                    <a:gd name="connsiteY2" fmla="*/ 44221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44315 w 204622"/>
                    <a:gd name="connsiteY6" fmla="*/ 15645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04622"/>
                    <a:gd name="connsiteY0" fmla="*/ 74182 h 132780"/>
                    <a:gd name="connsiteX1" fmla="*/ 18451 w 204622"/>
                    <a:gd name="connsiteY1" fmla="*/ 56154 h 132780"/>
                    <a:gd name="connsiteX2" fmla="*/ 38571 w 204622"/>
                    <a:gd name="connsiteY2" fmla="*/ 30442 h 132780"/>
                    <a:gd name="connsiteX3" fmla="*/ 66756 w 204622"/>
                    <a:gd name="connsiteY3" fmla="*/ 10881 h 132780"/>
                    <a:gd name="connsiteX4" fmla="*/ 91848 w 204622"/>
                    <a:gd name="connsiteY4" fmla="*/ 0 h 132780"/>
                    <a:gd name="connsiteX5" fmla="*/ 126464 w 204622"/>
                    <a:gd name="connsiteY5" fmla="*/ 10881 h 132780"/>
                    <a:gd name="connsiteX6" fmla="*/ 161539 w 204622"/>
                    <a:gd name="connsiteY6" fmla="*/ 8756 h 132780"/>
                    <a:gd name="connsiteX7" fmla="*/ 174769 w 204622"/>
                    <a:gd name="connsiteY7" fmla="*/ 32342 h 132780"/>
                    <a:gd name="connsiteX8" fmla="*/ 204622 w 204622"/>
                    <a:gd name="connsiteY8" fmla="*/ 45607 h 132780"/>
                    <a:gd name="connsiteX9" fmla="*/ 200364 w 204622"/>
                    <a:gd name="connsiteY9" fmla="*/ 67068 h 132780"/>
                    <a:gd name="connsiteX10" fmla="*/ 204622 w 204622"/>
                    <a:gd name="connsiteY10" fmla="*/ 88529 h 132780"/>
                    <a:gd name="connsiteX11" fmla="*/ 187106 w 204622"/>
                    <a:gd name="connsiteY11" fmla="*/ 122571 h 132780"/>
                    <a:gd name="connsiteX12" fmla="*/ 163365 w 204622"/>
                    <a:gd name="connsiteY12" fmla="*/ 123254 h 132780"/>
                    <a:gd name="connsiteX13" fmla="*/ 140751 w 204622"/>
                    <a:gd name="connsiteY13" fmla="*/ 130399 h 132780"/>
                    <a:gd name="connsiteX14" fmla="*/ 99421 w 204622"/>
                    <a:gd name="connsiteY14" fmla="*/ 129343 h 132780"/>
                    <a:gd name="connsiteX15" fmla="*/ 59612 w 204622"/>
                    <a:gd name="connsiteY15" fmla="*/ 132780 h 132780"/>
                    <a:gd name="connsiteX16" fmla="*/ 29855 w 204622"/>
                    <a:gd name="connsiteY16" fmla="*/ 123254 h 132780"/>
                    <a:gd name="connsiteX17" fmla="*/ 18451 w 204622"/>
                    <a:gd name="connsiteY17" fmla="*/ 101794 h 132780"/>
                    <a:gd name="connsiteX18" fmla="*/ 19554 w 204622"/>
                    <a:gd name="connsiteY18" fmla="*/ 107579 h 132780"/>
                    <a:gd name="connsiteX19" fmla="*/ 0 w 204622"/>
                    <a:gd name="connsiteY19" fmla="*/ 67068 h 132780"/>
                    <a:gd name="connsiteX20" fmla="*/ 504 w 204622"/>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7106 w 210699"/>
                    <a:gd name="connsiteY11" fmla="*/ 12257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2780"/>
                    <a:gd name="connsiteX1" fmla="*/ 18451 w 210699"/>
                    <a:gd name="connsiteY1" fmla="*/ 56154 h 132780"/>
                    <a:gd name="connsiteX2" fmla="*/ 38571 w 210699"/>
                    <a:gd name="connsiteY2" fmla="*/ 30442 h 132780"/>
                    <a:gd name="connsiteX3" fmla="*/ 66756 w 210699"/>
                    <a:gd name="connsiteY3" fmla="*/ 10881 h 132780"/>
                    <a:gd name="connsiteX4" fmla="*/ 91848 w 210699"/>
                    <a:gd name="connsiteY4" fmla="*/ 0 h 132780"/>
                    <a:gd name="connsiteX5" fmla="*/ 126464 w 210699"/>
                    <a:gd name="connsiteY5" fmla="*/ 10881 h 132780"/>
                    <a:gd name="connsiteX6" fmla="*/ 161539 w 210699"/>
                    <a:gd name="connsiteY6" fmla="*/ 8756 h 132780"/>
                    <a:gd name="connsiteX7" fmla="*/ 174769 w 210699"/>
                    <a:gd name="connsiteY7" fmla="*/ 32342 h 132780"/>
                    <a:gd name="connsiteX8" fmla="*/ 204622 w 210699"/>
                    <a:gd name="connsiteY8" fmla="*/ 45607 h 132780"/>
                    <a:gd name="connsiteX9" fmla="*/ 210699 w 210699"/>
                    <a:gd name="connsiteY9" fmla="*/ 70512 h 132780"/>
                    <a:gd name="connsiteX10" fmla="*/ 204622 w 210699"/>
                    <a:gd name="connsiteY10" fmla="*/ 88529 h 132780"/>
                    <a:gd name="connsiteX11" fmla="*/ 183662 w 210699"/>
                    <a:gd name="connsiteY11" fmla="*/ 115681 h 132780"/>
                    <a:gd name="connsiteX12" fmla="*/ 163365 w 210699"/>
                    <a:gd name="connsiteY12" fmla="*/ 123254 h 132780"/>
                    <a:gd name="connsiteX13" fmla="*/ 140751 w 210699"/>
                    <a:gd name="connsiteY13" fmla="*/ 130399 h 132780"/>
                    <a:gd name="connsiteX14" fmla="*/ 99421 w 210699"/>
                    <a:gd name="connsiteY14" fmla="*/ 129343 h 132780"/>
                    <a:gd name="connsiteX15" fmla="*/ 59612 w 210699"/>
                    <a:gd name="connsiteY15" fmla="*/ 132780 h 132780"/>
                    <a:gd name="connsiteX16" fmla="*/ 29855 w 210699"/>
                    <a:gd name="connsiteY16" fmla="*/ 123254 h 132780"/>
                    <a:gd name="connsiteX17" fmla="*/ 18451 w 210699"/>
                    <a:gd name="connsiteY17" fmla="*/ 101794 h 132780"/>
                    <a:gd name="connsiteX18" fmla="*/ 19554 w 210699"/>
                    <a:gd name="connsiteY18" fmla="*/ 107579 h 132780"/>
                    <a:gd name="connsiteX19" fmla="*/ 0 w 210699"/>
                    <a:gd name="connsiteY19" fmla="*/ 67068 h 132780"/>
                    <a:gd name="connsiteX20" fmla="*/ 504 w 210699"/>
                    <a:gd name="connsiteY20" fmla="*/ 74182 h 132780"/>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504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504 w 210699"/>
                    <a:gd name="connsiteY20" fmla="*/ 74182 h 130399"/>
                    <a:gd name="connsiteX0" fmla="*/ 24617 w 210699"/>
                    <a:gd name="connsiteY0" fmla="*/ 74182 h 130399"/>
                    <a:gd name="connsiteX1" fmla="*/ 18451 w 210699"/>
                    <a:gd name="connsiteY1" fmla="*/ 56154 h 130399"/>
                    <a:gd name="connsiteX2" fmla="*/ 38571 w 210699"/>
                    <a:gd name="connsiteY2" fmla="*/ 30442 h 130399"/>
                    <a:gd name="connsiteX3" fmla="*/ 66756 w 210699"/>
                    <a:gd name="connsiteY3" fmla="*/ 10881 h 130399"/>
                    <a:gd name="connsiteX4" fmla="*/ 91848 w 210699"/>
                    <a:gd name="connsiteY4" fmla="*/ 0 h 130399"/>
                    <a:gd name="connsiteX5" fmla="*/ 126464 w 210699"/>
                    <a:gd name="connsiteY5" fmla="*/ 10881 h 130399"/>
                    <a:gd name="connsiteX6" fmla="*/ 161539 w 210699"/>
                    <a:gd name="connsiteY6" fmla="*/ 8756 h 130399"/>
                    <a:gd name="connsiteX7" fmla="*/ 174769 w 210699"/>
                    <a:gd name="connsiteY7" fmla="*/ 32342 h 130399"/>
                    <a:gd name="connsiteX8" fmla="*/ 204622 w 210699"/>
                    <a:gd name="connsiteY8" fmla="*/ 45607 h 130399"/>
                    <a:gd name="connsiteX9" fmla="*/ 210699 w 210699"/>
                    <a:gd name="connsiteY9" fmla="*/ 70512 h 130399"/>
                    <a:gd name="connsiteX10" fmla="*/ 204622 w 210699"/>
                    <a:gd name="connsiteY10" fmla="*/ 88529 h 130399"/>
                    <a:gd name="connsiteX11" fmla="*/ 183662 w 210699"/>
                    <a:gd name="connsiteY11" fmla="*/ 115681 h 130399"/>
                    <a:gd name="connsiteX12" fmla="*/ 163365 w 210699"/>
                    <a:gd name="connsiteY12" fmla="*/ 123254 h 130399"/>
                    <a:gd name="connsiteX13" fmla="*/ 140751 w 210699"/>
                    <a:gd name="connsiteY13" fmla="*/ 130399 h 130399"/>
                    <a:gd name="connsiteX14" fmla="*/ 99421 w 210699"/>
                    <a:gd name="connsiteY14" fmla="*/ 129343 h 130399"/>
                    <a:gd name="connsiteX15" fmla="*/ 63056 w 210699"/>
                    <a:gd name="connsiteY15" fmla="*/ 115555 h 130399"/>
                    <a:gd name="connsiteX16" fmla="*/ 29855 w 210699"/>
                    <a:gd name="connsiteY16" fmla="*/ 123254 h 130399"/>
                    <a:gd name="connsiteX17" fmla="*/ 18451 w 210699"/>
                    <a:gd name="connsiteY17" fmla="*/ 101794 h 130399"/>
                    <a:gd name="connsiteX18" fmla="*/ 19554 w 210699"/>
                    <a:gd name="connsiteY18" fmla="*/ 107579 h 130399"/>
                    <a:gd name="connsiteX19" fmla="*/ 0 w 210699"/>
                    <a:gd name="connsiteY19" fmla="*/ 67068 h 130399"/>
                    <a:gd name="connsiteX20" fmla="*/ 24617 w 210699"/>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2630 w 193474"/>
                    <a:gd name="connsiteY16" fmla="*/ 123254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21346 w 193474"/>
                    <a:gd name="connsiteY2" fmla="*/ 30442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4314 w 193474"/>
                    <a:gd name="connsiteY6" fmla="*/ 8756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87397 w 193474"/>
                    <a:gd name="connsiteY8" fmla="*/ 45607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93474"/>
                    <a:gd name="connsiteY0" fmla="*/ 74182 h 130399"/>
                    <a:gd name="connsiteX1" fmla="*/ 1226 w 193474"/>
                    <a:gd name="connsiteY1" fmla="*/ 56154 h 130399"/>
                    <a:gd name="connsiteX2" fmla="*/ 15527 w 193474"/>
                    <a:gd name="connsiteY2" fmla="*/ 21493 h 130399"/>
                    <a:gd name="connsiteX3" fmla="*/ 49531 w 193474"/>
                    <a:gd name="connsiteY3" fmla="*/ 10881 h 130399"/>
                    <a:gd name="connsiteX4" fmla="*/ 74623 w 193474"/>
                    <a:gd name="connsiteY4" fmla="*/ 0 h 130399"/>
                    <a:gd name="connsiteX5" fmla="*/ 109239 w 193474"/>
                    <a:gd name="connsiteY5" fmla="*/ 10881 h 130399"/>
                    <a:gd name="connsiteX6" fmla="*/ 141405 w 193474"/>
                    <a:gd name="connsiteY6" fmla="*/ 22819 h 130399"/>
                    <a:gd name="connsiteX7" fmla="*/ 157544 w 193474"/>
                    <a:gd name="connsiteY7" fmla="*/ 32342 h 130399"/>
                    <a:gd name="connsiteX8" fmla="*/ 171396 w 193474"/>
                    <a:gd name="connsiteY8" fmla="*/ 55834 h 130399"/>
                    <a:gd name="connsiteX9" fmla="*/ 193474 w 193474"/>
                    <a:gd name="connsiteY9" fmla="*/ 70512 h 130399"/>
                    <a:gd name="connsiteX10" fmla="*/ 187397 w 193474"/>
                    <a:gd name="connsiteY10" fmla="*/ 88529 h 130399"/>
                    <a:gd name="connsiteX11" fmla="*/ 166437 w 193474"/>
                    <a:gd name="connsiteY11" fmla="*/ 115681 h 130399"/>
                    <a:gd name="connsiteX12" fmla="*/ 146140 w 193474"/>
                    <a:gd name="connsiteY12" fmla="*/ 123254 h 130399"/>
                    <a:gd name="connsiteX13" fmla="*/ 123526 w 193474"/>
                    <a:gd name="connsiteY13" fmla="*/ 130399 h 130399"/>
                    <a:gd name="connsiteX14" fmla="*/ 82196 w 193474"/>
                    <a:gd name="connsiteY14" fmla="*/ 129343 h 130399"/>
                    <a:gd name="connsiteX15" fmla="*/ 45831 w 193474"/>
                    <a:gd name="connsiteY15" fmla="*/ 115555 h 130399"/>
                    <a:gd name="connsiteX16" fmla="*/ 18449 w 193474"/>
                    <a:gd name="connsiteY16" fmla="*/ 111748 h 130399"/>
                    <a:gd name="connsiteX17" fmla="*/ 1226 w 193474"/>
                    <a:gd name="connsiteY17" fmla="*/ 101794 h 130399"/>
                    <a:gd name="connsiteX18" fmla="*/ 2329 w 193474"/>
                    <a:gd name="connsiteY18" fmla="*/ 107579 h 130399"/>
                    <a:gd name="connsiteX19" fmla="*/ 0 w 193474"/>
                    <a:gd name="connsiteY19" fmla="*/ 77402 h 130399"/>
                    <a:gd name="connsiteX20" fmla="*/ 7392 w 193474"/>
                    <a:gd name="connsiteY20" fmla="*/ 74182 h 130399"/>
                    <a:gd name="connsiteX0" fmla="*/ 7392 w 187397"/>
                    <a:gd name="connsiteY0" fmla="*/ 74182 h 130399"/>
                    <a:gd name="connsiteX1" fmla="*/ 1226 w 187397"/>
                    <a:gd name="connsiteY1" fmla="*/ 56154 h 130399"/>
                    <a:gd name="connsiteX2" fmla="*/ 15527 w 187397"/>
                    <a:gd name="connsiteY2" fmla="*/ 21493 h 130399"/>
                    <a:gd name="connsiteX3" fmla="*/ 49531 w 187397"/>
                    <a:gd name="connsiteY3" fmla="*/ 10881 h 130399"/>
                    <a:gd name="connsiteX4" fmla="*/ 74623 w 187397"/>
                    <a:gd name="connsiteY4" fmla="*/ 0 h 130399"/>
                    <a:gd name="connsiteX5" fmla="*/ 109239 w 187397"/>
                    <a:gd name="connsiteY5" fmla="*/ 10881 h 130399"/>
                    <a:gd name="connsiteX6" fmla="*/ 141405 w 187397"/>
                    <a:gd name="connsiteY6" fmla="*/ 22819 h 130399"/>
                    <a:gd name="connsiteX7" fmla="*/ 157544 w 187397"/>
                    <a:gd name="connsiteY7" fmla="*/ 32342 h 130399"/>
                    <a:gd name="connsiteX8" fmla="*/ 171396 w 187397"/>
                    <a:gd name="connsiteY8" fmla="*/ 55834 h 130399"/>
                    <a:gd name="connsiteX9" fmla="*/ 177314 w 187397"/>
                    <a:gd name="connsiteY9" fmla="*/ 76598 h 130399"/>
                    <a:gd name="connsiteX10" fmla="*/ 187397 w 187397"/>
                    <a:gd name="connsiteY10" fmla="*/ 88529 h 130399"/>
                    <a:gd name="connsiteX11" fmla="*/ 166437 w 187397"/>
                    <a:gd name="connsiteY11" fmla="*/ 115681 h 130399"/>
                    <a:gd name="connsiteX12" fmla="*/ 146140 w 187397"/>
                    <a:gd name="connsiteY12" fmla="*/ 123254 h 130399"/>
                    <a:gd name="connsiteX13" fmla="*/ 123526 w 187397"/>
                    <a:gd name="connsiteY13" fmla="*/ 130399 h 130399"/>
                    <a:gd name="connsiteX14" fmla="*/ 82196 w 187397"/>
                    <a:gd name="connsiteY14" fmla="*/ 129343 h 130399"/>
                    <a:gd name="connsiteX15" fmla="*/ 45831 w 187397"/>
                    <a:gd name="connsiteY15" fmla="*/ 115555 h 130399"/>
                    <a:gd name="connsiteX16" fmla="*/ 18449 w 187397"/>
                    <a:gd name="connsiteY16" fmla="*/ 111748 h 130399"/>
                    <a:gd name="connsiteX17" fmla="*/ 1226 w 187397"/>
                    <a:gd name="connsiteY17" fmla="*/ 101794 h 130399"/>
                    <a:gd name="connsiteX18" fmla="*/ 2329 w 187397"/>
                    <a:gd name="connsiteY18" fmla="*/ 107579 h 130399"/>
                    <a:gd name="connsiteX19" fmla="*/ 0 w 187397"/>
                    <a:gd name="connsiteY19" fmla="*/ 77402 h 130399"/>
                    <a:gd name="connsiteX20" fmla="*/ 7392 w 187397"/>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75855 w 177314"/>
                    <a:gd name="connsiteY10" fmla="*/ 95629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7544 w 177314"/>
                    <a:gd name="connsiteY7" fmla="*/ 32342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2196 w 177314"/>
                    <a:gd name="connsiteY14" fmla="*/ 129343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30399"/>
                    <a:gd name="connsiteX1" fmla="*/ 1226 w 177314"/>
                    <a:gd name="connsiteY1" fmla="*/ 56154 h 130399"/>
                    <a:gd name="connsiteX2" fmla="*/ 15527 w 177314"/>
                    <a:gd name="connsiteY2" fmla="*/ 21493 h 130399"/>
                    <a:gd name="connsiteX3" fmla="*/ 49531 w 177314"/>
                    <a:gd name="connsiteY3" fmla="*/ 10881 h 130399"/>
                    <a:gd name="connsiteX4" fmla="*/ 74623 w 177314"/>
                    <a:gd name="connsiteY4" fmla="*/ 0 h 130399"/>
                    <a:gd name="connsiteX5" fmla="*/ 109239 w 177314"/>
                    <a:gd name="connsiteY5" fmla="*/ 10881 h 130399"/>
                    <a:gd name="connsiteX6" fmla="*/ 141405 w 177314"/>
                    <a:gd name="connsiteY6" fmla="*/ 22819 h 130399"/>
                    <a:gd name="connsiteX7" fmla="*/ 154081 w 177314"/>
                    <a:gd name="connsiteY7" fmla="*/ 42485 h 130399"/>
                    <a:gd name="connsiteX8" fmla="*/ 171396 w 177314"/>
                    <a:gd name="connsiteY8" fmla="*/ 55834 h 130399"/>
                    <a:gd name="connsiteX9" fmla="*/ 177314 w 177314"/>
                    <a:gd name="connsiteY9" fmla="*/ 76598 h 130399"/>
                    <a:gd name="connsiteX10" fmla="*/ 165467 w 177314"/>
                    <a:gd name="connsiteY10" fmla="*/ 97658 h 130399"/>
                    <a:gd name="connsiteX11" fmla="*/ 166437 w 177314"/>
                    <a:gd name="connsiteY11" fmla="*/ 115681 h 130399"/>
                    <a:gd name="connsiteX12" fmla="*/ 146140 w 177314"/>
                    <a:gd name="connsiteY12" fmla="*/ 123254 h 130399"/>
                    <a:gd name="connsiteX13" fmla="*/ 123526 w 177314"/>
                    <a:gd name="connsiteY13" fmla="*/ 130399 h 130399"/>
                    <a:gd name="connsiteX14" fmla="*/ 83350 w 177314"/>
                    <a:gd name="connsiteY14" fmla="*/ 124271 h 130399"/>
                    <a:gd name="connsiteX15" fmla="*/ 45831 w 177314"/>
                    <a:gd name="connsiteY15" fmla="*/ 115555 h 130399"/>
                    <a:gd name="connsiteX16" fmla="*/ 18449 w 177314"/>
                    <a:gd name="connsiteY16" fmla="*/ 111748 h 130399"/>
                    <a:gd name="connsiteX17" fmla="*/ 1226 w 177314"/>
                    <a:gd name="connsiteY17" fmla="*/ 101794 h 130399"/>
                    <a:gd name="connsiteX18" fmla="*/ 2329 w 177314"/>
                    <a:gd name="connsiteY18" fmla="*/ 107579 h 130399"/>
                    <a:gd name="connsiteX19" fmla="*/ 0 w 177314"/>
                    <a:gd name="connsiteY19" fmla="*/ 77402 h 130399"/>
                    <a:gd name="connsiteX20" fmla="*/ 7392 w 177314"/>
                    <a:gd name="connsiteY20" fmla="*/ 74182 h 130399"/>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23254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6437 w 177314"/>
                    <a:gd name="connsiteY11" fmla="*/ 115681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 name="connsiteX0" fmla="*/ 7392 w 177314"/>
                    <a:gd name="connsiteY0" fmla="*/ 74182 h 124271"/>
                    <a:gd name="connsiteX1" fmla="*/ 1226 w 177314"/>
                    <a:gd name="connsiteY1" fmla="*/ 56154 h 124271"/>
                    <a:gd name="connsiteX2" fmla="*/ 15527 w 177314"/>
                    <a:gd name="connsiteY2" fmla="*/ 21493 h 124271"/>
                    <a:gd name="connsiteX3" fmla="*/ 49531 w 177314"/>
                    <a:gd name="connsiteY3" fmla="*/ 10881 h 124271"/>
                    <a:gd name="connsiteX4" fmla="*/ 74623 w 177314"/>
                    <a:gd name="connsiteY4" fmla="*/ 0 h 124271"/>
                    <a:gd name="connsiteX5" fmla="*/ 109239 w 177314"/>
                    <a:gd name="connsiteY5" fmla="*/ 10881 h 124271"/>
                    <a:gd name="connsiteX6" fmla="*/ 141405 w 177314"/>
                    <a:gd name="connsiteY6" fmla="*/ 22819 h 124271"/>
                    <a:gd name="connsiteX7" fmla="*/ 154081 w 177314"/>
                    <a:gd name="connsiteY7" fmla="*/ 42485 h 124271"/>
                    <a:gd name="connsiteX8" fmla="*/ 171396 w 177314"/>
                    <a:gd name="connsiteY8" fmla="*/ 55834 h 124271"/>
                    <a:gd name="connsiteX9" fmla="*/ 177314 w 177314"/>
                    <a:gd name="connsiteY9" fmla="*/ 76598 h 124271"/>
                    <a:gd name="connsiteX10" fmla="*/ 165467 w 177314"/>
                    <a:gd name="connsiteY10" fmla="*/ 97658 h 124271"/>
                    <a:gd name="connsiteX11" fmla="*/ 164129 w 177314"/>
                    <a:gd name="connsiteY11" fmla="*/ 112638 h 124271"/>
                    <a:gd name="connsiteX12" fmla="*/ 146140 w 177314"/>
                    <a:gd name="connsiteY12" fmla="*/ 115139 h 124271"/>
                    <a:gd name="connsiteX13" fmla="*/ 123526 w 177314"/>
                    <a:gd name="connsiteY13" fmla="*/ 122284 h 124271"/>
                    <a:gd name="connsiteX14" fmla="*/ 83350 w 177314"/>
                    <a:gd name="connsiteY14" fmla="*/ 124271 h 124271"/>
                    <a:gd name="connsiteX15" fmla="*/ 45831 w 177314"/>
                    <a:gd name="connsiteY15" fmla="*/ 115555 h 124271"/>
                    <a:gd name="connsiteX16" fmla="*/ 18449 w 177314"/>
                    <a:gd name="connsiteY16" fmla="*/ 111748 h 124271"/>
                    <a:gd name="connsiteX17" fmla="*/ 1226 w 177314"/>
                    <a:gd name="connsiteY17" fmla="*/ 101794 h 124271"/>
                    <a:gd name="connsiteX18" fmla="*/ 2329 w 177314"/>
                    <a:gd name="connsiteY18" fmla="*/ 107579 h 124271"/>
                    <a:gd name="connsiteX19" fmla="*/ 0 w 177314"/>
                    <a:gd name="connsiteY19" fmla="*/ 77402 h 124271"/>
                    <a:gd name="connsiteX20" fmla="*/ 7392 w 177314"/>
                    <a:gd name="connsiteY20" fmla="*/ 74182 h 124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77314" h="124271">
                      <a:moveTo>
                        <a:pt x="7392" y="74182"/>
                      </a:moveTo>
                      <a:lnTo>
                        <a:pt x="1226" y="56154"/>
                      </a:lnTo>
                      <a:lnTo>
                        <a:pt x="15527" y="21493"/>
                      </a:lnTo>
                      <a:lnTo>
                        <a:pt x="49531" y="10881"/>
                      </a:lnTo>
                      <a:lnTo>
                        <a:pt x="74623" y="0"/>
                      </a:lnTo>
                      <a:lnTo>
                        <a:pt x="109239" y="10881"/>
                      </a:lnTo>
                      <a:lnTo>
                        <a:pt x="141405" y="22819"/>
                      </a:lnTo>
                      <a:lnTo>
                        <a:pt x="154081" y="42485"/>
                      </a:lnTo>
                      <a:lnTo>
                        <a:pt x="171396" y="55834"/>
                      </a:lnTo>
                      <a:lnTo>
                        <a:pt x="177314" y="76598"/>
                      </a:lnTo>
                      <a:lnTo>
                        <a:pt x="165467" y="97658"/>
                      </a:lnTo>
                      <a:cubicBezTo>
                        <a:pt x="165790" y="103666"/>
                        <a:pt x="163806" y="106630"/>
                        <a:pt x="164129" y="112638"/>
                      </a:cubicBezTo>
                      <a:lnTo>
                        <a:pt x="146140" y="115139"/>
                      </a:lnTo>
                      <a:lnTo>
                        <a:pt x="123526" y="122284"/>
                      </a:lnTo>
                      <a:lnTo>
                        <a:pt x="83350" y="124271"/>
                      </a:lnTo>
                      <a:lnTo>
                        <a:pt x="45831" y="115555"/>
                      </a:lnTo>
                      <a:lnTo>
                        <a:pt x="18449" y="111748"/>
                      </a:lnTo>
                      <a:lnTo>
                        <a:pt x="1226" y="101794"/>
                      </a:lnTo>
                      <a:lnTo>
                        <a:pt x="2329" y="107579"/>
                      </a:lnTo>
                      <a:lnTo>
                        <a:pt x="0" y="77402"/>
                      </a:lnTo>
                      <a:lnTo>
                        <a:pt x="7392" y="74182"/>
                      </a:lnTo>
                      <a:close/>
                    </a:path>
                  </a:pathLst>
                </a:custGeom>
                <a:solidFill>
                  <a:srgbClr val="434C52"/>
                </a:solidFill>
                <a:ln w="6350" cap="flat" cmpd="sng" algn="ctr">
                  <a:solidFill>
                    <a:schemeClr val="bg1"/>
                  </a:solid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cxnSp>
          <p:nvCxnSpPr>
            <p:cNvPr id="228" name="Straight Connector 227"/>
            <p:cNvCxnSpPr/>
            <p:nvPr/>
          </p:nvCxnSpPr>
          <p:spPr bwMode="auto">
            <a:xfrm flipH="1">
              <a:off x="8252040" y="4972401"/>
              <a:ext cx="765404" cy="888843"/>
            </a:xfrm>
            <a:prstGeom prst="line">
              <a:avLst/>
            </a:prstGeom>
            <a:noFill/>
            <a:ln w="889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9" name="Straight Connector 228"/>
            <p:cNvCxnSpPr/>
            <p:nvPr/>
          </p:nvCxnSpPr>
          <p:spPr bwMode="auto">
            <a:xfrm flipH="1" flipV="1">
              <a:off x="8242018" y="4972401"/>
              <a:ext cx="837150" cy="888845"/>
            </a:xfrm>
            <a:prstGeom prst="line">
              <a:avLst/>
            </a:prstGeom>
            <a:noFill/>
            <a:ln w="889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Imagen 18">
            <a:extLst>
              <a:ext uri="{FF2B5EF4-FFF2-40B4-BE49-F238E27FC236}">
                <a16:creationId xmlns:a16="http://schemas.microsoft.com/office/drawing/2014/main" id="{B5B67550-02E8-4EFC-A0FF-E3D6F5D8BC11}"/>
              </a:ext>
            </a:extLst>
          </p:cNvPr>
          <p:cNvPicPr>
            <a:picLocks noChangeAspect="1"/>
          </p:cNvPicPr>
          <p:nvPr/>
        </p:nvPicPr>
        <p:blipFill>
          <a:blip r:embed="rId3"/>
          <a:stretch>
            <a:fillRect/>
          </a:stretch>
        </p:blipFill>
        <p:spPr>
          <a:xfrm>
            <a:off x="7068982" y="22794"/>
            <a:ext cx="2200847" cy="1194920"/>
          </a:xfrm>
          <a:prstGeom prst="rect">
            <a:avLst/>
          </a:prstGeom>
        </p:spPr>
      </p:pic>
    </p:spTree>
    <p:extLst>
      <p:ext uri="{BB962C8B-B14F-4D97-AF65-F5344CB8AC3E}">
        <p14:creationId xmlns:p14="http://schemas.microsoft.com/office/powerpoint/2010/main" val="2977412604"/>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3949" y="176749"/>
            <a:ext cx="6668051" cy="553998"/>
          </a:xfrm>
        </p:spPr>
        <p:txBody>
          <a:bodyPr>
            <a:normAutofit fontScale="90000"/>
          </a:bodyPr>
          <a:lstStyle/>
          <a:p>
            <a:r>
              <a:rPr lang="en-US" noProof="0" dirty="0" err="1"/>
              <a:t>Cuestiones</a:t>
            </a:r>
            <a:r>
              <a:rPr lang="en-US" noProof="0" dirty="0"/>
              <a:t> a debater </a:t>
            </a:r>
            <a:r>
              <a:rPr lang="en-US" noProof="0" dirty="0" err="1"/>
              <a:t>sobre</a:t>
            </a:r>
            <a:r>
              <a:rPr lang="en-US" noProof="0" dirty="0"/>
              <a:t> las </a:t>
            </a:r>
            <a:r>
              <a:rPr lang="en-US" noProof="0" dirty="0" err="1"/>
              <a:t>nuevas</a:t>
            </a:r>
            <a:r>
              <a:rPr lang="en-US" noProof="0" dirty="0"/>
              <a:t> </a:t>
            </a:r>
            <a:r>
              <a:rPr lang="en-US" noProof="0" dirty="0" err="1"/>
              <a:t>tecnologías</a:t>
            </a:r>
            <a:br>
              <a:rPr lang="en-US" noProof="0" dirty="0"/>
            </a:br>
            <a:endParaRPr lang="en-US" noProof="0" dirty="0"/>
          </a:p>
        </p:txBody>
      </p:sp>
      <p:sp>
        <p:nvSpPr>
          <p:cNvPr id="6" name="Footer Placeholder 5"/>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12" name="Slide Number Placeholder 11"/>
          <p:cNvSpPr>
            <a:spLocks noGrp="1"/>
          </p:cNvSpPr>
          <p:nvPr>
            <p:ph type="sldNum" sz="quarter" idx="12"/>
          </p:nvPr>
        </p:nvSpPr>
        <p:spPr/>
        <p:txBody>
          <a:bodyPr/>
          <a:lstStyle/>
          <a:p>
            <a:fld id="{9F8E3E85-A5F1-45AC-BC8E-CB7307177C38}" type="slidenum">
              <a:rPr lang="de-CH" smtClean="0">
                <a:solidFill>
                  <a:srgbClr val="000000"/>
                </a:solidFill>
              </a:rPr>
              <a:pPr/>
              <a:t>56</a:t>
            </a:fld>
            <a:endParaRPr lang="de-CH" dirty="0">
              <a:solidFill>
                <a:srgbClr val="000000"/>
              </a:solidFill>
            </a:endParaRPr>
          </a:p>
        </p:txBody>
      </p:sp>
      <p:grpSp>
        <p:nvGrpSpPr>
          <p:cNvPr id="2079" name="Group 2078"/>
          <p:cNvGrpSpPr/>
          <p:nvPr/>
        </p:nvGrpSpPr>
        <p:grpSpPr>
          <a:xfrm>
            <a:off x="5403833" y="2612756"/>
            <a:ext cx="2329200" cy="2167200"/>
            <a:chOff x="5403833" y="2612756"/>
            <a:chExt cx="2329200" cy="2167200"/>
          </a:xfrm>
        </p:grpSpPr>
        <p:grpSp>
          <p:nvGrpSpPr>
            <p:cNvPr id="76" name="Group 75"/>
            <p:cNvGrpSpPr/>
            <p:nvPr/>
          </p:nvGrpSpPr>
          <p:grpSpPr>
            <a:xfrm>
              <a:off x="5403833" y="2612756"/>
              <a:ext cx="2329200" cy="2167200"/>
              <a:chOff x="5127585" y="1343563"/>
              <a:chExt cx="2329200" cy="2167200"/>
            </a:xfrm>
          </p:grpSpPr>
          <p:sp>
            <p:nvSpPr>
              <p:cNvPr id="23" name="Textfeld 22"/>
              <p:cNvSpPr txBox="1"/>
              <p:nvPr/>
            </p:nvSpPr>
            <p:spPr>
              <a:xfrm>
                <a:off x="5127585" y="1474706"/>
                <a:ext cx="2329200" cy="369332"/>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Coste</a:t>
                </a:r>
                <a:r>
                  <a:rPr lang="en-US" b="1" dirty="0">
                    <a:latin typeface="HelveticaNeue LT 77 BdCn" panose="020B0706030502030204" pitchFamily="34" charset="0"/>
                  </a:rPr>
                  <a:t> </a:t>
                </a:r>
                <a:r>
                  <a:rPr lang="en-US" b="1" dirty="0" err="1">
                    <a:latin typeface="HelveticaNeue LT 77 BdCn" panose="020B0706030502030204" pitchFamily="34" charset="0"/>
                  </a:rPr>
                  <a:t>elevado</a:t>
                </a:r>
                <a:endParaRPr lang="en-US" b="1" dirty="0">
                  <a:latin typeface="HelveticaNeue LT 77 BdCn" panose="020B0706030502030204" pitchFamily="34" charset="0"/>
                </a:endParaRPr>
              </a:p>
            </p:txBody>
          </p:sp>
          <p:sp>
            <p:nvSpPr>
              <p:cNvPr id="22" name="Rechteck 21"/>
              <p:cNvSpPr/>
              <p:nvPr/>
            </p:nvSpPr>
            <p:spPr>
              <a:xfrm>
                <a:off x="5127585" y="1343563"/>
                <a:ext cx="2329200" cy="2167200"/>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grpSp>
        <p:grpSp>
          <p:nvGrpSpPr>
            <p:cNvPr id="117" name="Group 116"/>
            <p:cNvGrpSpPr/>
            <p:nvPr/>
          </p:nvGrpSpPr>
          <p:grpSpPr>
            <a:xfrm>
              <a:off x="6074215" y="3377441"/>
              <a:ext cx="1000326" cy="1304191"/>
              <a:chOff x="9882817" y="2148841"/>
              <a:chExt cx="899013" cy="1172102"/>
            </a:xfrm>
          </p:grpSpPr>
          <p:grpSp>
            <p:nvGrpSpPr>
              <p:cNvPr id="118" name="Group 117"/>
              <p:cNvGrpSpPr/>
              <p:nvPr/>
            </p:nvGrpSpPr>
            <p:grpSpPr>
              <a:xfrm rot="21381618">
                <a:off x="9882817" y="2148841"/>
                <a:ext cx="899013" cy="1172102"/>
                <a:chOff x="9882438" y="2148105"/>
                <a:chExt cx="899013" cy="1172102"/>
              </a:xfrm>
            </p:grpSpPr>
            <p:grpSp>
              <p:nvGrpSpPr>
                <p:cNvPr id="122" name="Group 121"/>
                <p:cNvGrpSpPr/>
                <p:nvPr/>
              </p:nvGrpSpPr>
              <p:grpSpPr>
                <a:xfrm>
                  <a:off x="9882438" y="2148105"/>
                  <a:ext cx="899013" cy="1172102"/>
                  <a:chOff x="9019909" y="2082730"/>
                  <a:chExt cx="899013" cy="1172102"/>
                </a:xfrm>
              </p:grpSpPr>
              <p:sp>
                <p:nvSpPr>
                  <p:cNvPr id="137" name="Teardrop 25"/>
                  <p:cNvSpPr/>
                  <p:nvPr/>
                </p:nvSpPr>
                <p:spPr bwMode="auto">
                  <a:xfrm rot="19247340">
                    <a:off x="9019909" y="2378157"/>
                    <a:ext cx="899013" cy="876675"/>
                  </a:xfrm>
                  <a:custGeom>
                    <a:avLst/>
                    <a:gdLst>
                      <a:gd name="connsiteX0" fmla="*/ 0 w 902795"/>
                      <a:gd name="connsiteY0" fmla="*/ 442187 h 884373"/>
                      <a:gd name="connsiteX1" fmla="*/ 451398 w 902795"/>
                      <a:gd name="connsiteY1" fmla="*/ 0 h 884373"/>
                      <a:gd name="connsiteX2" fmla="*/ 840304 w 902795"/>
                      <a:gd name="connsiteY2" fmla="*/ 61216 h 884373"/>
                      <a:gd name="connsiteX3" fmla="*/ 902795 w 902795"/>
                      <a:gd name="connsiteY3" fmla="*/ 442187 h 884373"/>
                      <a:gd name="connsiteX4" fmla="*/ 451397 w 902795"/>
                      <a:gd name="connsiteY4" fmla="*/ 884374 h 884373"/>
                      <a:gd name="connsiteX5" fmla="*/ -1 w 902795"/>
                      <a:gd name="connsiteY5" fmla="*/ 442187 h 884373"/>
                      <a:gd name="connsiteX6" fmla="*/ 0 w 902795"/>
                      <a:gd name="connsiteY6" fmla="*/ 442187 h 884373"/>
                      <a:gd name="connsiteX0" fmla="*/ 1 w 902796"/>
                      <a:gd name="connsiteY0" fmla="*/ 414888 h 857075"/>
                      <a:gd name="connsiteX1" fmla="*/ 383358 w 902796"/>
                      <a:gd name="connsiteY1" fmla="*/ 529 h 857075"/>
                      <a:gd name="connsiteX2" fmla="*/ 840305 w 902796"/>
                      <a:gd name="connsiteY2" fmla="*/ 33917 h 857075"/>
                      <a:gd name="connsiteX3" fmla="*/ 902796 w 902796"/>
                      <a:gd name="connsiteY3" fmla="*/ 414888 h 857075"/>
                      <a:gd name="connsiteX4" fmla="*/ 451398 w 902796"/>
                      <a:gd name="connsiteY4" fmla="*/ 857075 h 857075"/>
                      <a:gd name="connsiteX5" fmla="*/ 0 w 902796"/>
                      <a:gd name="connsiteY5" fmla="*/ 414888 h 857075"/>
                      <a:gd name="connsiteX6" fmla="*/ 1 w 902796"/>
                      <a:gd name="connsiteY6" fmla="*/ 414888 h 857075"/>
                      <a:gd name="connsiteX0" fmla="*/ 1 w 876537"/>
                      <a:gd name="connsiteY0" fmla="*/ 414888 h 857075"/>
                      <a:gd name="connsiteX1" fmla="*/ 383358 w 876537"/>
                      <a:gd name="connsiteY1" fmla="*/ 529 h 857075"/>
                      <a:gd name="connsiteX2" fmla="*/ 840305 w 876537"/>
                      <a:gd name="connsiteY2" fmla="*/ 33917 h 857075"/>
                      <a:gd name="connsiteX3" fmla="*/ 876276 w 876537"/>
                      <a:gd name="connsiteY3" fmla="*/ 471488 h 857075"/>
                      <a:gd name="connsiteX4" fmla="*/ 451398 w 876537"/>
                      <a:gd name="connsiteY4" fmla="*/ 857075 h 857075"/>
                      <a:gd name="connsiteX5" fmla="*/ 0 w 876537"/>
                      <a:gd name="connsiteY5" fmla="*/ 414888 h 857075"/>
                      <a:gd name="connsiteX6" fmla="*/ 1 w 876537"/>
                      <a:gd name="connsiteY6" fmla="*/ 414888 h 857075"/>
                      <a:gd name="connsiteX0" fmla="*/ 1 w 889050"/>
                      <a:gd name="connsiteY0" fmla="*/ 414888 h 857075"/>
                      <a:gd name="connsiteX1" fmla="*/ 383358 w 889050"/>
                      <a:gd name="connsiteY1" fmla="*/ 529 h 857075"/>
                      <a:gd name="connsiteX2" fmla="*/ 840305 w 889050"/>
                      <a:gd name="connsiteY2" fmla="*/ 33917 h 857075"/>
                      <a:gd name="connsiteX3" fmla="*/ 876276 w 889050"/>
                      <a:gd name="connsiteY3" fmla="*/ 471488 h 857075"/>
                      <a:gd name="connsiteX4" fmla="*/ 451398 w 889050"/>
                      <a:gd name="connsiteY4" fmla="*/ 857075 h 857075"/>
                      <a:gd name="connsiteX5" fmla="*/ 0 w 889050"/>
                      <a:gd name="connsiteY5" fmla="*/ 414888 h 857075"/>
                      <a:gd name="connsiteX6" fmla="*/ 1 w 889050"/>
                      <a:gd name="connsiteY6" fmla="*/ 414888 h 857075"/>
                      <a:gd name="connsiteX0" fmla="*/ 1 w 882286"/>
                      <a:gd name="connsiteY0" fmla="*/ 414888 h 857075"/>
                      <a:gd name="connsiteX1" fmla="*/ 383358 w 882286"/>
                      <a:gd name="connsiteY1" fmla="*/ 529 h 857075"/>
                      <a:gd name="connsiteX2" fmla="*/ 840305 w 882286"/>
                      <a:gd name="connsiteY2" fmla="*/ 33917 h 857075"/>
                      <a:gd name="connsiteX3" fmla="*/ 876276 w 882286"/>
                      <a:gd name="connsiteY3" fmla="*/ 471488 h 857075"/>
                      <a:gd name="connsiteX4" fmla="*/ 451398 w 882286"/>
                      <a:gd name="connsiteY4" fmla="*/ 857075 h 857075"/>
                      <a:gd name="connsiteX5" fmla="*/ 0 w 882286"/>
                      <a:gd name="connsiteY5" fmla="*/ 414888 h 857075"/>
                      <a:gd name="connsiteX6" fmla="*/ 1 w 882286"/>
                      <a:gd name="connsiteY6" fmla="*/ 414888 h 857075"/>
                      <a:gd name="connsiteX0" fmla="*/ 1 w 882286"/>
                      <a:gd name="connsiteY0" fmla="*/ 428569 h 870756"/>
                      <a:gd name="connsiteX1" fmla="*/ 383358 w 882286"/>
                      <a:gd name="connsiteY1" fmla="*/ 14210 h 870756"/>
                      <a:gd name="connsiteX2" fmla="*/ 840305 w 882286"/>
                      <a:gd name="connsiteY2" fmla="*/ 47598 h 870756"/>
                      <a:gd name="connsiteX3" fmla="*/ 876276 w 882286"/>
                      <a:gd name="connsiteY3" fmla="*/ 485169 h 870756"/>
                      <a:gd name="connsiteX4" fmla="*/ 451398 w 882286"/>
                      <a:gd name="connsiteY4" fmla="*/ 870756 h 870756"/>
                      <a:gd name="connsiteX5" fmla="*/ 0 w 882286"/>
                      <a:gd name="connsiteY5" fmla="*/ 428569 h 870756"/>
                      <a:gd name="connsiteX6" fmla="*/ 1 w 882286"/>
                      <a:gd name="connsiteY6" fmla="*/ 428569 h 870756"/>
                      <a:gd name="connsiteX0" fmla="*/ 1 w 882286"/>
                      <a:gd name="connsiteY0" fmla="*/ 421767 h 863954"/>
                      <a:gd name="connsiteX1" fmla="*/ 383358 w 882286"/>
                      <a:gd name="connsiteY1" fmla="*/ 7408 h 863954"/>
                      <a:gd name="connsiteX2" fmla="*/ 840305 w 882286"/>
                      <a:gd name="connsiteY2" fmla="*/ 40796 h 863954"/>
                      <a:gd name="connsiteX3" fmla="*/ 876276 w 882286"/>
                      <a:gd name="connsiteY3" fmla="*/ 478367 h 863954"/>
                      <a:gd name="connsiteX4" fmla="*/ 451398 w 882286"/>
                      <a:gd name="connsiteY4" fmla="*/ 863954 h 863954"/>
                      <a:gd name="connsiteX5" fmla="*/ 0 w 882286"/>
                      <a:gd name="connsiteY5" fmla="*/ 421767 h 863954"/>
                      <a:gd name="connsiteX6" fmla="*/ 1 w 882286"/>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2352 w 884637"/>
                      <a:gd name="connsiteY0" fmla="*/ 421767 h 863954"/>
                      <a:gd name="connsiteX1" fmla="*/ 385709 w 884637"/>
                      <a:gd name="connsiteY1" fmla="*/ 7408 h 863954"/>
                      <a:gd name="connsiteX2" fmla="*/ 842656 w 884637"/>
                      <a:gd name="connsiteY2" fmla="*/ 40796 h 863954"/>
                      <a:gd name="connsiteX3" fmla="*/ 878627 w 884637"/>
                      <a:gd name="connsiteY3" fmla="*/ 478367 h 863954"/>
                      <a:gd name="connsiteX4" fmla="*/ 453749 w 884637"/>
                      <a:gd name="connsiteY4" fmla="*/ 863954 h 863954"/>
                      <a:gd name="connsiteX5" fmla="*/ 2351 w 884637"/>
                      <a:gd name="connsiteY5" fmla="*/ 421767 h 863954"/>
                      <a:gd name="connsiteX6" fmla="*/ 2352 w 884637"/>
                      <a:gd name="connsiteY6" fmla="*/ 421767 h 863954"/>
                      <a:gd name="connsiteX0" fmla="*/ 5654 w 887939"/>
                      <a:gd name="connsiteY0" fmla="*/ 421767 h 863954"/>
                      <a:gd name="connsiteX1" fmla="*/ 389011 w 887939"/>
                      <a:gd name="connsiteY1" fmla="*/ 7408 h 863954"/>
                      <a:gd name="connsiteX2" fmla="*/ 845958 w 887939"/>
                      <a:gd name="connsiteY2" fmla="*/ 40796 h 863954"/>
                      <a:gd name="connsiteX3" fmla="*/ 881929 w 887939"/>
                      <a:gd name="connsiteY3" fmla="*/ 478367 h 863954"/>
                      <a:gd name="connsiteX4" fmla="*/ 457051 w 887939"/>
                      <a:gd name="connsiteY4" fmla="*/ 863954 h 863954"/>
                      <a:gd name="connsiteX5" fmla="*/ 5653 w 887939"/>
                      <a:gd name="connsiteY5" fmla="*/ 421767 h 863954"/>
                      <a:gd name="connsiteX6" fmla="*/ 5654 w 887939"/>
                      <a:gd name="connsiteY6" fmla="*/ 421767 h 863954"/>
                      <a:gd name="connsiteX0" fmla="*/ 4828 w 887113"/>
                      <a:gd name="connsiteY0" fmla="*/ 443007 h 885194"/>
                      <a:gd name="connsiteX1" fmla="*/ 388185 w 887113"/>
                      <a:gd name="connsiteY1" fmla="*/ 28648 h 885194"/>
                      <a:gd name="connsiteX2" fmla="*/ 845132 w 887113"/>
                      <a:gd name="connsiteY2" fmla="*/ 62036 h 885194"/>
                      <a:gd name="connsiteX3" fmla="*/ 881103 w 887113"/>
                      <a:gd name="connsiteY3" fmla="*/ 499607 h 885194"/>
                      <a:gd name="connsiteX4" fmla="*/ 456225 w 887113"/>
                      <a:gd name="connsiteY4" fmla="*/ 885194 h 885194"/>
                      <a:gd name="connsiteX5" fmla="*/ 4827 w 887113"/>
                      <a:gd name="connsiteY5" fmla="*/ 443007 h 885194"/>
                      <a:gd name="connsiteX6" fmla="*/ 4828 w 887113"/>
                      <a:gd name="connsiteY6" fmla="*/ 443007 h 885194"/>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33663 w 915949"/>
                      <a:gd name="connsiteY5" fmla="*/ 44196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491 w 915949"/>
                      <a:gd name="connsiteY0" fmla="*/ 427896 h 884153"/>
                      <a:gd name="connsiteX1" fmla="*/ 417021 w 915949"/>
                      <a:gd name="connsiteY1" fmla="*/ 27607 h 884153"/>
                      <a:gd name="connsiteX2" fmla="*/ 873968 w 915949"/>
                      <a:gd name="connsiteY2" fmla="*/ 60995 h 884153"/>
                      <a:gd name="connsiteX3" fmla="*/ 909939 w 915949"/>
                      <a:gd name="connsiteY3" fmla="*/ 498566 h 884153"/>
                      <a:gd name="connsiteX4" fmla="*/ 485061 w 915949"/>
                      <a:gd name="connsiteY4" fmla="*/ 884153 h 884153"/>
                      <a:gd name="connsiteX5" fmla="*/ 10737 w 915949"/>
                      <a:gd name="connsiteY5" fmla="*/ 459676 h 884153"/>
                      <a:gd name="connsiteX6" fmla="*/ 4491 w 915949"/>
                      <a:gd name="connsiteY6" fmla="*/ 427896 h 884153"/>
                      <a:gd name="connsiteX0" fmla="*/ 4569 w 908985"/>
                      <a:gd name="connsiteY0" fmla="*/ 291884 h 874779"/>
                      <a:gd name="connsiteX1" fmla="*/ 410057 w 908985"/>
                      <a:gd name="connsiteY1" fmla="*/ 18233 h 874779"/>
                      <a:gd name="connsiteX2" fmla="*/ 867004 w 908985"/>
                      <a:gd name="connsiteY2" fmla="*/ 51621 h 874779"/>
                      <a:gd name="connsiteX3" fmla="*/ 902975 w 908985"/>
                      <a:gd name="connsiteY3" fmla="*/ 489192 h 874779"/>
                      <a:gd name="connsiteX4" fmla="*/ 478097 w 908985"/>
                      <a:gd name="connsiteY4" fmla="*/ 874779 h 874779"/>
                      <a:gd name="connsiteX5" fmla="*/ 3773 w 908985"/>
                      <a:gd name="connsiteY5" fmla="*/ 450302 h 874779"/>
                      <a:gd name="connsiteX6" fmla="*/ 4569 w 90898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0849 w 915265"/>
                      <a:gd name="connsiteY0" fmla="*/ 291884 h 874779"/>
                      <a:gd name="connsiteX1" fmla="*/ 416337 w 915265"/>
                      <a:gd name="connsiteY1" fmla="*/ 18233 h 874779"/>
                      <a:gd name="connsiteX2" fmla="*/ 873284 w 915265"/>
                      <a:gd name="connsiteY2" fmla="*/ 51621 h 874779"/>
                      <a:gd name="connsiteX3" fmla="*/ 909255 w 915265"/>
                      <a:gd name="connsiteY3" fmla="*/ 489192 h 874779"/>
                      <a:gd name="connsiteX4" fmla="*/ 484377 w 915265"/>
                      <a:gd name="connsiteY4" fmla="*/ 874779 h 874779"/>
                      <a:gd name="connsiteX5" fmla="*/ 10053 w 915265"/>
                      <a:gd name="connsiteY5" fmla="*/ 450302 h 874779"/>
                      <a:gd name="connsiteX6" fmla="*/ 10849 w 915265"/>
                      <a:gd name="connsiteY6" fmla="*/ 291884 h 874779"/>
                      <a:gd name="connsiteX0" fmla="*/ 13774 w 918190"/>
                      <a:gd name="connsiteY0" fmla="*/ 291884 h 874779"/>
                      <a:gd name="connsiteX1" fmla="*/ 419262 w 918190"/>
                      <a:gd name="connsiteY1" fmla="*/ 18233 h 874779"/>
                      <a:gd name="connsiteX2" fmla="*/ 876209 w 918190"/>
                      <a:gd name="connsiteY2" fmla="*/ 51621 h 874779"/>
                      <a:gd name="connsiteX3" fmla="*/ 912180 w 918190"/>
                      <a:gd name="connsiteY3" fmla="*/ 489192 h 874779"/>
                      <a:gd name="connsiteX4" fmla="*/ 487302 w 918190"/>
                      <a:gd name="connsiteY4" fmla="*/ 874779 h 874779"/>
                      <a:gd name="connsiteX5" fmla="*/ 12978 w 918190"/>
                      <a:gd name="connsiteY5" fmla="*/ 450302 h 874779"/>
                      <a:gd name="connsiteX6" fmla="*/ 13774 w 918190"/>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8575 w 912991"/>
                      <a:gd name="connsiteY0" fmla="*/ 291884 h 874779"/>
                      <a:gd name="connsiteX1" fmla="*/ 414063 w 912991"/>
                      <a:gd name="connsiteY1" fmla="*/ 18233 h 874779"/>
                      <a:gd name="connsiteX2" fmla="*/ 871010 w 912991"/>
                      <a:gd name="connsiteY2" fmla="*/ 51621 h 874779"/>
                      <a:gd name="connsiteX3" fmla="*/ 906981 w 912991"/>
                      <a:gd name="connsiteY3" fmla="*/ 489192 h 874779"/>
                      <a:gd name="connsiteX4" fmla="*/ 482103 w 912991"/>
                      <a:gd name="connsiteY4" fmla="*/ 874779 h 874779"/>
                      <a:gd name="connsiteX5" fmla="*/ 39079 w 912991"/>
                      <a:gd name="connsiteY5" fmla="*/ 565953 h 874779"/>
                      <a:gd name="connsiteX6" fmla="*/ 8575 w 912991"/>
                      <a:gd name="connsiteY6" fmla="*/ 291884 h 874779"/>
                      <a:gd name="connsiteX0" fmla="*/ 13429 w 917845"/>
                      <a:gd name="connsiteY0" fmla="*/ 291884 h 874779"/>
                      <a:gd name="connsiteX1" fmla="*/ 418917 w 917845"/>
                      <a:gd name="connsiteY1" fmla="*/ 18233 h 874779"/>
                      <a:gd name="connsiteX2" fmla="*/ 875864 w 917845"/>
                      <a:gd name="connsiteY2" fmla="*/ 51621 h 874779"/>
                      <a:gd name="connsiteX3" fmla="*/ 911835 w 917845"/>
                      <a:gd name="connsiteY3" fmla="*/ 489192 h 874779"/>
                      <a:gd name="connsiteX4" fmla="*/ 486957 w 917845"/>
                      <a:gd name="connsiteY4" fmla="*/ 874779 h 874779"/>
                      <a:gd name="connsiteX5" fmla="*/ 43933 w 917845"/>
                      <a:gd name="connsiteY5" fmla="*/ 565953 h 874779"/>
                      <a:gd name="connsiteX6" fmla="*/ 13429 w 91784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249 w 922665"/>
                      <a:gd name="connsiteY0" fmla="*/ 291884 h 874779"/>
                      <a:gd name="connsiteX1" fmla="*/ 423737 w 922665"/>
                      <a:gd name="connsiteY1" fmla="*/ 18233 h 874779"/>
                      <a:gd name="connsiteX2" fmla="*/ 880684 w 922665"/>
                      <a:gd name="connsiteY2" fmla="*/ 51621 h 874779"/>
                      <a:gd name="connsiteX3" fmla="*/ 916655 w 922665"/>
                      <a:gd name="connsiteY3" fmla="*/ 489192 h 874779"/>
                      <a:gd name="connsiteX4" fmla="*/ 491777 w 922665"/>
                      <a:gd name="connsiteY4" fmla="*/ 874779 h 874779"/>
                      <a:gd name="connsiteX5" fmla="*/ 48753 w 922665"/>
                      <a:gd name="connsiteY5" fmla="*/ 565953 h 874779"/>
                      <a:gd name="connsiteX6" fmla="*/ 18249 w 922665"/>
                      <a:gd name="connsiteY6" fmla="*/ 291884 h 874779"/>
                      <a:gd name="connsiteX0" fmla="*/ 18156 w 922572"/>
                      <a:gd name="connsiteY0" fmla="*/ 291884 h 874779"/>
                      <a:gd name="connsiteX1" fmla="*/ 423644 w 922572"/>
                      <a:gd name="connsiteY1" fmla="*/ 18233 h 874779"/>
                      <a:gd name="connsiteX2" fmla="*/ 880591 w 922572"/>
                      <a:gd name="connsiteY2" fmla="*/ 51621 h 874779"/>
                      <a:gd name="connsiteX3" fmla="*/ 916562 w 922572"/>
                      <a:gd name="connsiteY3" fmla="*/ 489192 h 874779"/>
                      <a:gd name="connsiteX4" fmla="*/ 491684 w 922572"/>
                      <a:gd name="connsiteY4" fmla="*/ 874779 h 874779"/>
                      <a:gd name="connsiteX5" fmla="*/ 48660 w 922572"/>
                      <a:gd name="connsiteY5" fmla="*/ 565953 h 874779"/>
                      <a:gd name="connsiteX6" fmla="*/ 18156 w 922572"/>
                      <a:gd name="connsiteY6" fmla="*/ 291884 h 874779"/>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18156 w 922572"/>
                      <a:gd name="connsiteY0" fmla="*/ 291884 h 876064"/>
                      <a:gd name="connsiteX1" fmla="*/ 423644 w 922572"/>
                      <a:gd name="connsiteY1" fmla="*/ 18233 h 876064"/>
                      <a:gd name="connsiteX2" fmla="*/ 880591 w 922572"/>
                      <a:gd name="connsiteY2" fmla="*/ 51621 h 876064"/>
                      <a:gd name="connsiteX3" fmla="*/ 916562 w 922572"/>
                      <a:gd name="connsiteY3" fmla="*/ 489192 h 876064"/>
                      <a:gd name="connsiteX4" fmla="*/ 491684 w 922572"/>
                      <a:gd name="connsiteY4" fmla="*/ 874779 h 876064"/>
                      <a:gd name="connsiteX5" fmla="*/ 48660 w 922572"/>
                      <a:gd name="connsiteY5" fmla="*/ 565953 h 876064"/>
                      <a:gd name="connsiteX6" fmla="*/ 18156 w 922572"/>
                      <a:gd name="connsiteY6" fmla="*/ 291884 h 876064"/>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6321 w 903998"/>
                      <a:gd name="connsiteY0" fmla="*/ 314530 h 877623"/>
                      <a:gd name="connsiteX1" fmla="*/ 405070 w 903998"/>
                      <a:gd name="connsiteY1" fmla="*/ 19792 h 877623"/>
                      <a:gd name="connsiteX2" fmla="*/ 862017 w 903998"/>
                      <a:gd name="connsiteY2" fmla="*/ 53180 h 877623"/>
                      <a:gd name="connsiteX3" fmla="*/ 897988 w 903998"/>
                      <a:gd name="connsiteY3" fmla="*/ 490751 h 877623"/>
                      <a:gd name="connsiteX4" fmla="*/ 473110 w 903998"/>
                      <a:gd name="connsiteY4" fmla="*/ 876338 h 877623"/>
                      <a:gd name="connsiteX5" fmla="*/ 30086 w 903998"/>
                      <a:gd name="connsiteY5" fmla="*/ 567512 h 877623"/>
                      <a:gd name="connsiteX6" fmla="*/ 36321 w 903998"/>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7623"/>
                      <a:gd name="connsiteX1" fmla="*/ 400085 w 899013"/>
                      <a:gd name="connsiteY1" fmla="*/ 19792 h 877623"/>
                      <a:gd name="connsiteX2" fmla="*/ 857032 w 899013"/>
                      <a:gd name="connsiteY2" fmla="*/ 53180 h 877623"/>
                      <a:gd name="connsiteX3" fmla="*/ 893003 w 899013"/>
                      <a:gd name="connsiteY3" fmla="*/ 490751 h 877623"/>
                      <a:gd name="connsiteX4" fmla="*/ 468125 w 899013"/>
                      <a:gd name="connsiteY4" fmla="*/ 876338 h 877623"/>
                      <a:gd name="connsiteX5" fmla="*/ 25101 w 899013"/>
                      <a:gd name="connsiteY5" fmla="*/ 567512 h 877623"/>
                      <a:gd name="connsiteX6" fmla="*/ 31336 w 899013"/>
                      <a:gd name="connsiteY6" fmla="*/ 314530 h 877623"/>
                      <a:gd name="connsiteX0" fmla="*/ 31336 w 899013"/>
                      <a:gd name="connsiteY0" fmla="*/ 314530 h 876675"/>
                      <a:gd name="connsiteX1" fmla="*/ 400085 w 899013"/>
                      <a:gd name="connsiteY1" fmla="*/ 19792 h 876675"/>
                      <a:gd name="connsiteX2" fmla="*/ 857032 w 899013"/>
                      <a:gd name="connsiteY2" fmla="*/ 53180 h 876675"/>
                      <a:gd name="connsiteX3" fmla="*/ 893003 w 899013"/>
                      <a:gd name="connsiteY3" fmla="*/ 490751 h 876675"/>
                      <a:gd name="connsiteX4" fmla="*/ 468125 w 899013"/>
                      <a:gd name="connsiteY4" fmla="*/ 876338 h 876675"/>
                      <a:gd name="connsiteX5" fmla="*/ 25101 w 899013"/>
                      <a:gd name="connsiteY5" fmla="*/ 567512 h 876675"/>
                      <a:gd name="connsiteX6" fmla="*/ 31336 w 899013"/>
                      <a:gd name="connsiteY6" fmla="*/ 314530 h 876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013" h="876675">
                        <a:moveTo>
                          <a:pt x="31336" y="314530"/>
                        </a:moveTo>
                        <a:cubicBezTo>
                          <a:pt x="67831" y="189706"/>
                          <a:pt x="262469" y="63350"/>
                          <a:pt x="400085" y="19792"/>
                        </a:cubicBezTo>
                        <a:cubicBezTo>
                          <a:pt x="537701" y="-23766"/>
                          <a:pt x="727397" y="12369"/>
                          <a:pt x="857032" y="53180"/>
                        </a:cubicBezTo>
                        <a:cubicBezTo>
                          <a:pt x="898693" y="180170"/>
                          <a:pt x="906383" y="362568"/>
                          <a:pt x="893003" y="490751"/>
                        </a:cubicBezTo>
                        <a:cubicBezTo>
                          <a:pt x="870732" y="704111"/>
                          <a:pt x="631837" y="870563"/>
                          <a:pt x="468125" y="876338"/>
                        </a:cubicBezTo>
                        <a:cubicBezTo>
                          <a:pt x="265818" y="886370"/>
                          <a:pt x="78211" y="670440"/>
                          <a:pt x="25101" y="567512"/>
                        </a:cubicBezTo>
                        <a:cubicBezTo>
                          <a:pt x="-29181" y="438121"/>
                          <a:pt x="19745" y="320019"/>
                          <a:pt x="31336" y="314530"/>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tabLst/>
                    </a:pPr>
                    <a:endParaRPr kumimoji="0" lang="en-US" sz="2400" b="0" i="0" u="none" strike="noStrike" cap="none" normalizeH="0" baseline="0" dirty="0">
                      <a:ln>
                        <a:noFill/>
                      </a:ln>
                      <a:solidFill>
                        <a:schemeClr val="bg1"/>
                      </a:solidFill>
                      <a:effectLst/>
                      <a:latin typeface="HelveticaNeue LT 77 BdCn" panose="020B0706030502030204" pitchFamily="34" charset="0"/>
                    </a:endParaRPr>
                  </a:p>
                </p:txBody>
              </p:sp>
              <p:sp>
                <p:nvSpPr>
                  <p:cNvPr id="138" name="Chord 26"/>
                  <p:cNvSpPr/>
                  <p:nvPr/>
                </p:nvSpPr>
                <p:spPr bwMode="auto">
                  <a:xfrm>
                    <a:off x="9339703" y="2082730"/>
                    <a:ext cx="388864" cy="323943"/>
                  </a:xfrm>
                  <a:custGeom>
                    <a:avLst/>
                    <a:gdLst>
                      <a:gd name="connsiteX0" fmla="*/ 189106 w 205033"/>
                      <a:gd name="connsiteY0" fmla="*/ 248337 h 323496"/>
                      <a:gd name="connsiteX1" fmla="*/ 24575 w 205033"/>
                      <a:gd name="connsiteY1" fmla="*/ 266820 h 323496"/>
                      <a:gd name="connsiteX2" fmla="*/ 5423 w 205033"/>
                      <a:gd name="connsiteY2" fmla="*/ 109830 h 323496"/>
                      <a:gd name="connsiteX3" fmla="*/ 152944 w 205033"/>
                      <a:gd name="connsiteY3" fmla="*/ 20923 h 323496"/>
                      <a:gd name="connsiteX4" fmla="*/ 189106 w 205033"/>
                      <a:gd name="connsiteY4" fmla="*/ 248337 h 323496"/>
                      <a:gd name="connsiteX0" fmla="*/ 450820 w 450820"/>
                      <a:gd name="connsiteY0" fmla="*/ 317818 h 378877"/>
                      <a:gd name="connsiteX1" fmla="*/ 286289 w 450820"/>
                      <a:gd name="connsiteY1" fmla="*/ 336301 h 378877"/>
                      <a:gd name="connsiteX2" fmla="*/ 437 w 450820"/>
                      <a:gd name="connsiteY2" fmla="*/ 41199 h 378877"/>
                      <a:gd name="connsiteX3" fmla="*/ 414658 w 450820"/>
                      <a:gd name="connsiteY3" fmla="*/ 90404 h 378877"/>
                      <a:gd name="connsiteX4" fmla="*/ 450820 w 450820"/>
                      <a:gd name="connsiteY4" fmla="*/ 317818 h 378877"/>
                      <a:gd name="connsiteX0" fmla="*/ 455407 w 455407"/>
                      <a:gd name="connsiteY0" fmla="*/ 317818 h 358922"/>
                      <a:gd name="connsiteX1" fmla="*/ 71801 w 455407"/>
                      <a:gd name="connsiteY1" fmla="*/ 279151 h 358922"/>
                      <a:gd name="connsiteX2" fmla="*/ 5024 w 455407"/>
                      <a:gd name="connsiteY2" fmla="*/ 41199 h 358922"/>
                      <a:gd name="connsiteX3" fmla="*/ 419245 w 455407"/>
                      <a:gd name="connsiteY3" fmla="*/ 90404 h 358922"/>
                      <a:gd name="connsiteX4" fmla="*/ 455407 w 455407"/>
                      <a:gd name="connsiteY4" fmla="*/ 317818 h 358922"/>
                      <a:gd name="connsiteX0" fmla="*/ 513061 w 513061"/>
                      <a:gd name="connsiteY0" fmla="*/ 317818 h 355862"/>
                      <a:gd name="connsiteX1" fmla="*/ 129455 w 513061"/>
                      <a:gd name="connsiteY1" fmla="*/ 279151 h 355862"/>
                      <a:gd name="connsiteX2" fmla="*/ 62678 w 513061"/>
                      <a:gd name="connsiteY2" fmla="*/ 41199 h 355862"/>
                      <a:gd name="connsiteX3" fmla="*/ 476899 w 513061"/>
                      <a:gd name="connsiteY3" fmla="*/ 90404 h 355862"/>
                      <a:gd name="connsiteX4" fmla="*/ 513061 w 513061"/>
                      <a:gd name="connsiteY4" fmla="*/ 317818 h 355862"/>
                      <a:gd name="connsiteX0" fmla="*/ 540609 w 540609"/>
                      <a:gd name="connsiteY0" fmla="*/ 317818 h 355862"/>
                      <a:gd name="connsiteX1" fmla="*/ 157003 w 540609"/>
                      <a:gd name="connsiteY1" fmla="*/ 279151 h 355862"/>
                      <a:gd name="connsiteX2" fmla="*/ 90226 w 540609"/>
                      <a:gd name="connsiteY2" fmla="*/ 41199 h 355862"/>
                      <a:gd name="connsiteX3" fmla="*/ 504447 w 540609"/>
                      <a:gd name="connsiteY3" fmla="*/ 90404 h 355862"/>
                      <a:gd name="connsiteX4" fmla="*/ 540609 w 540609"/>
                      <a:gd name="connsiteY4" fmla="*/ 317818 h 355862"/>
                      <a:gd name="connsiteX0" fmla="*/ 540609 w 540609"/>
                      <a:gd name="connsiteY0" fmla="*/ 325461 h 363505"/>
                      <a:gd name="connsiteX1" fmla="*/ 157003 w 540609"/>
                      <a:gd name="connsiteY1" fmla="*/ 286794 h 363505"/>
                      <a:gd name="connsiteX2" fmla="*/ 90226 w 540609"/>
                      <a:gd name="connsiteY2" fmla="*/ 48842 h 363505"/>
                      <a:gd name="connsiteX3" fmla="*/ 380622 w 540609"/>
                      <a:gd name="connsiteY3" fmla="*/ 69472 h 363505"/>
                      <a:gd name="connsiteX4" fmla="*/ 540609 w 540609"/>
                      <a:gd name="connsiteY4" fmla="*/ 325461 h 363505"/>
                      <a:gd name="connsiteX0" fmla="*/ 540609 w 540609"/>
                      <a:gd name="connsiteY0" fmla="*/ 300423 h 338467"/>
                      <a:gd name="connsiteX1" fmla="*/ 157003 w 540609"/>
                      <a:gd name="connsiteY1" fmla="*/ 261756 h 338467"/>
                      <a:gd name="connsiteX2" fmla="*/ 90226 w 540609"/>
                      <a:gd name="connsiteY2" fmla="*/ 23804 h 338467"/>
                      <a:gd name="connsiteX3" fmla="*/ 380622 w 540609"/>
                      <a:gd name="connsiteY3" fmla="*/ 44434 h 338467"/>
                      <a:gd name="connsiteX4" fmla="*/ 540609 w 540609"/>
                      <a:gd name="connsiteY4" fmla="*/ 300423 h 338467"/>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540609 w 540609"/>
                      <a:gd name="connsiteY0" fmla="*/ 276619 h 314663"/>
                      <a:gd name="connsiteX1" fmla="*/ 157003 w 540609"/>
                      <a:gd name="connsiteY1" fmla="*/ 237952 h 314663"/>
                      <a:gd name="connsiteX2" fmla="*/ 90226 w 540609"/>
                      <a:gd name="connsiteY2" fmla="*/ 0 h 314663"/>
                      <a:gd name="connsiteX3" fmla="*/ 380622 w 540609"/>
                      <a:gd name="connsiteY3" fmla="*/ 20630 h 314663"/>
                      <a:gd name="connsiteX4" fmla="*/ 540609 w 540609"/>
                      <a:gd name="connsiteY4" fmla="*/ 276619 h 314663"/>
                      <a:gd name="connsiteX0" fmla="*/ 255678 w 324291"/>
                      <a:gd name="connsiteY0" fmla="*/ 200419 h 266395"/>
                      <a:gd name="connsiteX1" fmla="*/ 100672 w 324291"/>
                      <a:gd name="connsiteY1" fmla="*/ 237952 h 266395"/>
                      <a:gd name="connsiteX2" fmla="*/ 33895 w 324291"/>
                      <a:gd name="connsiteY2" fmla="*/ 0 h 266395"/>
                      <a:gd name="connsiteX3" fmla="*/ 324291 w 324291"/>
                      <a:gd name="connsiteY3" fmla="*/ 20630 h 266395"/>
                      <a:gd name="connsiteX4" fmla="*/ 255678 w 324291"/>
                      <a:gd name="connsiteY4" fmla="*/ 200419 h 266395"/>
                      <a:gd name="connsiteX0" fmla="*/ 255678 w 324291"/>
                      <a:gd name="connsiteY0" fmla="*/ 200419 h 245879"/>
                      <a:gd name="connsiteX1" fmla="*/ 100672 w 324291"/>
                      <a:gd name="connsiteY1" fmla="*/ 237952 h 245879"/>
                      <a:gd name="connsiteX2" fmla="*/ 33895 w 324291"/>
                      <a:gd name="connsiteY2" fmla="*/ 0 h 245879"/>
                      <a:gd name="connsiteX3" fmla="*/ 324291 w 324291"/>
                      <a:gd name="connsiteY3" fmla="*/ 20630 h 245879"/>
                      <a:gd name="connsiteX4" fmla="*/ 255678 w 324291"/>
                      <a:gd name="connsiteY4" fmla="*/ 200419 h 245879"/>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20630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86117"/>
                      <a:gd name="connsiteY0" fmla="*/ 200419 h 241740"/>
                      <a:gd name="connsiteX1" fmla="*/ 162498 w 386117"/>
                      <a:gd name="connsiteY1" fmla="*/ 237952 h 241740"/>
                      <a:gd name="connsiteX2" fmla="*/ 95721 w 386117"/>
                      <a:gd name="connsiteY2" fmla="*/ 0 h 241740"/>
                      <a:gd name="connsiteX3" fmla="*/ 386117 w 386117"/>
                      <a:gd name="connsiteY3" fmla="*/ 11105 h 241740"/>
                      <a:gd name="connsiteX4" fmla="*/ 317504 w 386117"/>
                      <a:gd name="connsiteY4" fmla="*/ 200419 h 241740"/>
                      <a:gd name="connsiteX0" fmla="*/ 317504 w 390879"/>
                      <a:gd name="connsiteY0" fmla="*/ 203602 h 244923"/>
                      <a:gd name="connsiteX1" fmla="*/ 162498 w 390879"/>
                      <a:gd name="connsiteY1" fmla="*/ 241135 h 244923"/>
                      <a:gd name="connsiteX2" fmla="*/ 95721 w 390879"/>
                      <a:gd name="connsiteY2" fmla="*/ 3183 h 244923"/>
                      <a:gd name="connsiteX3" fmla="*/ 390879 w 390879"/>
                      <a:gd name="connsiteY3" fmla="*/ 0 h 244923"/>
                      <a:gd name="connsiteX4" fmla="*/ 317504 w 390879"/>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17504 w 397331"/>
                      <a:gd name="connsiteY0" fmla="*/ 203602 h 244923"/>
                      <a:gd name="connsiteX1" fmla="*/ 162498 w 397331"/>
                      <a:gd name="connsiteY1" fmla="*/ 241135 h 244923"/>
                      <a:gd name="connsiteX2" fmla="*/ 95721 w 397331"/>
                      <a:gd name="connsiteY2" fmla="*/ 3183 h 244923"/>
                      <a:gd name="connsiteX3" fmla="*/ 390879 w 397331"/>
                      <a:gd name="connsiteY3" fmla="*/ 0 h 244923"/>
                      <a:gd name="connsiteX4" fmla="*/ 317504 w 397331"/>
                      <a:gd name="connsiteY4" fmla="*/ 203602 h 244923"/>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322722 w 402549"/>
                      <a:gd name="connsiteY0" fmla="*/ 209468 h 250789"/>
                      <a:gd name="connsiteX1" fmla="*/ 167716 w 402549"/>
                      <a:gd name="connsiteY1" fmla="*/ 247001 h 250789"/>
                      <a:gd name="connsiteX2" fmla="*/ 100939 w 402549"/>
                      <a:gd name="connsiteY2" fmla="*/ 9049 h 250789"/>
                      <a:gd name="connsiteX3" fmla="*/ 396097 w 402549"/>
                      <a:gd name="connsiteY3" fmla="*/ 5866 h 250789"/>
                      <a:gd name="connsiteX4" fmla="*/ 322722 w 402549"/>
                      <a:gd name="connsiteY4" fmla="*/ 209468 h 250789"/>
                      <a:gd name="connsiteX0" fmla="*/ 274032 w 353859"/>
                      <a:gd name="connsiteY0" fmla="*/ 225780 h 272364"/>
                      <a:gd name="connsiteX1" fmla="*/ 119026 w 353859"/>
                      <a:gd name="connsiteY1" fmla="*/ 263313 h 272364"/>
                      <a:gd name="connsiteX2" fmla="*/ 37961 w 353859"/>
                      <a:gd name="connsiteY2" fmla="*/ 6311 h 272364"/>
                      <a:gd name="connsiteX3" fmla="*/ 347407 w 353859"/>
                      <a:gd name="connsiteY3" fmla="*/ 22178 h 272364"/>
                      <a:gd name="connsiteX4" fmla="*/ 274032 w 353859"/>
                      <a:gd name="connsiteY4" fmla="*/ 225780 h 272364"/>
                      <a:gd name="connsiteX0" fmla="*/ 319434 w 399261"/>
                      <a:gd name="connsiteY0" fmla="*/ 219469 h 266053"/>
                      <a:gd name="connsiteX1" fmla="*/ 164428 w 399261"/>
                      <a:gd name="connsiteY1" fmla="*/ 257002 h 266053"/>
                      <a:gd name="connsiteX2" fmla="*/ 83363 w 399261"/>
                      <a:gd name="connsiteY2" fmla="*/ 0 h 266053"/>
                      <a:gd name="connsiteX3" fmla="*/ 392809 w 399261"/>
                      <a:gd name="connsiteY3" fmla="*/ 15867 h 266053"/>
                      <a:gd name="connsiteX4" fmla="*/ 319434 w 399261"/>
                      <a:gd name="connsiteY4" fmla="*/ 219469 h 266053"/>
                      <a:gd name="connsiteX0" fmla="*/ 319434 w 399261"/>
                      <a:gd name="connsiteY0" fmla="*/ 219469 h 324715"/>
                      <a:gd name="connsiteX1" fmla="*/ 164428 w 399261"/>
                      <a:gd name="connsiteY1" fmla="*/ 318914 h 324715"/>
                      <a:gd name="connsiteX2" fmla="*/ 83363 w 399261"/>
                      <a:gd name="connsiteY2" fmla="*/ 0 h 324715"/>
                      <a:gd name="connsiteX3" fmla="*/ 392809 w 399261"/>
                      <a:gd name="connsiteY3" fmla="*/ 15867 h 324715"/>
                      <a:gd name="connsiteX4" fmla="*/ 319434 w 399261"/>
                      <a:gd name="connsiteY4" fmla="*/ 219469 h 324715"/>
                      <a:gd name="connsiteX0" fmla="*/ 313208 w 393035"/>
                      <a:gd name="connsiteY0" fmla="*/ 219469 h 279302"/>
                      <a:gd name="connsiteX1" fmla="*/ 191539 w 393035"/>
                      <a:gd name="connsiteY1" fmla="*/ 271289 h 279302"/>
                      <a:gd name="connsiteX2" fmla="*/ 77137 w 393035"/>
                      <a:gd name="connsiteY2" fmla="*/ 0 h 279302"/>
                      <a:gd name="connsiteX3" fmla="*/ 386583 w 393035"/>
                      <a:gd name="connsiteY3" fmla="*/ 15867 h 279302"/>
                      <a:gd name="connsiteX4" fmla="*/ 313208 w 393035"/>
                      <a:gd name="connsiteY4" fmla="*/ 219469 h 279302"/>
                      <a:gd name="connsiteX0" fmla="*/ 254608 w 389273"/>
                      <a:gd name="connsiteY0" fmla="*/ 267094 h 287704"/>
                      <a:gd name="connsiteX1" fmla="*/ 190089 w 389273"/>
                      <a:gd name="connsiteY1" fmla="*/ 271289 h 287704"/>
                      <a:gd name="connsiteX2" fmla="*/ 75687 w 389273"/>
                      <a:gd name="connsiteY2" fmla="*/ 0 h 287704"/>
                      <a:gd name="connsiteX3" fmla="*/ 385133 w 389273"/>
                      <a:gd name="connsiteY3" fmla="*/ 15867 h 287704"/>
                      <a:gd name="connsiteX4" fmla="*/ 254608 w 389273"/>
                      <a:gd name="connsiteY4" fmla="*/ 267094 h 287704"/>
                      <a:gd name="connsiteX0" fmla="*/ 254608 w 419865"/>
                      <a:gd name="connsiteY0" fmla="*/ 267334 h 287944"/>
                      <a:gd name="connsiteX1" fmla="*/ 190089 w 419865"/>
                      <a:gd name="connsiteY1" fmla="*/ 271529 h 287944"/>
                      <a:gd name="connsiteX2" fmla="*/ 75687 w 419865"/>
                      <a:gd name="connsiteY2" fmla="*/ 240 h 287944"/>
                      <a:gd name="connsiteX3" fmla="*/ 385133 w 419865"/>
                      <a:gd name="connsiteY3" fmla="*/ 16107 h 287944"/>
                      <a:gd name="connsiteX4" fmla="*/ 254608 w 419865"/>
                      <a:gd name="connsiteY4" fmla="*/ 267334 h 287944"/>
                      <a:gd name="connsiteX0" fmla="*/ 258680 w 423937"/>
                      <a:gd name="connsiteY0" fmla="*/ 267334 h 287944"/>
                      <a:gd name="connsiteX1" fmla="*/ 194161 w 423937"/>
                      <a:gd name="connsiteY1" fmla="*/ 271529 h 287944"/>
                      <a:gd name="connsiteX2" fmla="*/ 79759 w 423937"/>
                      <a:gd name="connsiteY2" fmla="*/ 240 h 287944"/>
                      <a:gd name="connsiteX3" fmla="*/ 389205 w 423937"/>
                      <a:gd name="connsiteY3" fmla="*/ 16107 h 287944"/>
                      <a:gd name="connsiteX4" fmla="*/ 258680 w 423937"/>
                      <a:gd name="connsiteY4" fmla="*/ 267334 h 287944"/>
                      <a:gd name="connsiteX0" fmla="*/ 289971 w 455228"/>
                      <a:gd name="connsiteY0" fmla="*/ 267334 h 267334"/>
                      <a:gd name="connsiteX1" fmla="*/ 92102 w 455228"/>
                      <a:gd name="connsiteY1" fmla="*/ 147704 h 267334"/>
                      <a:gd name="connsiteX2" fmla="*/ 111050 w 455228"/>
                      <a:gd name="connsiteY2" fmla="*/ 240 h 267334"/>
                      <a:gd name="connsiteX3" fmla="*/ 420496 w 455228"/>
                      <a:gd name="connsiteY3" fmla="*/ 16107 h 267334"/>
                      <a:gd name="connsiteX4" fmla="*/ 289971 w 455228"/>
                      <a:gd name="connsiteY4" fmla="*/ 267334 h 267334"/>
                      <a:gd name="connsiteX0" fmla="*/ 265105 w 451731"/>
                      <a:gd name="connsiteY0" fmla="*/ 271873 h 271873"/>
                      <a:gd name="connsiteX1" fmla="*/ 91049 w 451731"/>
                      <a:gd name="connsiteY1" fmla="*/ 147480 h 271873"/>
                      <a:gd name="connsiteX2" fmla="*/ 109997 w 451731"/>
                      <a:gd name="connsiteY2" fmla="*/ 16 h 271873"/>
                      <a:gd name="connsiteX3" fmla="*/ 419443 w 451731"/>
                      <a:gd name="connsiteY3" fmla="*/ 15883 h 271873"/>
                      <a:gd name="connsiteX4" fmla="*/ 265105 w 451731"/>
                      <a:gd name="connsiteY4" fmla="*/ 271873 h 271873"/>
                      <a:gd name="connsiteX0" fmla="*/ 220173 w 406799"/>
                      <a:gd name="connsiteY0" fmla="*/ 271873 h 271873"/>
                      <a:gd name="connsiteX1" fmla="*/ 46117 w 406799"/>
                      <a:gd name="connsiteY1" fmla="*/ 147480 h 271873"/>
                      <a:gd name="connsiteX2" fmla="*/ 131740 w 406799"/>
                      <a:gd name="connsiteY2" fmla="*/ 42879 h 271873"/>
                      <a:gd name="connsiteX3" fmla="*/ 374511 w 406799"/>
                      <a:gd name="connsiteY3" fmla="*/ 15883 h 271873"/>
                      <a:gd name="connsiteX4" fmla="*/ 220173 w 406799"/>
                      <a:gd name="connsiteY4" fmla="*/ 271873 h 271873"/>
                      <a:gd name="connsiteX0" fmla="*/ 185419 w 372045"/>
                      <a:gd name="connsiteY0" fmla="*/ 283651 h 283651"/>
                      <a:gd name="connsiteX1" fmla="*/ 11363 w 372045"/>
                      <a:gd name="connsiteY1" fmla="*/ 159258 h 283651"/>
                      <a:gd name="connsiteX2" fmla="*/ 96986 w 372045"/>
                      <a:gd name="connsiteY2" fmla="*/ 54657 h 283651"/>
                      <a:gd name="connsiteX3" fmla="*/ 339757 w 372045"/>
                      <a:gd name="connsiteY3" fmla="*/ 27661 h 283651"/>
                      <a:gd name="connsiteX4" fmla="*/ 185419 w 372045"/>
                      <a:gd name="connsiteY4" fmla="*/ 283651 h 283651"/>
                      <a:gd name="connsiteX0" fmla="*/ 227689 w 414315"/>
                      <a:gd name="connsiteY0" fmla="*/ 278584 h 278584"/>
                      <a:gd name="connsiteX1" fmla="*/ 53633 w 414315"/>
                      <a:gd name="connsiteY1" fmla="*/ 154191 h 278584"/>
                      <a:gd name="connsiteX2" fmla="*/ 139256 w 414315"/>
                      <a:gd name="connsiteY2" fmla="*/ 49590 h 278584"/>
                      <a:gd name="connsiteX3" fmla="*/ 382027 w 414315"/>
                      <a:gd name="connsiteY3" fmla="*/ 22594 h 278584"/>
                      <a:gd name="connsiteX4" fmla="*/ 227689 w 414315"/>
                      <a:gd name="connsiteY4" fmla="*/ 278584 h 278584"/>
                      <a:gd name="connsiteX0" fmla="*/ 210965 w 397591"/>
                      <a:gd name="connsiteY0" fmla="*/ 290776 h 290776"/>
                      <a:gd name="connsiteX1" fmla="*/ 36909 w 397591"/>
                      <a:gd name="connsiteY1" fmla="*/ 166383 h 290776"/>
                      <a:gd name="connsiteX2" fmla="*/ 122532 w 397591"/>
                      <a:gd name="connsiteY2" fmla="*/ 61782 h 290776"/>
                      <a:gd name="connsiteX3" fmla="*/ 365303 w 397591"/>
                      <a:gd name="connsiteY3" fmla="*/ 34786 h 290776"/>
                      <a:gd name="connsiteX4" fmla="*/ 210965 w 397591"/>
                      <a:gd name="connsiteY4" fmla="*/ 290776 h 290776"/>
                      <a:gd name="connsiteX0" fmla="*/ 210989 w 376246"/>
                      <a:gd name="connsiteY0" fmla="*/ 337325 h 337325"/>
                      <a:gd name="connsiteX1" fmla="*/ 13120 w 376246"/>
                      <a:gd name="connsiteY1" fmla="*/ 160544 h 337325"/>
                      <a:gd name="connsiteX2" fmla="*/ 98743 w 376246"/>
                      <a:gd name="connsiteY2" fmla="*/ 55943 h 337325"/>
                      <a:gd name="connsiteX3" fmla="*/ 341514 w 376246"/>
                      <a:gd name="connsiteY3" fmla="*/ 28947 h 337325"/>
                      <a:gd name="connsiteX4" fmla="*/ 210989 w 376246"/>
                      <a:gd name="connsiteY4" fmla="*/ 337325 h 337325"/>
                      <a:gd name="connsiteX0" fmla="*/ 210989 w 385044"/>
                      <a:gd name="connsiteY0" fmla="*/ 337325 h 337325"/>
                      <a:gd name="connsiteX1" fmla="*/ 13120 w 385044"/>
                      <a:gd name="connsiteY1" fmla="*/ 160544 h 337325"/>
                      <a:gd name="connsiteX2" fmla="*/ 98743 w 385044"/>
                      <a:gd name="connsiteY2" fmla="*/ 55943 h 337325"/>
                      <a:gd name="connsiteX3" fmla="*/ 341514 w 385044"/>
                      <a:gd name="connsiteY3" fmla="*/ 28947 h 337325"/>
                      <a:gd name="connsiteX4" fmla="*/ 210989 w 385044"/>
                      <a:gd name="connsiteY4" fmla="*/ 337325 h 337325"/>
                      <a:gd name="connsiteX0" fmla="*/ 232113 w 406168"/>
                      <a:gd name="connsiteY0" fmla="*/ 336618 h 336618"/>
                      <a:gd name="connsiteX1" fmla="*/ 34244 w 406168"/>
                      <a:gd name="connsiteY1" fmla="*/ 159837 h 336618"/>
                      <a:gd name="connsiteX2" fmla="*/ 119867 w 406168"/>
                      <a:gd name="connsiteY2" fmla="*/ 55236 h 336618"/>
                      <a:gd name="connsiteX3" fmla="*/ 362638 w 406168"/>
                      <a:gd name="connsiteY3" fmla="*/ 28240 h 336618"/>
                      <a:gd name="connsiteX4" fmla="*/ 232113 w 406168"/>
                      <a:gd name="connsiteY4" fmla="*/ 336618 h 336618"/>
                      <a:gd name="connsiteX0" fmla="*/ 212456 w 386511"/>
                      <a:gd name="connsiteY0" fmla="*/ 328551 h 328551"/>
                      <a:gd name="connsiteX1" fmla="*/ 14587 w 386511"/>
                      <a:gd name="connsiteY1" fmla="*/ 151770 h 328551"/>
                      <a:gd name="connsiteX2" fmla="*/ 100210 w 386511"/>
                      <a:gd name="connsiteY2" fmla="*/ 47169 h 328551"/>
                      <a:gd name="connsiteX3" fmla="*/ 342981 w 386511"/>
                      <a:gd name="connsiteY3" fmla="*/ 20173 h 328551"/>
                      <a:gd name="connsiteX4" fmla="*/ 212456 w 386511"/>
                      <a:gd name="connsiteY4" fmla="*/ 328551 h 328551"/>
                      <a:gd name="connsiteX0" fmla="*/ 216927 w 390982"/>
                      <a:gd name="connsiteY0" fmla="*/ 323943 h 323943"/>
                      <a:gd name="connsiteX1" fmla="*/ 19058 w 390982"/>
                      <a:gd name="connsiteY1" fmla="*/ 147162 h 323943"/>
                      <a:gd name="connsiteX2" fmla="*/ 104681 w 390982"/>
                      <a:gd name="connsiteY2" fmla="*/ 42561 h 323943"/>
                      <a:gd name="connsiteX3" fmla="*/ 347452 w 390982"/>
                      <a:gd name="connsiteY3" fmla="*/ 15565 h 323943"/>
                      <a:gd name="connsiteX4" fmla="*/ 216927 w 390982"/>
                      <a:gd name="connsiteY4" fmla="*/ 323943 h 323943"/>
                      <a:gd name="connsiteX0" fmla="*/ 216927 w 390982"/>
                      <a:gd name="connsiteY0" fmla="*/ 323943 h 323943"/>
                      <a:gd name="connsiteX1" fmla="*/ 19058 w 390982"/>
                      <a:gd name="connsiteY1" fmla="*/ 161449 h 323943"/>
                      <a:gd name="connsiteX2" fmla="*/ 104681 w 390982"/>
                      <a:gd name="connsiteY2" fmla="*/ 42561 h 323943"/>
                      <a:gd name="connsiteX3" fmla="*/ 347452 w 390982"/>
                      <a:gd name="connsiteY3" fmla="*/ 15565 h 323943"/>
                      <a:gd name="connsiteX4" fmla="*/ 216927 w 390982"/>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 name="connsiteX0" fmla="*/ 214809 w 388864"/>
                      <a:gd name="connsiteY0" fmla="*/ 323943 h 323943"/>
                      <a:gd name="connsiteX1" fmla="*/ 16940 w 388864"/>
                      <a:gd name="connsiteY1" fmla="*/ 161449 h 323943"/>
                      <a:gd name="connsiteX2" fmla="*/ 102563 w 388864"/>
                      <a:gd name="connsiteY2" fmla="*/ 42561 h 323943"/>
                      <a:gd name="connsiteX3" fmla="*/ 345334 w 388864"/>
                      <a:gd name="connsiteY3" fmla="*/ 15565 h 323943"/>
                      <a:gd name="connsiteX4" fmla="*/ 214809 w 388864"/>
                      <a:gd name="connsiteY4" fmla="*/ 323943 h 323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864" h="323943">
                        <a:moveTo>
                          <a:pt x="214809" y="323943"/>
                        </a:moveTo>
                        <a:cubicBezTo>
                          <a:pt x="85007" y="175372"/>
                          <a:pt x="50035" y="188521"/>
                          <a:pt x="16940" y="161449"/>
                        </a:cubicBezTo>
                        <a:cubicBezTo>
                          <a:pt x="-43885" y="111693"/>
                          <a:pt x="76677" y="-74891"/>
                          <a:pt x="102563" y="42561"/>
                        </a:cubicBezTo>
                        <a:cubicBezTo>
                          <a:pt x="142245" y="98908"/>
                          <a:pt x="156019" y="146651"/>
                          <a:pt x="345334" y="15565"/>
                        </a:cubicBezTo>
                        <a:cubicBezTo>
                          <a:pt x="465339" y="-68967"/>
                          <a:pt x="309117" y="213213"/>
                          <a:pt x="214809" y="323943"/>
                        </a:cubicBez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nvGrpSpPr>
                <p:cNvPr id="124" name="Group 123"/>
                <p:cNvGrpSpPr/>
                <p:nvPr/>
              </p:nvGrpSpPr>
              <p:grpSpPr>
                <a:xfrm>
                  <a:off x="10098881" y="2338251"/>
                  <a:ext cx="564223" cy="191045"/>
                  <a:chOff x="10098881" y="2338251"/>
                  <a:chExt cx="564223" cy="191045"/>
                </a:xfrm>
              </p:grpSpPr>
              <p:grpSp>
                <p:nvGrpSpPr>
                  <p:cNvPr id="125" name="Group 124"/>
                  <p:cNvGrpSpPr/>
                  <p:nvPr/>
                </p:nvGrpSpPr>
                <p:grpSpPr>
                  <a:xfrm>
                    <a:off x="10098881" y="2340498"/>
                    <a:ext cx="564223" cy="188798"/>
                    <a:chOff x="10098881" y="2340498"/>
                    <a:chExt cx="564223" cy="188798"/>
                  </a:xfrm>
                </p:grpSpPr>
                <p:sp>
                  <p:nvSpPr>
                    <p:cNvPr id="132" name="Arc 131"/>
                    <p:cNvSpPr/>
                    <p:nvPr/>
                  </p:nvSpPr>
                  <p:spPr bwMode="auto">
                    <a:xfrm rot="11597803">
                      <a:off x="10098881" y="2340498"/>
                      <a:ext cx="564223" cy="45719"/>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33" name="Arc 132"/>
                    <p:cNvSpPr/>
                    <p:nvPr/>
                  </p:nvSpPr>
                  <p:spPr bwMode="auto">
                    <a:xfrm rot="10800000" flipV="1">
                      <a:off x="10143160" y="2388599"/>
                      <a:ext cx="519942" cy="140697"/>
                    </a:xfrm>
                    <a:prstGeom prst="arc">
                      <a:avLst>
                        <a:gd name="adj1" fmla="val 13988925"/>
                        <a:gd name="adj2" fmla="val 0"/>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34" name="Freeform 133"/>
                    <p:cNvSpPr/>
                    <p:nvPr/>
                  </p:nvSpPr>
                  <p:spPr bwMode="auto">
                    <a:xfrm>
                      <a:off x="10437019" y="2340769"/>
                      <a:ext cx="88436" cy="50006"/>
                    </a:xfrm>
                    <a:custGeom>
                      <a:avLst/>
                      <a:gdLst>
                        <a:gd name="connsiteX0" fmla="*/ 0 w 88436"/>
                        <a:gd name="connsiteY0" fmla="*/ 50006 h 50006"/>
                        <a:gd name="connsiteX1" fmla="*/ 64294 w 88436"/>
                        <a:gd name="connsiteY1" fmla="*/ 47625 h 50006"/>
                        <a:gd name="connsiteX2" fmla="*/ 71437 w 88436"/>
                        <a:gd name="connsiteY2" fmla="*/ 45244 h 50006"/>
                        <a:gd name="connsiteX3" fmla="*/ 80962 w 88436"/>
                        <a:gd name="connsiteY3" fmla="*/ 42862 h 50006"/>
                        <a:gd name="connsiteX4" fmla="*/ 85725 w 88436"/>
                        <a:gd name="connsiteY4" fmla="*/ 35719 h 50006"/>
                        <a:gd name="connsiteX5" fmla="*/ 85725 w 88436"/>
                        <a:gd name="connsiteY5" fmla="*/ 9525 h 50006"/>
                        <a:gd name="connsiteX6" fmla="*/ 80962 w 88436"/>
                        <a:gd name="connsiteY6" fmla="*/ 2381 h 50006"/>
                        <a:gd name="connsiteX7" fmla="*/ 73819 w 88436"/>
                        <a:gd name="connsiteY7" fmla="*/ 0 h 50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436" h="50006">
                          <a:moveTo>
                            <a:pt x="0" y="50006"/>
                          </a:moveTo>
                          <a:cubicBezTo>
                            <a:pt x="21431" y="49212"/>
                            <a:pt x="42895" y="49051"/>
                            <a:pt x="64294" y="47625"/>
                          </a:cubicBezTo>
                          <a:cubicBezTo>
                            <a:pt x="66798" y="47458"/>
                            <a:pt x="69024" y="45934"/>
                            <a:pt x="71437" y="45244"/>
                          </a:cubicBezTo>
                          <a:cubicBezTo>
                            <a:pt x="74584" y="44345"/>
                            <a:pt x="77787" y="43656"/>
                            <a:pt x="80962" y="42862"/>
                          </a:cubicBezTo>
                          <a:cubicBezTo>
                            <a:pt x="82550" y="40481"/>
                            <a:pt x="84445" y="38279"/>
                            <a:pt x="85725" y="35719"/>
                          </a:cubicBezTo>
                          <a:cubicBezTo>
                            <a:pt x="90099" y="26971"/>
                            <a:pt x="88494" y="19677"/>
                            <a:pt x="85725" y="9525"/>
                          </a:cubicBezTo>
                          <a:cubicBezTo>
                            <a:pt x="84972" y="6764"/>
                            <a:pt x="83197" y="4169"/>
                            <a:pt x="80962" y="2381"/>
                          </a:cubicBezTo>
                          <a:cubicBezTo>
                            <a:pt x="79002" y="813"/>
                            <a:pt x="73819" y="0"/>
                            <a:pt x="73819" y="0"/>
                          </a:cubicBezTo>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36" name="Freeform 135"/>
                    <p:cNvSpPr/>
                    <p:nvPr/>
                  </p:nvSpPr>
                  <p:spPr bwMode="auto">
                    <a:xfrm>
                      <a:off x="10470356" y="2371725"/>
                      <a:ext cx="76609" cy="57426"/>
                    </a:xfrm>
                    <a:custGeom>
                      <a:avLst/>
                      <a:gdLst>
                        <a:gd name="connsiteX0" fmla="*/ 4763 w 76609"/>
                        <a:gd name="connsiteY0" fmla="*/ 16669 h 57426"/>
                        <a:gd name="connsiteX1" fmla="*/ 16669 w 76609"/>
                        <a:gd name="connsiteY1" fmla="*/ 9525 h 57426"/>
                        <a:gd name="connsiteX2" fmla="*/ 28575 w 76609"/>
                        <a:gd name="connsiteY2" fmla="*/ 0 h 57426"/>
                        <a:gd name="connsiteX3" fmla="*/ 45244 w 76609"/>
                        <a:gd name="connsiteY3" fmla="*/ 4763 h 57426"/>
                        <a:gd name="connsiteX4" fmla="*/ 52388 w 76609"/>
                        <a:gd name="connsiteY4" fmla="*/ 9525 h 57426"/>
                        <a:gd name="connsiteX5" fmla="*/ 73819 w 76609"/>
                        <a:gd name="connsiteY5" fmla="*/ 14288 h 57426"/>
                        <a:gd name="connsiteX6" fmla="*/ 73819 w 76609"/>
                        <a:gd name="connsiteY6" fmla="*/ 38100 h 57426"/>
                        <a:gd name="connsiteX7" fmla="*/ 69057 w 76609"/>
                        <a:gd name="connsiteY7" fmla="*/ 52388 h 57426"/>
                        <a:gd name="connsiteX8" fmla="*/ 61913 w 76609"/>
                        <a:gd name="connsiteY8" fmla="*/ 57150 h 57426"/>
                        <a:gd name="connsiteX9" fmla="*/ 19050 w 76609"/>
                        <a:gd name="connsiteY9" fmla="*/ 50007 h 57426"/>
                        <a:gd name="connsiteX10" fmla="*/ 14288 w 76609"/>
                        <a:gd name="connsiteY10" fmla="*/ 42863 h 57426"/>
                        <a:gd name="connsiteX11" fmla="*/ 7144 w 76609"/>
                        <a:gd name="connsiteY11" fmla="*/ 16669 h 57426"/>
                        <a:gd name="connsiteX12" fmla="*/ 0 w 76609"/>
                        <a:gd name="connsiteY12" fmla="*/ 14288 h 57426"/>
                        <a:gd name="connsiteX13" fmla="*/ 4763 w 76609"/>
                        <a:gd name="connsiteY13" fmla="*/ 16669 h 57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609" h="57426">
                          <a:moveTo>
                            <a:pt x="4763" y="16669"/>
                          </a:moveTo>
                          <a:cubicBezTo>
                            <a:pt x="8732" y="14288"/>
                            <a:pt x="13155" y="12537"/>
                            <a:pt x="16669" y="9525"/>
                          </a:cubicBezTo>
                          <a:cubicBezTo>
                            <a:pt x="30378" y="-2225"/>
                            <a:pt x="12092" y="5497"/>
                            <a:pt x="28575" y="0"/>
                          </a:cubicBezTo>
                          <a:cubicBezTo>
                            <a:pt x="31622" y="762"/>
                            <a:pt x="41831" y="3057"/>
                            <a:pt x="45244" y="4763"/>
                          </a:cubicBezTo>
                          <a:cubicBezTo>
                            <a:pt x="47804" y="6043"/>
                            <a:pt x="49828" y="8245"/>
                            <a:pt x="52388" y="9525"/>
                          </a:cubicBezTo>
                          <a:cubicBezTo>
                            <a:pt x="58254" y="12458"/>
                            <a:pt x="68324" y="13372"/>
                            <a:pt x="73819" y="14288"/>
                          </a:cubicBezTo>
                          <a:cubicBezTo>
                            <a:pt x="77530" y="25422"/>
                            <a:pt x="77550" y="21932"/>
                            <a:pt x="73819" y="38100"/>
                          </a:cubicBezTo>
                          <a:cubicBezTo>
                            <a:pt x="72690" y="42992"/>
                            <a:pt x="73234" y="49604"/>
                            <a:pt x="69057" y="52388"/>
                          </a:cubicBezTo>
                          <a:lnTo>
                            <a:pt x="61913" y="57150"/>
                          </a:lnTo>
                          <a:cubicBezTo>
                            <a:pt x="48769" y="56274"/>
                            <a:pt x="30024" y="60981"/>
                            <a:pt x="19050" y="50007"/>
                          </a:cubicBezTo>
                          <a:cubicBezTo>
                            <a:pt x="17026" y="47983"/>
                            <a:pt x="15875" y="45244"/>
                            <a:pt x="14288" y="42863"/>
                          </a:cubicBezTo>
                          <a:cubicBezTo>
                            <a:pt x="13359" y="35428"/>
                            <a:pt x="14649" y="22673"/>
                            <a:pt x="7144" y="16669"/>
                          </a:cubicBezTo>
                          <a:cubicBezTo>
                            <a:pt x="5184" y="15101"/>
                            <a:pt x="2381" y="15082"/>
                            <a:pt x="0" y="14288"/>
                          </a:cubicBezTo>
                          <a:lnTo>
                            <a:pt x="4763" y="16669"/>
                          </a:lnTo>
                          <a:close/>
                        </a:path>
                      </a:pathLst>
                    </a:cu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27" name="Arc 126"/>
                  <p:cNvSpPr/>
                  <p:nvPr/>
                </p:nvSpPr>
                <p:spPr bwMode="auto">
                  <a:xfrm rot="10800000">
                    <a:off x="10294669" y="2338251"/>
                    <a:ext cx="305522" cy="50211"/>
                  </a:xfrm>
                  <a:prstGeom prst="arc">
                    <a:avLst/>
                  </a:prstGeom>
                  <a:noFill/>
                  <a:ln w="9525" cap="flat" cmpd="sng" algn="ctr">
                    <a:solidFill>
                      <a:schemeClr val="bg2">
                        <a:lumMod val="60000"/>
                        <a:lumOff val="40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121" name="TextBox 120"/>
              <p:cNvSpPr txBox="1"/>
              <p:nvPr/>
            </p:nvSpPr>
            <p:spPr>
              <a:xfrm>
                <a:off x="10154227" y="2566645"/>
                <a:ext cx="387823" cy="636191"/>
              </a:xfrm>
              <a:prstGeom prst="rect">
                <a:avLst/>
              </a:prstGeom>
              <a:noFill/>
            </p:spPr>
            <p:txBody>
              <a:bodyPr wrap="none" rtlCol="0">
                <a:spAutoFit/>
              </a:bodyPr>
              <a:lstStyle/>
              <a:p>
                <a:r>
                  <a:rPr lang="en-US" sz="4000" dirty="0">
                    <a:solidFill>
                      <a:schemeClr val="bg1"/>
                    </a:solidFill>
                    <a:latin typeface="HelveticaNeue LT 77 BdCn" panose="020B0706030502030204" pitchFamily="34" charset="0"/>
                  </a:rPr>
                  <a:t>$</a:t>
                </a:r>
              </a:p>
            </p:txBody>
          </p:sp>
        </p:grpSp>
      </p:grpSp>
      <p:grpSp>
        <p:nvGrpSpPr>
          <p:cNvPr id="31" name="Group 30"/>
          <p:cNvGrpSpPr/>
          <p:nvPr/>
        </p:nvGrpSpPr>
        <p:grpSpPr>
          <a:xfrm>
            <a:off x="509866" y="2612756"/>
            <a:ext cx="2329698" cy="2167052"/>
            <a:chOff x="509866" y="2612756"/>
            <a:chExt cx="2329698" cy="2167052"/>
          </a:xfrm>
        </p:grpSpPr>
        <p:grpSp>
          <p:nvGrpSpPr>
            <p:cNvPr id="8" name="Gruppieren 7"/>
            <p:cNvGrpSpPr/>
            <p:nvPr/>
          </p:nvGrpSpPr>
          <p:grpSpPr>
            <a:xfrm>
              <a:off x="509866" y="2612756"/>
              <a:ext cx="2329698" cy="2167052"/>
              <a:chOff x="208344" y="1340664"/>
              <a:chExt cx="2329698" cy="2167052"/>
            </a:xfrm>
          </p:grpSpPr>
          <p:sp>
            <p:nvSpPr>
              <p:cNvPr id="27" name="Rechteck 26"/>
              <p:cNvSpPr/>
              <p:nvPr/>
            </p:nvSpPr>
            <p:spPr>
              <a:xfrm>
                <a:off x="208344" y="1340664"/>
                <a:ext cx="2329697" cy="2167052"/>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8" name="Textfeld 27"/>
              <p:cNvSpPr txBox="1"/>
              <p:nvPr/>
            </p:nvSpPr>
            <p:spPr>
              <a:xfrm>
                <a:off x="208346" y="1424809"/>
                <a:ext cx="2329696" cy="646331"/>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Menos</a:t>
                </a:r>
                <a:r>
                  <a:rPr lang="en-US" b="1" dirty="0">
                    <a:latin typeface="HelveticaNeue LT 77 BdCn" panose="020B0706030502030204" pitchFamily="34" charset="0"/>
                  </a:rPr>
                  <a:t> flexibles que los </a:t>
                </a:r>
                <a:r>
                  <a:rPr lang="en-US" b="1" dirty="0" err="1">
                    <a:latin typeface="HelveticaNeue LT 77 BdCn" panose="020B0706030502030204" pitchFamily="34" charset="0"/>
                  </a:rPr>
                  <a:t>terapeutas</a:t>
                </a:r>
                <a:endParaRPr lang="en-US" b="1" dirty="0">
                  <a:latin typeface="HelveticaNeue LT 77 BdCn" panose="020B0706030502030204" pitchFamily="34" charset="0"/>
                </a:endParaRPr>
              </a:p>
            </p:txBody>
          </p:sp>
        </p:grpSp>
        <p:grpSp>
          <p:nvGrpSpPr>
            <p:cNvPr id="159" name="Group 158"/>
            <p:cNvGrpSpPr/>
            <p:nvPr/>
          </p:nvGrpSpPr>
          <p:grpSpPr>
            <a:xfrm>
              <a:off x="1105060" y="3491921"/>
              <a:ext cx="1136529" cy="1136529"/>
              <a:chOff x="1961139" y="2027139"/>
              <a:chExt cx="1269513" cy="1269513"/>
            </a:xfrm>
          </p:grpSpPr>
          <p:grpSp>
            <p:nvGrpSpPr>
              <p:cNvPr id="160" name="Group 159"/>
              <p:cNvGrpSpPr/>
              <p:nvPr/>
            </p:nvGrpSpPr>
            <p:grpSpPr>
              <a:xfrm>
                <a:off x="1961139" y="2027139"/>
                <a:ext cx="1269513" cy="1269513"/>
                <a:chOff x="3428768" y="1997953"/>
                <a:chExt cx="1269513" cy="1269513"/>
              </a:xfrm>
            </p:grpSpPr>
            <p:grpSp>
              <p:nvGrpSpPr>
                <p:cNvPr id="163" name="Group 162"/>
                <p:cNvGrpSpPr/>
                <p:nvPr/>
              </p:nvGrpSpPr>
              <p:grpSpPr>
                <a:xfrm>
                  <a:off x="3428768" y="1997953"/>
                  <a:ext cx="1269513" cy="1269513"/>
                  <a:chOff x="3428768" y="1997953"/>
                  <a:chExt cx="1269513" cy="1269513"/>
                </a:xfrm>
              </p:grpSpPr>
              <p:sp>
                <p:nvSpPr>
                  <p:cNvPr id="166" name="Oval 165"/>
                  <p:cNvSpPr/>
                  <p:nvPr/>
                </p:nvSpPr>
                <p:spPr bwMode="auto">
                  <a:xfrm>
                    <a:off x="3428768" y="1997953"/>
                    <a:ext cx="1269513" cy="1269513"/>
                  </a:xfrm>
                  <a:prstGeom prst="ellipse">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nvGrpSpPr>
                  <p:cNvPr id="167" name="Group 166"/>
                  <p:cNvGrpSpPr/>
                  <p:nvPr/>
                </p:nvGrpSpPr>
                <p:grpSpPr>
                  <a:xfrm>
                    <a:off x="3883707" y="2088653"/>
                    <a:ext cx="365424" cy="554537"/>
                    <a:chOff x="3883707" y="2088653"/>
                    <a:chExt cx="365424" cy="554537"/>
                  </a:xfrm>
                </p:grpSpPr>
                <p:sp>
                  <p:nvSpPr>
                    <p:cNvPr id="168" name="Down Arrow 167"/>
                    <p:cNvSpPr/>
                    <p:nvPr/>
                  </p:nvSpPr>
                  <p:spPr bwMode="auto">
                    <a:xfrm flipV="1">
                      <a:off x="3883707" y="2088653"/>
                      <a:ext cx="365424" cy="460325"/>
                    </a:xfrm>
                    <a:prstGeom prst="downArrow">
                      <a:avLst>
                        <a:gd name="adj1" fmla="val 51323"/>
                        <a:gd name="adj2" fmla="val 65893"/>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69" name="Isosceles Triangle 168"/>
                    <p:cNvSpPr/>
                    <p:nvPr/>
                  </p:nvSpPr>
                  <p:spPr bwMode="auto">
                    <a:xfrm flipV="1">
                      <a:off x="3971845" y="2548977"/>
                      <a:ext cx="188200" cy="94213"/>
                    </a:xfrm>
                    <a:prstGeom prst="triangle">
                      <a:avLst/>
                    </a:pr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164" name="Right Arrow 47"/>
                <p:cNvSpPr/>
                <p:nvPr/>
              </p:nvSpPr>
              <p:spPr bwMode="auto">
                <a:xfrm rot="20248742">
                  <a:off x="3843150" y="2488846"/>
                  <a:ext cx="811962" cy="618492"/>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1962" h="618492">
                      <a:moveTo>
                        <a:pt x="0" y="548506"/>
                      </a:moveTo>
                      <a:cubicBezTo>
                        <a:pt x="257902" y="18871"/>
                        <a:pt x="556090" y="119466"/>
                        <a:pt x="588282" y="96878"/>
                      </a:cubicBezTo>
                      <a:lnTo>
                        <a:pt x="588282" y="0"/>
                      </a:lnTo>
                      <a:lnTo>
                        <a:pt x="811962" y="193756"/>
                      </a:lnTo>
                      <a:lnTo>
                        <a:pt x="588282" y="387512"/>
                      </a:lnTo>
                      <a:lnTo>
                        <a:pt x="588282" y="290634"/>
                      </a:lnTo>
                      <a:cubicBezTo>
                        <a:pt x="650498" y="319713"/>
                        <a:pt x="438184" y="165361"/>
                        <a:pt x="180212" y="618492"/>
                      </a:cubicBezTo>
                      <a:lnTo>
                        <a:pt x="0" y="548506"/>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65" name="Right Arrow 47"/>
                <p:cNvSpPr/>
                <p:nvPr/>
              </p:nvSpPr>
              <p:spPr bwMode="auto">
                <a:xfrm rot="1351258" flipH="1">
                  <a:off x="3520458" y="2438153"/>
                  <a:ext cx="508728" cy="425031"/>
                </a:xfrm>
                <a:custGeom>
                  <a:avLst/>
                  <a:gdLst>
                    <a:gd name="connsiteX0" fmla="*/ 0 w 856703"/>
                    <a:gd name="connsiteY0" fmla="*/ 96878 h 387512"/>
                    <a:gd name="connsiteX1" fmla="*/ 633023 w 856703"/>
                    <a:gd name="connsiteY1" fmla="*/ 96878 h 387512"/>
                    <a:gd name="connsiteX2" fmla="*/ 633023 w 856703"/>
                    <a:gd name="connsiteY2" fmla="*/ 0 h 387512"/>
                    <a:gd name="connsiteX3" fmla="*/ 856703 w 856703"/>
                    <a:gd name="connsiteY3" fmla="*/ 193756 h 387512"/>
                    <a:gd name="connsiteX4" fmla="*/ 633023 w 856703"/>
                    <a:gd name="connsiteY4" fmla="*/ 387512 h 387512"/>
                    <a:gd name="connsiteX5" fmla="*/ 633023 w 856703"/>
                    <a:gd name="connsiteY5" fmla="*/ 290634 h 387512"/>
                    <a:gd name="connsiteX6" fmla="*/ 0 w 856703"/>
                    <a:gd name="connsiteY6" fmla="*/ 290634 h 387512"/>
                    <a:gd name="connsiteX7" fmla="*/ 0 w 856703"/>
                    <a:gd name="connsiteY7" fmla="*/ 96878 h 387512"/>
                    <a:gd name="connsiteX0" fmla="*/ 47477 w 856703"/>
                    <a:gd name="connsiteY0" fmla="*/ 541907 h 541907"/>
                    <a:gd name="connsiteX1" fmla="*/ 633023 w 856703"/>
                    <a:gd name="connsiteY1" fmla="*/ 96878 h 541907"/>
                    <a:gd name="connsiteX2" fmla="*/ 633023 w 856703"/>
                    <a:gd name="connsiteY2" fmla="*/ 0 h 541907"/>
                    <a:gd name="connsiteX3" fmla="*/ 856703 w 856703"/>
                    <a:gd name="connsiteY3" fmla="*/ 193756 h 541907"/>
                    <a:gd name="connsiteX4" fmla="*/ 633023 w 856703"/>
                    <a:gd name="connsiteY4" fmla="*/ 387512 h 541907"/>
                    <a:gd name="connsiteX5" fmla="*/ 633023 w 856703"/>
                    <a:gd name="connsiteY5" fmla="*/ 290634 h 541907"/>
                    <a:gd name="connsiteX6" fmla="*/ 0 w 856703"/>
                    <a:gd name="connsiteY6" fmla="*/ 290634 h 541907"/>
                    <a:gd name="connsiteX7" fmla="*/ 47477 w 856703"/>
                    <a:gd name="connsiteY7" fmla="*/ 541907 h 541907"/>
                    <a:gd name="connsiteX0" fmla="*/ 0 w 809226"/>
                    <a:gd name="connsiteY0" fmla="*/ 541907 h 618492"/>
                    <a:gd name="connsiteX1" fmla="*/ 585546 w 809226"/>
                    <a:gd name="connsiteY1" fmla="*/ 96878 h 618492"/>
                    <a:gd name="connsiteX2" fmla="*/ 585546 w 809226"/>
                    <a:gd name="connsiteY2" fmla="*/ 0 h 618492"/>
                    <a:gd name="connsiteX3" fmla="*/ 809226 w 809226"/>
                    <a:gd name="connsiteY3" fmla="*/ 193756 h 618492"/>
                    <a:gd name="connsiteX4" fmla="*/ 585546 w 809226"/>
                    <a:gd name="connsiteY4" fmla="*/ 387512 h 618492"/>
                    <a:gd name="connsiteX5" fmla="*/ 585546 w 809226"/>
                    <a:gd name="connsiteY5" fmla="*/ 290634 h 618492"/>
                    <a:gd name="connsiteX6" fmla="*/ 177476 w 809226"/>
                    <a:gd name="connsiteY6" fmla="*/ 618492 h 618492"/>
                    <a:gd name="connsiteX7" fmla="*/ 0 w 809226"/>
                    <a:gd name="connsiteY7" fmla="*/ 541907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0 w 811962"/>
                    <a:gd name="connsiteY0" fmla="*/ 548506 h 618492"/>
                    <a:gd name="connsiteX1" fmla="*/ 588282 w 811962"/>
                    <a:gd name="connsiteY1" fmla="*/ 96878 h 618492"/>
                    <a:gd name="connsiteX2" fmla="*/ 588282 w 811962"/>
                    <a:gd name="connsiteY2" fmla="*/ 0 h 618492"/>
                    <a:gd name="connsiteX3" fmla="*/ 811962 w 811962"/>
                    <a:gd name="connsiteY3" fmla="*/ 193756 h 618492"/>
                    <a:gd name="connsiteX4" fmla="*/ 588282 w 811962"/>
                    <a:gd name="connsiteY4" fmla="*/ 387512 h 618492"/>
                    <a:gd name="connsiteX5" fmla="*/ 588282 w 811962"/>
                    <a:gd name="connsiteY5" fmla="*/ 290634 h 618492"/>
                    <a:gd name="connsiteX6" fmla="*/ 180212 w 811962"/>
                    <a:gd name="connsiteY6" fmla="*/ 618492 h 618492"/>
                    <a:gd name="connsiteX7" fmla="*/ 0 w 811962"/>
                    <a:gd name="connsiteY7" fmla="*/ 548506 h 618492"/>
                    <a:gd name="connsiteX0" fmla="*/ 123022 w 631750"/>
                    <a:gd name="connsiteY0" fmla="*/ 250740 h 697671"/>
                    <a:gd name="connsiteX1" fmla="*/ 408070 w 631750"/>
                    <a:gd name="connsiteY1" fmla="*/ 176057 h 697671"/>
                    <a:gd name="connsiteX2" fmla="*/ 408070 w 631750"/>
                    <a:gd name="connsiteY2" fmla="*/ 79179 h 697671"/>
                    <a:gd name="connsiteX3" fmla="*/ 631750 w 631750"/>
                    <a:gd name="connsiteY3" fmla="*/ 272935 h 697671"/>
                    <a:gd name="connsiteX4" fmla="*/ 408070 w 631750"/>
                    <a:gd name="connsiteY4" fmla="*/ 466691 h 697671"/>
                    <a:gd name="connsiteX5" fmla="*/ 408070 w 631750"/>
                    <a:gd name="connsiteY5" fmla="*/ 369813 h 697671"/>
                    <a:gd name="connsiteX6" fmla="*/ 0 w 631750"/>
                    <a:gd name="connsiteY6" fmla="*/ 697671 h 697671"/>
                    <a:gd name="connsiteX7" fmla="*/ 123022 w 631750"/>
                    <a:gd name="connsiteY7" fmla="*/ 250740 h 697671"/>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250740 h 503834"/>
                    <a:gd name="connsiteX1" fmla="*/ 285048 w 508728"/>
                    <a:gd name="connsiteY1" fmla="*/ 176057 h 503834"/>
                    <a:gd name="connsiteX2" fmla="*/ 285048 w 508728"/>
                    <a:gd name="connsiteY2" fmla="*/ 79179 h 503834"/>
                    <a:gd name="connsiteX3" fmla="*/ 508728 w 508728"/>
                    <a:gd name="connsiteY3" fmla="*/ 272935 h 503834"/>
                    <a:gd name="connsiteX4" fmla="*/ 285048 w 508728"/>
                    <a:gd name="connsiteY4" fmla="*/ 466691 h 503834"/>
                    <a:gd name="connsiteX5" fmla="*/ 285048 w 508728"/>
                    <a:gd name="connsiteY5" fmla="*/ 369813 h 503834"/>
                    <a:gd name="connsiteX6" fmla="*/ 6331 w 508728"/>
                    <a:gd name="connsiteY6" fmla="*/ 503834 h 503834"/>
                    <a:gd name="connsiteX7" fmla="*/ 0 w 508728"/>
                    <a:gd name="connsiteY7" fmla="*/ 250740 h 503834"/>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4655"/>
                    <a:gd name="connsiteX1" fmla="*/ 285048 w 508728"/>
                    <a:gd name="connsiteY1" fmla="*/ 96878 h 424655"/>
                    <a:gd name="connsiteX2" fmla="*/ 285048 w 508728"/>
                    <a:gd name="connsiteY2" fmla="*/ 0 h 424655"/>
                    <a:gd name="connsiteX3" fmla="*/ 508728 w 508728"/>
                    <a:gd name="connsiteY3" fmla="*/ 193756 h 424655"/>
                    <a:gd name="connsiteX4" fmla="*/ 285048 w 508728"/>
                    <a:gd name="connsiteY4" fmla="*/ 387512 h 424655"/>
                    <a:gd name="connsiteX5" fmla="*/ 285048 w 508728"/>
                    <a:gd name="connsiteY5" fmla="*/ 290634 h 424655"/>
                    <a:gd name="connsiteX6" fmla="*/ 6331 w 508728"/>
                    <a:gd name="connsiteY6" fmla="*/ 424655 h 424655"/>
                    <a:gd name="connsiteX7" fmla="*/ 0 w 508728"/>
                    <a:gd name="connsiteY7" fmla="*/ 171561 h 424655"/>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 name="connsiteX0" fmla="*/ 0 w 508728"/>
                    <a:gd name="connsiteY0" fmla="*/ 171561 h 425031"/>
                    <a:gd name="connsiteX1" fmla="*/ 285048 w 508728"/>
                    <a:gd name="connsiteY1" fmla="*/ 96878 h 425031"/>
                    <a:gd name="connsiteX2" fmla="*/ 285048 w 508728"/>
                    <a:gd name="connsiteY2" fmla="*/ 0 h 425031"/>
                    <a:gd name="connsiteX3" fmla="*/ 508728 w 508728"/>
                    <a:gd name="connsiteY3" fmla="*/ 193756 h 425031"/>
                    <a:gd name="connsiteX4" fmla="*/ 285048 w 508728"/>
                    <a:gd name="connsiteY4" fmla="*/ 387512 h 425031"/>
                    <a:gd name="connsiteX5" fmla="*/ 285048 w 508728"/>
                    <a:gd name="connsiteY5" fmla="*/ 290634 h 425031"/>
                    <a:gd name="connsiteX6" fmla="*/ 1020 w 508728"/>
                    <a:gd name="connsiteY6" fmla="*/ 425031 h 425031"/>
                    <a:gd name="connsiteX7" fmla="*/ 0 w 508728"/>
                    <a:gd name="connsiteY7" fmla="*/ 171561 h 42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728" h="425031">
                      <a:moveTo>
                        <a:pt x="0" y="171561"/>
                      </a:moveTo>
                      <a:cubicBezTo>
                        <a:pt x="192339" y="73595"/>
                        <a:pt x="252856" y="119466"/>
                        <a:pt x="285048" y="96878"/>
                      </a:cubicBezTo>
                      <a:lnTo>
                        <a:pt x="285048" y="0"/>
                      </a:lnTo>
                      <a:lnTo>
                        <a:pt x="508728" y="193756"/>
                      </a:lnTo>
                      <a:lnTo>
                        <a:pt x="285048" y="387512"/>
                      </a:lnTo>
                      <a:lnTo>
                        <a:pt x="285048" y="290634"/>
                      </a:lnTo>
                      <a:cubicBezTo>
                        <a:pt x="347264" y="319713"/>
                        <a:pt x="207755" y="213593"/>
                        <a:pt x="1020" y="425031"/>
                      </a:cubicBezTo>
                      <a:cubicBezTo>
                        <a:pt x="9908" y="345227"/>
                        <a:pt x="15469" y="248576"/>
                        <a:pt x="0" y="171561"/>
                      </a:cubicBez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cxnSp>
            <p:nvCxnSpPr>
              <p:cNvPr id="161" name="Straight Connector 160"/>
              <p:cNvCxnSpPr>
                <a:stCxn id="166" idx="7"/>
                <a:endCxn id="166" idx="3"/>
              </p:cNvCxnSpPr>
              <p:nvPr/>
            </p:nvCxnSpPr>
            <p:spPr bwMode="auto">
              <a:xfrm flipH="1">
                <a:off x="2147055" y="2213055"/>
                <a:ext cx="897681" cy="897681"/>
              </a:xfrm>
              <a:prstGeom prst="line">
                <a:avLst/>
              </a:prstGeom>
              <a:noFill/>
              <a:ln w="889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2" name="Straight Connector 161"/>
              <p:cNvCxnSpPr>
                <a:stCxn id="166" idx="1"/>
                <a:endCxn id="166" idx="5"/>
              </p:cNvCxnSpPr>
              <p:nvPr/>
            </p:nvCxnSpPr>
            <p:spPr bwMode="auto">
              <a:xfrm>
                <a:off x="2147055" y="2213055"/>
                <a:ext cx="897681" cy="897681"/>
              </a:xfrm>
              <a:prstGeom prst="line">
                <a:avLst/>
              </a:prstGeom>
              <a:noFill/>
              <a:ln w="889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grpSp>
      <p:grpSp>
        <p:nvGrpSpPr>
          <p:cNvPr id="2075" name="Group 2074"/>
          <p:cNvGrpSpPr/>
          <p:nvPr/>
        </p:nvGrpSpPr>
        <p:grpSpPr>
          <a:xfrm>
            <a:off x="2958137" y="2612756"/>
            <a:ext cx="2329698" cy="2167052"/>
            <a:chOff x="2958137" y="2612756"/>
            <a:chExt cx="2329698" cy="2167052"/>
          </a:xfrm>
        </p:grpSpPr>
        <p:grpSp>
          <p:nvGrpSpPr>
            <p:cNvPr id="34" name="Gruppieren 7"/>
            <p:cNvGrpSpPr/>
            <p:nvPr/>
          </p:nvGrpSpPr>
          <p:grpSpPr>
            <a:xfrm>
              <a:off x="2958137" y="2612756"/>
              <a:ext cx="2329698" cy="2167052"/>
              <a:chOff x="208344" y="1340664"/>
              <a:chExt cx="2329698" cy="2167052"/>
            </a:xfrm>
          </p:grpSpPr>
          <p:sp>
            <p:nvSpPr>
              <p:cNvPr id="35" name="Rechteck 26"/>
              <p:cNvSpPr/>
              <p:nvPr/>
            </p:nvSpPr>
            <p:spPr>
              <a:xfrm>
                <a:off x="208344" y="1340664"/>
                <a:ext cx="2329697" cy="2167052"/>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36" name="Textfeld 27"/>
              <p:cNvSpPr txBox="1"/>
              <p:nvPr/>
            </p:nvSpPr>
            <p:spPr>
              <a:xfrm>
                <a:off x="208346" y="1475492"/>
                <a:ext cx="2329696" cy="646331"/>
              </a:xfrm>
              <a:prstGeom prst="rect">
                <a:avLst/>
              </a:prstGeom>
              <a:noFill/>
              <a:ln>
                <a:solidFill>
                  <a:srgbClr val="90A630"/>
                </a:solidFill>
              </a:ln>
            </p:spPr>
            <p:txBody>
              <a:bodyPr wrap="square" rtlCol="0">
                <a:spAutoFit/>
              </a:bodyPr>
              <a:lstStyle/>
              <a:p>
                <a:pPr algn="ctr"/>
                <a:r>
                  <a:rPr lang="en-US" b="1" dirty="0" err="1">
                    <a:latin typeface="HelveticaNeue LT 77 BdCn" panose="020B0706030502030204" pitchFamily="34" charset="0"/>
                  </a:rPr>
                  <a:t>Riesgo</a:t>
                </a:r>
                <a:r>
                  <a:rPr lang="en-US" b="1" dirty="0">
                    <a:latin typeface="HelveticaNeue LT 77 BdCn" panose="020B0706030502030204" pitchFamily="34" charset="0"/>
                  </a:rPr>
                  <a:t> de </a:t>
                </a:r>
                <a:r>
                  <a:rPr lang="en-US" b="1" dirty="0" err="1">
                    <a:latin typeface="HelveticaNeue LT 77 BdCn" panose="020B0706030502030204" pitchFamily="34" charset="0"/>
                  </a:rPr>
                  <a:t>obsolescencia</a:t>
                </a:r>
                <a:endParaRPr lang="en-US" b="1" dirty="0">
                  <a:latin typeface="HelveticaNeue LT 77 BdCn" panose="020B0706030502030204" pitchFamily="34" charset="0"/>
                </a:endParaRPr>
              </a:p>
            </p:txBody>
          </p:sp>
        </p:grpSp>
        <p:grpSp>
          <p:nvGrpSpPr>
            <p:cNvPr id="2061" name="Group 2060"/>
            <p:cNvGrpSpPr/>
            <p:nvPr/>
          </p:nvGrpSpPr>
          <p:grpSpPr>
            <a:xfrm>
              <a:off x="3578424" y="3506757"/>
              <a:ext cx="1089122" cy="1032257"/>
              <a:chOff x="4916120" y="4336632"/>
              <a:chExt cx="1148497" cy="1088532"/>
            </a:xfrm>
          </p:grpSpPr>
          <p:grpSp>
            <p:nvGrpSpPr>
              <p:cNvPr id="2058" name="Group 2057"/>
              <p:cNvGrpSpPr/>
              <p:nvPr/>
            </p:nvGrpSpPr>
            <p:grpSpPr>
              <a:xfrm>
                <a:off x="4916120" y="4336632"/>
                <a:ext cx="1148497" cy="1088532"/>
                <a:chOff x="3693800" y="4336632"/>
                <a:chExt cx="1148497" cy="1088532"/>
              </a:xfrm>
            </p:grpSpPr>
            <p:grpSp>
              <p:nvGrpSpPr>
                <p:cNvPr id="2055" name="Group 2054"/>
                <p:cNvGrpSpPr/>
                <p:nvPr/>
              </p:nvGrpSpPr>
              <p:grpSpPr>
                <a:xfrm>
                  <a:off x="3762177" y="4336632"/>
                  <a:ext cx="1080120" cy="1088532"/>
                  <a:chOff x="3790752" y="4337642"/>
                  <a:chExt cx="1080120" cy="1088532"/>
                </a:xfrm>
              </p:grpSpPr>
              <p:grpSp>
                <p:nvGrpSpPr>
                  <p:cNvPr id="2050" name="Group 2049"/>
                  <p:cNvGrpSpPr/>
                  <p:nvPr/>
                </p:nvGrpSpPr>
                <p:grpSpPr>
                  <a:xfrm>
                    <a:off x="3790752" y="4337642"/>
                    <a:ext cx="1080120" cy="1088532"/>
                    <a:chOff x="3790752" y="4337642"/>
                    <a:chExt cx="1080120" cy="1088532"/>
                  </a:xfrm>
                </p:grpSpPr>
                <p:grpSp>
                  <p:nvGrpSpPr>
                    <p:cNvPr id="2048" name="Group 2047"/>
                    <p:cNvGrpSpPr/>
                    <p:nvPr/>
                  </p:nvGrpSpPr>
                  <p:grpSpPr>
                    <a:xfrm>
                      <a:off x="3790752" y="4337642"/>
                      <a:ext cx="1080120" cy="1088532"/>
                      <a:chOff x="3790752" y="4337642"/>
                      <a:chExt cx="1080120" cy="1088532"/>
                    </a:xfrm>
                    <a:solidFill>
                      <a:srgbClr val="424B51">
                        <a:alpha val="59000"/>
                      </a:srgbClr>
                    </a:solidFill>
                  </p:grpSpPr>
                  <p:sp>
                    <p:nvSpPr>
                      <p:cNvPr id="21" name="Trapezoid 20"/>
                      <p:cNvSpPr/>
                      <p:nvPr/>
                    </p:nvSpPr>
                    <p:spPr bwMode="auto">
                      <a:xfrm>
                        <a:off x="3790752" y="5276850"/>
                        <a:ext cx="1080120" cy="149324"/>
                      </a:xfrm>
                      <a:prstGeom prst="trapezoid">
                        <a:avLst>
                          <a:gd name="adj" fmla="val 42637"/>
                        </a:avLst>
                      </a:prstGeom>
                      <a:solidFill>
                        <a:srgbClr val="424B51"/>
                      </a:solidFill>
                      <a:ln w="254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24" name="Rectangle 23"/>
                      <p:cNvSpPr/>
                      <p:nvPr/>
                    </p:nvSpPr>
                    <p:spPr bwMode="auto">
                      <a:xfrm>
                        <a:off x="3943350" y="4601585"/>
                        <a:ext cx="200025" cy="685600"/>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254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0" name="Rectangle 23"/>
                      <p:cNvSpPr/>
                      <p:nvPr/>
                    </p:nvSpPr>
                    <p:spPr bwMode="auto">
                      <a:xfrm>
                        <a:off x="4240993" y="4556341"/>
                        <a:ext cx="200025" cy="720509"/>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025" h="706058">
                            <a:moveTo>
                              <a:pt x="0" y="33337"/>
                            </a:moveTo>
                            <a:lnTo>
                              <a:pt x="200025" y="0"/>
                            </a:lnTo>
                            <a:lnTo>
                              <a:pt x="200025" y="706058"/>
                            </a:lnTo>
                            <a:lnTo>
                              <a:pt x="0" y="706058"/>
                            </a:lnTo>
                            <a:lnTo>
                              <a:pt x="0" y="33337"/>
                            </a:lnTo>
                            <a:close/>
                          </a:path>
                        </a:pathLst>
                      </a:custGeom>
                      <a:solidFill>
                        <a:srgbClr val="424B51"/>
                      </a:solidFill>
                      <a:ln w="254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1" name="Rectangle 23"/>
                      <p:cNvSpPr/>
                      <p:nvPr/>
                    </p:nvSpPr>
                    <p:spPr bwMode="auto">
                      <a:xfrm>
                        <a:off x="4524348" y="4751221"/>
                        <a:ext cx="209551" cy="535966"/>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551" h="584436">
                            <a:moveTo>
                              <a:pt x="0" y="0"/>
                            </a:moveTo>
                            <a:lnTo>
                              <a:pt x="209551" y="304220"/>
                            </a:lnTo>
                            <a:cubicBezTo>
                              <a:pt x="207963" y="397625"/>
                              <a:pt x="206376" y="491031"/>
                              <a:pt x="204788" y="584436"/>
                            </a:cubicBezTo>
                            <a:lnTo>
                              <a:pt x="4763" y="584436"/>
                            </a:lnTo>
                            <a:cubicBezTo>
                              <a:pt x="3175" y="389624"/>
                              <a:pt x="1588" y="194812"/>
                              <a:pt x="0" y="0"/>
                            </a:cubicBezTo>
                            <a:close/>
                          </a:path>
                        </a:pathLst>
                      </a:custGeom>
                      <a:solidFill>
                        <a:srgbClr val="424B51"/>
                      </a:solidFill>
                      <a:ln w="25400">
                        <a:solidFill>
                          <a:srgbClr val="424B51"/>
                        </a:solid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2" name="Rectangle 23"/>
                      <p:cNvSpPr/>
                      <p:nvPr/>
                    </p:nvSpPr>
                    <p:spPr bwMode="auto">
                      <a:xfrm rot="15733717">
                        <a:off x="4092216" y="4089802"/>
                        <a:ext cx="199051" cy="694732"/>
                      </a:xfrm>
                      <a:custGeom>
                        <a:avLst/>
                        <a:gdLst>
                          <a:gd name="connsiteX0" fmla="*/ 0 w 200025"/>
                          <a:gd name="connsiteY0" fmla="*/ 0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0 h 706058"/>
                          <a:gd name="connsiteX0" fmla="*/ 0 w 200025"/>
                          <a:gd name="connsiteY0" fmla="*/ 33337 h 706058"/>
                          <a:gd name="connsiteX1" fmla="*/ 200025 w 200025"/>
                          <a:gd name="connsiteY1" fmla="*/ 0 h 706058"/>
                          <a:gd name="connsiteX2" fmla="*/ 200025 w 200025"/>
                          <a:gd name="connsiteY2" fmla="*/ 706058 h 706058"/>
                          <a:gd name="connsiteX3" fmla="*/ 0 w 200025"/>
                          <a:gd name="connsiteY3" fmla="*/ 706058 h 706058"/>
                          <a:gd name="connsiteX4" fmla="*/ 0 w 200025"/>
                          <a:gd name="connsiteY4" fmla="*/ 33337 h 706058"/>
                          <a:gd name="connsiteX0" fmla="*/ 0 w 204788"/>
                          <a:gd name="connsiteY0" fmla="*/ 121622 h 706058"/>
                          <a:gd name="connsiteX1" fmla="*/ 204788 w 204788"/>
                          <a:gd name="connsiteY1" fmla="*/ 0 h 706058"/>
                          <a:gd name="connsiteX2" fmla="*/ 204788 w 204788"/>
                          <a:gd name="connsiteY2" fmla="*/ 706058 h 706058"/>
                          <a:gd name="connsiteX3" fmla="*/ 4763 w 204788"/>
                          <a:gd name="connsiteY3" fmla="*/ 706058 h 706058"/>
                          <a:gd name="connsiteX4" fmla="*/ 0 w 204788"/>
                          <a:gd name="connsiteY4" fmla="*/ 121622 h 706058"/>
                          <a:gd name="connsiteX0" fmla="*/ 0 w 209551"/>
                          <a:gd name="connsiteY0" fmla="*/ 0 h 584436"/>
                          <a:gd name="connsiteX1" fmla="*/ 209551 w 209551"/>
                          <a:gd name="connsiteY1" fmla="*/ 304220 h 584436"/>
                          <a:gd name="connsiteX2" fmla="*/ 204788 w 209551"/>
                          <a:gd name="connsiteY2" fmla="*/ 584436 h 584436"/>
                          <a:gd name="connsiteX3" fmla="*/ 4763 w 209551"/>
                          <a:gd name="connsiteY3" fmla="*/ 584436 h 584436"/>
                          <a:gd name="connsiteX4" fmla="*/ 0 w 209551"/>
                          <a:gd name="connsiteY4" fmla="*/ 0 h 584436"/>
                          <a:gd name="connsiteX0" fmla="*/ 4921 w 214472"/>
                          <a:gd name="connsiteY0" fmla="*/ 0 h 584436"/>
                          <a:gd name="connsiteX1" fmla="*/ 214472 w 214472"/>
                          <a:gd name="connsiteY1" fmla="*/ 304220 h 584436"/>
                          <a:gd name="connsiteX2" fmla="*/ 209709 w 214472"/>
                          <a:gd name="connsiteY2" fmla="*/ 584436 h 584436"/>
                          <a:gd name="connsiteX3" fmla="*/ 212 w 214472"/>
                          <a:gd name="connsiteY3" fmla="*/ 583347 h 584436"/>
                          <a:gd name="connsiteX4" fmla="*/ 4921 w 214472"/>
                          <a:gd name="connsiteY4" fmla="*/ 0 h 584436"/>
                          <a:gd name="connsiteX0" fmla="*/ 8875 w 214407"/>
                          <a:gd name="connsiteY0" fmla="*/ 0 h 724968"/>
                          <a:gd name="connsiteX1" fmla="*/ 214407 w 214407"/>
                          <a:gd name="connsiteY1" fmla="*/ 444752 h 724968"/>
                          <a:gd name="connsiteX2" fmla="*/ 209644 w 214407"/>
                          <a:gd name="connsiteY2" fmla="*/ 724968 h 724968"/>
                          <a:gd name="connsiteX3" fmla="*/ 147 w 214407"/>
                          <a:gd name="connsiteY3" fmla="*/ 723879 h 724968"/>
                          <a:gd name="connsiteX4" fmla="*/ 8875 w 214407"/>
                          <a:gd name="connsiteY4" fmla="*/ 0 h 724968"/>
                          <a:gd name="connsiteX0" fmla="*/ 8875 w 209676"/>
                          <a:gd name="connsiteY0" fmla="*/ 0 h 724968"/>
                          <a:gd name="connsiteX1" fmla="*/ 154921 w 209676"/>
                          <a:gd name="connsiteY1" fmla="*/ 20148 h 724968"/>
                          <a:gd name="connsiteX2" fmla="*/ 209644 w 209676"/>
                          <a:gd name="connsiteY2" fmla="*/ 724968 h 724968"/>
                          <a:gd name="connsiteX3" fmla="*/ 147 w 209676"/>
                          <a:gd name="connsiteY3" fmla="*/ 723879 h 724968"/>
                          <a:gd name="connsiteX4" fmla="*/ 8875 w 209676"/>
                          <a:gd name="connsiteY4" fmla="*/ 0 h 724968"/>
                          <a:gd name="connsiteX0" fmla="*/ 8875 w 209674"/>
                          <a:gd name="connsiteY0" fmla="*/ 0 h 724968"/>
                          <a:gd name="connsiteX1" fmla="*/ 151433 w 209674"/>
                          <a:gd name="connsiteY1" fmla="*/ 6692 h 724968"/>
                          <a:gd name="connsiteX2" fmla="*/ 209644 w 209674"/>
                          <a:gd name="connsiteY2" fmla="*/ 724968 h 724968"/>
                          <a:gd name="connsiteX3" fmla="*/ 147 w 209674"/>
                          <a:gd name="connsiteY3" fmla="*/ 723879 h 724968"/>
                          <a:gd name="connsiteX4" fmla="*/ 8875 w 209674"/>
                          <a:gd name="connsiteY4" fmla="*/ 0 h 724968"/>
                          <a:gd name="connsiteX0" fmla="*/ 8875 w 207926"/>
                          <a:gd name="connsiteY0" fmla="*/ 0 h 743044"/>
                          <a:gd name="connsiteX1" fmla="*/ 151433 w 207926"/>
                          <a:gd name="connsiteY1" fmla="*/ 6692 h 743044"/>
                          <a:gd name="connsiteX2" fmla="*/ 207895 w 207926"/>
                          <a:gd name="connsiteY2" fmla="*/ 743044 h 743044"/>
                          <a:gd name="connsiteX3" fmla="*/ 147 w 207926"/>
                          <a:gd name="connsiteY3" fmla="*/ 723879 h 743044"/>
                          <a:gd name="connsiteX4" fmla="*/ 8875 w 207926"/>
                          <a:gd name="connsiteY4" fmla="*/ 0 h 743044"/>
                          <a:gd name="connsiteX0" fmla="*/ 12704 w 211755"/>
                          <a:gd name="connsiteY0" fmla="*/ 0 h 754751"/>
                          <a:gd name="connsiteX1" fmla="*/ 155262 w 211755"/>
                          <a:gd name="connsiteY1" fmla="*/ 6692 h 754751"/>
                          <a:gd name="connsiteX2" fmla="*/ 211724 w 211755"/>
                          <a:gd name="connsiteY2" fmla="*/ 743044 h 754751"/>
                          <a:gd name="connsiteX3" fmla="*/ 112 w 211755"/>
                          <a:gd name="connsiteY3" fmla="*/ 754751 h 754751"/>
                          <a:gd name="connsiteX4" fmla="*/ 12704 w 211755"/>
                          <a:gd name="connsiteY4" fmla="*/ 0 h 754751"/>
                          <a:gd name="connsiteX0" fmla="*/ 0 w 199051"/>
                          <a:gd name="connsiteY0" fmla="*/ 0 h 757560"/>
                          <a:gd name="connsiteX1" fmla="*/ 142558 w 199051"/>
                          <a:gd name="connsiteY1" fmla="*/ 6692 h 757560"/>
                          <a:gd name="connsiteX2" fmla="*/ 199020 w 199051"/>
                          <a:gd name="connsiteY2" fmla="*/ 743044 h 757560"/>
                          <a:gd name="connsiteX3" fmla="*/ 6283 w 199051"/>
                          <a:gd name="connsiteY3" fmla="*/ 757560 h 757560"/>
                          <a:gd name="connsiteX4" fmla="*/ 0 w 199051"/>
                          <a:gd name="connsiteY4" fmla="*/ 0 h 757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051" h="757560">
                            <a:moveTo>
                              <a:pt x="0" y="0"/>
                            </a:moveTo>
                            <a:lnTo>
                              <a:pt x="142558" y="6692"/>
                            </a:lnTo>
                            <a:cubicBezTo>
                              <a:pt x="140970" y="100097"/>
                              <a:pt x="200608" y="649639"/>
                              <a:pt x="199020" y="743044"/>
                            </a:cubicBezTo>
                            <a:lnTo>
                              <a:pt x="6283" y="757560"/>
                            </a:lnTo>
                            <a:cubicBezTo>
                              <a:pt x="4695" y="562748"/>
                              <a:pt x="1588" y="194812"/>
                              <a:pt x="0" y="0"/>
                            </a:cubicBezTo>
                            <a:close/>
                          </a:path>
                        </a:pathLst>
                      </a:custGeom>
                      <a:solidFill>
                        <a:srgbClr val="424B51"/>
                      </a:solidFill>
                      <a:ln w="15875" cap="rnd">
                        <a:solidFill>
                          <a:srgbClr val="424B51"/>
                        </a:solidFill>
                        <a:roun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2049" name="Regular Pentagon 2048"/>
                    <p:cNvSpPr/>
                    <p:nvPr/>
                  </p:nvSpPr>
                  <p:spPr bwMode="auto">
                    <a:xfrm rot="20679614" flipV="1">
                      <a:off x="4081241" y="4341707"/>
                      <a:ext cx="159452" cy="77541"/>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73" name="Regular Pentagon 2048"/>
                  <p:cNvSpPr/>
                  <p:nvPr/>
                </p:nvSpPr>
                <p:spPr bwMode="auto">
                  <a:xfrm rot="20735848">
                    <a:off x="3864689" y="4377916"/>
                    <a:ext cx="230950" cy="4643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206423"/>
                      <a:gd name="connsiteY0" fmla="*/ 17463 h 77541"/>
                      <a:gd name="connsiteX1" fmla="*/ 89706 w 206423"/>
                      <a:gd name="connsiteY1" fmla="*/ 0 h 77541"/>
                      <a:gd name="connsiteX2" fmla="*/ 149094 w 206423"/>
                      <a:gd name="connsiteY2" fmla="*/ 17463 h 77541"/>
                      <a:gd name="connsiteX3" fmla="*/ 206423 w 206423"/>
                      <a:gd name="connsiteY3" fmla="*/ 46432 h 77541"/>
                      <a:gd name="connsiteX4" fmla="*/ 0 w 206423"/>
                      <a:gd name="connsiteY4" fmla="*/ 77541 h 77541"/>
                      <a:gd name="connsiteX5" fmla="*/ 30318 w 206423"/>
                      <a:gd name="connsiteY5" fmla="*/ 17463 h 77541"/>
                      <a:gd name="connsiteX0" fmla="*/ 54845 w 230950"/>
                      <a:gd name="connsiteY0" fmla="*/ 17463 h 46432"/>
                      <a:gd name="connsiteX1" fmla="*/ 114233 w 230950"/>
                      <a:gd name="connsiteY1" fmla="*/ 0 h 46432"/>
                      <a:gd name="connsiteX2" fmla="*/ 173621 w 230950"/>
                      <a:gd name="connsiteY2" fmla="*/ 17463 h 46432"/>
                      <a:gd name="connsiteX3" fmla="*/ 230950 w 230950"/>
                      <a:gd name="connsiteY3" fmla="*/ 46432 h 46432"/>
                      <a:gd name="connsiteX4" fmla="*/ 0 w 230950"/>
                      <a:gd name="connsiteY4" fmla="*/ 29448 h 46432"/>
                      <a:gd name="connsiteX5" fmla="*/ 54845 w 230950"/>
                      <a:gd name="connsiteY5" fmla="*/ 17463 h 46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0950" h="46432">
                        <a:moveTo>
                          <a:pt x="54845" y="17463"/>
                        </a:moveTo>
                        <a:lnTo>
                          <a:pt x="114233" y="0"/>
                        </a:lnTo>
                        <a:lnTo>
                          <a:pt x="173621" y="17463"/>
                        </a:lnTo>
                        <a:lnTo>
                          <a:pt x="230950" y="46432"/>
                        </a:lnTo>
                        <a:lnTo>
                          <a:pt x="0" y="29448"/>
                        </a:lnTo>
                        <a:lnTo>
                          <a:pt x="54845" y="17463"/>
                        </a:lnTo>
                        <a:close/>
                      </a:path>
                    </a:pathLst>
                  </a:cu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74" name="Regular Pentagon 2048"/>
                <p:cNvSpPr/>
                <p:nvPr/>
              </p:nvSpPr>
              <p:spPr bwMode="auto">
                <a:xfrm rot="4770247" flipV="1">
                  <a:off x="4040963" y="4758688"/>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5" name="Regular Pentagon 2048"/>
                <p:cNvSpPr/>
                <p:nvPr/>
              </p:nvSpPr>
              <p:spPr bwMode="auto">
                <a:xfrm rot="4770247" flipV="1">
                  <a:off x="4583413" y="4886373"/>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6" name="Regular Pentagon 2048"/>
                <p:cNvSpPr/>
                <p:nvPr/>
              </p:nvSpPr>
              <p:spPr bwMode="auto">
                <a:xfrm rot="8658403" flipV="1">
                  <a:off x="4541765" y="4787618"/>
                  <a:ext cx="157499"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857" h="77541">
                      <a:moveTo>
                        <a:pt x="30318" y="17463"/>
                      </a:moveTo>
                      <a:lnTo>
                        <a:pt x="89706" y="0"/>
                      </a:lnTo>
                      <a:lnTo>
                        <a:pt x="149094" y="17463"/>
                      </a:lnTo>
                      <a:lnTo>
                        <a:pt x="170857" y="74330"/>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7" name="Regular Pentagon 2048"/>
                <p:cNvSpPr/>
                <p:nvPr/>
              </p:nvSpPr>
              <p:spPr bwMode="auto">
                <a:xfrm rot="8658403" flipV="1">
                  <a:off x="4278388" y="4671584"/>
                  <a:ext cx="271335" cy="91992"/>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8" name="Regular Pentagon 2048"/>
                <p:cNvSpPr/>
                <p:nvPr/>
              </p:nvSpPr>
              <p:spPr bwMode="auto">
                <a:xfrm rot="8658403" flipV="1">
                  <a:off x="3693800" y="5084864"/>
                  <a:ext cx="271335" cy="147363"/>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 name="connsiteX0" fmla="*/ 30318 w 170857"/>
                    <a:gd name="connsiteY0" fmla="*/ 17463 h 77541"/>
                    <a:gd name="connsiteX1" fmla="*/ 89706 w 170857"/>
                    <a:gd name="connsiteY1" fmla="*/ 0 h 77541"/>
                    <a:gd name="connsiteX2" fmla="*/ 149094 w 170857"/>
                    <a:gd name="connsiteY2" fmla="*/ 17463 h 77541"/>
                    <a:gd name="connsiteX3" fmla="*/ 170857 w 170857"/>
                    <a:gd name="connsiteY3" fmla="*/ 74330 h 77541"/>
                    <a:gd name="connsiteX4" fmla="*/ 0 w 170857"/>
                    <a:gd name="connsiteY4" fmla="*/ 77541 h 77541"/>
                    <a:gd name="connsiteX5" fmla="*/ 30318 w 170857"/>
                    <a:gd name="connsiteY5" fmla="*/ 17463 h 77541"/>
                    <a:gd name="connsiteX0" fmla="*/ 30318 w 294348"/>
                    <a:gd name="connsiteY0" fmla="*/ 17463 h 100119"/>
                    <a:gd name="connsiteX1" fmla="*/ 89706 w 294348"/>
                    <a:gd name="connsiteY1" fmla="*/ 0 h 100119"/>
                    <a:gd name="connsiteX2" fmla="*/ 149094 w 294348"/>
                    <a:gd name="connsiteY2" fmla="*/ 17463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463 h 100119"/>
                    <a:gd name="connsiteX1" fmla="*/ 89706 w 294348"/>
                    <a:gd name="connsiteY1" fmla="*/ 0 h 100119"/>
                    <a:gd name="connsiteX2" fmla="*/ 228466 w 294348"/>
                    <a:gd name="connsiteY2" fmla="*/ 52681 h 100119"/>
                    <a:gd name="connsiteX3" fmla="*/ 294348 w 294348"/>
                    <a:gd name="connsiteY3" fmla="*/ 100119 h 100119"/>
                    <a:gd name="connsiteX4" fmla="*/ 0 w 294348"/>
                    <a:gd name="connsiteY4" fmla="*/ 77541 h 100119"/>
                    <a:gd name="connsiteX5" fmla="*/ 30318 w 294348"/>
                    <a:gd name="connsiteY5" fmla="*/ 17463 h 100119"/>
                    <a:gd name="connsiteX0" fmla="*/ 30318 w 294348"/>
                    <a:gd name="connsiteY0" fmla="*/ 17138 h 99794"/>
                    <a:gd name="connsiteX1" fmla="*/ 80398 w 294348"/>
                    <a:gd name="connsiteY1" fmla="*/ 0 h 99794"/>
                    <a:gd name="connsiteX2" fmla="*/ 228466 w 294348"/>
                    <a:gd name="connsiteY2" fmla="*/ 52356 h 99794"/>
                    <a:gd name="connsiteX3" fmla="*/ 294348 w 294348"/>
                    <a:gd name="connsiteY3" fmla="*/ 99794 h 99794"/>
                    <a:gd name="connsiteX4" fmla="*/ 0 w 294348"/>
                    <a:gd name="connsiteY4" fmla="*/ 77216 h 99794"/>
                    <a:gd name="connsiteX5" fmla="*/ 30318 w 294348"/>
                    <a:gd name="connsiteY5" fmla="*/ 17138 h 99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48" h="99794">
                      <a:moveTo>
                        <a:pt x="30318" y="17138"/>
                      </a:moveTo>
                      <a:lnTo>
                        <a:pt x="80398" y="0"/>
                      </a:lnTo>
                      <a:lnTo>
                        <a:pt x="228466" y="52356"/>
                      </a:lnTo>
                      <a:lnTo>
                        <a:pt x="294348" y="99794"/>
                      </a:lnTo>
                      <a:lnTo>
                        <a:pt x="0" y="77216"/>
                      </a:lnTo>
                      <a:lnTo>
                        <a:pt x="30318" y="17138"/>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79" name="Regular Pentagon 2048"/>
                <p:cNvSpPr/>
                <p:nvPr/>
              </p:nvSpPr>
              <p:spPr bwMode="auto">
                <a:xfrm rot="4770247" flipV="1">
                  <a:off x="4719931" y="5207146"/>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80" name="Regular Pentagon 2048"/>
                <p:cNvSpPr/>
                <p:nvPr/>
              </p:nvSpPr>
              <p:spPr bwMode="auto">
                <a:xfrm rot="4770247" flipV="1">
                  <a:off x="4104125" y="5190360"/>
                  <a:ext cx="146986" cy="71479"/>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sp>
            <p:nvSpPr>
              <p:cNvPr id="181" name="Regular Pentagon 2048"/>
              <p:cNvSpPr/>
              <p:nvPr/>
            </p:nvSpPr>
            <p:spPr bwMode="auto">
              <a:xfrm rot="4770247" flipV="1">
                <a:off x="5656495" y="4447481"/>
                <a:ext cx="146986" cy="92015"/>
              </a:xfrm>
              <a:custGeom>
                <a:avLst/>
                <a:gdLst>
                  <a:gd name="connsiteX0" fmla="*/ 0 w 118776"/>
                  <a:gd name="connsiteY0" fmla="*/ 17463 h 45719"/>
                  <a:gd name="connsiteX1" fmla="*/ 59388 w 118776"/>
                  <a:gd name="connsiteY1" fmla="*/ 0 h 45719"/>
                  <a:gd name="connsiteX2" fmla="*/ 118776 w 118776"/>
                  <a:gd name="connsiteY2" fmla="*/ 17463 h 45719"/>
                  <a:gd name="connsiteX3" fmla="*/ 96092 w 118776"/>
                  <a:gd name="connsiteY3" fmla="*/ 45719 h 45719"/>
                  <a:gd name="connsiteX4" fmla="*/ 22684 w 118776"/>
                  <a:gd name="connsiteY4" fmla="*/ 45719 h 45719"/>
                  <a:gd name="connsiteX5" fmla="*/ 0 w 118776"/>
                  <a:gd name="connsiteY5" fmla="*/ 17463 h 45719"/>
                  <a:gd name="connsiteX0" fmla="*/ 0 w 118776"/>
                  <a:gd name="connsiteY0" fmla="*/ 17463 h 74313"/>
                  <a:gd name="connsiteX1" fmla="*/ 59388 w 118776"/>
                  <a:gd name="connsiteY1" fmla="*/ 0 h 74313"/>
                  <a:gd name="connsiteX2" fmla="*/ 118776 w 118776"/>
                  <a:gd name="connsiteY2" fmla="*/ 17463 h 74313"/>
                  <a:gd name="connsiteX3" fmla="*/ 108873 w 118776"/>
                  <a:gd name="connsiteY3" fmla="*/ 74313 h 74313"/>
                  <a:gd name="connsiteX4" fmla="*/ 22684 w 118776"/>
                  <a:gd name="connsiteY4" fmla="*/ 45719 h 74313"/>
                  <a:gd name="connsiteX5" fmla="*/ 0 w 118776"/>
                  <a:gd name="connsiteY5" fmla="*/ 17463 h 74313"/>
                  <a:gd name="connsiteX0" fmla="*/ 30318 w 149094"/>
                  <a:gd name="connsiteY0" fmla="*/ 17463 h 77541"/>
                  <a:gd name="connsiteX1" fmla="*/ 89706 w 149094"/>
                  <a:gd name="connsiteY1" fmla="*/ 0 h 77541"/>
                  <a:gd name="connsiteX2" fmla="*/ 149094 w 149094"/>
                  <a:gd name="connsiteY2" fmla="*/ 17463 h 77541"/>
                  <a:gd name="connsiteX3" fmla="*/ 139191 w 149094"/>
                  <a:gd name="connsiteY3" fmla="*/ 74313 h 77541"/>
                  <a:gd name="connsiteX4" fmla="*/ 0 w 149094"/>
                  <a:gd name="connsiteY4" fmla="*/ 77541 h 77541"/>
                  <a:gd name="connsiteX5" fmla="*/ 30318 w 149094"/>
                  <a:gd name="connsiteY5" fmla="*/ 17463 h 77541"/>
                  <a:gd name="connsiteX0" fmla="*/ 30318 w 159452"/>
                  <a:gd name="connsiteY0" fmla="*/ 17463 h 77541"/>
                  <a:gd name="connsiteX1" fmla="*/ 89706 w 159452"/>
                  <a:gd name="connsiteY1" fmla="*/ 0 h 77541"/>
                  <a:gd name="connsiteX2" fmla="*/ 149094 w 159452"/>
                  <a:gd name="connsiteY2" fmla="*/ 17463 h 77541"/>
                  <a:gd name="connsiteX3" fmla="*/ 159452 w 159452"/>
                  <a:gd name="connsiteY3" fmla="*/ 76163 h 77541"/>
                  <a:gd name="connsiteX4" fmla="*/ 0 w 159452"/>
                  <a:gd name="connsiteY4" fmla="*/ 77541 h 77541"/>
                  <a:gd name="connsiteX5" fmla="*/ 30318 w 159452"/>
                  <a:gd name="connsiteY5" fmla="*/ 17463 h 77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9452" h="77541">
                    <a:moveTo>
                      <a:pt x="30318" y="17463"/>
                    </a:moveTo>
                    <a:lnTo>
                      <a:pt x="89706" y="0"/>
                    </a:lnTo>
                    <a:lnTo>
                      <a:pt x="149094" y="17463"/>
                    </a:lnTo>
                    <a:lnTo>
                      <a:pt x="159452" y="76163"/>
                    </a:lnTo>
                    <a:lnTo>
                      <a:pt x="0" y="77541"/>
                    </a:lnTo>
                    <a:lnTo>
                      <a:pt x="30318" y="17463"/>
                    </a:lnTo>
                    <a:close/>
                  </a:path>
                </a:pathLst>
              </a:custGeom>
              <a:solidFill>
                <a:schemeClr val="bg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grpSp>
        <p:nvGrpSpPr>
          <p:cNvPr id="225" name="Group 224"/>
          <p:cNvGrpSpPr/>
          <p:nvPr/>
        </p:nvGrpSpPr>
        <p:grpSpPr>
          <a:xfrm>
            <a:off x="7846953" y="2612756"/>
            <a:ext cx="2334352" cy="2167052"/>
            <a:chOff x="7846953" y="2612756"/>
            <a:chExt cx="2334352" cy="2167052"/>
          </a:xfrm>
        </p:grpSpPr>
        <p:grpSp>
          <p:nvGrpSpPr>
            <p:cNvPr id="2071" name="Group 2070"/>
            <p:cNvGrpSpPr/>
            <p:nvPr/>
          </p:nvGrpSpPr>
          <p:grpSpPr>
            <a:xfrm>
              <a:off x="7846953" y="2612756"/>
              <a:ext cx="2334352" cy="2167052"/>
              <a:chOff x="7846953" y="2612756"/>
              <a:chExt cx="2334352" cy="2167052"/>
            </a:xfrm>
          </p:grpSpPr>
          <p:grpSp>
            <p:nvGrpSpPr>
              <p:cNvPr id="10" name="Gruppieren 9"/>
              <p:cNvGrpSpPr/>
              <p:nvPr/>
            </p:nvGrpSpPr>
            <p:grpSpPr>
              <a:xfrm>
                <a:off x="7852105" y="2612756"/>
                <a:ext cx="2329200" cy="2167052"/>
                <a:chOff x="8113853" y="1356768"/>
                <a:chExt cx="2733555" cy="2167052"/>
              </a:xfrm>
            </p:grpSpPr>
            <p:sp>
              <p:nvSpPr>
                <p:cNvPr id="25" name="Rechteck 24"/>
                <p:cNvSpPr/>
                <p:nvPr/>
              </p:nvSpPr>
              <p:spPr>
                <a:xfrm>
                  <a:off x="8113853" y="1356768"/>
                  <a:ext cx="2733555" cy="2167052"/>
                </a:xfrm>
                <a:prstGeom prst="rect">
                  <a:avLst/>
                </a:prstGeom>
                <a:noFill/>
                <a:ln>
                  <a:solidFill>
                    <a:srgbClr val="90A63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p>
              </p:txBody>
            </p:sp>
            <p:sp>
              <p:nvSpPr>
                <p:cNvPr id="26" name="Textfeld 25"/>
                <p:cNvSpPr txBox="1"/>
                <p:nvPr/>
              </p:nvSpPr>
              <p:spPr>
                <a:xfrm>
                  <a:off x="8113854" y="1474346"/>
                  <a:ext cx="2733554" cy="307777"/>
                </a:xfrm>
                <a:prstGeom prst="rect">
                  <a:avLst/>
                </a:prstGeom>
                <a:noFill/>
                <a:ln>
                  <a:solidFill>
                    <a:srgbClr val="90A630"/>
                  </a:solidFill>
                </a:ln>
              </p:spPr>
              <p:txBody>
                <a:bodyPr wrap="square" rtlCol="0">
                  <a:spAutoFit/>
                </a:bodyPr>
                <a:lstStyle/>
                <a:p>
                  <a:pPr algn="ctr"/>
                  <a:r>
                    <a:rPr lang="en-US" sz="1400" b="1" dirty="0" err="1">
                      <a:latin typeface="HelveticaNeue LT 77 BdCn" panose="020B0706030502030204" pitchFamily="34" charset="0"/>
                    </a:rPr>
                    <a:t>Requieren</a:t>
                  </a:r>
                  <a:r>
                    <a:rPr lang="en-US" sz="1400" b="1" dirty="0">
                      <a:latin typeface="HelveticaNeue LT 77 BdCn" panose="020B0706030502030204" pitchFamily="34" charset="0"/>
                    </a:rPr>
                    <a:t> </a:t>
                  </a:r>
                  <a:r>
                    <a:rPr lang="en-US" sz="1400" b="1" dirty="0" err="1">
                      <a:latin typeface="HelveticaNeue LT 77 BdCn" panose="020B0706030502030204" pitchFamily="34" charset="0"/>
                    </a:rPr>
                    <a:t>más</a:t>
                  </a:r>
                  <a:r>
                    <a:rPr lang="en-US" sz="1400" b="1" dirty="0">
                      <a:latin typeface="HelveticaNeue LT 77 BdCn" panose="020B0706030502030204" pitchFamily="34" charset="0"/>
                    </a:rPr>
                    <a:t> </a:t>
                  </a:r>
                  <a:r>
                    <a:rPr lang="en-US" sz="1400" b="1" dirty="0" err="1">
                      <a:latin typeface="HelveticaNeue LT 77 BdCn" panose="020B0706030502030204" pitchFamily="34" charset="0"/>
                    </a:rPr>
                    <a:t>espacio</a:t>
                  </a:r>
                  <a:endParaRPr lang="en-US" sz="1400" b="1" dirty="0">
                    <a:latin typeface="HelveticaNeue LT 77 BdCn" panose="020B0706030502030204" pitchFamily="34" charset="0"/>
                  </a:endParaRPr>
                </a:p>
              </p:txBody>
            </p:sp>
          </p:grpSp>
          <p:grpSp>
            <p:nvGrpSpPr>
              <p:cNvPr id="141" name="Group 140"/>
              <p:cNvGrpSpPr/>
              <p:nvPr/>
            </p:nvGrpSpPr>
            <p:grpSpPr>
              <a:xfrm>
                <a:off x="7846953" y="3510910"/>
                <a:ext cx="2333930" cy="830997"/>
                <a:chOff x="1264830" y="4726810"/>
                <a:chExt cx="2478771" cy="882568"/>
              </a:xfrm>
            </p:grpSpPr>
            <p:grpSp>
              <p:nvGrpSpPr>
                <p:cNvPr id="144" name="Group 143"/>
                <p:cNvGrpSpPr/>
                <p:nvPr/>
              </p:nvGrpSpPr>
              <p:grpSpPr>
                <a:xfrm>
                  <a:off x="1264830" y="4726810"/>
                  <a:ext cx="2478771" cy="882568"/>
                  <a:chOff x="1334501" y="5252957"/>
                  <a:chExt cx="2478771" cy="882568"/>
                </a:xfrm>
              </p:grpSpPr>
              <p:sp>
                <p:nvSpPr>
                  <p:cNvPr id="153" name="Right Arrow 152"/>
                  <p:cNvSpPr/>
                  <p:nvPr/>
                </p:nvSpPr>
                <p:spPr bwMode="auto">
                  <a:xfrm>
                    <a:off x="3165272" y="5507898"/>
                    <a:ext cx="648000" cy="36000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4" name="Right Arrow 153"/>
                  <p:cNvSpPr/>
                  <p:nvPr/>
                </p:nvSpPr>
                <p:spPr bwMode="auto">
                  <a:xfrm flipH="1">
                    <a:off x="1334501" y="5507898"/>
                    <a:ext cx="648000" cy="360040"/>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5" name="TextBox 154"/>
                  <p:cNvSpPr txBox="1"/>
                  <p:nvPr/>
                </p:nvSpPr>
                <p:spPr>
                  <a:xfrm>
                    <a:off x="2177263" y="5252957"/>
                    <a:ext cx="849880" cy="882568"/>
                  </a:xfrm>
                  <a:prstGeom prst="rect">
                    <a:avLst/>
                  </a:prstGeom>
                  <a:noFill/>
                  <a:ln>
                    <a:noFill/>
                  </a:ln>
                </p:spPr>
                <p:txBody>
                  <a:bodyPr wrap="none" rtlCol="0" anchor="ctr">
                    <a:spAutoFit/>
                  </a:bodyPr>
                  <a:lstStyle/>
                  <a:p>
                    <a:pPr algn="ctr"/>
                    <a:r>
                      <a:rPr lang="en-US" sz="4800" dirty="0">
                        <a:solidFill>
                          <a:srgbClr val="424B51"/>
                        </a:solidFill>
                        <a:latin typeface="HelveticaNeue LT 77 BdCn" panose="020B0706030502030204" pitchFamily="34" charset="0"/>
                      </a:rPr>
                      <a:t>XL</a:t>
                    </a:r>
                  </a:p>
                </p:txBody>
              </p:sp>
            </p:grpSp>
            <p:sp>
              <p:nvSpPr>
                <p:cNvPr id="145" name="Rectangle 144"/>
                <p:cNvSpPr/>
                <p:nvPr/>
              </p:nvSpPr>
              <p:spPr bwMode="auto">
                <a:xfrm>
                  <a:off x="3028991"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6" name="Rectangle 145"/>
                <p:cNvSpPr/>
                <p:nvPr/>
              </p:nvSpPr>
              <p:spPr bwMode="auto">
                <a:xfrm>
                  <a:off x="1930318" y="5070998"/>
                  <a:ext cx="50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9" name="Rectangle 148"/>
                <p:cNvSpPr/>
                <p:nvPr/>
              </p:nvSpPr>
              <p:spPr bwMode="auto">
                <a:xfrm>
                  <a:off x="2973943"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0" name="Rectangle 149"/>
                <p:cNvSpPr/>
                <p:nvPr/>
              </p:nvSpPr>
              <p:spPr bwMode="auto">
                <a:xfrm>
                  <a:off x="1996167" y="5070998"/>
                  <a:ext cx="360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1" name="Rectangle 150"/>
                <p:cNvSpPr/>
                <p:nvPr/>
              </p:nvSpPr>
              <p:spPr bwMode="auto">
                <a:xfrm>
                  <a:off x="2943916"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52" name="Rectangle 151"/>
                <p:cNvSpPr/>
                <p:nvPr/>
              </p:nvSpPr>
              <p:spPr bwMode="auto">
                <a:xfrm>
                  <a:off x="2051381" y="5070998"/>
                  <a:ext cx="14400" cy="180000"/>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grpSp>
        <p:sp>
          <p:nvSpPr>
            <p:cNvPr id="126" name="Right Arrow 125"/>
            <p:cNvSpPr/>
            <p:nvPr/>
          </p:nvSpPr>
          <p:spPr bwMode="auto">
            <a:xfrm rot="5400000" flipH="1">
              <a:off x="8840811" y="3120568"/>
              <a:ext cx="378207" cy="339002"/>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28" name="Rectangle 127"/>
            <p:cNvSpPr/>
            <p:nvPr/>
          </p:nvSpPr>
          <p:spPr bwMode="auto">
            <a:xfrm rot="5400000">
              <a:off x="9007938" y="4269632"/>
              <a:ext cx="47455"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29" name="Rectangle 128"/>
            <p:cNvSpPr/>
            <p:nvPr/>
          </p:nvSpPr>
          <p:spPr bwMode="auto">
            <a:xfrm rot="5400000">
              <a:off x="9015081" y="4218657"/>
              <a:ext cx="33896"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30" name="Rectangle 129"/>
            <p:cNvSpPr/>
            <p:nvPr/>
          </p:nvSpPr>
          <p:spPr bwMode="auto">
            <a:xfrm rot="5400000">
              <a:off x="9024605" y="4182527"/>
              <a:ext cx="13559"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31" name="Right Arrow 130"/>
            <p:cNvSpPr/>
            <p:nvPr/>
          </p:nvSpPr>
          <p:spPr bwMode="auto">
            <a:xfrm rot="16200000" flipH="1" flipV="1">
              <a:off x="8843924" y="4410882"/>
              <a:ext cx="378207" cy="339002"/>
            </a:xfrm>
            <a:prstGeom prst="rightArrow">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2" name="Rectangle 141"/>
            <p:cNvSpPr/>
            <p:nvPr/>
          </p:nvSpPr>
          <p:spPr bwMode="auto">
            <a:xfrm rot="5400000">
              <a:off x="9007656" y="3431356"/>
              <a:ext cx="47455"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3" name="Rectangle 142"/>
            <p:cNvSpPr/>
            <p:nvPr/>
          </p:nvSpPr>
          <p:spPr bwMode="auto">
            <a:xfrm rot="5400000">
              <a:off x="9014436" y="3486333"/>
              <a:ext cx="33896"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sp>
          <p:nvSpPr>
            <p:cNvPr id="147" name="Rectangle 146"/>
            <p:cNvSpPr/>
            <p:nvPr/>
          </p:nvSpPr>
          <p:spPr bwMode="auto">
            <a:xfrm rot="5400000">
              <a:off x="9024604" y="3521417"/>
              <a:ext cx="13559" cy="169482"/>
            </a:xfrm>
            <a:prstGeom prst="rect">
              <a:avLst/>
            </a:prstGeom>
            <a:solidFill>
              <a:srgbClr val="424B5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en-US" sz="2400" b="0" i="0" u="none" strike="noStrike" cap="none" normalizeH="0" baseline="0" dirty="0">
                <a:ln>
                  <a:noFill/>
                </a:ln>
                <a:solidFill>
                  <a:srgbClr val="232333"/>
                </a:solidFill>
                <a:effectLst/>
                <a:latin typeface="Arial Narrow" pitchFamily="34" charset="0"/>
              </a:endParaRPr>
            </a:p>
          </p:txBody>
        </p:sp>
      </p:grpSp>
      <p:pic>
        <p:nvPicPr>
          <p:cNvPr id="3" name="Imagen 2">
            <a:extLst>
              <a:ext uri="{FF2B5EF4-FFF2-40B4-BE49-F238E27FC236}">
                <a16:creationId xmlns:a16="http://schemas.microsoft.com/office/drawing/2014/main" id="{5000423A-3377-416C-92DB-343E1CFA2755}"/>
              </a:ext>
            </a:extLst>
          </p:cNvPr>
          <p:cNvPicPr>
            <a:picLocks noChangeAspect="1"/>
          </p:cNvPicPr>
          <p:nvPr/>
        </p:nvPicPr>
        <p:blipFill>
          <a:blip r:embed="rId3"/>
          <a:stretch>
            <a:fillRect/>
          </a:stretch>
        </p:blipFill>
        <p:spPr>
          <a:xfrm>
            <a:off x="6998569" y="0"/>
            <a:ext cx="2200847" cy="1194920"/>
          </a:xfrm>
          <a:prstGeom prst="rect">
            <a:avLst/>
          </a:prstGeom>
        </p:spPr>
      </p:pic>
    </p:spTree>
    <p:extLst>
      <p:ext uri="{BB962C8B-B14F-4D97-AF65-F5344CB8AC3E}">
        <p14:creationId xmlns:p14="http://schemas.microsoft.com/office/powerpoint/2010/main" val="813263167"/>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564273" cy="924602"/>
          </a:xfrm>
        </p:spPr>
        <p:txBody>
          <a:bodyPr>
            <a:normAutofit fontScale="90000"/>
          </a:bodyPr>
          <a:lstStyle/>
          <a:p>
            <a:r>
              <a:rPr lang="en-US" dirty="0" err="1"/>
              <a:t>Conexión</a:t>
            </a:r>
            <a:r>
              <a:rPr lang="en-US" dirty="0"/>
              <a:t> con las </a:t>
            </a:r>
            <a:r>
              <a:rPr lang="en-US" dirty="0" err="1"/>
              <a:t>tecnologías</a:t>
            </a:r>
            <a:r>
              <a:rPr lang="en-US" dirty="0"/>
              <a:t> </a:t>
            </a:r>
            <a:r>
              <a:rPr lang="en-US" dirty="0" err="1"/>
              <a:t>avanzadas</a:t>
            </a:r>
            <a:r>
              <a:rPr lang="en-US" dirty="0"/>
              <a:t> en </a:t>
            </a:r>
            <a:r>
              <a:rPr lang="en-US" dirty="0" err="1"/>
              <a:t>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57</a:t>
            </a:fld>
            <a:endParaRPr lang="de-CH" dirty="0">
              <a:solidFill>
                <a:srgbClr val="000000"/>
              </a:solidFill>
            </a:endParaRPr>
          </a:p>
        </p:txBody>
      </p:sp>
      <p:sp>
        <p:nvSpPr>
          <p:cNvPr id="13" name="TextBox 12"/>
          <p:cNvSpPr txBox="1"/>
          <p:nvPr/>
        </p:nvSpPr>
        <p:spPr>
          <a:xfrm>
            <a:off x="1889969" y="4407350"/>
            <a:ext cx="3600400" cy="1338828"/>
          </a:xfrm>
          <a:prstGeom prst="rect">
            <a:avLst/>
          </a:prstGeom>
          <a:noFill/>
        </p:spPr>
        <p:txBody>
          <a:bodyPr wrap="square" rtlCol="0">
            <a:spAutoFit/>
          </a:bodyPr>
          <a:lstStyle/>
          <a:p>
            <a:pPr>
              <a:spcAft>
                <a:spcPts val="1200"/>
              </a:spcAft>
            </a:pPr>
            <a:r>
              <a:rPr lang="en-US" dirty="0">
                <a:latin typeface="HelveticaNeue LT 77 BdCn" panose="020B0706030502030204" pitchFamily="34" charset="0"/>
              </a:rPr>
              <a:t>Gran numero de </a:t>
            </a:r>
            <a:r>
              <a:rPr lang="en-US" dirty="0" err="1">
                <a:latin typeface="HelveticaNeue LT 77 BdCn" panose="020B0706030502030204" pitchFamily="34" charset="0"/>
              </a:rPr>
              <a:t>repeticiones</a:t>
            </a:r>
            <a:endParaRPr lang="en-US" dirty="0">
              <a:latin typeface="HelveticaNeue LT 77 BdCn" panose="020B070603050203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Administración</a:t>
            </a:r>
            <a:r>
              <a:rPr lang="en-US" sz="1600" dirty="0">
                <a:latin typeface="HelveticaNeueLT W1G 45 Lt" panose="020B0403020202020204" pitchFamily="34" charset="0"/>
              </a:rPr>
              <a:t> </a:t>
            </a:r>
            <a:r>
              <a:rPr lang="en-US" sz="1600" dirty="0" err="1">
                <a:latin typeface="HelveticaNeueLT W1G 45 Lt" panose="020B0403020202020204" pitchFamily="34" charset="0"/>
              </a:rPr>
              <a:t>automatizada</a:t>
            </a:r>
            <a:r>
              <a:rPr lang="en-US" sz="1600" dirty="0">
                <a:latin typeface="HelveticaNeueLT W1G 45 Lt" panose="020B0403020202020204" pitchFamily="34" charset="0"/>
              </a:rPr>
              <a:t> [72]</a:t>
            </a:r>
          </a:p>
          <a:p>
            <a:pPr marL="285750" indent="-285750">
              <a:buClr>
                <a:srgbClr val="B4CC4C"/>
              </a:buClr>
              <a:buSzPct val="130000"/>
              <a:buFont typeface="Arial" panose="020B0604020202020204" pitchFamily="34" charset="0"/>
              <a:buChar char="•"/>
            </a:pPr>
            <a:r>
              <a:rPr lang="en-US" sz="1600" dirty="0" err="1">
                <a:latin typeface="HelveticaNeueLT W1G 45 Lt" panose="020B0403020202020204" pitchFamily="34" charset="0"/>
              </a:rPr>
              <a:t>Asistencia</a:t>
            </a:r>
            <a:r>
              <a:rPr lang="en-US" sz="1600" dirty="0">
                <a:latin typeface="HelveticaNeueLT W1G 45 Lt" panose="020B0403020202020204" pitchFamily="34" charset="0"/>
              </a:rPr>
              <a:t> a </a:t>
            </a:r>
            <a:r>
              <a:rPr lang="en-US" sz="1600" dirty="0" err="1">
                <a:latin typeface="HelveticaNeueLT W1G 45 Lt" panose="020B0403020202020204" pitchFamily="34" charset="0"/>
              </a:rPr>
              <a:t>todo</a:t>
            </a:r>
            <a:r>
              <a:rPr lang="en-US" sz="1600" dirty="0">
                <a:latin typeface="HelveticaNeueLT W1G 45 Lt" panose="020B0403020202020204" pitchFamily="34" charset="0"/>
              </a:rPr>
              <a:t> </a:t>
            </a:r>
            <a:r>
              <a:rPr lang="en-US" sz="1600" dirty="0" err="1">
                <a:latin typeface="HelveticaNeueLT W1G 45 Lt" panose="020B0403020202020204" pitchFamily="34" charset="0"/>
              </a:rPr>
              <a:t>tipo</a:t>
            </a:r>
            <a:r>
              <a:rPr lang="en-US" sz="1600" dirty="0">
                <a:latin typeface="HelveticaNeueLT W1G 45 Lt" panose="020B0403020202020204" pitchFamily="34" charset="0"/>
              </a:rPr>
              <a:t> de </a:t>
            </a:r>
            <a:r>
              <a:rPr lang="en-US" sz="1600" dirty="0" err="1">
                <a:latin typeface="HelveticaNeueLT W1G 45 Lt" panose="020B0403020202020204" pitchFamily="34" charset="0"/>
              </a:rPr>
              <a:t>pacientes</a:t>
            </a:r>
            <a:r>
              <a:rPr lang="en-US" sz="1600" dirty="0">
                <a:latin typeface="HelveticaNeueLT W1G 45 Lt" panose="020B0403020202020204" pitchFamily="34" charset="0"/>
              </a:rPr>
              <a:t>  [73-74]</a:t>
            </a:r>
          </a:p>
        </p:txBody>
      </p:sp>
      <p:sp>
        <p:nvSpPr>
          <p:cNvPr id="36" name="TextBox 35"/>
          <p:cNvSpPr txBox="1"/>
          <p:nvPr/>
        </p:nvSpPr>
        <p:spPr>
          <a:xfrm>
            <a:off x="6343199" y="4407350"/>
            <a:ext cx="3600000" cy="1692771"/>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Incremento</a:t>
            </a:r>
            <a:r>
              <a:rPr lang="en-US" dirty="0">
                <a:latin typeface="HelveticaNeue LT 77 BdCn" panose="020B0706030502030204" pitchFamily="34" charset="0"/>
              </a:rPr>
              <a:t> en el </a:t>
            </a:r>
            <a:r>
              <a:rPr lang="en-US" dirty="0" err="1">
                <a:latin typeface="HelveticaNeue LT 77 BdCn" panose="020B0706030502030204" pitchFamily="34" charset="0"/>
              </a:rPr>
              <a:t>tiempo</a:t>
            </a:r>
            <a:r>
              <a:rPr lang="en-US" dirty="0">
                <a:latin typeface="HelveticaNeue LT 77 BdCn" panose="020B0706030502030204" pitchFamily="34" charset="0"/>
              </a:rPr>
              <a:t> de </a:t>
            </a:r>
            <a:r>
              <a:rPr lang="en-US" dirty="0" err="1">
                <a:latin typeface="HelveticaNeue LT 77 BdCn" panose="020B0706030502030204" pitchFamily="34" charset="0"/>
              </a:rPr>
              <a:t>práctica</a:t>
            </a:r>
            <a:endParaRPr lang="en-US" dirty="0">
              <a:latin typeface="HelveticaNeue LT 77 BdCn" panose="020B0706030502030204" pitchFamily="34" charset="0"/>
            </a:endParaRPr>
          </a:p>
          <a:p>
            <a:pPr marL="285750" indent="-285750">
              <a:spcAft>
                <a:spcPts val="600"/>
              </a:spcAft>
              <a:buClr>
                <a:srgbClr val="B4CC4C"/>
              </a:buClr>
              <a:buSzPct val="130000"/>
              <a:buFont typeface="Arial" panose="020B0604020202020204" pitchFamily="34" charset="0"/>
              <a:buChar char="•"/>
            </a:pPr>
            <a:r>
              <a:rPr lang="en-US" sz="1600" dirty="0">
                <a:latin typeface="HelveticaNeueLT W1G 45 Lt" panose="020B0403020202020204" pitchFamily="34" charset="0"/>
              </a:rPr>
              <a:t>Alta </a:t>
            </a:r>
            <a:r>
              <a:rPr lang="en-US" sz="1600" dirty="0" err="1">
                <a:latin typeface="HelveticaNeueLT W1G 45 Lt" panose="020B0403020202020204" pitchFamily="34" charset="0"/>
              </a:rPr>
              <a:t>motivación</a:t>
            </a:r>
            <a:r>
              <a:rPr lang="en-US" sz="1600" dirty="0">
                <a:latin typeface="HelveticaNeueLT W1G 45 Lt" panose="020B0403020202020204" pitchFamily="34" charset="0"/>
              </a:rPr>
              <a:t> [75]</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Menor</a:t>
            </a:r>
            <a:r>
              <a:rPr lang="en-US" sz="1600" dirty="0">
                <a:latin typeface="HelveticaNeueLT W1G 45 Lt" panose="020B0403020202020204" pitchFamily="34" charset="0"/>
              </a:rPr>
              <a:t> </a:t>
            </a:r>
            <a:r>
              <a:rPr lang="en-US" sz="1600" dirty="0" err="1">
                <a:latin typeface="HelveticaNeueLT W1G 45 Lt" panose="020B0403020202020204" pitchFamily="34" charset="0"/>
              </a:rPr>
              <a:t>necesidad</a:t>
            </a:r>
            <a:r>
              <a:rPr lang="en-US" sz="1600" dirty="0">
                <a:latin typeface="HelveticaNeueLT W1G 45 Lt" panose="020B0403020202020204" pitchFamily="34" charset="0"/>
              </a:rPr>
              <a:t> de supervision</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Práctica</a:t>
            </a:r>
            <a:r>
              <a:rPr lang="en-US" sz="1600" dirty="0">
                <a:latin typeface="HelveticaNeueLT W1G 45 Lt" panose="020B0403020202020204" pitchFamily="34" charset="0"/>
              </a:rPr>
              <a:t> en el </a:t>
            </a:r>
            <a:r>
              <a:rPr lang="en-US" sz="1600" dirty="0" err="1">
                <a:latin typeface="HelveticaNeueLT W1G 45 Lt" panose="020B0403020202020204" pitchFamily="34" charset="0"/>
              </a:rPr>
              <a:t>hogar</a:t>
            </a:r>
            <a:r>
              <a:rPr lang="en-US" sz="1600" dirty="0">
                <a:latin typeface="HelveticaNeueLT W1G 45 Lt" panose="020B0403020202020204" pitchFamily="34" charset="0"/>
              </a:rPr>
              <a:t> [76]</a:t>
            </a:r>
          </a:p>
        </p:txBody>
      </p:sp>
      <p:sp>
        <p:nvSpPr>
          <p:cNvPr id="3" name="Rectangle 2"/>
          <p:cNvSpPr/>
          <p:nvPr/>
        </p:nvSpPr>
        <p:spPr bwMode="auto">
          <a:xfrm>
            <a:off x="1889969" y="2172700"/>
            <a:ext cx="2700705" cy="1928076"/>
          </a:xfrm>
          <a:prstGeom prst="rect">
            <a:avLst/>
          </a:prstGeom>
          <a:blipFill dpi="0" rotWithShape="1">
            <a:blip r:embed="rId3"/>
            <a:srcRect/>
            <a:stretch>
              <a:fillRect/>
            </a:stretch>
          </a:blipFill>
          <a:ln w="19050" cap="flat" cmpd="sng" algn="ctr">
            <a:noFill/>
            <a:prstDash val="solid"/>
            <a:round/>
            <a:headEnd type="none" w="med" len="med"/>
            <a:tailEnd type="none" w="med" len="med"/>
          </a:ln>
          <a:effectLst>
            <a:softEdge rad="3175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43" name="Rectangle 42"/>
          <p:cNvSpPr/>
          <p:nvPr/>
        </p:nvSpPr>
        <p:spPr bwMode="auto">
          <a:xfrm>
            <a:off x="6343386" y="2185400"/>
            <a:ext cx="2700705" cy="1928076"/>
          </a:xfrm>
          <a:prstGeom prst="rect">
            <a:avLst/>
          </a:prstGeom>
          <a:blipFill dpi="0" rotWithShape="1">
            <a:blip r:embed="rId4"/>
            <a:srcRect/>
            <a:stretch>
              <a:fillRect/>
            </a:stretch>
          </a:blipFill>
          <a:ln w="19050" cap="flat" cmpd="sng" algn="ctr">
            <a:noFill/>
            <a:prstDash val="solid"/>
            <a:round/>
            <a:headEnd type="none" w="med" len="med"/>
            <a:tailEnd type="none" w="med" len="med"/>
          </a:ln>
          <a:effectLst>
            <a:softEdge rad="3175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 name="Rectangle 8"/>
          <p:cNvSpPr/>
          <p:nvPr/>
        </p:nvSpPr>
        <p:spPr bwMode="auto">
          <a:xfrm>
            <a:off x="18900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Repeticiones</a:t>
            </a:r>
            <a:endParaRPr lang="en-US" sz="2000" b="1" dirty="0">
              <a:solidFill>
                <a:schemeClr val="bg1"/>
              </a:solidFill>
              <a:latin typeface="+mj-lt"/>
            </a:endParaRPr>
          </a:p>
        </p:txBody>
      </p:sp>
      <p:sp>
        <p:nvSpPr>
          <p:cNvPr id="11" name="Rectangle 10"/>
          <p:cNvSpPr/>
          <p:nvPr/>
        </p:nvSpPr>
        <p:spPr bwMode="auto">
          <a:xfrm>
            <a:off x="63432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Duración</a:t>
            </a:r>
            <a:endParaRPr lang="en-US" sz="2000" b="1" dirty="0">
              <a:solidFill>
                <a:schemeClr val="bg1"/>
              </a:solidFill>
              <a:latin typeface="+mj-lt"/>
            </a:endParaRPr>
          </a:p>
        </p:txBody>
      </p:sp>
      <p:pic>
        <p:nvPicPr>
          <p:cNvPr id="6" name="Imagen 5">
            <a:extLst>
              <a:ext uri="{FF2B5EF4-FFF2-40B4-BE49-F238E27FC236}">
                <a16:creationId xmlns:a16="http://schemas.microsoft.com/office/drawing/2014/main" id="{2375B7AB-BEEA-4C5A-AC29-E8E2B390D14E}"/>
              </a:ext>
            </a:extLst>
          </p:cNvPr>
          <p:cNvPicPr>
            <a:picLocks noChangeAspect="1"/>
          </p:cNvPicPr>
          <p:nvPr/>
        </p:nvPicPr>
        <p:blipFill>
          <a:blip r:embed="rId5"/>
          <a:stretch>
            <a:fillRect/>
          </a:stretch>
        </p:blipFill>
        <p:spPr>
          <a:xfrm>
            <a:off x="6930529" y="75997"/>
            <a:ext cx="2200847" cy="1194920"/>
          </a:xfrm>
          <a:prstGeom prst="rect">
            <a:avLst/>
          </a:prstGeom>
        </p:spPr>
      </p:pic>
    </p:spTree>
    <p:extLst>
      <p:ext uri="{BB962C8B-B14F-4D97-AF65-F5344CB8AC3E}">
        <p14:creationId xmlns:p14="http://schemas.microsoft.com/office/powerpoint/2010/main" val="3500937611"/>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7"/>
            <a:ext cx="6812067" cy="969105"/>
          </a:xfrm>
        </p:spPr>
        <p:txBody>
          <a:bodyPr>
            <a:normAutofit fontScale="90000"/>
          </a:bodyPr>
          <a:lstStyle/>
          <a:p>
            <a:r>
              <a:rPr lang="en-US" dirty="0" err="1"/>
              <a:t>Conexión</a:t>
            </a:r>
            <a:r>
              <a:rPr lang="en-US" dirty="0"/>
              <a:t> con las </a:t>
            </a:r>
            <a:r>
              <a:rPr lang="en-US" dirty="0" err="1"/>
              <a:t>tecnologías</a:t>
            </a:r>
            <a:r>
              <a:rPr lang="en-US" dirty="0"/>
              <a:t> </a:t>
            </a:r>
            <a:r>
              <a:rPr lang="en-US" dirty="0" err="1"/>
              <a:t>avanzadas</a:t>
            </a:r>
            <a:r>
              <a:rPr lang="en-US" dirty="0"/>
              <a:t> en </a:t>
            </a:r>
            <a:r>
              <a:rPr lang="en-US" dirty="0" err="1"/>
              <a:t>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58</a:t>
            </a:fld>
            <a:endParaRPr lang="de-CH" dirty="0">
              <a:solidFill>
                <a:srgbClr val="000000"/>
              </a:solidFill>
            </a:endParaRPr>
          </a:p>
        </p:txBody>
      </p:sp>
      <p:sp>
        <p:nvSpPr>
          <p:cNvPr id="59" name="Rectangle 58"/>
          <p:cNvSpPr/>
          <p:nvPr/>
        </p:nvSpPr>
        <p:spPr bwMode="auto">
          <a:xfrm>
            <a:off x="6343200" y="2185200"/>
            <a:ext cx="2700000" cy="1930715"/>
          </a:xfrm>
          <a:prstGeom prst="rect">
            <a:avLst/>
          </a:prstGeom>
          <a:blipFill dpi="0" rotWithShape="1">
            <a:blip r:embed="rId3"/>
            <a:srcRect/>
            <a:stretch>
              <a:fillRect/>
            </a:stretch>
          </a:blipFill>
          <a:ln w="19050" cap="flat" cmpd="sng" algn="ctr">
            <a:noFill/>
            <a:prstDash val="solid"/>
            <a:round/>
            <a:headEnd type="none" w="med" len="med"/>
            <a:tailEnd type="none" w="med" len="med"/>
          </a:ln>
          <a:effectLst>
            <a:softEdge rad="3175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61" name="Rectangle 60"/>
          <p:cNvSpPr/>
          <p:nvPr/>
        </p:nvSpPr>
        <p:spPr bwMode="auto">
          <a:xfrm>
            <a:off x="1890000" y="2174400"/>
            <a:ext cx="2700000" cy="1929600"/>
          </a:xfrm>
          <a:prstGeom prst="rect">
            <a:avLst/>
          </a:prstGeom>
          <a:blipFill dpi="0" rotWithShape="1">
            <a:blip r:embed="rId4"/>
            <a:srcRect/>
            <a:stretch>
              <a:fillRect/>
            </a:stretch>
          </a:blipFill>
          <a:ln w="19050" cap="flat" cmpd="sng" algn="ctr">
            <a:noFill/>
            <a:prstDash val="solid"/>
            <a:round/>
            <a:headEnd type="none" w="med" len="med"/>
            <a:tailEnd type="none" w="med" len="med"/>
          </a:ln>
          <a:effectLst>
            <a:softEdge rad="3175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9" name="TextBox 8"/>
          <p:cNvSpPr txBox="1"/>
          <p:nvPr/>
        </p:nvSpPr>
        <p:spPr>
          <a:xfrm>
            <a:off x="1889969" y="4407350"/>
            <a:ext cx="3600400" cy="1585049"/>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Incremento</a:t>
            </a:r>
            <a:r>
              <a:rPr lang="en-US" dirty="0">
                <a:latin typeface="HelveticaNeue LT 77 BdCn" panose="020B0706030502030204" pitchFamily="34" charset="0"/>
              </a:rPr>
              <a:t> del </a:t>
            </a:r>
            <a:r>
              <a:rPr lang="en-US" dirty="0" err="1">
                <a:latin typeface="HelveticaNeue LT 77 BdCn" panose="020B0706030502030204" pitchFamily="34" charset="0"/>
              </a:rPr>
              <a:t>esfuerzo</a:t>
            </a:r>
            <a:endParaRPr lang="en-US" dirty="0">
              <a:latin typeface="HelveticaNeue LT 77 BdCn" panose="020B070603050203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Añadiendo</a:t>
            </a:r>
            <a:r>
              <a:rPr lang="en-US" sz="1600" dirty="0">
                <a:latin typeface="HelveticaNeueLT W1G 45 Lt" panose="020B0403020202020204" pitchFamily="34" charset="0"/>
              </a:rPr>
              <a:t> </a:t>
            </a:r>
            <a:r>
              <a:rPr lang="en-US" sz="1600" dirty="0" err="1">
                <a:latin typeface="HelveticaNeueLT W1G 45 Lt" panose="020B0403020202020204" pitchFamily="34" charset="0"/>
              </a:rPr>
              <a:t>resistencia</a:t>
            </a:r>
            <a:r>
              <a:rPr lang="en-US" sz="1600" dirty="0">
                <a:latin typeface="HelveticaNeueLT W1G 45 Lt" panose="020B0403020202020204" pitchFamily="34" charset="0"/>
              </a:rPr>
              <a:t> [80, 81]</a:t>
            </a:r>
          </a:p>
          <a:p>
            <a:pPr marL="285750" indent="-285750">
              <a:buClr>
                <a:srgbClr val="B4CC4C"/>
              </a:buClr>
              <a:buSzPct val="130000"/>
              <a:buFont typeface="Arial" panose="020B0604020202020204" pitchFamily="34" charset="0"/>
              <a:buChar char="•"/>
            </a:pPr>
            <a:r>
              <a:rPr lang="en-US" sz="1600" dirty="0" err="1">
                <a:latin typeface="HelveticaNeueLT W1G 45 Lt" panose="020B0403020202020204" pitchFamily="34" charset="0"/>
              </a:rPr>
              <a:t>Incrementando</a:t>
            </a:r>
            <a:r>
              <a:rPr lang="en-US" sz="1600" dirty="0">
                <a:latin typeface="HelveticaNeueLT W1G 45 Lt" panose="020B0403020202020204" pitchFamily="34" charset="0"/>
              </a:rPr>
              <a:t> </a:t>
            </a:r>
            <a:r>
              <a:rPr lang="en-US" sz="1600" dirty="0" err="1">
                <a:latin typeface="HelveticaNeueLT W1G 45 Lt" panose="020B0403020202020204" pitchFamily="34" charset="0"/>
              </a:rPr>
              <a:t>motivación</a:t>
            </a:r>
            <a:endParaRPr lang="en-US" sz="1600" dirty="0">
              <a:latin typeface="HelveticaNeueLT W1G 45 Lt" panose="020B0403020202020204" pitchFamily="34" charset="0"/>
            </a:endParaRPr>
          </a:p>
          <a:p>
            <a:pPr marL="285750" indent="-285750">
              <a:buClr>
                <a:srgbClr val="B4CC4C"/>
              </a:buClr>
              <a:buSzPct val="130000"/>
              <a:buFont typeface="Arial" panose="020B0604020202020204" pitchFamily="34" charset="0"/>
              <a:buChar char="•"/>
            </a:pPr>
            <a:r>
              <a:rPr lang="en-US" sz="1600" dirty="0" err="1">
                <a:latin typeface="HelveticaNeueLT W1G 45 Lt" panose="020B0403020202020204" pitchFamily="34" charset="0"/>
              </a:rPr>
              <a:t>Posibilitando</a:t>
            </a:r>
            <a:r>
              <a:rPr lang="en-US" sz="1600" dirty="0">
                <a:latin typeface="HelveticaNeueLT W1G 45 Lt" panose="020B0403020202020204" pitchFamily="34" charset="0"/>
              </a:rPr>
              <a:t> </a:t>
            </a:r>
            <a:r>
              <a:rPr lang="en-US" sz="1600" dirty="0" err="1">
                <a:latin typeface="HelveticaNeueLT W1G 45 Lt" panose="020B0403020202020204" pitchFamily="34" charset="0"/>
              </a:rPr>
              <a:t>práctica</a:t>
            </a:r>
            <a:r>
              <a:rPr lang="en-US" sz="1600" dirty="0">
                <a:latin typeface="HelveticaNeueLT W1G 45 Lt" panose="020B0403020202020204" pitchFamily="34" charset="0"/>
              </a:rPr>
              <a:t> a personas con </a:t>
            </a:r>
            <a:r>
              <a:rPr lang="en-US" sz="1600" dirty="0" err="1">
                <a:latin typeface="HelveticaNeueLT W1G 45 Lt" panose="020B0403020202020204" pitchFamily="34" charset="0"/>
              </a:rPr>
              <a:t>afectaciones</a:t>
            </a:r>
            <a:r>
              <a:rPr lang="en-US" sz="1600" dirty="0">
                <a:latin typeface="HelveticaNeueLT W1G 45 Lt" panose="020B0403020202020204" pitchFamily="34" charset="0"/>
              </a:rPr>
              <a:t> </a:t>
            </a:r>
            <a:r>
              <a:rPr lang="en-US" sz="1600" dirty="0" err="1">
                <a:latin typeface="HelveticaNeueLT W1G 45 Lt" panose="020B0403020202020204" pitchFamily="34" charset="0"/>
              </a:rPr>
              <a:t>severas</a:t>
            </a:r>
            <a:r>
              <a:rPr lang="en-US" sz="1600" dirty="0">
                <a:latin typeface="HelveticaNeueLT W1G 45 Lt" panose="020B0403020202020204" pitchFamily="34" charset="0"/>
              </a:rPr>
              <a:t>. </a:t>
            </a:r>
          </a:p>
        </p:txBody>
      </p:sp>
      <p:sp>
        <p:nvSpPr>
          <p:cNvPr id="10" name="TextBox 9"/>
          <p:cNvSpPr txBox="1"/>
          <p:nvPr/>
        </p:nvSpPr>
        <p:spPr>
          <a:xfrm>
            <a:off x="6343199" y="4407350"/>
            <a:ext cx="3600000" cy="1415772"/>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Ajuste</a:t>
            </a:r>
            <a:r>
              <a:rPr lang="en-US" dirty="0">
                <a:latin typeface="HelveticaNeue LT 77 BdCn" panose="020B0706030502030204" pitchFamily="34" charset="0"/>
              </a:rPr>
              <a:t> de la </a:t>
            </a:r>
            <a:r>
              <a:rPr lang="en-US" dirty="0" err="1">
                <a:latin typeface="HelveticaNeue LT 77 BdCn" panose="020B0706030502030204" pitchFamily="34" charset="0"/>
              </a:rPr>
              <a:t>dificultad</a:t>
            </a:r>
            <a:r>
              <a:rPr lang="en-US" dirty="0">
                <a:latin typeface="HelveticaNeue LT 77 BdCn" panose="020B0706030502030204" pitchFamily="34" charset="0"/>
              </a:rPr>
              <a:t> </a:t>
            </a:r>
            <a:r>
              <a:rPr lang="en-US" sz="1600" dirty="0">
                <a:latin typeface="HelveticaNeueLT W1G 45 Lt" panose="020B0403020202020204" pitchFamily="34" charset="0"/>
              </a:rPr>
              <a:t>[72]</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Añadiendo</a:t>
            </a:r>
            <a:r>
              <a:rPr lang="en-US" sz="1600" dirty="0">
                <a:latin typeface="HelveticaNeueLT W1G 45 Lt" panose="020B0403020202020204" pitchFamily="34" charset="0"/>
              </a:rPr>
              <a:t> </a:t>
            </a:r>
            <a:r>
              <a:rPr lang="en-US" sz="1600" dirty="0" err="1">
                <a:latin typeface="HelveticaNeueLT W1G 45 Lt" panose="020B0403020202020204" pitchFamily="34" charset="0"/>
              </a:rPr>
              <a:t>resistencia</a:t>
            </a:r>
            <a:endParaRPr lang="en-US" sz="1600" dirty="0">
              <a:latin typeface="HelveticaNeueLT W1G 45 Lt" panose="020B040302020202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Reduciendo</a:t>
            </a:r>
            <a:r>
              <a:rPr lang="en-US" sz="1600" dirty="0">
                <a:latin typeface="HelveticaNeueLT W1G 45 Lt" panose="020B0403020202020204" pitchFamily="34" charset="0"/>
              </a:rPr>
              <a:t> </a:t>
            </a:r>
            <a:r>
              <a:rPr lang="en-US" sz="1600" dirty="0" err="1">
                <a:latin typeface="HelveticaNeueLT W1G 45 Lt" panose="020B0403020202020204" pitchFamily="34" charset="0"/>
              </a:rPr>
              <a:t>ayuda</a:t>
            </a:r>
            <a:endParaRPr lang="en-US" sz="1600" dirty="0">
              <a:latin typeface="HelveticaNeueLT W1G 45 Lt" panose="020B040302020202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Ajustando</a:t>
            </a:r>
            <a:r>
              <a:rPr lang="en-US" sz="1600" dirty="0">
                <a:latin typeface="HelveticaNeueLT W1G 45 Lt" panose="020B0403020202020204" pitchFamily="34" charset="0"/>
              </a:rPr>
              <a:t> feedback</a:t>
            </a:r>
          </a:p>
        </p:txBody>
      </p:sp>
      <p:sp>
        <p:nvSpPr>
          <p:cNvPr id="13" name="Rectangle 12"/>
          <p:cNvSpPr/>
          <p:nvPr/>
        </p:nvSpPr>
        <p:spPr bwMode="auto">
          <a:xfrm>
            <a:off x="18900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Esfuerzo</a:t>
            </a:r>
            <a:endParaRPr lang="en-US" sz="2000" b="1" dirty="0">
              <a:solidFill>
                <a:schemeClr val="bg1"/>
              </a:solidFill>
              <a:latin typeface="+mj-lt"/>
            </a:endParaRPr>
          </a:p>
        </p:txBody>
      </p:sp>
      <p:sp>
        <p:nvSpPr>
          <p:cNvPr id="14" name="Rectangle 13"/>
          <p:cNvSpPr/>
          <p:nvPr/>
        </p:nvSpPr>
        <p:spPr bwMode="auto">
          <a:xfrm>
            <a:off x="63432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Dificultad</a:t>
            </a:r>
            <a:endParaRPr lang="en-US" sz="2000" b="1" dirty="0">
              <a:solidFill>
                <a:schemeClr val="bg1"/>
              </a:solidFill>
              <a:latin typeface="+mj-lt"/>
            </a:endParaRPr>
          </a:p>
        </p:txBody>
      </p:sp>
      <p:pic>
        <p:nvPicPr>
          <p:cNvPr id="3" name="Imagen 2">
            <a:extLst>
              <a:ext uri="{FF2B5EF4-FFF2-40B4-BE49-F238E27FC236}">
                <a16:creationId xmlns:a16="http://schemas.microsoft.com/office/drawing/2014/main" id="{8CE8E90D-F100-470F-8947-106C303F5DDF}"/>
              </a:ext>
            </a:extLst>
          </p:cNvPr>
          <p:cNvPicPr>
            <a:picLocks noChangeAspect="1"/>
          </p:cNvPicPr>
          <p:nvPr/>
        </p:nvPicPr>
        <p:blipFill>
          <a:blip r:embed="rId5"/>
          <a:stretch>
            <a:fillRect/>
          </a:stretch>
        </p:blipFill>
        <p:spPr>
          <a:xfrm>
            <a:off x="6930529" y="63086"/>
            <a:ext cx="2200847" cy="1194920"/>
          </a:xfrm>
          <a:prstGeom prst="rect">
            <a:avLst/>
          </a:prstGeom>
        </p:spPr>
      </p:pic>
    </p:spTree>
    <p:extLst>
      <p:ext uri="{BB962C8B-B14F-4D97-AF65-F5344CB8AC3E}">
        <p14:creationId xmlns:p14="http://schemas.microsoft.com/office/powerpoint/2010/main" val="2634527842"/>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524035" cy="1023838"/>
          </a:xfrm>
        </p:spPr>
        <p:txBody>
          <a:bodyPr>
            <a:normAutofit fontScale="90000"/>
          </a:bodyPr>
          <a:lstStyle/>
          <a:p>
            <a:r>
              <a:rPr lang="en-US" dirty="0" err="1"/>
              <a:t>Conexión</a:t>
            </a:r>
            <a:r>
              <a:rPr lang="en-US" dirty="0"/>
              <a:t> con las </a:t>
            </a:r>
            <a:r>
              <a:rPr lang="en-US" dirty="0" err="1"/>
              <a:t>tecnologías</a:t>
            </a:r>
            <a:r>
              <a:rPr lang="en-US" dirty="0"/>
              <a:t> </a:t>
            </a:r>
            <a:r>
              <a:rPr lang="en-US" dirty="0" err="1"/>
              <a:t>avanzadas</a:t>
            </a:r>
            <a:r>
              <a:rPr lang="en-US" dirty="0"/>
              <a:t> en </a:t>
            </a:r>
            <a:r>
              <a:rPr lang="en-US" dirty="0" err="1"/>
              <a:t>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59</a:t>
            </a:fld>
            <a:endParaRPr lang="de-CH" dirty="0">
              <a:solidFill>
                <a:srgbClr val="000000"/>
              </a:solidFill>
            </a:endParaRPr>
          </a:p>
        </p:txBody>
      </p:sp>
      <p:grpSp>
        <p:nvGrpSpPr>
          <p:cNvPr id="3" name="Group 2"/>
          <p:cNvGrpSpPr>
            <a:grpSpLocks noChangeAspect="1"/>
          </p:cNvGrpSpPr>
          <p:nvPr/>
        </p:nvGrpSpPr>
        <p:grpSpPr>
          <a:xfrm>
            <a:off x="1745953" y="2174400"/>
            <a:ext cx="2896000" cy="1933946"/>
            <a:chOff x="4112467" y="1306739"/>
            <a:chExt cx="2673192" cy="1785155"/>
          </a:xfrm>
        </p:grpSpPr>
        <p:graphicFrame>
          <p:nvGraphicFramePr>
            <p:cNvPr id="9" name="Chart 8"/>
            <p:cNvGraphicFramePr/>
            <p:nvPr>
              <p:extLst>
                <p:ext uri="{D42A27DB-BD31-4B8C-83A1-F6EECF244321}">
                  <p14:modId xmlns:p14="http://schemas.microsoft.com/office/powerpoint/2010/main" val="1490441376"/>
                </p:ext>
              </p:extLst>
            </p:nvPr>
          </p:nvGraphicFramePr>
          <p:xfrm>
            <a:off x="4112467" y="1306739"/>
            <a:ext cx="2622587" cy="1748391"/>
          </p:xfrm>
          <a:graphic>
            <a:graphicData uri="http://schemas.openxmlformats.org/drawingml/2006/chart">
              <c:chart xmlns:c="http://schemas.openxmlformats.org/drawingml/2006/chart" xmlns:r="http://schemas.openxmlformats.org/officeDocument/2006/relationships" r:id="rId3"/>
            </a:graphicData>
          </a:graphic>
        </p:graphicFrame>
        <p:sp>
          <p:nvSpPr>
            <p:cNvPr id="70" name="Rounded Rectangle 69"/>
            <p:cNvSpPr/>
            <p:nvPr/>
          </p:nvSpPr>
          <p:spPr bwMode="auto">
            <a:xfrm>
              <a:off x="4293387" y="1310751"/>
              <a:ext cx="2492272" cy="1781143"/>
            </a:xfrm>
            <a:prstGeom prst="rect">
              <a:avLst/>
            </a:prstGeom>
            <a:noFill/>
            <a:ln w="19050"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73" name="Rectangle 72"/>
          <p:cNvSpPr>
            <a:spLocks/>
          </p:cNvSpPr>
          <p:nvPr/>
        </p:nvSpPr>
        <p:spPr bwMode="auto">
          <a:xfrm>
            <a:off x="6343200" y="2174400"/>
            <a:ext cx="2700000" cy="1929600"/>
          </a:xfrm>
          <a:prstGeom prst="rect">
            <a:avLst/>
          </a:prstGeom>
          <a:blipFill dpi="0" rotWithShape="1">
            <a:blip r:embed="rId4"/>
            <a:srcRect/>
            <a:stretch>
              <a:fillRect/>
            </a:stretch>
          </a:blipFill>
          <a:ln w="19050" cap="flat" cmpd="sng" algn="ctr">
            <a:noFill/>
            <a:prstDash val="solid"/>
            <a:round/>
            <a:headEnd type="none" w="med" len="med"/>
            <a:tailEnd type="none" w="med" len="med"/>
          </a:ln>
          <a:effectLst>
            <a:softEdge rad="3175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14" name="TextBox 13"/>
          <p:cNvSpPr txBox="1"/>
          <p:nvPr/>
        </p:nvSpPr>
        <p:spPr>
          <a:xfrm>
            <a:off x="1889969" y="4407350"/>
            <a:ext cx="3600400" cy="1661993"/>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Simplificación</a:t>
            </a:r>
            <a:r>
              <a:rPr lang="en-US" dirty="0">
                <a:latin typeface="HelveticaNeue LT 77 BdCn" panose="020B0706030502030204" pitchFamily="34" charset="0"/>
              </a:rPr>
              <a:t> de la </a:t>
            </a:r>
            <a:r>
              <a:rPr lang="en-US" dirty="0" err="1">
                <a:latin typeface="HelveticaNeue LT 77 BdCn" panose="020B0706030502030204" pitchFamily="34" charset="0"/>
              </a:rPr>
              <a:t>tarea</a:t>
            </a:r>
            <a:endParaRPr lang="en-US" dirty="0">
              <a:latin typeface="HelveticaNeue LT 77 BdCn" panose="020B070603050203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Práctica</a:t>
            </a:r>
            <a:r>
              <a:rPr lang="en-US" sz="1600" dirty="0">
                <a:latin typeface="HelveticaNeueLT W1G 45 Lt" panose="020B0403020202020204" pitchFamily="34" charset="0"/>
              </a:rPr>
              <a:t> bilateral/unilateral [82]</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Movimientos</a:t>
            </a:r>
            <a:r>
              <a:rPr lang="en-US" sz="1600" dirty="0">
                <a:latin typeface="HelveticaNeueLT W1G 45 Lt" panose="020B0403020202020204" pitchFamily="34" charset="0"/>
              </a:rPr>
              <a:t> </a:t>
            </a:r>
            <a:r>
              <a:rPr lang="en-US" sz="1600" dirty="0" err="1">
                <a:latin typeface="HelveticaNeueLT W1G 45 Lt" panose="020B0403020202020204" pitchFamily="34" charset="0"/>
              </a:rPr>
              <a:t>parciales</a:t>
            </a:r>
            <a:r>
              <a:rPr lang="en-US" sz="1600" dirty="0">
                <a:latin typeface="HelveticaNeueLT W1G 45 Lt" panose="020B0403020202020204" pitchFamily="34" charset="0"/>
              </a:rPr>
              <a:t> [83]</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Reducción</a:t>
            </a:r>
            <a:r>
              <a:rPr lang="en-US" sz="1600" dirty="0">
                <a:latin typeface="HelveticaNeueLT W1G 45 Lt" panose="020B0403020202020204" pitchFamily="34" charset="0"/>
              </a:rPr>
              <a:t> de los </a:t>
            </a:r>
            <a:r>
              <a:rPr lang="en-US" sz="1600" dirty="0" err="1">
                <a:latin typeface="HelveticaNeueLT W1G 45 Lt" panose="020B0403020202020204" pitchFamily="34" charset="0"/>
              </a:rPr>
              <a:t>grados</a:t>
            </a:r>
            <a:r>
              <a:rPr lang="en-US" sz="1600" dirty="0">
                <a:latin typeface="HelveticaNeueLT W1G 45 Lt" panose="020B0403020202020204" pitchFamily="34" charset="0"/>
              </a:rPr>
              <a:t> de </a:t>
            </a:r>
            <a:r>
              <a:rPr lang="en-US" sz="1600" dirty="0" err="1">
                <a:latin typeface="HelveticaNeueLT W1G 45 Lt" panose="020B0403020202020204" pitchFamily="34" charset="0"/>
              </a:rPr>
              <a:t>libertad</a:t>
            </a:r>
            <a:endParaRPr lang="en-US" sz="1600" dirty="0">
              <a:latin typeface="HelveticaNeueLT W1G 45 Lt" panose="020B0403020202020204" pitchFamily="34" charset="0"/>
            </a:endParaRPr>
          </a:p>
        </p:txBody>
      </p:sp>
      <p:sp>
        <p:nvSpPr>
          <p:cNvPr id="15" name="TextBox 14"/>
          <p:cNvSpPr txBox="1"/>
          <p:nvPr/>
        </p:nvSpPr>
        <p:spPr>
          <a:xfrm>
            <a:off x="6343199" y="4407350"/>
            <a:ext cx="3600000" cy="1831271"/>
          </a:xfrm>
          <a:prstGeom prst="rect">
            <a:avLst/>
          </a:prstGeom>
          <a:noFill/>
        </p:spPr>
        <p:txBody>
          <a:bodyPr wrap="square" rtlCol="0">
            <a:spAutoFit/>
          </a:bodyPr>
          <a:lstStyle/>
          <a:p>
            <a:pPr>
              <a:spcAft>
                <a:spcPts val="1200"/>
              </a:spcAft>
            </a:pPr>
            <a:r>
              <a:rPr lang="en-US" dirty="0">
                <a:latin typeface="HelveticaNeue LT 77 BdCn" panose="020B0706030502030204" pitchFamily="34" charset="0"/>
              </a:rPr>
              <a:t>Entrenamiento </a:t>
            </a:r>
            <a:r>
              <a:rPr lang="en-US" dirty="0" err="1">
                <a:latin typeface="HelveticaNeue LT 77 BdCn" panose="020B0706030502030204" pitchFamily="34" charset="0"/>
              </a:rPr>
              <a:t>funcional</a:t>
            </a:r>
            <a:r>
              <a:rPr lang="en-US" dirty="0">
                <a:latin typeface="HelveticaNeue LT 77 BdCn" panose="020B0706030502030204" pitchFamily="34" charset="0"/>
              </a:rPr>
              <a:t> </a:t>
            </a:r>
            <a:r>
              <a:rPr lang="en-US" sz="1600" dirty="0">
                <a:latin typeface="HelveticaNeueLT W1G 45 Lt" panose="020B0403020202020204" pitchFamily="34" charset="0"/>
              </a:rPr>
              <a:t>[84, 85]</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Simulación</a:t>
            </a:r>
            <a:r>
              <a:rPr lang="en-US" sz="1600" dirty="0">
                <a:latin typeface="HelveticaNeueLT W1G 45 Lt" panose="020B0403020202020204" pitchFamily="34" charset="0"/>
              </a:rPr>
              <a:t> virtual con feedback </a:t>
            </a:r>
            <a:r>
              <a:rPr lang="en-US" sz="1600" dirty="0" err="1">
                <a:latin typeface="HelveticaNeueLT W1G 45 Lt" panose="020B0403020202020204" pitchFamily="34" charset="0"/>
              </a:rPr>
              <a:t>háptico</a:t>
            </a:r>
            <a:r>
              <a:rPr lang="en-US" sz="1600" dirty="0">
                <a:latin typeface="HelveticaNeueLT W1G 45 Lt" panose="020B0403020202020204" pitchFamily="34" charset="0"/>
              </a:rPr>
              <a:t>.</a:t>
            </a:r>
          </a:p>
          <a:p>
            <a:pPr marL="285750" indent="-285750">
              <a:spcAft>
                <a:spcPts val="600"/>
              </a:spcAft>
              <a:buClr>
                <a:srgbClr val="B4CC4C"/>
              </a:buClr>
              <a:buSzPct val="130000"/>
              <a:buFont typeface="Arial" panose="020B0604020202020204" pitchFamily="34" charset="0"/>
              <a:buChar char="•"/>
            </a:pPr>
            <a:r>
              <a:rPr lang="en-US" sz="1600" dirty="0">
                <a:latin typeface="HelveticaNeueLT W1G 45 Lt" panose="020B0403020202020204" pitchFamily="34" charset="0"/>
              </a:rPr>
              <a:t>En </a:t>
            </a:r>
            <a:r>
              <a:rPr lang="en-US" sz="1600" dirty="0" err="1">
                <a:latin typeface="HelveticaNeueLT W1G 45 Lt" panose="020B0403020202020204" pitchFamily="34" charset="0"/>
              </a:rPr>
              <a:t>situaciones</a:t>
            </a:r>
            <a:r>
              <a:rPr lang="en-US" sz="1600" dirty="0">
                <a:latin typeface="HelveticaNeueLT W1G 45 Lt" panose="020B0403020202020204" pitchFamily="34" charset="0"/>
              </a:rPr>
              <a:t> </a:t>
            </a:r>
            <a:r>
              <a:rPr lang="en-US" sz="1600" dirty="0" err="1">
                <a:latin typeface="HelveticaNeueLT W1G 45 Lt" panose="020B0403020202020204" pitchFamily="34" charset="0"/>
              </a:rPr>
              <a:t>reales</a:t>
            </a:r>
            <a:r>
              <a:rPr lang="en-US" sz="1600" dirty="0">
                <a:latin typeface="HelveticaNeueLT W1G 45 Lt" panose="020B0403020202020204" pitchFamily="34" charset="0"/>
              </a:rPr>
              <a:t>, </a:t>
            </a:r>
            <a:r>
              <a:rPr lang="en-US" sz="1600" dirty="0" err="1">
                <a:latin typeface="HelveticaNeueLT W1G 45 Lt" panose="020B0403020202020204" pitchFamily="34" charset="0"/>
              </a:rPr>
              <a:t>combinado</a:t>
            </a:r>
            <a:r>
              <a:rPr lang="en-US" sz="1600" dirty="0">
                <a:latin typeface="HelveticaNeueLT W1G 45 Lt" panose="020B0403020202020204" pitchFamily="34" charset="0"/>
              </a:rPr>
              <a:t> con </a:t>
            </a:r>
            <a:r>
              <a:rPr lang="en-US" sz="1600" dirty="0" err="1">
                <a:latin typeface="HelveticaNeueLT W1G 45 Lt" panose="020B0403020202020204" pitchFamily="34" charset="0"/>
              </a:rPr>
              <a:t>distintas</a:t>
            </a:r>
            <a:r>
              <a:rPr lang="en-US" sz="1600" dirty="0">
                <a:latin typeface="HelveticaNeueLT W1G 45 Lt" panose="020B0403020202020204" pitchFamily="34" charset="0"/>
              </a:rPr>
              <a:t> </a:t>
            </a:r>
            <a:r>
              <a:rPr lang="en-US" sz="1600" dirty="0" err="1">
                <a:latin typeface="HelveticaNeueLT W1G 45 Lt" panose="020B0403020202020204" pitchFamily="34" charset="0"/>
              </a:rPr>
              <a:t>modalidades</a:t>
            </a:r>
            <a:r>
              <a:rPr lang="en-US" sz="1600" dirty="0">
                <a:latin typeface="HelveticaNeueLT W1G 45 Lt" panose="020B0403020202020204" pitchFamily="34" charset="0"/>
              </a:rPr>
              <a:t> </a:t>
            </a:r>
            <a:r>
              <a:rPr lang="en-US" sz="1600" dirty="0" err="1">
                <a:latin typeface="HelveticaNeueLT W1G 45 Lt" panose="020B0403020202020204" pitchFamily="34" charset="0"/>
              </a:rPr>
              <a:t>sensitivas</a:t>
            </a:r>
            <a:endParaRPr lang="en-US" sz="1600" dirty="0">
              <a:latin typeface="HelveticaNeueLT W1G 45 Lt" panose="020B0403020202020204" pitchFamily="34" charset="0"/>
            </a:endParaRPr>
          </a:p>
        </p:txBody>
      </p:sp>
      <p:sp>
        <p:nvSpPr>
          <p:cNvPr id="16" name="Rectangle 15"/>
          <p:cNvSpPr/>
          <p:nvPr/>
        </p:nvSpPr>
        <p:spPr bwMode="auto">
          <a:xfrm>
            <a:off x="18900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Segmentación</a:t>
            </a:r>
            <a:endParaRPr lang="en-US" sz="2000" b="1" dirty="0">
              <a:solidFill>
                <a:schemeClr val="bg1"/>
              </a:solidFill>
              <a:latin typeface="+mj-lt"/>
            </a:endParaRPr>
          </a:p>
        </p:txBody>
      </p:sp>
      <p:sp>
        <p:nvSpPr>
          <p:cNvPr id="17" name="Rectangle 16"/>
          <p:cNvSpPr/>
          <p:nvPr/>
        </p:nvSpPr>
        <p:spPr bwMode="auto">
          <a:xfrm>
            <a:off x="63432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Especificidad</a:t>
            </a:r>
            <a:r>
              <a:rPr lang="en-US" sz="2000" b="1" dirty="0">
                <a:solidFill>
                  <a:schemeClr val="bg1"/>
                </a:solidFill>
                <a:latin typeface="+mj-lt"/>
              </a:rPr>
              <a:t> </a:t>
            </a:r>
            <a:r>
              <a:rPr lang="en-US" sz="2000" b="1" dirty="0" err="1">
                <a:solidFill>
                  <a:schemeClr val="bg1"/>
                </a:solidFill>
                <a:latin typeface="+mj-lt"/>
              </a:rPr>
              <a:t>tarea</a:t>
            </a:r>
            <a:endParaRPr lang="en-US" sz="2000" b="1" dirty="0">
              <a:solidFill>
                <a:schemeClr val="bg1"/>
              </a:solidFill>
              <a:latin typeface="+mj-lt"/>
            </a:endParaRPr>
          </a:p>
        </p:txBody>
      </p:sp>
      <p:pic>
        <p:nvPicPr>
          <p:cNvPr id="6" name="Imagen 5">
            <a:extLst>
              <a:ext uri="{FF2B5EF4-FFF2-40B4-BE49-F238E27FC236}">
                <a16:creationId xmlns:a16="http://schemas.microsoft.com/office/drawing/2014/main" id="{9EB69799-8F4C-450C-A59B-0373180097CC}"/>
              </a:ext>
            </a:extLst>
          </p:cNvPr>
          <p:cNvPicPr>
            <a:picLocks noChangeAspect="1"/>
          </p:cNvPicPr>
          <p:nvPr/>
        </p:nvPicPr>
        <p:blipFill>
          <a:blip r:embed="rId5"/>
          <a:stretch>
            <a:fillRect/>
          </a:stretch>
        </p:blipFill>
        <p:spPr>
          <a:xfrm>
            <a:off x="6930529" y="109144"/>
            <a:ext cx="2200847" cy="1194920"/>
          </a:xfrm>
          <a:prstGeom prst="rect">
            <a:avLst/>
          </a:prstGeom>
        </p:spPr>
      </p:pic>
    </p:spTree>
    <p:extLst>
      <p:ext uri="{BB962C8B-B14F-4D97-AF65-F5344CB8AC3E}">
        <p14:creationId xmlns:p14="http://schemas.microsoft.com/office/powerpoint/2010/main" val="308060683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noProof="0" dirty="0" err="1"/>
              <a:t>PrinciPIOS</a:t>
            </a:r>
            <a:r>
              <a:rPr lang="en-US" noProof="0" dirty="0"/>
              <a:t> NEUROLÓGICOS</a:t>
            </a:r>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6</a:t>
            </a:fld>
            <a:endParaRPr lang="de-CH" dirty="0"/>
          </a:p>
        </p:txBody>
      </p:sp>
      <p:sp>
        <p:nvSpPr>
          <p:cNvPr id="7" name="Text Placeholder 6"/>
          <p:cNvSpPr>
            <a:spLocks noGrp="1"/>
          </p:cNvSpPr>
          <p:nvPr>
            <p:ph type="body" sz="quarter" idx="13"/>
          </p:nvPr>
        </p:nvSpPr>
        <p:spPr/>
        <p:txBody>
          <a:bodyPr/>
          <a:lstStyle/>
          <a:p>
            <a:r>
              <a:rPr lang="en-US" noProof="0" dirty="0"/>
              <a:t>1</a:t>
            </a:r>
          </a:p>
        </p:txBody>
      </p:sp>
      <p:pic>
        <p:nvPicPr>
          <p:cNvPr id="2" name="Imagen 1">
            <a:extLst>
              <a:ext uri="{FF2B5EF4-FFF2-40B4-BE49-F238E27FC236}">
                <a16:creationId xmlns:a16="http://schemas.microsoft.com/office/drawing/2014/main" id="{9E4E86A7-F721-4E47-B597-811FB764D70C}"/>
              </a:ext>
            </a:extLst>
          </p:cNvPr>
          <p:cNvPicPr>
            <a:picLocks noChangeAspect="1"/>
          </p:cNvPicPr>
          <p:nvPr/>
        </p:nvPicPr>
        <p:blipFill>
          <a:blip r:embed="rId2"/>
          <a:stretch>
            <a:fillRect/>
          </a:stretch>
        </p:blipFill>
        <p:spPr>
          <a:xfrm>
            <a:off x="6786513" y="116632"/>
            <a:ext cx="2200847" cy="1194920"/>
          </a:xfrm>
          <a:prstGeom prst="rect">
            <a:avLst/>
          </a:prstGeom>
        </p:spPr>
      </p:pic>
    </p:spTree>
    <p:extLst>
      <p:ext uri="{BB962C8B-B14F-4D97-AF65-F5344CB8AC3E}">
        <p14:creationId xmlns:p14="http://schemas.microsoft.com/office/powerpoint/2010/main" val="805641302"/>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502" y="388938"/>
            <a:ext cx="6668051" cy="915126"/>
          </a:xfrm>
        </p:spPr>
        <p:txBody>
          <a:bodyPr>
            <a:normAutofit fontScale="90000"/>
          </a:bodyPr>
          <a:lstStyle/>
          <a:p>
            <a:r>
              <a:rPr lang="en-US" dirty="0" err="1"/>
              <a:t>Conexión</a:t>
            </a:r>
            <a:r>
              <a:rPr lang="en-US" dirty="0"/>
              <a:t> con las </a:t>
            </a:r>
            <a:r>
              <a:rPr lang="en-US" dirty="0" err="1"/>
              <a:t>tecnologías</a:t>
            </a:r>
            <a:r>
              <a:rPr lang="en-US" dirty="0"/>
              <a:t> </a:t>
            </a:r>
            <a:r>
              <a:rPr lang="en-US" dirty="0" err="1"/>
              <a:t>avanzadas</a:t>
            </a:r>
            <a:r>
              <a:rPr lang="en-US" dirty="0"/>
              <a:t> en </a:t>
            </a:r>
            <a:r>
              <a:rPr lang="en-US" dirty="0" err="1"/>
              <a:t>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60</a:t>
            </a:fld>
            <a:endParaRPr lang="de-CH" dirty="0">
              <a:solidFill>
                <a:srgbClr val="000000"/>
              </a:solidFill>
            </a:endParaRPr>
          </a:p>
        </p:txBody>
      </p:sp>
      <p:grpSp>
        <p:nvGrpSpPr>
          <p:cNvPr id="15" name="Group 14"/>
          <p:cNvGrpSpPr/>
          <p:nvPr/>
        </p:nvGrpSpPr>
        <p:grpSpPr>
          <a:xfrm>
            <a:off x="6343200" y="2174400"/>
            <a:ext cx="2700000" cy="1929600"/>
            <a:chOff x="4842084" y="4258025"/>
            <a:chExt cx="2367876" cy="1929600"/>
          </a:xfrm>
        </p:grpSpPr>
        <p:sp>
          <p:nvSpPr>
            <p:cNvPr id="17" name="Rounded Rectangle 16"/>
            <p:cNvSpPr>
              <a:spLocks noChangeAspect="1"/>
            </p:cNvSpPr>
            <p:nvPr/>
          </p:nvSpPr>
          <p:spPr bwMode="auto">
            <a:xfrm>
              <a:off x="4842084" y="4258025"/>
              <a:ext cx="2367876" cy="1929600"/>
            </a:xfrm>
            <a:prstGeom prst="roundRect">
              <a:avLst/>
            </a:prstGeom>
            <a:noFill/>
            <a:ln w="19050" cap="flat" cmpd="sng" algn="ctr">
              <a:no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nvGrpSpPr>
            <p:cNvPr id="13" name="Group 12"/>
            <p:cNvGrpSpPr/>
            <p:nvPr/>
          </p:nvGrpSpPr>
          <p:grpSpPr>
            <a:xfrm>
              <a:off x="5363008" y="4513983"/>
              <a:ext cx="1360796" cy="1360796"/>
              <a:chOff x="5379690" y="4632255"/>
              <a:chExt cx="720080" cy="720080"/>
            </a:xfrm>
          </p:grpSpPr>
          <p:grpSp>
            <p:nvGrpSpPr>
              <p:cNvPr id="11" name="Group 10"/>
              <p:cNvGrpSpPr/>
              <p:nvPr/>
            </p:nvGrpSpPr>
            <p:grpSpPr>
              <a:xfrm>
                <a:off x="5379690" y="4632255"/>
                <a:ext cx="720080" cy="720080"/>
                <a:chOff x="5379690" y="4632255"/>
                <a:chExt cx="720080" cy="720080"/>
              </a:xfrm>
            </p:grpSpPr>
            <p:grpSp>
              <p:nvGrpSpPr>
                <p:cNvPr id="9" name="Group 8"/>
                <p:cNvGrpSpPr/>
                <p:nvPr/>
              </p:nvGrpSpPr>
              <p:grpSpPr>
                <a:xfrm>
                  <a:off x="5379690" y="4632255"/>
                  <a:ext cx="720080" cy="720080"/>
                  <a:chOff x="5379690" y="4632255"/>
                  <a:chExt cx="720080" cy="720080"/>
                </a:xfrm>
              </p:grpSpPr>
              <p:sp>
                <p:nvSpPr>
                  <p:cNvPr id="3" name="Oval 2"/>
                  <p:cNvSpPr/>
                  <p:nvPr/>
                </p:nvSpPr>
                <p:spPr bwMode="auto">
                  <a:xfrm>
                    <a:off x="5379690" y="4632255"/>
                    <a:ext cx="720080" cy="720080"/>
                  </a:xfrm>
                  <a:prstGeom prst="ellipse">
                    <a:avLst/>
                  </a:prstGeom>
                  <a:gradFill>
                    <a:gsLst>
                      <a:gs pos="0">
                        <a:srgbClr val="FFEE89"/>
                      </a:gs>
                      <a:gs pos="100000">
                        <a:srgbClr val="FFC000"/>
                      </a:gs>
                    </a:gsLst>
                    <a:lin ang="5400000" scaled="1"/>
                  </a:gradFill>
                  <a:ln w="28575">
                    <a:noFill/>
                  </a:ln>
                  <a:effectLst/>
                  <a:scene3d>
                    <a:camera prst="orthographicFront">
                      <a:rot lat="0" lon="0" rev="0"/>
                    </a:camera>
                    <a:lightRig rig="contrasting" dir="t">
                      <a:rot lat="0" lon="0" rev="7800000"/>
                    </a:lightRig>
                  </a:scene3d>
                  <a:sp3d>
                    <a:bevelT w="139700" h="139700"/>
                  </a:sp3d>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7" name="Moon 6"/>
                  <p:cNvSpPr/>
                  <p:nvPr/>
                </p:nvSpPr>
                <p:spPr bwMode="auto">
                  <a:xfrm rot="16200000">
                    <a:off x="5638465" y="4905249"/>
                    <a:ext cx="202532" cy="418385"/>
                  </a:xfrm>
                  <a:prstGeom prst="moon">
                    <a:avLst>
                      <a:gd name="adj" fmla="val 77224"/>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7" name="Oval 26"/>
                  <p:cNvSpPr/>
                  <p:nvPr/>
                </p:nvSpPr>
                <p:spPr bwMode="auto">
                  <a:xfrm rot="21079559">
                    <a:off x="5629244" y="4799652"/>
                    <a:ext cx="72000" cy="72000"/>
                  </a:xfrm>
                  <a:prstGeom prst="ellipse">
                    <a:avLst/>
                  </a:prstGeom>
                  <a:solidFill>
                    <a:schemeClr val="bg1"/>
                  </a:solidFill>
                  <a:ln>
                    <a:noFill/>
                  </a:ln>
                  <a:effectLst>
                    <a:softEdge rad="1270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9" name="Oval 28"/>
                  <p:cNvSpPr/>
                  <p:nvPr/>
                </p:nvSpPr>
                <p:spPr bwMode="auto">
                  <a:xfrm rot="21079559">
                    <a:off x="5800758" y="4796810"/>
                    <a:ext cx="72000" cy="72000"/>
                  </a:xfrm>
                  <a:prstGeom prst="ellipse">
                    <a:avLst/>
                  </a:prstGeom>
                  <a:solidFill>
                    <a:schemeClr val="bg1"/>
                  </a:solidFill>
                  <a:ln>
                    <a:noFill/>
                  </a:ln>
                  <a:effectLst>
                    <a:softEdge rad="12700"/>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10" name="Chord 9"/>
                <p:cNvSpPr/>
                <p:nvPr/>
              </p:nvSpPr>
              <p:spPr bwMode="auto">
                <a:xfrm rot="13334473">
                  <a:off x="5411870" y="4912881"/>
                  <a:ext cx="147875" cy="132659"/>
                </a:xfrm>
                <a:prstGeom prst="chord">
                  <a:avLst>
                    <a:gd name="adj1" fmla="val 7422725"/>
                    <a:gd name="adj2" fmla="val 14090505"/>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6" name="Chord 25"/>
                <p:cNvSpPr/>
                <p:nvPr/>
              </p:nvSpPr>
              <p:spPr bwMode="auto">
                <a:xfrm rot="8459497" flipH="1">
                  <a:off x="5920876" y="4923194"/>
                  <a:ext cx="147875" cy="132659"/>
                </a:xfrm>
                <a:prstGeom prst="chord">
                  <a:avLst>
                    <a:gd name="adj1" fmla="val 7422725"/>
                    <a:gd name="adj2" fmla="val 14090505"/>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sp>
            <p:nvSpPr>
              <p:cNvPr id="8" name="Oval 7"/>
              <p:cNvSpPr/>
              <p:nvPr/>
            </p:nvSpPr>
            <p:spPr bwMode="auto">
              <a:xfrm rot="21079559">
                <a:off x="5627085" y="4797150"/>
                <a:ext cx="79001" cy="105067"/>
              </a:xfrm>
              <a:prstGeom prst="ellipse">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3" name="Oval 22"/>
              <p:cNvSpPr/>
              <p:nvPr/>
            </p:nvSpPr>
            <p:spPr bwMode="auto">
              <a:xfrm rot="489617">
                <a:off x="5798571" y="4797150"/>
                <a:ext cx="79001" cy="105067"/>
              </a:xfrm>
              <a:prstGeom prst="ellipse">
                <a:avLst/>
              </a:prstGeom>
              <a:solidFill>
                <a:schemeClr val="tx1"/>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grpSp>
      </p:grpSp>
      <p:sp>
        <p:nvSpPr>
          <p:cNvPr id="31" name="Rounded Rectangle 30"/>
          <p:cNvSpPr/>
          <p:nvPr/>
        </p:nvSpPr>
        <p:spPr bwMode="auto">
          <a:xfrm>
            <a:off x="1890000" y="2174400"/>
            <a:ext cx="2700000" cy="1929600"/>
          </a:xfrm>
          <a:prstGeom prst="roundRect">
            <a:avLst/>
          </a:prstGeom>
          <a:blipFill dpi="0" rotWithShape="1">
            <a:blip r:embed="rId3"/>
            <a:srcRect/>
            <a:stretch>
              <a:fillRect t="5000" b="5000"/>
            </a:stretch>
          </a:blipFill>
          <a:ln w="190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4" name="TextBox 23"/>
          <p:cNvSpPr txBox="1"/>
          <p:nvPr/>
        </p:nvSpPr>
        <p:spPr>
          <a:xfrm>
            <a:off x="1889969" y="4407350"/>
            <a:ext cx="3600400" cy="1261884"/>
          </a:xfrm>
          <a:prstGeom prst="rect">
            <a:avLst/>
          </a:prstGeom>
          <a:noFill/>
        </p:spPr>
        <p:txBody>
          <a:bodyPr wrap="square" rtlCol="0">
            <a:spAutoFit/>
          </a:bodyPr>
          <a:lstStyle/>
          <a:p>
            <a:pPr>
              <a:spcAft>
                <a:spcPts val="1200"/>
              </a:spcAft>
            </a:pPr>
            <a:r>
              <a:rPr lang="en-US" dirty="0">
                <a:latin typeface="HelveticaNeue LT 77 BdCn" panose="020B0706030502030204" pitchFamily="34" charset="0"/>
              </a:rPr>
              <a:t>Shaping </a:t>
            </a:r>
            <a:r>
              <a:rPr lang="en-US" sz="1600" dirty="0">
                <a:latin typeface="HelveticaNeueLT W1G 45 Lt" panose="020B0403020202020204" pitchFamily="34" charset="0"/>
              </a:rPr>
              <a:t>[86]</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Adaptación</a:t>
            </a:r>
            <a:r>
              <a:rPr lang="en-US" sz="1600" dirty="0">
                <a:latin typeface="HelveticaNeueLT W1G 45 Lt" panose="020B0403020202020204" pitchFamily="34" charset="0"/>
              </a:rPr>
              <a:t> paso a paso de la </a:t>
            </a:r>
            <a:r>
              <a:rPr lang="en-US" sz="1600" dirty="0" err="1">
                <a:latin typeface="HelveticaNeueLT W1G 45 Lt" panose="020B0403020202020204" pitchFamily="34" charset="0"/>
              </a:rPr>
              <a:t>complejidad</a:t>
            </a:r>
            <a:r>
              <a:rPr lang="en-US" sz="1600" dirty="0">
                <a:latin typeface="HelveticaNeueLT W1G 45 Lt" panose="020B0403020202020204" pitchFamily="34" charset="0"/>
              </a:rPr>
              <a:t> de la </a:t>
            </a:r>
            <a:r>
              <a:rPr lang="en-US" sz="1600" dirty="0" err="1">
                <a:latin typeface="HelveticaNeueLT W1G 45 Lt" panose="020B0403020202020204" pitchFamily="34" charset="0"/>
              </a:rPr>
              <a:t>tarea</a:t>
            </a:r>
            <a:r>
              <a:rPr lang="en-US" sz="1600" dirty="0">
                <a:latin typeface="HelveticaNeueLT W1G 45 Lt" panose="020B0403020202020204" pitchFamily="34" charset="0"/>
              </a:rPr>
              <a:t> (</a:t>
            </a:r>
            <a:r>
              <a:rPr lang="en-US" sz="1600" dirty="0" err="1">
                <a:latin typeface="HelveticaNeueLT W1G 45 Lt" panose="020B0403020202020204" pitchFamily="34" charset="0"/>
              </a:rPr>
              <a:t>asistencia</a:t>
            </a:r>
            <a:r>
              <a:rPr lang="en-US" sz="1600" dirty="0">
                <a:latin typeface="HelveticaNeueLT W1G 45 Lt" panose="020B0403020202020204" pitchFamily="34" charset="0"/>
              </a:rPr>
              <a:t>, </a:t>
            </a:r>
            <a:r>
              <a:rPr lang="en-US" sz="1600" dirty="0" err="1">
                <a:latin typeface="HelveticaNeueLT W1G 45 Lt" panose="020B0403020202020204" pitchFamily="34" charset="0"/>
              </a:rPr>
              <a:t>resistencia</a:t>
            </a:r>
            <a:r>
              <a:rPr lang="en-US" sz="1600" dirty="0">
                <a:latin typeface="HelveticaNeueLT W1G 45 Lt" panose="020B0403020202020204" pitchFamily="34" charset="0"/>
              </a:rPr>
              <a:t>)</a:t>
            </a:r>
          </a:p>
        </p:txBody>
      </p:sp>
      <p:sp>
        <p:nvSpPr>
          <p:cNvPr id="25" name="TextBox 24"/>
          <p:cNvSpPr txBox="1"/>
          <p:nvPr/>
        </p:nvSpPr>
        <p:spPr>
          <a:xfrm>
            <a:off x="6322982" y="4222229"/>
            <a:ext cx="4331746" cy="1985159"/>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Incremento</a:t>
            </a:r>
            <a:r>
              <a:rPr lang="en-US" dirty="0">
                <a:latin typeface="HelveticaNeue LT 77 BdCn" panose="020B0706030502030204" pitchFamily="34" charset="0"/>
              </a:rPr>
              <a:t> </a:t>
            </a:r>
            <a:r>
              <a:rPr lang="en-US" dirty="0" err="1">
                <a:latin typeface="HelveticaNeue LT 77 BdCn" panose="020B0706030502030204" pitchFamily="34" charset="0"/>
              </a:rPr>
              <a:t>motivación</a:t>
            </a:r>
            <a:endParaRPr lang="en-US" dirty="0">
              <a:latin typeface="HelveticaNeue LT 77 BdCn" panose="020B070603050203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Inmersión</a:t>
            </a:r>
            <a:r>
              <a:rPr lang="en-US" sz="1600" dirty="0">
                <a:latin typeface="HelveticaNeueLT W1G 45 Lt" panose="020B0403020202020204" pitchFamily="34" charset="0"/>
              </a:rPr>
              <a:t> a </a:t>
            </a:r>
            <a:r>
              <a:rPr lang="en-US" sz="1600" dirty="0" err="1">
                <a:latin typeface="HelveticaNeueLT W1G 45 Lt" panose="020B0403020202020204" pitchFamily="34" charset="0"/>
              </a:rPr>
              <a:t>través</a:t>
            </a:r>
            <a:r>
              <a:rPr lang="en-US" sz="1600" dirty="0">
                <a:latin typeface="HelveticaNeueLT W1G 45 Lt" panose="020B0403020202020204" pitchFamily="34" charset="0"/>
              </a:rPr>
              <a:t> de </a:t>
            </a:r>
            <a:r>
              <a:rPr lang="en-US" sz="1600" dirty="0" err="1">
                <a:latin typeface="HelveticaNeueLT W1G 45 Lt" panose="020B0403020202020204" pitchFamily="34" charset="0"/>
              </a:rPr>
              <a:t>gamificación</a:t>
            </a:r>
            <a:r>
              <a:rPr lang="en-US" sz="1600" dirty="0">
                <a:latin typeface="HelveticaNeueLT W1G 45 Lt" panose="020B0403020202020204" pitchFamily="34" charset="0"/>
              </a:rPr>
              <a:t> [80, 87, 89]</a:t>
            </a:r>
          </a:p>
          <a:p>
            <a:pPr marL="285750" indent="-285750">
              <a:spcAft>
                <a:spcPts val="600"/>
              </a:spcAft>
              <a:buClr>
                <a:srgbClr val="B4CC4C"/>
              </a:buClr>
              <a:buSzPct val="130000"/>
              <a:buFont typeface="Arial" panose="020B0604020202020204" pitchFamily="34" charset="0"/>
              <a:buChar char="•"/>
            </a:pPr>
            <a:r>
              <a:rPr lang="en-US" sz="1600" dirty="0">
                <a:latin typeface="HelveticaNeueLT W1G 45 Lt" panose="020B0403020202020204" pitchFamily="34" charset="0"/>
              </a:rPr>
              <a:t>Feedback </a:t>
            </a:r>
            <a:r>
              <a:rPr lang="en-US" sz="1600" dirty="0" err="1">
                <a:latin typeface="HelveticaNeueLT W1G 45 Lt" panose="020B0403020202020204" pitchFamily="34" charset="0"/>
              </a:rPr>
              <a:t>alentador</a:t>
            </a:r>
            <a:endParaRPr lang="en-US" sz="1600" dirty="0">
              <a:latin typeface="HelveticaNeueLT W1G 45 Lt" panose="020B0403020202020204" pitchFamily="34" charset="0"/>
            </a:endParaRP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Estableciemiento</a:t>
            </a:r>
            <a:r>
              <a:rPr lang="en-US" sz="1600" dirty="0">
                <a:latin typeface="HelveticaNeueLT W1G 45 Lt" panose="020B0403020202020204" pitchFamily="34" charset="0"/>
              </a:rPr>
              <a:t> </a:t>
            </a:r>
            <a:r>
              <a:rPr lang="en-US" sz="1600" dirty="0" err="1">
                <a:latin typeface="HelveticaNeueLT W1G 45 Lt" panose="020B0403020202020204" pitchFamily="34" charset="0"/>
              </a:rPr>
              <a:t>objetivos</a:t>
            </a:r>
            <a:r>
              <a:rPr lang="en-US" sz="1600" dirty="0">
                <a:latin typeface="HelveticaNeueLT W1G 45 Lt" panose="020B0403020202020204" pitchFamily="34" charset="0"/>
              </a:rPr>
              <a:t> [90]</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Asistencia</a:t>
            </a:r>
            <a:r>
              <a:rPr lang="en-US" sz="1600" dirty="0">
                <a:latin typeface="HelveticaNeueLT W1G 45 Lt" panose="020B0403020202020204" pitchFamily="34" charset="0"/>
              </a:rPr>
              <a:t> en </a:t>
            </a:r>
            <a:r>
              <a:rPr lang="en-US" sz="1600" dirty="0" err="1">
                <a:latin typeface="HelveticaNeueLT W1G 45 Lt" panose="020B0403020202020204" pitchFamily="34" charset="0"/>
              </a:rPr>
              <a:t>función</a:t>
            </a:r>
            <a:r>
              <a:rPr lang="en-US" sz="1600" dirty="0">
                <a:latin typeface="HelveticaNeueLT W1G 45 Lt" panose="020B0403020202020204" pitchFamily="34" charset="0"/>
              </a:rPr>
              <a:t> del </a:t>
            </a:r>
            <a:r>
              <a:rPr lang="en-US" sz="1600" dirty="0" err="1">
                <a:latin typeface="HelveticaNeueLT W1G 45 Lt" panose="020B0403020202020204" pitchFamily="34" charset="0"/>
              </a:rPr>
              <a:t>éxito</a:t>
            </a:r>
            <a:r>
              <a:rPr lang="en-US" sz="1600" dirty="0">
                <a:latin typeface="HelveticaNeueLT W1G 45 Lt" panose="020B0403020202020204" pitchFamily="34" charset="0"/>
              </a:rPr>
              <a:t> [90]</a:t>
            </a:r>
          </a:p>
        </p:txBody>
      </p:sp>
      <p:sp>
        <p:nvSpPr>
          <p:cNvPr id="28" name="Rectangle 27"/>
          <p:cNvSpPr/>
          <p:nvPr/>
        </p:nvSpPr>
        <p:spPr bwMode="auto">
          <a:xfrm>
            <a:off x="18900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Modelado</a:t>
            </a:r>
            <a:r>
              <a:rPr lang="en-US" sz="2000" b="1" dirty="0">
                <a:solidFill>
                  <a:schemeClr val="bg1"/>
                </a:solidFill>
                <a:latin typeface="+mj-lt"/>
              </a:rPr>
              <a:t>/Shaping</a:t>
            </a:r>
          </a:p>
        </p:txBody>
      </p:sp>
      <p:sp>
        <p:nvSpPr>
          <p:cNvPr id="32" name="Rectangle 31"/>
          <p:cNvSpPr/>
          <p:nvPr/>
        </p:nvSpPr>
        <p:spPr bwMode="auto">
          <a:xfrm>
            <a:off x="63432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Motivación</a:t>
            </a:r>
            <a:endParaRPr lang="en-US" sz="2000" b="1" dirty="0">
              <a:solidFill>
                <a:schemeClr val="bg1"/>
              </a:solidFill>
              <a:latin typeface="+mj-lt"/>
            </a:endParaRPr>
          </a:p>
        </p:txBody>
      </p:sp>
      <p:pic>
        <p:nvPicPr>
          <p:cNvPr id="6" name="Imagen 5">
            <a:extLst>
              <a:ext uri="{FF2B5EF4-FFF2-40B4-BE49-F238E27FC236}">
                <a16:creationId xmlns:a16="http://schemas.microsoft.com/office/drawing/2014/main" id="{25662627-50D6-41F0-A3ED-EB6DCB642486}"/>
              </a:ext>
            </a:extLst>
          </p:cNvPr>
          <p:cNvPicPr>
            <a:picLocks noChangeAspect="1"/>
          </p:cNvPicPr>
          <p:nvPr/>
        </p:nvPicPr>
        <p:blipFill>
          <a:blip r:embed="rId4"/>
          <a:stretch>
            <a:fillRect/>
          </a:stretch>
        </p:blipFill>
        <p:spPr>
          <a:xfrm>
            <a:off x="6955641" y="22092"/>
            <a:ext cx="2200847" cy="1194920"/>
          </a:xfrm>
          <a:prstGeom prst="rect">
            <a:avLst/>
          </a:prstGeom>
        </p:spPr>
      </p:pic>
    </p:spTree>
    <p:extLst>
      <p:ext uri="{BB962C8B-B14F-4D97-AF65-F5344CB8AC3E}">
        <p14:creationId xmlns:p14="http://schemas.microsoft.com/office/powerpoint/2010/main" val="538183563"/>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3 Leistungserbringung\33 Projektabwicklung\334 Produkteschulung\3346 Customer Support\IISART\5_Working Groups\52_Working Group Education\Education Slides\Graphs and Pictures\proprioception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23342" y="2238917"/>
            <a:ext cx="1539716" cy="217765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78503" y="388937"/>
            <a:ext cx="6444840" cy="935797"/>
          </a:xfrm>
        </p:spPr>
        <p:txBody>
          <a:bodyPr>
            <a:normAutofit fontScale="90000"/>
          </a:bodyPr>
          <a:lstStyle/>
          <a:p>
            <a:r>
              <a:rPr lang="en-US" dirty="0" err="1"/>
              <a:t>Conexión</a:t>
            </a:r>
            <a:r>
              <a:rPr lang="en-US" dirty="0"/>
              <a:t> con las </a:t>
            </a:r>
            <a:r>
              <a:rPr lang="en-US" dirty="0" err="1"/>
              <a:t>tecnologías</a:t>
            </a:r>
            <a:r>
              <a:rPr lang="en-US" dirty="0"/>
              <a:t> </a:t>
            </a:r>
            <a:r>
              <a:rPr lang="en-US" dirty="0" err="1"/>
              <a:t>avanzadas</a:t>
            </a:r>
            <a:r>
              <a:rPr lang="en-US" dirty="0"/>
              <a:t> en </a:t>
            </a:r>
            <a:r>
              <a:rPr lang="en-US" dirty="0" err="1"/>
              <a:t>rehabilitación</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61</a:t>
            </a:fld>
            <a:endParaRPr lang="de-CH" dirty="0">
              <a:solidFill>
                <a:srgbClr val="000000"/>
              </a:solidFill>
            </a:endParaRPr>
          </a:p>
        </p:txBody>
      </p:sp>
      <p:sp>
        <p:nvSpPr>
          <p:cNvPr id="84" name="Rounded Rectangle 83"/>
          <p:cNvSpPr>
            <a:spLocks noChangeAspect="1"/>
          </p:cNvSpPr>
          <p:nvPr/>
        </p:nvSpPr>
        <p:spPr bwMode="auto">
          <a:xfrm>
            <a:off x="1890000" y="2174400"/>
            <a:ext cx="2770214" cy="1929600"/>
          </a:xfrm>
          <a:prstGeom prst="roundRect">
            <a:avLst/>
          </a:prstGeom>
          <a:blipFill dpi="0" rotWithShape="1">
            <a:blip r:embed="rId4"/>
            <a:srcRect/>
            <a:stretch>
              <a:fillRect l="6000" r="7000"/>
            </a:stretch>
          </a:blipFill>
          <a:ln w="19050"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4" name="Circular Arrow 8"/>
          <p:cNvSpPr/>
          <p:nvPr/>
        </p:nvSpPr>
        <p:spPr bwMode="auto">
          <a:xfrm flipH="1">
            <a:off x="7716047" y="2339133"/>
            <a:ext cx="494566" cy="309172"/>
          </a:xfrm>
          <a:custGeom>
            <a:avLst/>
            <a:gdLst>
              <a:gd name="connsiteX0" fmla="*/ 45803 w 864096"/>
              <a:gd name="connsiteY0" fmla="*/ 366420 h 732840"/>
              <a:gd name="connsiteX1" fmla="*/ 385772 w 864096"/>
              <a:gd name="connsiteY1" fmla="*/ 48112 h 732840"/>
              <a:gd name="connsiteX2" fmla="*/ 795712 w 864096"/>
              <a:gd name="connsiteY2" fmla="*/ 258396 h 732840"/>
              <a:gd name="connsiteX3" fmla="*/ 836692 w 864096"/>
              <a:gd name="connsiteY3" fmla="*/ 258396 h 732840"/>
              <a:gd name="connsiteX4" fmla="*/ 772491 w 864096"/>
              <a:gd name="connsiteY4" fmla="*/ 366420 h 732840"/>
              <a:gd name="connsiteX5" fmla="*/ 653482 w 864096"/>
              <a:gd name="connsiteY5" fmla="*/ 258396 h 732840"/>
              <a:gd name="connsiteX6" fmla="*/ 691851 w 864096"/>
              <a:gd name="connsiteY6" fmla="*/ 258396 h 732840"/>
              <a:gd name="connsiteX7" fmla="*/ 386874 w 864096"/>
              <a:gd name="connsiteY7" fmla="*/ 140115 h 732840"/>
              <a:gd name="connsiteX8" fmla="*/ 137406 w 864096"/>
              <a:gd name="connsiteY8" fmla="*/ 366420 h 732840"/>
              <a:gd name="connsiteX9" fmla="*/ 45803 w 864096"/>
              <a:gd name="connsiteY9" fmla="*/ 366420 h 732840"/>
              <a:gd name="connsiteX0" fmla="*/ 0 w 984564"/>
              <a:gd name="connsiteY0" fmla="*/ 258542 h 318867"/>
              <a:gd name="connsiteX1" fmla="*/ 533644 w 984564"/>
              <a:gd name="connsiteY1" fmla="*/ 559 h 318867"/>
              <a:gd name="connsiteX2" fmla="*/ 943584 w 984564"/>
              <a:gd name="connsiteY2" fmla="*/ 210843 h 318867"/>
              <a:gd name="connsiteX3" fmla="*/ 984564 w 984564"/>
              <a:gd name="connsiteY3" fmla="*/ 210843 h 318867"/>
              <a:gd name="connsiteX4" fmla="*/ 920363 w 984564"/>
              <a:gd name="connsiteY4" fmla="*/ 318867 h 318867"/>
              <a:gd name="connsiteX5" fmla="*/ 801354 w 984564"/>
              <a:gd name="connsiteY5" fmla="*/ 210843 h 318867"/>
              <a:gd name="connsiteX6" fmla="*/ 839723 w 984564"/>
              <a:gd name="connsiteY6" fmla="*/ 210843 h 318867"/>
              <a:gd name="connsiteX7" fmla="*/ 534746 w 984564"/>
              <a:gd name="connsiteY7" fmla="*/ 92562 h 318867"/>
              <a:gd name="connsiteX8" fmla="*/ 285278 w 984564"/>
              <a:gd name="connsiteY8" fmla="*/ 318867 h 318867"/>
              <a:gd name="connsiteX9" fmla="*/ 0 w 984564"/>
              <a:gd name="connsiteY9" fmla="*/ 258542 h 318867"/>
              <a:gd name="connsiteX0" fmla="*/ 0 w 984564"/>
              <a:gd name="connsiteY0" fmla="*/ 258542 h 318867"/>
              <a:gd name="connsiteX1" fmla="*/ 533644 w 984564"/>
              <a:gd name="connsiteY1" fmla="*/ 559 h 318867"/>
              <a:gd name="connsiteX2" fmla="*/ 943584 w 984564"/>
              <a:gd name="connsiteY2" fmla="*/ 210843 h 318867"/>
              <a:gd name="connsiteX3" fmla="*/ 984564 w 984564"/>
              <a:gd name="connsiteY3" fmla="*/ 210843 h 318867"/>
              <a:gd name="connsiteX4" fmla="*/ 920363 w 984564"/>
              <a:gd name="connsiteY4" fmla="*/ 318867 h 318867"/>
              <a:gd name="connsiteX5" fmla="*/ 801354 w 984564"/>
              <a:gd name="connsiteY5" fmla="*/ 210843 h 318867"/>
              <a:gd name="connsiteX6" fmla="*/ 839723 w 984564"/>
              <a:gd name="connsiteY6" fmla="*/ 210843 h 318867"/>
              <a:gd name="connsiteX7" fmla="*/ 534746 w 984564"/>
              <a:gd name="connsiteY7" fmla="*/ 92562 h 318867"/>
              <a:gd name="connsiteX8" fmla="*/ 158278 w 984564"/>
              <a:gd name="connsiteY8" fmla="*/ 290292 h 318867"/>
              <a:gd name="connsiteX9" fmla="*/ 0 w 984564"/>
              <a:gd name="connsiteY9" fmla="*/ 258542 h 318867"/>
              <a:gd name="connsiteX0" fmla="*/ 0 w 984564"/>
              <a:gd name="connsiteY0" fmla="*/ 252235 h 312560"/>
              <a:gd name="connsiteX1" fmla="*/ 422519 w 984564"/>
              <a:gd name="connsiteY1" fmla="*/ 602 h 312560"/>
              <a:gd name="connsiteX2" fmla="*/ 943584 w 984564"/>
              <a:gd name="connsiteY2" fmla="*/ 204536 h 312560"/>
              <a:gd name="connsiteX3" fmla="*/ 984564 w 984564"/>
              <a:gd name="connsiteY3" fmla="*/ 204536 h 312560"/>
              <a:gd name="connsiteX4" fmla="*/ 920363 w 984564"/>
              <a:gd name="connsiteY4" fmla="*/ 312560 h 312560"/>
              <a:gd name="connsiteX5" fmla="*/ 801354 w 984564"/>
              <a:gd name="connsiteY5" fmla="*/ 204536 h 312560"/>
              <a:gd name="connsiteX6" fmla="*/ 839723 w 984564"/>
              <a:gd name="connsiteY6" fmla="*/ 204536 h 312560"/>
              <a:gd name="connsiteX7" fmla="*/ 534746 w 984564"/>
              <a:gd name="connsiteY7" fmla="*/ 86255 h 312560"/>
              <a:gd name="connsiteX8" fmla="*/ 158278 w 984564"/>
              <a:gd name="connsiteY8" fmla="*/ 283985 h 312560"/>
              <a:gd name="connsiteX9" fmla="*/ 0 w 984564"/>
              <a:gd name="connsiteY9" fmla="*/ 252235 h 312560"/>
              <a:gd name="connsiteX0" fmla="*/ 0 w 984564"/>
              <a:gd name="connsiteY0" fmla="*/ 252235 h 312560"/>
              <a:gd name="connsiteX1" fmla="*/ 422519 w 984564"/>
              <a:gd name="connsiteY1" fmla="*/ 602 h 312560"/>
              <a:gd name="connsiteX2" fmla="*/ 943584 w 984564"/>
              <a:gd name="connsiteY2" fmla="*/ 204536 h 312560"/>
              <a:gd name="connsiteX3" fmla="*/ 984564 w 984564"/>
              <a:gd name="connsiteY3" fmla="*/ 204536 h 312560"/>
              <a:gd name="connsiteX4" fmla="*/ 920363 w 984564"/>
              <a:gd name="connsiteY4" fmla="*/ 312560 h 312560"/>
              <a:gd name="connsiteX5" fmla="*/ 801354 w 984564"/>
              <a:gd name="connsiteY5" fmla="*/ 204536 h 312560"/>
              <a:gd name="connsiteX6" fmla="*/ 839723 w 984564"/>
              <a:gd name="connsiteY6" fmla="*/ 204536 h 312560"/>
              <a:gd name="connsiteX7" fmla="*/ 468071 w 984564"/>
              <a:gd name="connsiteY7" fmla="*/ 105305 h 312560"/>
              <a:gd name="connsiteX8" fmla="*/ 158278 w 984564"/>
              <a:gd name="connsiteY8" fmla="*/ 283985 h 312560"/>
              <a:gd name="connsiteX9" fmla="*/ 0 w 984564"/>
              <a:gd name="connsiteY9" fmla="*/ 252235 h 312560"/>
              <a:gd name="connsiteX0" fmla="*/ 0 w 984564"/>
              <a:gd name="connsiteY0" fmla="*/ 252235 h 312560"/>
              <a:gd name="connsiteX1" fmla="*/ 422519 w 984564"/>
              <a:gd name="connsiteY1" fmla="*/ 602 h 312560"/>
              <a:gd name="connsiteX2" fmla="*/ 943584 w 984564"/>
              <a:gd name="connsiteY2" fmla="*/ 204536 h 312560"/>
              <a:gd name="connsiteX3" fmla="*/ 984564 w 984564"/>
              <a:gd name="connsiteY3" fmla="*/ 204536 h 312560"/>
              <a:gd name="connsiteX4" fmla="*/ 920363 w 984564"/>
              <a:gd name="connsiteY4" fmla="*/ 312560 h 312560"/>
              <a:gd name="connsiteX5" fmla="*/ 785479 w 984564"/>
              <a:gd name="connsiteY5" fmla="*/ 277561 h 312560"/>
              <a:gd name="connsiteX6" fmla="*/ 839723 w 984564"/>
              <a:gd name="connsiteY6" fmla="*/ 204536 h 312560"/>
              <a:gd name="connsiteX7" fmla="*/ 468071 w 984564"/>
              <a:gd name="connsiteY7" fmla="*/ 105305 h 312560"/>
              <a:gd name="connsiteX8" fmla="*/ 158278 w 984564"/>
              <a:gd name="connsiteY8" fmla="*/ 283985 h 312560"/>
              <a:gd name="connsiteX9" fmla="*/ 0 w 984564"/>
              <a:gd name="connsiteY9" fmla="*/ 252235 h 312560"/>
              <a:gd name="connsiteX0" fmla="*/ 0 w 1032189"/>
              <a:gd name="connsiteY0" fmla="*/ 252235 h 312560"/>
              <a:gd name="connsiteX1" fmla="*/ 422519 w 1032189"/>
              <a:gd name="connsiteY1" fmla="*/ 602 h 312560"/>
              <a:gd name="connsiteX2" fmla="*/ 943584 w 1032189"/>
              <a:gd name="connsiteY2" fmla="*/ 204536 h 312560"/>
              <a:gd name="connsiteX3" fmla="*/ 1032189 w 1032189"/>
              <a:gd name="connsiteY3" fmla="*/ 121986 h 312560"/>
              <a:gd name="connsiteX4" fmla="*/ 920363 w 1032189"/>
              <a:gd name="connsiteY4" fmla="*/ 312560 h 312560"/>
              <a:gd name="connsiteX5" fmla="*/ 785479 w 1032189"/>
              <a:gd name="connsiteY5" fmla="*/ 277561 h 312560"/>
              <a:gd name="connsiteX6" fmla="*/ 839723 w 1032189"/>
              <a:gd name="connsiteY6" fmla="*/ 204536 h 312560"/>
              <a:gd name="connsiteX7" fmla="*/ 468071 w 1032189"/>
              <a:gd name="connsiteY7" fmla="*/ 105305 h 312560"/>
              <a:gd name="connsiteX8" fmla="*/ 158278 w 1032189"/>
              <a:gd name="connsiteY8" fmla="*/ 283985 h 312560"/>
              <a:gd name="connsiteX9" fmla="*/ 0 w 1032189"/>
              <a:gd name="connsiteY9" fmla="*/ 252235 h 312560"/>
              <a:gd name="connsiteX0" fmla="*/ 0 w 1032189"/>
              <a:gd name="connsiteY0" fmla="*/ 252235 h 385585"/>
              <a:gd name="connsiteX1" fmla="*/ 422519 w 1032189"/>
              <a:gd name="connsiteY1" fmla="*/ 602 h 385585"/>
              <a:gd name="connsiteX2" fmla="*/ 943584 w 1032189"/>
              <a:gd name="connsiteY2" fmla="*/ 204536 h 385585"/>
              <a:gd name="connsiteX3" fmla="*/ 1032189 w 1032189"/>
              <a:gd name="connsiteY3" fmla="*/ 121986 h 385585"/>
              <a:gd name="connsiteX4" fmla="*/ 955288 w 1032189"/>
              <a:gd name="connsiteY4" fmla="*/ 385585 h 385585"/>
              <a:gd name="connsiteX5" fmla="*/ 785479 w 1032189"/>
              <a:gd name="connsiteY5" fmla="*/ 277561 h 385585"/>
              <a:gd name="connsiteX6" fmla="*/ 839723 w 1032189"/>
              <a:gd name="connsiteY6" fmla="*/ 204536 h 385585"/>
              <a:gd name="connsiteX7" fmla="*/ 468071 w 1032189"/>
              <a:gd name="connsiteY7" fmla="*/ 105305 h 385585"/>
              <a:gd name="connsiteX8" fmla="*/ 158278 w 1032189"/>
              <a:gd name="connsiteY8" fmla="*/ 283985 h 385585"/>
              <a:gd name="connsiteX9" fmla="*/ 0 w 1032189"/>
              <a:gd name="connsiteY9" fmla="*/ 252235 h 385585"/>
              <a:gd name="connsiteX0" fmla="*/ 0 w 1032189"/>
              <a:gd name="connsiteY0" fmla="*/ 252235 h 385585"/>
              <a:gd name="connsiteX1" fmla="*/ 422519 w 1032189"/>
              <a:gd name="connsiteY1" fmla="*/ 602 h 385585"/>
              <a:gd name="connsiteX2" fmla="*/ 943584 w 1032189"/>
              <a:gd name="connsiteY2" fmla="*/ 204536 h 385585"/>
              <a:gd name="connsiteX3" fmla="*/ 1032189 w 1032189"/>
              <a:gd name="connsiteY3" fmla="*/ 121986 h 385585"/>
              <a:gd name="connsiteX4" fmla="*/ 955288 w 1032189"/>
              <a:gd name="connsiteY4" fmla="*/ 385585 h 385585"/>
              <a:gd name="connsiteX5" fmla="*/ 785479 w 1032189"/>
              <a:gd name="connsiteY5" fmla="*/ 277561 h 385585"/>
              <a:gd name="connsiteX6" fmla="*/ 887348 w 1032189"/>
              <a:gd name="connsiteY6" fmla="*/ 233111 h 385585"/>
              <a:gd name="connsiteX7" fmla="*/ 468071 w 1032189"/>
              <a:gd name="connsiteY7" fmla="*/ 105305 h 385585"/>
              <a:gd name="connsiteX8" fmla="*/ 158278 w 1032189"/>
              <a:gd name="connsiteY8" fmla="*/ 283985 h 385585"/>
              <a:gd name="connsiteX9" fmla="*/ 0 w 1032189"/>
              <a:gd name="connsiteY9" fmla="*/ 252235 h 385585"/>
              <a:gd name="connsiteX0" fmla="*/ 0 w 1025839"/>
              <a:gd name="connsiteY0" fmla="*/ 128008 h 397883"/>
              <a:gd name="connsiteX1" fmla="*/ 416169 w 1025839"/>
              <a:gd name="connsiteY1" fmla="*/ 12900 h 397883"/>
              <a:gd name="connsiteX2" fmla="*/ 937234 w 1025839"/>
              <a:gd name="connsiteY2" fmla="*/ 216834 h 397883"/>
              <a:gd name="connsiteX3" fmla="*/ 1025839 w 1025839"/>
              <a:gd name="connsiteY3" fmla="*/ 134284 h 397883"/>
              <a:gd name="connsiteX4" fmla="*/ 948938 w 1025839"/>
              <a:gd name="connsiteY4" fmla="*/ 397883 h 397883"/>
              <a:gd name="connsiteX5" fmla="*/ 779129 w 1025839"/>
              <a:gd name="connsiteY5" fmla="*/ 289859 h 397883"/>
              <a:gd name="connsiteX6" fmla="*/ 880998 w 1025839"/>
              <a:gd name="connsiteY6" fmla="*/ 245409 h 397883"/>
              <a:gd name="connsiteX7" fmla="*/ 461721 w 1025839"/>
              <a:gd name="connsiteY7" fmla="*/ 117603 h 397883"/>
              <a:gd name="connsiteX8" fmla="*/ 151928 w 1025839"/>
              <a:gd name="connsiteY8" fmla="*/ 296283 h 397883"/>
              <a:gd name="connsiteX9" fmla="*/ 0 w 1025839"/>
              <a:gd name="connsiteY9" fmla="*/ 128008 h 397883"/>
              <a:gd name="connsiteX0" fmla="*/ 0 w 1025839"/>
              <a:gd name="connsiteY0" fmla="*/ 128008 h 397883"/>
              <a:gd name="connsiteX1" fmla="*/ 416169 w 1025839"/>
              <a:gd name="connsiteY1" fmla="*/ 12900 h 397883"/>
              <a:gd name="connsiteX2" fmla="*/ 937234 w 1025839"/>
              <a:gd name="connsiteY2" fmla="*/ 216834 h 397883"/>
              <a:gd name="connsiteX3" fmla="*/ 1025839 w 1025839"/>
              <a:gd name="connsiteY3" fmla="*/ 134284 h 397883"/>
              <a:gd name="connsiteX4" fmla="*/ 948938 w 1025839"/>
              <a:gd name="connsiteY4" fmla="*/ 397883 h 397883"/>
              <a:gd name="connsiteX5" fmla="*/ 779129 w 1025839"/>
              <a:gd name="connsiteY5" fmla="*/ 289859 h 397883"/>
              <a:gd name="connsiteX6" fmla="*/ 880998 w 1025839"/>
              <a:gd name="connsiteY6" fmla="*/ 245409 h 397883"/>
              <a:gd name="connsiteX7" fmla="*/ 461721 w 1025839"/>
              <a:gd name="connsiteY7" fmla="*/ 117603 h 397883"/>
              <a:gd name="connsiteX8" fmla="*/ 78903 w 1025839"/>
              <a:gd name="connsiteY8" fmla="*/ 207383 h 397883"/>
              <a:gd name="connsiteX9" fmla="*/ 0 w 1025839"/>
              <a:gd name="connsiteY9" fmla="*/ 128008 h 397883"/>
              <a:gd name="connsiteX0" fmla="*/ 0 w 1025839"/>
              <a:gd name="connsiteY0" fmla="*/ 128008 h 397883"/>
              <a:gd name="connsiteX1" fmla="*/ 416169 w 1025839"/>
              <a:gd name="connsiteY1" fmla="*/ 12900 h 397883"/>
              <a:gd name="connsiteX2" fmla="*/ 937234 w 1025839"/>
              <a:gd name="connsiteY2" fmla="*/ 216834 h 397883"/>
              <a:gd name="connsiteX3" fmla="*/ 1025839 w 1025839"/>
              <a:gd name="connsiteY3" fmla="*/ 134284 h 397883"/>
              <a:gd name="connsiteX4" fmla="*/ 948938 w 1025839"/>
              <a:gd name="connsiteY4" fmla="*/ 397883 h 397883"/>
              <a:gd name="connsiteX5" fmla="*/ 779129 w 1025839"/>
              <a:gd name="connsiteY5" fmla="*/ 289859 h 397883"/>
              <a:gd name="connsiteX6" fmla="*/ 880998 w 1025839"/>
              <a:gd name="connsiteY6" fmla="*/ 245409 h 397883"/>
              <a:gd name="connsiteX7" fmla="*/ 461721 w 1025839"/>
              <a:gd name="connsiteY7" fmla="*/ 117603 h 397883"/>
              <a:gd name="connsiteX8" fmla="*/ 78903 w 1025839"/>
              <a:gd name="connsiteY8" fmla="*/ 207383 h 397883"/>
              <a:gd name="connsiteX9" fmla="*/ 0 w 1025839"/>
              <a:gd name="connsiteY9" fmla="*/ 128008 h 397883"/>
              <a:gd name="connsiteX0" fmla="*/ 0 w 1025839"/>
              <a:gd name="connsiteY0" fmla="*/ 119823 h 389698"/>
              <a:gd name="connsiteX1" fmla="*/ 416169 w 1025839"/>
              <a:gd name="connsiteY1" fmla="*/ 4715 h 389698"/>
              <a:gd name="connsiteX2" fmla="*/ 937234 w 1025839"/>
              <a:gd name="connsiteY2" fmla="*/ 208649 h 389698"/>
              <a:gd name="connsiteX3" fmla="*/ 1025839 w 1025839"/>
              <a:gd name="connsiteY3" fmla="*/ 126099 h 389698"/>
              <a:gd name="connsiteX4" fmla="*/ 948938 w 1025839"/>
              <a:gd name="connsiteY4" fmla="*/ 389698 h 389698"/>
              <a:gd name="connsiteX5" fmla="*/ 779129 w 1025839"/>
              <a:gd name="connsiteY5" fmla="*/ 281674 h 389698"/>
              <a:gd name="connsiteX6" fmla="*/ 880998 w 1025839"/>
              <a:gd name="connsiteY6" fmla="*/ 237224 h 389698"/>
              <a:gd name="connsiteX7" fmla="*/ 461721 w 1025839"/>
              <a:gd name="connsiteY7" fmla="*/ 109418 h 389698"/>
              <a:gd name="connsiteX8" fmla="*/ 78903 w 1025839"/>
              <a:gd name="connsiteY8" fmla="*/ 199198 h 389698"/>
              <a:gd name="connsiteX9" fmla="*/ 0 w 1025839"/>
              <a:gd name="connsiteY9" fmla="*/ 119823 h 389698"/>
              <a:gd name="connsiteX0" fmla="*/ 0 w 1025839"/>
              <a:gd name="connsiteY0" fmla="*/ 115538 h 385413"/>
              <a:gd name="connsiteX1" fmla="*/ 416169 w 1025839"/>
              <a:gd name="connsiteY1" fmla="*/ 430 h 385413"/>
              <a:gd name="connsiteX2" fmla="*/ 937234 w 1025839"/>
              <a:gd name="connsiteY2" fmla="*/ 204364 h 385413"/>
              <a:gd name="connsiteX3" fmla="*/ 1025839 w 1025839"/>
              <a:gd name="connsiteY3" fmla="*/ 121814 h 385413"/>
              <a:gd name="connsiteX4" fmla="*/ 948938 w 1025839"/>
              <a:gd name="connsiteY4" fmla="*/ 385413 h 385413"/>
              <a:gd name="connsiteX5" fmla="*/ 779129 w 1025839"/>
              <a:gd name="connsiteY5" fmla="*/ 277389 h 385413"/>
              <a:gd name="connsiteX6" fmla="*/ 880998 w 1025839"/>
              <a:gd name="connsiteY6" fmla="*/ 232939 h 385413"/>
              <a:gd name="connsiteX7" fmla="*/ 461721 w 1025839"/>
              <a:gd name="connsiteY7" fmla="*/ 105133 h 385413"/>
              <a:gd name="connsiteX8" fmla="*/ 78903 w 1025839"/>
              <a:gd name="connsiteY8" fmla="*/ 194913 h 385413"/>
              <a:gd name="connsiteX9" fmla="*/ 0 w 1025839"/>
              <a:gd name="connsiteY9" fmla="*/ 115538 h 385413"/>
              <a:gd name="connsiteX0" fmla="*/ 0 w 1025839"/>
              <a:gd name="connsiteY0" fmla="*/ 119822 h 389697"/>
              <a:gd name="connsiteX1" fmla="*/ 416169 w 1025839"/>
              <a:gd name="connsiteY1" fmla="*/ 4714 h 389697"/>
              <a:gd name="connsiteX2" fmla="*/ 937234 w 1025839"/>
              <a:gd name="connsiteY2" fmla="*/ 208648 h 389697"/>
              <a:gd name="connsiteX3" fmla="*/ 1025839 w 1025839"/>
              <a:gd name="connsiteY3" fmla="*/ 126098 h 389697"/>
              <a:gd name="connsiteX4" fmla="*/ 948938 w 1025839"/>
              <a:gd name="connsiteY4" fmla="*/ 389697 h 389697"/>
              <a:gd name="connsiteX5" fmla="*/ 779129 w 1025839"/>
              <a:gd name="connsiteY5" fmla="*/ 281673 h 389697"/>
              <a:gd name="connsiteX6" fmla="*/ 880998 w 1025839"/>
              <a:gd name="connsiteY6" fmla="*/ 237223 h 389697"/>
              <a:gd name="connsiteX7" fmla="*/ 461721 w 1025839"/>
              <a:gd name="connsiteY7" fmla="*/ 109417 h 389697"/>
              <a:gd name="connsiteX8" fmla="*/ 78903 w 1025839"/>
              <a:gd name="connsiteY8" fmla="*/ 199197 h 389697"/>
              <a:gd name="connsiteX9" fmla="*/ 0 w 1025839"/>
              <a:gd name="connsiteY9" fmla="*/ 119822 h 389697"/>
              <a:gd name="connsiteX0" fmla="*/ 0 w 1025839"/>
              <a:gd name="connsiteY0" fmla="*/ 119822 h 389697"/>
              <a:gd name="connsiteX1" fmla="*/ 416169 w 1025839"/>
              <a:gd name="connsiteY1" fmla="*/ 4714 h 389697"/>
              <a:gd name="connsiteX2" fmla="*/ 937234 w 1025839"/>
              <a:gd name="connsiteY2" fmla="*/ 208648 h 389697"/>
              <a:gd name="connsiteX3" fmla="*/ 1025839 w 1025839"/>
              <a:gd name="connsiteY3" fmla="*/ 126098 h 389697"/>
              <a:gd name="connsiteX4" fmla="*/ 948938 w 1025839"/>
              <a:gd name="connsiteY4" fmla="*/ 389697 h 389697"/>
              <a:gd name="connsiteX5" fmla="*/ 779129 w 1025839"/>
              <a:gd name="connsiteY5" fmla="*/ 281673 h 389697"/>
              <a:gd name="connsiteX6" fmla="*/ 880998 w 1025839"/>
              <a:gd name="connsiteY6" fmla="*/ 237223 h 389697"/>
              <a:gd name="connsiteX7" fmla="*/ 379171 w 1025839"/>
              <a:gd name="connsiteY7" fmla="*/ 103067 h 389697"/>
              <a:gd name="connsiteX8" fmla="*/ 78903 w 1025839"/>
              <a:gd name="connsiteY8" fmla="*/ 199197 h 389697"/>
              <a:gd name="connsiteX9" fmla="*/ 0 w 1025839"/>
              <a:gd name="connsiteY9" fmla="*/ 119822 h 389697"/>
              <a:gd name="connsiteX0" fmla="*/ 0 w 1025839"/>
              <a:gd name="connsiteY0" fmla="*/ 119822 h 389697"/>
              <a:gd name="connsiteX1" fmla="*/ 416169 w 1025839"/>
              <a:gd name="connsiteY1" fmla="*/ 4714 h 389697"/>
              <a:gd name="connsiteX2" fmla="*/ 937234 w 1025839"/>
              <a:gd name="connsiteY2" fmla="*/ 208648 h 389697"/>
              <a:gd name="connsiteX3" fmla="*/ 1025839 w 1025839"/>
              <a:gd name="connsiteY3" fmla="*/ 126098 h 389697"/>
              <a:gd name="connsiteX4" fmla="*/ 948938 w 1025839"/>
              <a:gd name="connsiteY4" fmla="*/ 389697 h 389697"/>
              <a:gd name="connsiteX5" fmla="*/ 779129 w 1025839"/>
              <a:gd name="connsiteY5" fmla="*/ 281673 h 389697"/>
              <a:gd name="connsiteX6" fmla="*/ 880998 w 1025839"/>
              <a:gd name="connsiteY6" fmla="*/ 237223 h 389697"/>
              <a:gd name="connsiteX7" fmla="*/ 379171 w 1025839"/>
              <a:gd name="connsiteY7" fmla="*/ 103067 h 389697"/>
              <a:gd name="connsiteX8" fmla="*/ 78903 w 1025839"/>
              <a:gd name="connsiteY8" fmla="*/ 199197 h 389697"/>
              <a:gd name="connsiteX9" fmla="*/ 0 w 1025839"/>
              <a:gd name="connsiteY9" fmla="*/ 119822 h 38969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379171 w 1025839"/>
              <a:gd name="connsiteY7" fmla="*/ 207517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398221 w 1025839"/>
              <a:gd name="connsiteY7" fmla="*/ 105917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410128 w 1025839"/>
              <a:gd name="connsiteY7" fmla="*/ 179736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438703 w 1025839"/>
              <a:gd name="connsiteY7" fmla="*/ 108299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455372 w 1025839"/>
              <a:gd name="connsiteY7" fmla="*/ 146399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455372 w 1025839"/>
              <a:gd name="connsiteY7" fmla="*/ 146399 h 494147"/>
              <a:gd name="connsiteX8" fmla="*/ 78903 w 1025839"/>
              <a:gd name="connsiteY8" fmla="*/ 303647 h 494147"/>
              <a:gd name="connsiteX9" fmla="*/ 0 w 1025839"/>
              <a:gd name="connsiteY9" fmla="*/ 224272 h 494147"/>
              <a:gd name="connsiteX0" fmla="*/ 0 w 1025839"/>
              <a:gd name="connsiteY0" fmla="*/ 224272 h 494147"/>
              <a:gd name="connsiteX1" fmla="*/ 435219 w 1025839"/>
              <a:gd name="connsiteY1" fmla="*/ 1214 h 494147"/>
              <a:gd name="connsiteX2" fmla="*/ 937234 w 1025839"/>
              <a:gd name="connsiteY2" fmla="*/ 313098 h 494147"/>
              <a:gd name="connsiteX3" fmla="*/ 1025839 w 1025839"/>
              <a:gd name="connsiteY3" fmla="*/ 230548 h 494147"/>
              <a:gd name="connsiteX4" fmla="*/ 948938 w 1025839"/>
              <a:gd name="connsiteY4" fmla="*/ 494147 h 494147"/>
              <a:gd name="connsiteX5" fmla="*/ 779129 w 1025839"/>
              <a:gd name="connsiteY5" fmla="*/ 386123 h 494147"/>
              <a:gd name="connsiteX6" fmla="*/ 880998 w 1025839"/>
              <a:gd name="connsiteY6" fmla="*/ 341673 h 494147"/>
              <a:gd name="connsiteX7" fmla="*/ 455372 w 1025839"/>
              <a:gd name="connsiteY7" fmla="*/ 146399 h 494147"/>
              <a:gd name="connsiteX8" fmla="*/ 202728 w 1025839"/>
              <a:gd name="connsiteY8" fmla="*/ 234591 h 494147"/>
              <a:gd name="connsiteX9" fmla="*/ 0 w 1025839"/>
              <a:gd name="connsiteY9" fmla="*/ 224272 h 494147"/>
              <a:gd name="connsiteX0" fmla="*/ 8531 w 831963"/>
              <a:gd name="connsiteY0" fmla="*/ 54428 h 583859"/>
              <a:gd name="connsiteX1" fmla="*/ 241343 w 831963"/>
              <a:gd name="connsiteY1" fmla="*/ 90926 h 583859"/>
              <a:gd name="connsiteX2" fmla="*/ 743358 w 831963"/>
              <a:gd name="connsiteY2" fmla="*/ 402810 h 583859"/>
              <a:gd name="connsiteX3" fmla="*/ 831963 w 831963"/>
              <a:gd name="connsiteY3" fmla="*/ 320260 h 583859"/>
              <a:gd name="connsiteX4" fmla="*/ 755062 w 831963"/>
              <a:gd name="connsiteY4" fmla="*/ 583859 h 583859"/>
              <a:gd name="connsiteX5" fmla="*/ 585253 w 831963"/>
              <a:gd name="connsiteY5" fmla="*/ 475835 h 583859"/>
              <a:gd name="connsiteX6" fmla="*/ 687122 w 831963"/>
              <a:gd name="connsiteY6" fmla="*/ 431385 h 583859"/>
              <a:gd name="connsiteX7" fmla="*/ 261496 w 831963"/>
              <a:gd name="connsiteY7" fmla="*/ 236111 h 583859"/>
              <a:gd name="connsiteX8" fmla="*/ 8852 w 831963"/>
              <a:gd name="connsiteY8" fmla="*/ 324303 h 583859"/>
              <a:gd name="connsiteX9" fmla="*/ 8531 w 831963"/>
              <a:gd name="connsiteY9" fmla="*/ 54428 h 583859"/>
              <a:gd name="connsiteX0" fmla="*/ 8531 w 831963"/>
              <a:gd name="connsiteY0" fmla="*/ 5049 h 534480"/>
              <a:gd name="connsiteX1" fmla="*/ 241343 w 831963"/>
              <a:gd name="connsiteY1" fmla="*/ 41547 h 534480"/>
              <a:gd name="connsiteX2" fmla="*/ 743358 w 831963"/>
              <a:gd name="connsiteY2" fmla="*/ 353431 h 534480"/>
              <a:gd name="connsiteX3" fmla="*/ 831963 w 831963"/>
              <a:gd name="connsiteY3" fmla="*/ 270881 h 534480"/>
              <a:gd name="connsiteX4" fmla="*/ 755062 w 831963"/>
              <a:gd name="connsiteY4" fmla="*/ 534480 h 534480"/>
              <a:gd name="connsiteX5" fmla="*/ 585253 w 831963"/>
              <a:gd name="connsiteY5" fmla="*/ 426456 h 534480"/>
              <a:gd name="connsiteX6" fmla="*/ 687122 w 831963"/>
              <a:gd name="connsiteY6" fmla="*/ 382006 h 534480"/>
              <a:gd name="connsiteX7" fmla="*/ 261496 w 831963"/>
              <a:gd name="connsiteY7" fmla="*/ 186732 h 534480"/>
              <a:gd name="connsiteX8" fmla="*/ 8852 w 831963"/>
              <a:gd name="connsiteY8" fmla="*/ 274924 h 534480"/>
              <a:gd name="connsiteX9" fmla="*/ 8531 w 831963"/>
              <a:gd name="connsiteY9" fmla="*/ 5049 h 534480"/>
              <a:gd name="connsiteX0" fmla="*/ 14573 w 838005"/>
              <a:gd name="connsiteY0" fmla="*/ 5049 h 534480"/>
              <a:gd name="connsiteX1" fmla="*/ 247385 w 838005"/>
              <a:gd name="connsiteY1" fmla="*/ 41547 h 534480"/>
              <a:gd name="connsiteX2" fmla="*/ 749400 w 838005"/>
              <a:gd name="connsiteY2" fmla="*/ 353431 h 534480"/>
              <a:gd name="connsiteX3" fmla="*/ 838005 w 838005"/>
              <a:gd name="connsiteY3" fmla="*/ 270881 h 534480"/>
              <a:gd name="connsiteX4" fmla="*/ 761104 w 838005"/>
              <a:gd name="connsiteY4" fmla="*/ 534480 h 534480"/>
              <a:gd name="connsiteX5" fmla="*/ 591295 w 838005"/>
              <a:gd name="connsiteY5" fmla="*/ 426456 h 534480"/>
              <a:gd name="connsiteX6" fmla="*/ 693164 w 838005"/>
              <a:gd name="connsiteY6" fmla="*/ 382006 h 534480"/>
              <a:gd name="connsiteX7" fmla="*/ 267538 w 838005"/>
              <a:gd name="connsiteY7" fmla="*/ 186732 h 534480"/>
              <a:gd name="connsiteX8" fmla="*/ 14894 w 838005"/>
              <a:gd name="connsiteY8" fmla="*/ 274924 h 534480"/>
              <a:gd name="connsiteX9" fmla="*/ 14573 w 838005"/>
              <a:gd name="connsiteY9" fmla="*/ 5049 h 534480"/>
              <a:gd name="connsiteX0" fmla="*/ 6261 w 829693"/>
              <a:gd name="connsiteY0" fmla="*/ 5049 h 534480"/>
              <a:gd name="connsiteX1" fmla="*/ 239073 w 829693"/>
              <a:gd name="connsiteY1" fmla="*/ 41547 h 534480"/>
              <a:gd name="connsiteX2" fmla="*/ 741088 w 829693"/>
              <a:gd name="connsiteY2" fmla="*/ 353431 h 534480"/>
              <a:gd name="connsiteX3" fmla="*/ 829693 w 829693"/>
              <a:gd name="connsiteY3" fmla="*/ 270881 h 534480"/>
              <a:gd name="connsiteX4" fmla="*/ 752792 w 829693"/>
              <a:gd name="connsiteY4" fmla="*/ 534480 h 534480"/>
              <a:gd name="connsiteX5" fmla="*/ 582983 w 829693"/>
              <a:gd name="connsiteY5" fmla="*/ 426456 h 534480"/>
              <a:gd name="connsiteX6" fmla="*/ 684852 w 829693"/>
              <a:gd name="connsiteY6" fmla="*/ 382006 h 534480"/>
              <a:gd name="connsiteX7" fmla="*/ 259226 w 829693"/>
              <a:gd name="connsiteY7" fmla="*/ 186732 h 534480"/>
              <a:gd name="connsiteX8" fmla="*/ 6582 w 829693"/>
              <a:gd name="connsiteY8" fmla="*/ 274924 h 534480"/>
              <a:gd name="connsiteX9" fmla="*/ 6261 w 829693"/>
              <a:gd name="connsiteY9" fmla="*/ 5049 h 534480"/>
              <a:gd name="connsiteX0" fmla="*/ 6261 w 829693"/>
              <a:gd name="connsiteY0" fmla="*/ 5049 h 534480"/>
              <a:gd name="connsiteX1" fmla="*/ 239073 w 829693"/>
              <a:gd name="connsiteY1" fmla="*/ 41547 h 534480"/>
              <a:gd name="connsiteX2" fmla="*/ 741088 w 829693"/>
              <a:gd name="connsiteY2" fmla="*/ 353431 h 534480"/>
              <a:gd name="connsiteX3" fmla="*/ 829693 w 829693"/>
              <a:gd name="connsiteY3" fmla="*/ 270881 h 534480"/>
              <a:gd name="connsiteX4" fmla="*/ 752792 w 829693"/>
              <a:gd name="connsiteY4" fmla="*/ 534480 h 534480"/>
              <a:gd name="connsiteX5" fmla="*/ 582983 w 829693"/>
              <a:gd name="connsiteY5" fmla="*/ 426456 h 534480"/>
              <a:gd name="connsiteX6" fmla="*/ 684852 w 829693"/>
              <a:gd name="connsiteY6" fmla="*/ 382006 h 534480"/>
              <a:gd name="connsiteX7" fmla="*/ 259226 w 829693"/>
              <a:gd name="connsiteY7" fmla="*/ 186732 h 534480"/>
              <a:gd name="connsiteX8" fmla="*/ 6582 w 829693"/>
              <a:gd name="connsiteY8" fmla="*/ 274924 h 534480"/>
              <a:gd name="connsiteX9" fmla="*/ 6261 w 829693"/>
              <a:gd name="connsiteY9" fmla="*/ 5049 h 534480"/>
              <a:gd name="connsiteX0" fmla="*/ 6261 w 829693"/>
              <a:gd name="connsiteY0" fmla="*/ 5049 h 534480"/>
              <a:gd name="connsiteX1" fmla="*/ 239073 w 829693"/>
              <a:gd name="connsiteY1" fmla="*/ 41547 h 534480"/>
              <a:gd name="connsiteX2" fmla="*/ 741088 w 829693"/>
              <a:gd name="connsiteY2" fmla="*/ 353431 h 534480"/>
              <a:gd name="connsiteX3" fmla="*/ 829693 w 829693"/>
              <a:gd name="connsiteY3" fmla="*/ 270881 h 534480"/>
              <a:gd name="connsiteX4" fmla="*/ 752792 w 829693"/>
              <a:gd name="connsiteY4" fmla="*/ 534480 h 534480"/>
              <a:gd name="connsiteX5" fmla="*/ 582983 w 829693"/>
              <a:gd name="connsiteY5" fmla="*/ 426456 h 534480"/>
              <a:gd name="connsiteX6" fmla="*/ 684852 w 829693"/>
              <a:gd name="connsiteY6" fmla="*/ 382006 h 534480"/>
              <a:gd name="connsiteX7" fmla="*/ 259226 w 829693"/>
              <a:gd name="connsiteY7" fmla="*/ 186732 h 534480"/>
              <a:gd name="connsiteX8" fmla="*/ 6582 w 829693"/>
              <a:gd name="connsiteY8" fmla="*/ 274924 h 534480"/>
              <a:gd name="connsiteX9" fmla="*/ 6261 w 829693"/>
              <a:gd name="connsiteY9" fmla="*/ 5049 h 534480"/>
              <a:gd name="connsiteX0" fmla="*/ 6261 w 829693"/>
              <a:gd name="connsiteY0" fmla="*/ 5049 h 534480"/>
              <a:gd name="connsiteX1" fmla="*/ 239073 w 829693"/>
              <a:gd name="connsiteY1" fmla="*/ 41547 h 534480"/>
              <a:gd name="connsiteX2" fmla="*/ 741088 w 829693"/>
              <a:gd name="connsiteY2" fmla="*/ 353431 h 534480"/>
              <a:gd name="connsiteX3" fmla="*/ 829693 w 829693"/>
              <a:gd name="connsiteY3" fmla="*/ 270881 h 534480"/>
              <a:gd name="connsiteX4" fmla="*/ 752792 w 829693"/>
              <a:gd name="connsiteY4" fmla="*/ 534480 h 534480"/>
              <a:gd name="connsiteX5" fmla="*/ 582983 w 829693"/>
              <a:gd name="connsiteY5" fmla="*/ 426456 h 534480"/>
              <a:gd name="connsiteX6" fmla="*/ 684852 w 829693"/>
              <a:gd name="connsiteY6" fmla="*/ 382006 h 534480"/>
              <a:gd name="connsiteX7" fmla="*/ 104445 w 829693"/>
              <a:gd name="connsiteY7" fmla="*/ 158157 h 534480"/>
              <a:gd name="connsiteX8" fmla="*/ 6582 w 829693"/>
              <a:gd name="connsiteY8" fmla="*/ 274924 h 534480"/>
              <a:gd name="connsiteX9" fmla="*/ 6261 w 829693"/>
              <a:gd name="connsiteY9" fmla="*/ 5049 h 534480"/>
              <a:gd name="connsiteX0" fmla="*/ 3795 w 827227"/>
              <a:gd name="connsiteY0" fmla="*/ 5049 h 534480"/>
              <a:gd name="connsiteX1" fmla="*/ 236607 w 827227"/>
              <a:gd name="connsiteY1" fmla="*/ 41547 h 534480"/>
              <a:gd name="connsiteX2" fmla="*/ 738622 w 827227"/>
              <a:gd name="connsiteY2" fmla="*/ 353431 h 534480"/>
              <a:gd name="connsiteX3" fmla="*/ 827227 w 827227"/>
              <a:gd name="connsiteY3" fmla="*/ 270881 h 534480"/>
              <a:gd name="connsiteX4" fmla="*/ 750326 w 827227"/>
              <a:gd name="connsiteY4" fmla="*/ 534480 h 534480"/>
              <a:gd name="connsiteX5" fmla="*/ 580517 w 827227"/>
              <a:gd name="connsiteY5" fmla="*/ 426456 h 534480"/>
              <a:gd name="connsiteX6" fmla="*/ 682386 w 827227"/>
              <a:gd name="connsiteY6" fmla="*/ 382006 h 534480"/>
              <a:gd name="connsiteX7" fmla="*/ 101979 w 827227"/>
              <a:gd name="connsiteY7" fmla="*/ 158157 h 534480"/>
              <a:gd name="connsiteX8" fmla="*/ 8879 w 827227"/>
              <a:gd name="connsiteY8" fmla="*/ 148718 h 534480"/>
              <a:gd name="connsiteX9" fmla="*/ 3795 w 827227"/>
              <a:gd name="connsiteY9" fmla="*/ 5049 h 534480"/>
              <a:gd name="connsiteX0" fmla="*/ 21926 w 845358"/>
              <a:gd name="connsiteY0" fmla="*/ 5049 h 534480"/>
              <a:gd name="connsiteX1" fmla="*/ 254738 w 845358"/>
              <a:gd name="connsiteY1" fmla="*/ 41547 h 534480"/>
              <a:gd name="connsiteX2" fmla="*/ 756753 w 845358"/>
              <a:gd name="connsiteY2" fmla="*/ 353431 h 534480"/>
              <a:gd name="connsiteX3" fmla="*/ 845358 w 845358"/>
              <a:gd name="connsiteY3" fmla="*/ 270881 h 534480"/>
              <a:gd name="connsiteX4" fmla="*/ 768457 w 845358"/>
              <a:gd name="connsiteY4" fmla="*/ 534480 h 534480"/>
              <a:gd name="connsiteX5" fmla="*/ 598648 w 845358"/>
              <a:gd name="connsiteY5" fmla="*/ 426456 h 534480"/>
              <a:gd name="connsiteX6" fmla="*/ 700517 w 845358"/>
              <a:gd name="connsiteY6" fmla="*/ 382006 h 534480"/>
              <a:gd name="connsiteX7" fmla="*/ 120110 w 845358"/>
              <a:gd name="connsiteY7" fmla="*/ 158157 h 534480"/>
              <a:gd name="connsiteX8" fmla="*/ 27010 w 845358"/>
              <a:gd name="connsiteY8" fmla="*/ 148718 h 534480"/>
              <a:gd name="connsiteX9" fmla="*/ 21926 w 845358"/>
              <a:gd name="connsiteY9" fmla="*/ 5049 h 534480"/>
              <a:gd name="connsiteX0" fmla="*/ 16852 w 840284"/>
              <a:gd name="connsiteY0" fmla="*/ 5049 h 534480"/>
              <a:gd name="connsiteX1" fmla="*/ 249664 w 840284"/>
              <a:gd name="connsiteY1" fmla="*/ 41547 h 534480"/>
              <a:gd name="connsiteX2" fmla="*/ 751679 w 840284"/>
              <a:gd name="connsiteY2" fmla="*/ 353431 h 534480"/>
              <a:gd name="connsiteX3" fmla="*/ 840284 w 840284"/>
              <a:gd name="connsiteY3" fmla="*/ 270881 h 534480"/>
              <a:gd name="connsiteX4" fmla="*/ 763383 w 840284"/>
              <a:gd name="connsiteY4" fmla="*/ 534480 h 534480"/>
              <a:gd name="connsiteX5" fmla="*/ 593574 w 840284"/>
              <a:gd name="connsiteY5" fmla="*/ 426456 h 534480"/>
              <a:gd name="connsiteX6" fmla="*/ 695443 w 840284"/>
              <a:gd name="connsiteY6" fmla="*/ 382006 h 534480"/>
              <a:gd name="connsiteX7" fmla="*/ 115036 w 840284"/>
              <a:gd name="connsiteY7" fmla="*/ 158157 h 534480"/>
              <a:gd name="connsiteX8" fmla="*/ 21936 w 840284"/>
              <a:gd name="connsiteY8" fmla="*/ 148718 h 534480"/>
              <a:gd name="connsiteX9" fmla="*/ 16852 w 840284"/>
              <a:gd name="connsiteY9" fmla="*/ 5049 h 534480"/>
              <a:gd name="connsiteX0" fmla="*/ 3795 w 827227"/>
              <a:gd name="connsiteY0" fmla="*/ 5049 h 534480"/>
              <a:gd name="connsiteX1" fmla="*/ 236607 w 827227"/>
              <a:gd name="connsiteY1" fmla="*/ 41547 h 534480"/>
              <a:gd name="connsiteX2" fmla="*/ 738622 w 827227"/>
              <a:gd name="connsiteY2" fmla="*/ 353431 h 534480"/>
              <a:gd name="connsiteX3" fmla="*/ 827227 w 827227"/>
              <a:gd name="connsiteY3" fmla="*/ 270881 h 534480"/>
              <a:gd name="connsiteX4" fmla="*/ 750326 w 827227"/>
              <a:gd name="connsiteY4" fmla="*/ 534480 h 534480"/>
              <a:gd name="connsiteX5" fmla="*/ 580517 w 827227"/>
              <a:gd name="connsiteY5" fmla="*/ 426456 h 534480"/>
              <a:gd name="connsiteX6" fmla="*/ 682386 w 827227"/>
              <a:gd name="connsiteY6" fmla="*/ 382006 h 534480"/>
              <a:gd name="connsiteX7" fmla="*/ 101979 w 827227"/>
              <a:gd name="connsiteY7" fmla="*/ 158157 h 534480"/>
              <a:gd name="connsiteX8" fmla="*/ 8879 w 827227"/>
              <a:gd name="connsiteY8" fmla="*/ 148718 h 534480"/>
              <a:gd name="connsiteX9" fmla="*/ 3795 w 827227"/>
              <a:gd name="connsiteY9" fmla="*/ 5049 h 534480"/>
              <a:gd name="connsiteX0" fmla="*/ 3795 w 827227"/>
              <a:gd name="connsiteY0" fmla="*/ 5049 h 534480"/>
              <a:gd name="connsiteX1" fmla="*/ 236607 w 827227"/>
              <a:gd name="connsiteY1" fmla="*/ 41547 h 534480"/>
              <a:gd name="connsiteX2" fmla="*/ 738622 w 827227"/>
              <a:gd name="connsiteY2" fmla="*/ 353431 h 534480"/>
              <a:gd name="connsiteX3" fmla="*/ 827227 w 827227"/>
              <a:gd name="connsiteY3" fmla="*/ 270881 h 534480"/>
              <a:gd name="connsiteX4" fmla="*/ 750326 w 827227"/>
              <a:gd name="connsiteY4" fmla="*/ 534480 h 534480"/>
              <a:gd name="connsiteX5" fmla="*/ 580517 w 827227"/>
              <a:gd name="connsiteY5" fmla="*/ 426456 h 534480"/>
              <a:gd name="connsiteX6" fmla="*/ 682386 w 827227"/>
              <a:gd name="connsiteY6" fmla="*/ 382006 h 534480"/>
              <a:gd name="connsiteX7" fmla="*/ 101979 w 827227"/>
              <a:gd name="connsiteY7" fmla="*/ 158157 h 534480"/>
              <a:gd name="connsiteX8" fmla="*/ 8879 w 827227"/>
              <a:gd name="connsiteY8" fmla="*/ 148718 h 534480"/>
              <a:gd name="connsiteX9" fmla="*/ 3795 w 827227"/>
              <a:gd name="connsiteY9" fmla="*/ 5049 h 534480"/>
              <a:gd name="connsiteX0" fmla="*/ 1930 w 825362"/>
              <a:gd name="connsiteY0" fmla="*/ 5049 h 534480"/>
              <a:gd name="connsiteX1" fmla="*/ 234742 w 825362"/>
              <a:gd name="connsiteY1" fmla="*/ 41547 h 534480"/>
              <a:gd name="connsiteX2" fmla="*/ 736757 w 825362"/>
              <a:gd name="connsiteY2" fmla="*/ 353431 h 534480"/>
              <a:gd name="connsiteX3" fmla="*/ 825362 w 825362"/>
              <a:gd name="connsiteY3" fmla="*/ 270881 h 534480"/>
              <a:gd name="connsiteX4" fmla="*/ 748461 w 825362"/>
              <a:gd name="connsiteY4" fmla="*/ 534480 h 534480"/>
              <a:gd name="connsiteX5" fmla="*/ 578652 w 825362"/>
              <a:gd name="connsiteY5" fmla="*/ 426456 h 534480"/>
              <a:gd name="connsiteX6" fmla="*/ 680521 w 825362"/>
              <a:gd name="connsiteY6" fmla="*/ 382006 h 534480"/>
              <a:gd name="connsiteX7" fmla="*/ 100114 w 825362"/>
              <a:gd name="connsiteY7" fmla="*/ 158157 h 534480"/>
              <a:gd name="connsiteX8" fmla="*/ 7014 w 825362"/>
              <a:gd name="connsiteY8" fmla="*/ 148718 h 534480"/>
              <a:gd name="connsiteX9" fmla="*/ 1930 w 825362"/>
              <a:gd name="connsiteY9" fmla="*/ 5049 h 534480"/>
              <a:gd name="connsiteX0" fmla="*/ 35 w 823467"/>
              <a:gd name="connsiteY0" fmla="*/ 5049 h 534480"/>
              <a:gd name="connsiteX1" fmla="*/ 232847 w 823467"/>
              <a:gd name="connsiteY1" fmla="*/ 41547 h 534480"/>
              <a:gd name="connsiteX2" fmla="*/ 734862 w 823467"/>
              <a:gd name="connsiteY2" fmla="*/ 353431 h 534480"/>
              <a:gd name="connsiteX3" fmla="*/ 823467 w 823467"/>
              <a:gd name="connsiteY3" fmla="*/ 270881 h 534480"/>
              <a:gd name="connsiteX4" fmla="*/ 746566 w 823467"/>
              <a:gd name="connsiteY4" fmla="*/ 534480 h 534480"/>
              <a:gd name="connsiteX5" fmla="*/ 576757 w 823467"/>
              <a:gd name="connsiteY5" fmla="*/ 426456 h 534480"/>
              <a:gd name="connsiteX6" fmla="*/ 678626 w 823467"/>
              <a:gd name="connsiteY6" fmla="*/ 382006 h 534480"/>
              <a:gd name="connsiteX7" fmla="*/ 98219 w 823467"/>
              <a:gd name="connsiteY7" fmla="*/ 158157 h 534480"/>
              <a:gd name="connsiteX8" fmla="*/ 5119 w 823467"/>
              <a:gd name="connsiteY8" fmla="*/ 148718 h 534480"/>
              <a:gd name="connsiteX9" fmla="*/ 35 w 823467"/>
              <a:gd name="connsiteY9" fmla="*/ 5049 h 534480"/>
              <a:gd name="connsiteX0" fmla="*/ 35 w 823467"/>
              <a:gd name="connsiteY0" fmla="*/ 2020 h 531451"/>
              <a:gd name="connsiteX1" fmla="*/ 232847 w 823467"/>
              <a:gd name="connsiteY1" fmla="*/ 38518 h 531451"/>
              <a:gd name="connsiteX2" fmla="*/ 734862 w 823467"/>
              <a:gd name="connsiteY2" fmla="*/ 350402 h 531451"/>
              <a:gd name="connsiteX3" fmla="*/ 823467 w 823467"/>
              <a:gd name="connsiteY3" fmla="*/ 267852 h 531451"/>
              <a:gd name="connsiteX4" fmla="*/ 746566 w 823467"/>
              <a:gd name="connsiteY4" fmla="*/ 531451 h 531451"/>
              <a:gd name="connsiteX5" fmla="*/ 576757 w 823467"/>
              <a:gd name="connsiteY5" fmla="*/ 423427 h 531451"/>
              <a:gd name="connsiteX6" fmla="*/ 678626 w 823467"/>
              <a:gd name="connsiteY6" fmla="*/ 378977 h 531451"/>
              <a:gd name="connsiteX7" fmla="*/ 98219 w 823467"/>
              <a:gd name="connsiteY7" fmla="*/ 155128 h 531451"/>
              <a:gd name="connsiteX8" fmla="*/ 5119 w 823467"/>
              <a:gd name="connsiteY8" fmla="*/ 145689 h 531451"/>
              <a:gd name="connsiteX9" fmla="*/ 35 w 823467"/>
              <a:gd name="connsiteY9" fmla="*/ 2020 h 531451"/>
              <a:gd name="connsiteX0" fmla="*/ 35 w 823467"/>
              <a:gd name="connsiteY0" fmla="*/ 0 h 529431"/>
              <a:gd name="connsiteX1" fmla="*/ 232847 w 823467"/>
              <a:gd name="connsiteY1" fmla="*/ 36498 h 529431"/>
              <a:gd name="connsiteX2" fmla="*/ 734862 w 823467"/>
              <a:gd name="connsiteY2" fmla="*/ 348382 h 529431"/>
              <a:gd name="connsiteX3" fmla="*/ 823467 w 823467"/>
              <a:gd name="connsiteY3" fmla="*/ 265832 h 529431"/>
              <a:gd name="connsiteX4" fmla="*/ 746566 w 823467"/>
              <a:gd name="connsiteY4" fmla="*/ 529431 h 529431"/>
              <a:gd name="connsiteX5" fmla="*/ 576757 w 823467"/>
              <a:gd name="connsiteY5" fmla="*/ 421407 h 529431"/>
              <a:gd name="connsiteX6" fmla="*/ 678626 w 823467"/>
              <a:gd name="connsiteY6" fmla="*/ 376957 h 529431"/>
              <a:gd name="connsiteX7" fmla="*/ 98219 w 823467"/>
              <a:gd name="connsiteY7" fmla="*/ 153108 h 529431"/>
              <a:gd name="connsiteX8" fmla="*/ 5119 w 823467"/>
              <a:gd name="connsiteY8" fmla="*/ 143669 h 529431"/>
              <a:gd name="connsiteX9" fmla="*/ 35 w 823467"/>
              <a:gd name="connsiteY9" fmla="*/ 0 h 529431"/>
              <a:gd name="connsiteX0" fmla="*/ 35 w 823467"/>
              <a:gd name="connsiteY0" fmla="*/ 2018 h 531449"/>
              <a:gd name="connsiteX1" fmla="*/ 232847 w 823467"/>
              <a:gd name="connsiteY1" fmla="*/ 38516 h 531449"/>
              <a:gd name="connsiteX2" fmla="*/ 734862 w 823467"/>
              <a:gd name="connsiteY2" fmla="*/ 350400 h 531449"/>
              <a:gd name="connsiteX3" fmla="*/ 823467 w 823467"/>
              <a:gd name="connsiteY3" fmla="*/ 267850 h 531449"/>
              <a:gd name="connsiteX4" fmla="*/ 746566 w 823467"/>
              <a:gd name="connsiteY4" fmla="*/ 531449 h 531449"/>
              <a:gd name="connsiteX5" fmla="*/ 576757 w 823467"/>
              <a:gd name="connsiteY5" fmla="*/ 423425 h 531449"/>
              <a:gd name="connsiteX6" fmla="*/ 678626 w 823467"/>
              <a:gd name="connsiteY6" fmla="*/ 378975 h 531449"/>
              <a:gd name="connsiteX7" fmla="*/ 98219 w 823467"/>
              <a:gd name="connsiteY7" fmla="*/ 155126 h 531449"/>
              <a:gd name="connsiteX8" fmla="*/ 5119 w 823467"/>
              <a:gd name="connsiteY8" fmla="*/ 145687 h 531449"/>
              <a:gd name="connsiteX9" fmla="*/ 35 w 823467"/>
              <a:gd name="connsiteY9" fmla="*/ 2018 h 531449"/>
              <a:gd name="connsiteX0" fmla="*/ 35 w 823467"/>
              <a:gd name="connsiteY0" fmla="*/ 2018 h 514781"/>
              <a:gd name="connsiteX1" fmla="*/ 232847 w 823467"/>
              <a:gd name="connsiteY1" fmla="*/ 38516 h 514781"/>
              <a:gd name="connsiteX2" fmla="*/ 734862 w 823467"/>
              <a:gd name="connsiteY2" fmla="*/ 350400 h 514781"/>
              <a:gd name="connsiteX3" fmla="*/ 823467 w 823467"/>
              <a:gd name="connsiteY3" fmla="*/ 267850 h 514781"/>
              <a:gd name="connsiteX4" fmla="*/ 784666 w 823467"/>
              <a:gd name="connsiteY4" fmla="*/ 514781 h 514781"/>
              <a:gd name="connsiteX5" fmla="*/ 576757 w 823467"/>
              <a:gd name="connsiteY5" fmla="*/ 423425 h 514781"/>
              <a:gd name="connsiteX6" fmla="*/ 678626 w 823467"/>
              <a:gd name="connsiteY6" fmla="*/ 378975 h 514781"/>
              <a:gd name="connsiteX7" fmla="*/ 98219 w 823467"/>
              <a:gd name="connsiteY7" fmla="*/ 155126 h 514781"/>
              <a:gd name="connsiteX8" fmla="*/ 5119 w 823467"/>
              <a:gd name="connsiteY8" fmla="*/ 145687 h 514781"/>
              <a:gd name="connsiteX9" fmla="*/ 35 w 823467"/>
              <a:gd name="connsiteY9" fmla="*/ 2018 h 514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3467" h="514781">
                <a:moveTo>
                  <a:pt x="35" y="2018"/>
                </a:moveTo>
                <a:cubicBezTo>
                  <a:pt x="17496" y="-653"/>
                  <a:pt x="98469" y="-7642"/>
                  <a:pt x="232847" y="38516"/>
                </a:cubicBezTo>
                <a:cubicBezTo>
                  <a:pt x="361034" y="82547"/>
                  <a:pt x="674105" y="209465"/>
                  <a:pt x="734862" y="350400"/>
                </a:cubicBezTo>
                <a:lnTo>
                  <a:pt x="823467" y="267850"/>
                </a:lnTo>
                <a:lnTo>
                  <a:pt x="784666" y="514781"/>
                </a:lnTo>
                <a:lnTo>
                  <a:pt x="576757" y="423425"/>
                </a:lnTo>
                <a:lnTo>
                  <a:pt x="678626" y="378975"/>
                </a:lnTo>
                <a:cubicBezTo>
                  <a:pt x="619598" y="293210"/>
                  <a:pt x="221879" y="140213"/>
                  <a:pt x="98219" y="155126"/>
                </a:cubicBezTo>
                <a:cubicBezTo>
                  <a:pt x="76891" y="151802"/>
                  <a:pt x="23375" y="149446"/>
                  <a:pt x="5119" y="145687"/>
                </a:cubicBezTo>
                <a:cubicBezTo>
                  <a:pt x="3160" y="109968"/>
                  <a:pt x="-388" y="78217"/>
                  <a:pt x="35" y="2018"/>
                </a:cubicBezTo>
                <a:close/>
              </a:path>
            </a:pathLst>
          </a:custGeom>
          <a:solidFill>
            <a:srgbClr val="B4CC4C"/>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chemeClr val="bg1"/>
              </a:buClr>
              <a:buSzTx/>
              <a:buFontTx/>
              <a:buChar char="•"/>
              <a:tabLst/>
            </a:pPr>
            <a:endParaRPr kumimoji="0" lang="de-CH" sz="2400" b="0" i="0" u="none" strike="noStrike" cap="none" normalizeH="0" baseline="0" dirty="0">
              <a:ln>
                <a:noFill/>
              </a:ln>
              <a:solidFill>
                <a:srgbClr val="232333"/>
              </a:solidFill>
              <a:effectLst/>
              <a:latin typeface="Arial Narrow" pitchFamily="34" charset="0"/>
            </a:endParaRPr>
          </a:p>
        </p:txBody>
      </p:sp>
      <p:sp>
        <p:nvSpPr>
          <p:cNvPr id="25" name="TextBox 24"/>
          <p:cNvSpPr txBox="1"/>
          <p:nvPr/>
        </p:nvSpPr>
        <p:spPr>
          <a:xfrm>
            <a:off x="8210613" y="2221522"/>
            <a:ext cx="1914307" cy="307777"/>
          </a:xfrm>
          <a:prstGeom prst="rect">
            <a:avLst/>
          </a:prstGeom>
          <a:noFill/>
        </p:spPr>
        <p:txBody>
          <a:bodyPr wrap="none" rtlCol="0">
            <a:spAutoFit/>
          </a:bodyPr>
          <a:lstStyle/>
          <a:p>
            <a:r>
              <a:rPr lang="de-CH" sz="1400" dirty="0">
                <a:latin typeface="HelveticaNeue LT 77 BdCn" panose="020B0706030502030204" pitchFamily="34" charset="0"/>
              </a:rPr>
              <a:t>Feedback aumentado</a:t>
            </a:r>
          </a:p>
        </p:txBody>
      </p:sp>
      <p:sp>
        <p:nvSpPr>
          <p:cNvPr id="31" name="TextBox 30"/>
          <p:cNvSpPr txBox="1"/>
          <p:nvPr/>
        </p:nvSpPr>
        <p:spPr>
          <a:xfrm>
            <a:off x="1889969" y="4407350"/>
            <a:ext cx="3600400" cy="769441"/>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Provisión</a:t>
            </a:r>
            <a:r>
              <a:rPr lang="en-US" dirty="0">
                <a:latin typeface="HelveticaNeue LT 77 BdCn" panose="020B0706030502030204" pitchFamily="34" charset="0"/>
              </a:rPr>
              <a:t> de </a:t>
            </a:r>
            <a:r>
              <a:rPr lang="en-US" dirty="0" err="1">
                <a:latin typeface="HelveticaNeue LT 77 BdCn" panose="020B0706030502030204" pitchFamily="34" charset="0"/>
              </a:rPr>
              <a:t>instrucciones</a:t>
            </a:r>
            <a:endParaRPr lang="en-US" dirty="0">
              <a:latin typeface="HelveticaNeue LT 77 BdCn" panose="020B0706030502030204" pitchFamily="34" charset="0"/>
            </a:endParaRPr>
          </a:p>
          <a:p>
            <a:pPr marL="285750" indent="-285750">
              <a:buClr>
                <a:srgbClr val="B4CC4C"/>
              </a:buClr>
              <a:buSzPct val="130000"/>
              <a:buFont typeface="Arial" panose="020B0604020202020204" pitchFamily="34" charset="0"/>
              <a:buChar char="•"/>
            </a:pPr>
            <a:r>
              <a:rPr lang="en-US" sz="1600" dirty="0" err="1">
                <a:latin typeface="HelveticaNeueLT W1G 45 Lt" panose="020B0403020202020204" pitchFamily="34" charset="0"/>
              </a:rPr>
              <a:t>verbales</a:t>
            </a:r>
            <a:r>
              <a:rPr lang="en-US" sz="1600" dirty="0">
                <a:latin typeface="HelveticaNeueLT W1G 45 Lt" panose="020B0403020202020204" pitchFamily="34" charset="0"/>
              </a:rPr>
              <a:t>, </a:t>
            </a:r>
            <a:r>
              <a:rPr lang="en-US" sz="1600" dirty="0" err="1">
                <a:latin typeface="HelveticaNeueLT W1G 45 Lt" panose="020B0403020202020204" pitchFamily="34" charset="0"/>
              </a:rPr>
              <a:t>visuales</a:t>
            </a:r>
            <a:r>
              <a:rPr lang="en-US" sz="1600" dirty="0">
                <a:latin typeface="HelveticaNeueLT W1G 45 Lt" panose="020B0403020202020204" pitchFamily="34" charset="0"/>
              </a:rPr>
              <a:t> [91-92]</a:t>
            </a:r>
          </a:p>
        </p:txBody>
      </p:sp>
      <p:sp>
        <p:nvSpPr>
          <p:cNvPr id="32" name="TextBox 31"/>
          <p:cNvSpPr txBox="1"/>
          <p:nvPr/>
        </p:nvSpPr>
        <p:spPr>
          <a:xfrm>
            <a:off x="6343199" y="4407350"/>
            <a:ext cx="4331746" cy="1766637"/>
          </a:xfrm>
          <a:prstGeom prst="rect">
            <a:avLst/>
          </a:prstGeom>
          <a:noFill/>
        </p:spPr>
        <p:txBody>
          <a:bodyPr wrap="square" rtlCol="0">
            <a:spAutoFit/>
          </a:bodyPr>
          <a:lstStyle/>
          <a:p>
            <a:pPr>
              <a:spcAft>
                <a:spcPts val="1200"/>
              </a:spcAft>
            </a:pPr>
            <a:r>
              <a:rPr lang="en-US" dirty="0" err="1">
                <a:latin typeface="HelveticaNeue LT 77 BdCn" panose="020B0706030502030204" pitchFamily="34" charset="0"/>
              </a:rPr>
              <a:t>Provisión</a:t>
            </a:r>
            <a:r>
              <a:rPr lang="en-US" dirty="0">
                <a:latin typeface="HelveticaNeue LT 77 BdCn" panose="020B0706030502030204" pitchFamily="34" charset="0"/>
              </a:rPr>
              <a:t> de feedback</a:t>
            </a:r>
          </a:p>
          <a:p>
            <a:pPr marL="285750" indent="-285750">
              <a:spcAft>
                <a:spcPts val="600"/>
              </a:spcAft>
              <a:buClr>
                <a:srgbClr val="B4CC4C"/>
              </a:buClr>
              <a:buSzPct val="130000"/>
              <a:buFont typeface="Arial" panose="020B0604020202020204" pitchFamily="34" charset="0"/>
              <a:buChar char="•"/>
            </a:pPr>
            <a:r>
              <a:rPr lang="en-US" sz="1600" dirty="0">
                <a:latin typeface="HelveticaNeueLT W1G 45 Lt" panose="020B0403020202020204" pitchFamily="34" charset="0"/>
              </a:rPr>
              <a:t>Feedback </a:t>
            </a:r>
            <a:r>
              <a:rPr lang="en-US" sz="1600" dirty="0" err="1">
                <a:latin typeface="HelveticaNeueLT W1G 45 Lt" panose="020B0403020202020204" pitchFamily="34" charset="0"/>
              </a:rPr>
              <a:t>inherente</a:t>
            </a:r>
            <a:r>
              <a:rPr lang="en-US" sz="1600" dirty="0">
                <a:latin typeface="HelveticaNeueLT W1G 45 Lt" panose="020B0403020202020204" pitchFamily="34" charset="0"/>
              </a:rPr>
              <a:t>. </a:t>
            </a:r>
          </a:p>
          <a:p>
            <a:pPr marL="285750" indent="-285750">
              <a:spcAft>
                <a:spcPts val="600"/>
              </a:spcAft>
              <a:buClr>
                <a:srgbClr val="B4CC4C"/>
              </a:buClr>
              <a:buSzPct val="130000"/>
              <a:buFont typeface="Arial" panose="020B0604020202020204" pitchFamily="34" charset="0"/>
              <a:buChar char="•"/>
            </a:pPr>
            <a:r>
              <a:rPr lang="en-US" sz="1600" dirty="0">
                <a:latin typeface="HelveticaNeueLT W1G 45 Lt" panose="020B0403020202020204" pitchFamily="34" charset="0"/>
              </a:rPr>
              <a:t>Feedback </a:t>
            </a:r>
            <a:r>
              <a:rPr lang="en-US" sz="1600" dirty="0" err="1">
                <a:latin typeface="HelveticaNeueLT W1G 45 Lt" panose="020B0403020202020204" pitchFamily="34" charset="0"/>
              </a:rPr>
              <a:t>aumentado</a:t>
            </a:r>
            <a:r>
              <a:rPr lang="en-US" sz="1600" dirty="0">
                <a:latin typeface="HelveticaNeueLT W1G 45 Lt" panose="020B0403020202020204" pitchFamily="34" charset="0"/>
              </a:rPr>
              <a:t>.</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Sincronización</a:t>
            </a:r>
            <a:r>
              <a:rPr lang="en-US" sz="1600" dirty="0">
                <a:latin typeface="HelveticaNeueLT W1G 45 Lt" panose="020B0403020202020204" pitchFamily="34" charset="0"/>
              </a:rPr>
              <a:t> </a:t>
            </a:r>
            <a:r>
              <a:rPr lang="en-US" sz="1600" dirty="0" err="1">
                <a:latin typeface="HelveticaNeueLT W1G 45 Lt" panose="020B0403020202020204" pitchFamily="34" charset="0"/>
              </a:rPr>
              <a:t>precisa</a:t>
            </a:r>
            <a:r>
              <a:rPr lang="en-US" sz="1600" dirty="0">
                <a:latin typeface="HelveticaNeueLT W1G 45 Lt" panose="020B0403020202020204" pitchFamily="34" charset="0"/>
              </a:rPr>
              <a:t>. </a:t>
            </a:r>
          </a:p>
          <a:p>
            <a:pPr marL="285750" indent="-285750">
              <a:spcAft>
                <a:spcPts val="600"/>
              </a:spcAft>
              <a:buClr>
                <a:srgbClr val="B4CC4C"/>
              </a:buClr>
              <a:buSzPct val="130000"/>
              <a:buFont typeface="Arial" panose="020B0604020202020204" pitchFamily="34" charset="0"/>
              <a:buChar char="•"/>
            </a:pPr>
            <a:r>
              <a:rPr lang="en-US" sz="1600" dirty="0" err="1">
                <a:latin typeface="HelveticaNeueLT W1G 45 Lt" panose="020B0403020202020204" pitchFamily="34" charset="0"/>
              </a:rPr>
              <a:t>Asistencia</a:t>
            </a:r>
            <a:r>
              <a:rPr lang="en-US" sz="1600" dirty="0">
                <a:latin typeface="HelveticaNeueLT W1G 45 Lt" panose="020B0403020202020204" pitchFamily="34" charset="0"/>
              </a:rPr>
              <a:t> </a:t>
            </a:r>
            <a:r>
              <a:rPr lang="en-US" sz="1600" dirty="0" err="1">
                <a:latin typeface="HelveticaNeueLT W1G 45 Lt" panose="020B0403020202020204" pitchFamily="34" charset="0"/>
              </a:rPr>
              <a:t>según</a:t>
            </a:r>
            <a:r>
              <a:rPr lang="en-US" sz="1600" dirty="0">
                <a:latin typeface="HelveticaNeueLT W1G 45 Lt" panose="020B0403020202020204" pitchFamily="34" charset="0"/>
              </a:rPr>
              <a:t> se </a:t>
            </a:r>
            <a:r>
              <a:rPr lang="en-US" sz="1600" dirty="0" err="1">
                <a:latin typeface="HelveticaNeueLT W1G 45 Lt" panose="020B0403020202020204" pitchFamily="34" charset="0"/>
              </a:rPr>
              <a:t>precisa</a:t>
            </a:r>
            <a:r>
              <a:rPr lang="en-US" sz="1600" dirty="0">
                <a:latin typeface="HelveticaNeueLT W1G 45 Lt" panose="020B0403020202020204" pitchFamily="34" charset="0"/>
              </a:rPr>
              <a:t>. </a:t>
            </a:r>
          </a:p>
        </p:txBody>
      </p:sp>
      <p:sp>
        <p:nvSpPr>
          <p:cNvPr id="33" name="Rectangle 32"/>
          <p:cNvSpPr/>
          <p:nvPr/>
        </p:nvSpPr>
        <p:spPr bwMode="auto">
          <a:xfrm>
            <a:off x="18900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err="1">
                <a:solidFill>
                  <a:schemeClr val="bg1"/>
                </a:solidFill>
                <a:latin typeface="+mj-lt"/>
              </a:rPr>
              <a:t>Instrucciones</a:t>
            </a:r>
            <a:endParaRPr lang="en-US" sz="2000" b="1" dirty="0">
              <a:solidFill>
                <a:schemeClr val="bg1"/>
              </a:solidFill>
              <a:latin typeface="+mj-lt"/>
            </a:endParaRPr>
          </a:p>
        </p:txBody>
      </p:sp>
      <p:sp>
        <p:nvSpPr>
          <p:cNvPr id="34" name="Rectangle 33"/>
          <p:cNvSpPr/>
          <p:nvPr/>
        </p:nvSpPr>
        <p:spPr bwMode="auto">
          <a:xfrm>
            <a:off x="6343200" y="1607414"/>
            <a:ext cx="2700000" cy="540000"/>
          </a:xfrm>
          <a:prstGeom prst="rect">
            <a:avLst/>
          </a:prstGeom>
          <a:solidFill>
            <a:srgbClr val="A7C138"/>
          </a:solidFill>
          <a:ln w="2857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defTabSz="1042988"/>
            <a:r>
              <a:rPr lang="en-US" sz="2000" b="1" dirty="0">
                <a:solidFill>
                  <a:schemeClr val="bg1"/>
                </a:solidFill>
                <a:latin typeface="+mj-lt"/>
              </a:rPr>
              <a:t>Feedback</a:t>
            </a:r>
          </a:p>
        </p:txBody>
      </p:sp>
      <p:grpSp>
        <p:nvGrpSpPr>
          <p:cNvPr id="9" name="Gruppieren 8"/>
          <p:cNvGrpSpPr/>
          <p:nvPr/>
        </p:nvGrpSpPr>
        <p:grpSpPr>
          <a:xfrm>
            <a:off x="7498098" y="2996952"/>
            <a:ext cx="435898" cy="400863"/>
            <a:chOff x="9278770" y="3724044"/>
            <a:chExt cx="435898" cy="400863"/>
          </a:xfrm>
        </p:grpSpPr>
        <p:cxnSp>
          <p:nvCxnSpPr>
            <p:cNvPr id="6" name="Gerade Verbindung 5"/>
            <p:cNvCxnSpPr/>
            <p:nvPr/>
          </p:nvCxnSpPr>
          <p:spPr bwMode="auto">
            <a:xfrm>
              <a:off x="9318668" y="3728907"/>
              <a:ext cx="396000" cy="39600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8" name="Gerade Verbindung 17"/>
            <p:cNvCxnSpPr/>
            <p:nvPr/>
          </p:nvCxnSpPr>
          <p:spPr bwMode="auto">
            <a:xfrm flipH="1">
              <a:off x="9278770" y="3724044"/>
              <a:ext cx="396000" cy="396000"/>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grpSp>
      <p:pic>
        <p:nvPicPr>
          <p:cNvPr id="3" name="Imagen 2">
            <a:extLst>
              <a:ext uri="{FF2B5EF4-FFF2-40B4-BE49-F238E27FC236}">
                <a16:creationId xmlns:a16="http://schemas.microsoft.com/office/drawing/2014/main" id="{B4062945-021C-4571-B47A-1027EF630698}"/>
              </a:ext>
            </a:extLst>
          </p:cNvPr>
          <p:cNvPicPr>
            <a:picLocks noChangeAspect="1"/>
          </p:cNvPicPr>
          <p:nvPr/>
        </p:nvPicPr>
        <p:blipFill>
          <a:blip r:embed="rId5"/>
          <a:stretch>
            <a:fillRect/>
          </a:stretch>
        </p:blipFill>
        <p:spPr>
          <a:xfrm>
            <a:off x="6793674" y="42119"/>
            <a:ext cx="2200847" cy="1194920"/>
          </a:xfrm>
          <a:prstGeom prst="rect">
            <a:avLst/>
          </a:prstGeom>
        </p:spPr>
      </p:pic>
    </p:spTree>
    <p:extLst>
      <p:ext uri="{BB962C8B-B14F-4D97-AF65-F5344CB8AC3E}">
        <p14:creationId xmlns:p14="http://schemas.microsoft.com/office/powerpoint/2010/main" val="4158220429"/>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478203" y="5373047"/>
            <a:ext cx="9980304" cy="679221"/>
            <a:chOff x="478800" y="5122429"/>
            <a:chExt cx="9980304" cy="679221"/>
          </a:xfrm>
        </p:grpSpPr>
        <p:sp>
          <p:nvSpPr>
            <p:cNvPr id="17" name="Rectangle 16"/>
            <p:cNvSpPr/>
            <p:nvPr/>
          </p:nvSpPr>
          <p:spPr bwMode="auto">
            <a:xfrm>
              <a:off x="921600" y="5122429"/>
              <a:ext cx="9537504" cy="679221"/>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Nos </a:t>
              </a:r>
              <a:r>
                <a:rPr lang="en-US" sz="1980" dirty="0" err="1">
                  <a:latin typeface="HelveticaNeueLT W1G 45 Lt" panose="020B0403020202020204" pitchFamily="34" charset="0"/>
                </a:rPr>
                <a:t>proporcionan</a:t>
              </a:r>
              <a:r>
                <a:rPr lang="en-US" sz="1980" dirty="0">
                  <a:latin typeface="HelveticaNeueLT W1G 45 Lt" panose="020B0403020202020204" pitchFamily="34" charset="0"/>
                </a:rPr>
                <a:t> </a:t>
              </a:r>
              <a:r>
                <a:rPr lang="en-US" sz="1980" dirty="0" err="1">
                  <a:latin typeface="HelveticaNeueLT W1G 45 Lt" panose="020B0403020202020204" pitchFamily="34" charset="0"/>
                </a:rPr>
                <a:t>diversas</a:t>
              </a:r>
              <a:r>
                <a:rPr lang="en-US" sz="1980" dirty="0">
                  <a:latin typeface="HelveticaNeueLT W1G 45 Lt" panose="020B0403020202020204" pitchFamily="34" charset="0"/>
                </a:rPr>
                <a:t> </a:t>
              </a:r>
              <a:r>
                <a:rPr lang="en-US" sz="1980" dirty="0" err="1">
                  <a:latin typeface="HelveticaNeueLT W1G 45 Lt" panose="020B0403020202020204" pitchFamily="34" charset="0"/>
                </a:rPr>
                <a:t>formas</a:t>
              </a:r>
              <a:r>
                <a:rPr lang="en-US" sz="1980" dirty="0">
                  <a:latin typeface="HelveticaNeueLT W1G 45 Lt" panose="020B0403020202020204" pitchFamily="34" charset="0"/>
                </a:rPr>
                <a:t> de feedback, </a:t>
              </a:r>
              <a:r>
                <a:rPr lang="en-US" sz="1980" dirty="0" err="1">
                  <a:latin typeface="HelveticaNeueLT W1G 45 Lt" panose="020B0403020202020204" pitchFamily="34" charset="0"/>
                </a:rPr>
                <a:t>instrucciones</a:t>
              </a:r>
              <a:r>
                <a:rPr lang="en-US" sz="1980" dirty="0">
                  <a:latin typeface="HelveticaNeueLT W1G 45 Lt" panose="020B0403020202020204" pitchFamily="34" charset="0"/>
                </a:rPr>
                <a:t> </a:t>
              </a:r>
              <a:r>
                <a:rPr lang="en-US" sz="1980" dirty="0" err="1">
                  <a:latin typeface="HelveticaNeueLT W1G 45 Lt" panose="020B0403020202020204" pitchFamily="34" charset="0"/>
                </a:rPr>
                <a:t>precisas</a:t>
              </a:r>
              <a:r>
                <a:rPr lang="en-US" sz="1980" dirty="0">
                  <a:latin typeface="HelveticaNeueLT W1G 45 Lt" panose="020B0403020202020204" pitchFamily="34" charset="0"/>
                </a:rPr>
                <a:t> y </a:t>
              </a:r>
              <a:r>
                <a:rPr lang="en-US" sz="1980" dirty="0" err="1">
                  <a:latin typeface="HelveticaNeueLT W1G 45 Lt" panose="020B0403020202020204" pitchFamily="34" charset="0"/>
                </a:rPr>
                <a:t>tiempos</a:t>
              </a:r>
              <a:r>
                <a:rPr lang="en-US" sz="1980" dirty="0">
                  <a:latin typeface="HelveticaNeueLT W1G 45 Lt" panose="020B0403020202020204" pitchFamily="34" charset="0"/>
                </a:rPr>
                <a:t> de </a:t>
              </a:r>
              <a:r>
                <a:rPr lang="en-US" sz="1980" dirty="0" err="1">
                  <a:latin typeface="HelveticaNeueLT W1G 45 Lt" panose="020B0403020202020204" pitchFamily="34" charset="0"/>
                </a:rPr>
                <a:t>práctica</a:t>
              </a:r>
              <a:r>
                <a:rPr lang="en-US" sz="1980" dirty="0">
                  <a:latin typeface="HelveticaNeueLT W1G 45 Lt" panose="020B0403020202020204" pitchFamily="34" charset="0"/>
                </a:rPr>
                <a:t>. </a:t>
              </a:r>
            </a:p>
          </p:txBody>
        </p:sp>
        <p:pic>
          <p:nvPicPr>
            <p:cNvPr id="16" name="Picture 15"/>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800" y="5243714"/>
              <a:ext cx="433448" cy="433448"/>
            </a:xfrm>
            <a:prstGeom prst="rect">
              <a:avLst/>
            </a:prstGeom>
          </p:spPr>
        </p:pic>
      </p:grpSp>
      <p:grpSp>
        <p:nvGrpSpPr>
          <p:cNvPr id="29" name="Group 28"/>
          <p:cNvGrpSpPr/>
          <p:nvPr/>
        </p:nvGrpSpPr>
        <p:grpSpPr>
          <a:xfrm>
            <a:off x="478088" y="4545195"/>
            <a:ext cx="9980419" cy="685317"/>
            <a:chOff x="478088" y="4292534"/>
            <a:chExt cx="9980419" cy="685317"/>
          </a:xfrm>
        </p:grpSpPr>
        <p:sp>
          <p:nvSpPr>
            <p:cNvPr id="10" name="Rectangle 9"/>
            <p:cNvSpPr/>
            <p:nvPr/>
          </p:nvSpPr>
          <p:spPr bwMode="auto">
            <a:xfrm>
              <a:off x="921003" y="4292534"/>
              <a:ext cx="9537504" cy="685317"/>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err="1">
                  <a:latin typeface="HelveticaNeueLT W1G 45 Lt" panose="020B0403020202020204" pitchFamily="34" charset="0"/>
                </a:rPr>
                <a:t>Tenemos</a:t>
              </a:r>
              <a:r>
                <a:rPr lang="en-US" sz="1980" dirty="0">
                  <a:latin typeface="HelveticaNeueLT W1G 45 Lt" panose="020B0403020202020204" pitchFamily="34" charset="0"/>
                </a:rPr>
                <a:t> </a:t>
              </a:r>
              <a:r>
                <a:rPr lang="en-US" sz="1980" dirty="0" err="1">
                  <a:latin typeface="HelveticaNeueLT W1G 45 Lt" panose="020B0403020202020204" pitchFamily="34" charset="0"/>
                </a:rPr>
                <a:t>más</a:t>
              </a:r>
              <a:r>
                <a:rPr lang="en-US" sz="1980" dirty="0">
                  <a:latin typeface="HelveticaNeueLT W1G 45 Lt" panose="020B0403020202020204" pitchFamily="34" charset="0"/>
                </a:rPr>
                <a:t> </a:t>
              </a:r>
              <a:r>
                <a:rPr lang="en-US" sz="1980" dirty="0" err="1">
                  <a:latin typeface="HelveticaNeueLT W1G 45 Lt" panose="020B0403020202020204" pitchFamily="34" charset="0"/>
                </a:rPr>
                <a:t>opciones</a:t>
              </a:r>
              <a:r>
                <a:rPr lang="en-US" sz="1980" dirty="0">
                  <a:latin typeface="HelveticaNeueLT W1G 45 Lt" panose="020B0403020202020204" pitchFamily="34" charset="0"/>
                </a:rPr>
                <a:t> para </a:t>
              </a:r>
              <a:r>
                <a:rPr lang="en-US" sz="1980" dirty="0" err="1">
                  <a:latin typeface="HelveticaNeueLT W1G 45 Lt" panose="020B0403020202020204" pitchFamily="34" charset="0"/>
                </a:rPr>
                <a:t>proporcionar</a:t>
              </a:r>
              <a:r>
                <a:rPr lang="en-US" sz="1980" dirty="0">
                  <a:latin typeface="HelveticaNeueLT W1G 45 Lt" panose="020B0403020202020204" pitchFamily="34" charset="0"/>
                </a:rPr>
                <a:t> una </a:t>
              </a:r>
              <a:r>
                <a:rPr lang="en-US" sz="1980" dirty="0" err="1">
                  <a:latin typeface="HelveticaNeueLT W1G 45 Lt" panose="020B0403020202020204" pitchFamily="34" charset="0"/>
                </a:rPr>
                <a:t>práctica</a:t>
              </a:r>
              <a:r>
                <a:rPr lang="en-US" sz="1980" dirty="0">
                  <a:latin typeface="HelveticaNeueLT W1G 45 Lt" panose="020B0403020202020204" pitchFamily="34" charset="0"/>
                </a:rPr>
                <a:t> </a:t>
              </a:r>
              <a:r>
                <a:rPr lang="en-US" sz="1980" dirty="0" err="1">
                  <a:latin typeface="HelveticaNeueLT W1G 45 Lt" panose="020B0403020202020204" pitchFamily="34" charset="0"/>
                </a:rPr>
                <a:t>motivante</a:t>
              </a:r>
              <a:r>
                <a:rPr lang="en-US" sz="1980" dirty="0">
                  <a:latin typeface="HelveticaNeueLT W1G 45 Lt" panose="020B0403020202020204" pitchFamily="34" charset="0"/>
                </a:rPr>
                <a:t>, </a:t>
              </a:r>
              <a:r>
                <a:rPr lang="en-US" sz="1980" dirty="0" err="1">
                  <a:latin typeface="HelveticaNeueLT W1G 45 Lt" panose="020B0403020202020204" pitchFamily="34" charset="0"/>
                </a:rPr>
                <a:t>comparado</a:t>
              </a:r>
              <a:r>
                <a:rPr lang="en-US" sz="1980" dirty="0">
                  <a:latin typeface="HelveticaNeueLT W1G 45 Lt" panose="020B0403020202020204" pitchFamily="34" charset="0"/>
                </a:rPr>
                <a:t> con la terapia </a:t>
              </a:r>
              <a:r>
                <a:rPr lang="en-US" sz="1980" dirty="0" err="1">
                  <a:latin typeface="HelveticaNeueLT W1G 45 Lt" panose="020B0403020202020204" pitchFamily="34" charset="0"/>
                </a:rPr>
                <a:t>convencional</a:t>
              </a:r>
              <a:r>
                <a:rPr lang="en-US" sz="1980" dirty="0">
                  <a:latin typeface="HelveticaNeueLT W1G 45 Lt" panose="020B0403020202020204" pitchFamily="34" charset="0"/>
                </a:rPr>
                <a:t>. </a:t>
              </a:r>
            </a:p>
          </p:txBody>
        </p:sp>
        <p:pic>
          <p:nvPicPr>
            <p:cNvPr id="15" name="Picture 14"/>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088" y="4437112"/>
              <a:ext cx="433448" cy="433448"/>
            </a:xfrm>
            <a:prstGeom prst="rect">
              <a:avLst/>
            </a:prstGeom>
          </p:spPr>
        </p:pic>
      </p:grpSp>
      <p:grpSp>
        <p:nvGrpSpPr>
          <p:cNvPr id="30" name="Group 29"/>
          <p:cNvGrpSpPr/>
          <p:nvPr/>
        </p:nvGrpSpPr>
        <p:grpSpPr>
          <a:xfrm>
            <a:off x="460751" y="3856042"/>
            <a:ext cx="9995763" cy="433448"/>
            <a:chOff x="467036" y="3714508"/>
            <a:chExt cx="9995763" cy="433448"/>
          </a:xfrm>
        </p:grpSpPr>
        <p:sp>
          <p:nvSpPr>
            <p:cNvPr id="9" name="Rectangle 8"/>
            <p:cNvSpPr/>
            <p:nvPr/>
          </p:nvSpPr>
          <p:spPr bwMode="auto">
            <a:xfrm>
              <a:off x="921003" y="3740282"/>
              <a:ext cx="9541796" cy="39316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 </a:t>
              </a:r>
              <a:r>
                <a:rPr lang="en-US" sz="1980" dirty="0" err="1">
                  <a:latin typeface="HelveticaNeueLT W1G 45 Lt" panose="020B0403020202020204" pitchFamily="34" charset="0"/>
                </a:rPr>
                <a:t>práctica</a:t>
              </a:r>
              <a:r>
                <a:rPr lang="en-US" sz="1980" dirty="0">
                  <a:latin typeface="HelveticaNeueLT W1G 45 Lt" panose="020B0403020202020204" pitchFamily="34" charset="0"/>
                </a:rPr>
                <a:t> se </a:t>
              </a:r>
              <a:r>
                <a:rPr lang="en-US" sz="1980" dirty="0" err="1">
                  <a:latin typeface="HelveticaNeueLT W1G 45 Lt" panose="020B0403020202020204" pitchFamily="34" charset="0"/>
                </a:rPr>
                <a:t>puede</a:t>
              </a:r>
              <a:r>
                <a:rPr lang="en-US" sz="1980" dirty="0">
                  <a:latin typeface="HelveticaNeueLT W1G 45 Lt" panose="020B0403020202020204" pitchFamily="34" charset="0"/>
                </a:rPr>
                <a:t> </a:t>
              </a:r>
              <a:r>
                <a:rPr lang="en-US" sz="1980" dirty="0" err="1">
                  <a:latin typeface="HelveticaNeueLT W1G 45 Lt" panose="020B0403020202020204" pitchFamily="34" charset="0"/>
                </a:rPr>
                <a:t>programar</a:t>
              </a:r>
              <a:r>
                <a:rPr lang="en-US" sz="1980" dirty="0">
                  <a:latin typeface="HelveticaNeueLT W1G 45 Lt" panose="020B0403020202020204" pitchFamily="34" charset="0"/>
                </a:rPr>
                <a:t> </a:t>
              </a:r>
              <a:r>
                <a:rPr lang="en-US" sz="1980" dirty="0" err="1">
                  <a:latin typeface="HelveticaNeueLT W1G 45 Lt" panose="020B0403020202020204" pitchFamily="34" charset="0"/>
                </a:rPr>
                <a:t>eficientemente</a:t>
              </a:r>
              <a:r>
                <a:rPr lang="en-US" sz="1980" dirty="0">
                  <a:latin typeface="HelveticaNeueLT W1G 45 Lt" panose="020B0403020202020204" pitchFamily="34" charset="0"/>
                </a:rPr>
                <a:t> de una forma variable y </a:t>
              </a:r>
              <a:r>
                <a:rPr lang="en-US" sz="1980" dirty="0" err="1">
                  <a:latin typeface="HelveticaNeueLT W1G 45 Lt" panose="020B0403020202020204" pitchFamily="34" charset="0"/>
                </a:rPr>
                <a:t>específica</a:t>
              </a:r>
              <a:r>
                <a:rPr lang="en-US" sz="1980" dirty="0">
                  <a:latin typeface="HelveticaNeueLT W1G 45 Lt" panose="020B0403020202020204" pitchFamily="34" charset="0"/>
                </a:rPr>
                <a:t> la una </a:t>
              </a:r>
              <a:r>
                <a:rPr lang="en-US" sz="1980" dirty="0" err="1">
                  <a:latin typeface="HelveticaNeueLT W1G 45 Lt" panose="020B0403020202020204" pitchFamily="34" charset="0"/>
                </a:rPr>
                <a:t>tarea</a:t>
              </a:r>
              <a:r>
                <a:rPr lang="en-US" sz="1980" dirty="0">
                  <a:latin typeface="HelveticaNeueLT W1G 45 Lt" panose="020B0403020202020204" pitchFamily="34" charset="0"/>
                </a:rPr>
                <a:t>. </a:t>
              </a:r>
            </a:p>
          </p:txBody>
        </p:sp>
        <p:pic>
          <p:nvPicPr>
            <p:cNvPr id="14" name="Picture 13"/>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036" y="3714508"/>
              <a:ext cx="433448" cy="433448"/>
            </a:xfrm>
            <a:prstGeom prst="rect">
              <a:avLst/>
            </a:prstGeom>
          </p:spPr>
        </p:pic>
      </p:grpSp>
      <p:grpSp>
        <p:nvGrpSpPr>
          <p:cNvPr id="31" name="Group 30"/>
          <p:cNvGrpSpPr/>
          <p:nvPr/>
        </p:nvGrpSpPr>
        <p:grpSpPr>
          <a:xfrm>
            <a:off x="478088" y="2881675"/>
            <a:ext cx="9980420" cy="717870"/>
            <a:chOff x="478088" y="2881675"/>
            <a:chExt cx="9980420" cy="717870"/>
          </a:xfrm>
        </p:grpSpPr>
        <p:sp>
          <p:nvSpPr>
            <p:cNvPr id="8" name="Rectangle 7"/>
            <p:cNvSpPr/>
            <p:nvPr/>
          </p:nvSpPr>
          <p:spPr bwMode="auto">
            <a:xfrm>
              <a:off x="921003" y="2881675"/>
              <a:ext cx="9537505" cy="71787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Las </a:t>
              </a:r>
              <a:r>
                <a:rPr lang="en-US" sz="1980" dirty="0" err="1">
                  <a:latin typeface="HelveticaNeueLT W1G 45 Lt" panose="020B0403020202020204" pitchFamily="34" charset="0"/>
                </a:rPr>
                <a:t>nuevas</a:t>
              </a:r>
              <a:r>
                <a:rPr lang="en-US" sz="1980" dirty="0">
                  <a:latin typeface="HelveticaNeueLT W1G 45 Lt" panose="020B0403020202020204" pitchFamily="34" charset="0"/>
                </a:rPr>
                <a:t> </a:t>
              </a:r>
              <a:r>
                <a:rPr lang="en-US" sz="1980" dirty="0" err="1">
                  <a:latin typeface="HelveticaNeueLT W1G 45 Lt" panose="020B0403020202020204" pitchFamily="34" charset="0"/>
                </a:rPr>
                <a:t>tecnologías</a:t>
              </a:r>
              <a:r>
                <a:rPr lang="en-US" sz="1980" dirty="0">
                  <a:latin typeface="HelveticaNeueLT W1G 45 Lt" panose="020B0403020202020204" pitchFamily="34" charset="0"/>
                </a:rPr>
                <a:t> </a:t>
              </a:r>
              <a:r>
                <a:rPr lang="en-US" sz="1980" dirty="0" err="1">
                  <a:latin typeface="HelveticaNeueLT W1G 45 Lt" panose="020B0403020202020204" pitchFamily="34" charset="0"/>
                </a:rPr>
                <a:t>pueden</a:t>
              </a:r>
              <a:r>
                <a:rPr lang="en-US" sz="1980" dirty="0">
                  <a:latin typeface="HelveticaNeueLT W1G 45 Lt" panose="020B0403020202020204" pitchFamily="34" charset="0"/>
                </a:rPr>
                <a:t> </a:t>
              </a:r>
              <a:r>
                <a:rPr lang="en-US" sz="1980" dirty="0" err="1">
                  <a:latin typeface="HelveticaNeueLT W1G 45 Lt" panose="020B0403020202020204" pitchFamily="34" charset="0"/>
                </a:rPr>
                <a:t>proporcionarnos</a:t>
              </a:r>
              <a:r>
                <a:rPr lang="en-US" sz="1980" dirty="0">
                  <a:latin typeface="HelveticaNeueLT W1G 45 Lt" panose="020B0403020202020204" pitchFamily="34" charset="0"/>
                </a:rPr>
                <a:t> mayor </a:t>
              </a:r>
              <a:r>
                <a:rPr lang="en-US" sz="1980" dirty="0" err="1">
                  <a:latin typeface="HelveticaNeueLT W1G 45 Lt" panose="020B0403020202020204" pitchFamily="34" charset="0"/>
                </a:rPr>
                <a:t>intensidad</a:t>
              </a:r>
              <a:r>
                <a:rPr lang="en-US" sz="1980" dirty="0">
                  <a:latin typeface="HelveticaNeueLT W1G 45 Lt" panose="020B0403020202020204" pitchFamily="34" charset="0"/>
                </a:rPr>
                <a:t> y </a:t>
              </a:r>
              <a:r>
                <a:rPr lang="en-US" sz="1980" dirty="0" err="1">
                  <a:latin typeface="HelveticaNeueLT W1G 45 Lt" panose="020B0403020202020204" pitchFamily="34" charset="0"/>
                </a:rPr>
                <a:t>periodos</a:t>
              </a:r>
              <a:r>
                <a:rPr lang="en-US" sz="1980" dirty="0">
                  <a:latin typeface="HelveticaNeueLT W1G 45 Lt" panose="020B0403020202020204" pitchFamily="34" charset="0"/>
                </a:rPr>
                <a:t> de Entrenamiento </a:t>
              </a:r>
              <a:r>
                <a:rPr lang="en-US" sz="1980" dirty="0" err="1">
                  <a:latin typeface="HelveticaNeueLT W1G 45 Lt" panose="020B0403020202020204" pitchFamily="34" charset="0"/>
                </a:rPr>
                <a:t>más</a:t>
              </a:r>
              <a:r>
                <a:rPr lang="en-US" sz="1980" dirty="0">
                  <a:latin typeface="HelveticaNeueLT W1G 45 Lt" panose="020B0403020202020204" pitchFamily="34" charset="0"/>
                </a:rPr>
                <a:t> largos, </a:t>
              </a:r>
              <a:r>
                <a:rPr lang="en-US" sz="1980" dirty="0" err="1">
                  <a:latin typeface="HelveticaNeueLT W1G 45 Lt" panose="020B0403020202020204" pitchFamily="34" charset="0"/>
                </a:rPr>
                <a:t>ajustados</a:t>
              </a:r>
              <a:r>
                <a:rPr lang="en-US" sz="1980" dirty="0">
                  <a:latin typeface="HelveticaNeueLT W1G 45 Lt" panose="020B0403020202020204" pitchFamily="34" charset="0"/>
                </a:rPr>
                <a:t> de forma </a:t>
              </a:r>
              <a:r>
                <a:rPr lang="en-US" sz="1980" dirty="0" err="1">
                  <a:latin typeface="HelveticaNeueLT W1G 45 Lt" panose="020B0403020202020204" pitchFamily="34" charset="0"/>
                </a:rPr>
                <a:t>individualizada</a:t>
              </a:r>
              <a:r>
                <a:rPr lang="en-US" sz="1980" dirty="0">
                  <a:latin typeface="HelveticaNeueLT W1G 45 Lt" panose="020B0403020202020204" pitchFamily="34" charset="0"/>
                </a:rPr>
                <a:t> a </a:t>
              </a:r>
              <a:r>
                <a:rPr lang="en-US" sz="1980" dirty="0" err="1">
                  <a:latin typeface="HelveticaNeueLT W1G 45 Lt" panose="020B0403020202020204" pitchFamily="34" charset="0"/>
                </a:rPr>
                <a:t>cada</a:t>
              </a:r>
              <a:r>
                <a:rPr lang="en-US" sz="1980" dirty="0">
                  <a:latin typeface="HelveticaNeueLT W1G 45 Lt" panose="020B0403020202020204" pitchFamily="34" charset="0"/>
                </a:rPr>
                <a:t> </a:t>
              </a:r>
              <a:r>
                <a:rPr lang="en-US" sz="1980" dirty="0" err="1">
                  <a:latin typeface="HelveticaNeueLT W1G 45 Lt" panose="020B0403020202020204" pitchFamily="34" charset="0"/>
                </a:rPr>
                <a:t>paciente</a:t>
              </a:r>
              <a:r>
                <a:rPr lang="en-US" sz="1980" dirty="0">
                  <a:latin typeface="HelveticaNeueLT W1G 45 Lt" panose="020B0403020202020204" pitchFamily="34" charset="0"/>
                </a:rPr>
                <a:t> para </a:t>
              </a:r>
              <a:r>
                <a:rPr lang="en-US" sz="1980" dirty="0" err="1">
                  <a:latin typeface="HelveticaNeueLT W1G 45 Lt" panose="020B0403020202020204" pitchFamily="34" charset="0"/>
                </a:rPr>
                <a:t>aumentar</a:t>
              </a:r>
              <a:r>
                <a:rPr lang="en-US" sz="1980" dirty="0">
                  <a:latin typeface="HelveticaNeueLT W1G 45 Lt" panose="020B0403020202020204" pitchFamily="34" charset="0"/>
                </a:rPr>
                <a:t> </a:t>
              </a:r>
              <a:r>
                <a:rPr lang="en-US" sz="1980" dirty="0" err="1">
                  <a:latin typeface="HelveticaNeueLT W1G 45 Lt" panose="020B0403020202020204" pitchFamily="34" charset="0"/>
                </a:rPr>
                <a:t>su</a:t>
              </a:r>
              <a:r>
                <a:rPr lang="en-US" sz="1980" dirty="0">
                  <a:latin typeface="HelveticaNeueLT W1G 45 Lt" panose="020B0403020202020204" pitchFamily="34" charset="0"/>
                </a:rPr>
                <a:t> </a:t>
              </a:r>
              <a:r>
                <a:rPr lang="en-US" sz="1980" dirty="0" err="1">
                  <a:latin typeface="HelveticaNeueLT W1G 45 Lt" panose="020B0403020202020204" pitchFamily="34" charset="0"/>
                </a:rPr>
                <a:t>capacidad</a:t>
              </a:r>
              <a:r>
                <a:rPr lang="en-US" sz="1980" dirty="0">
                  <a:latin typeface="HelveticaNeueLT W1G 45 Lt" panose="020B0403020202020204" pitchFamily="34" charset="0"/>
                </a:rPr>
                <a:t> de </a:t>
              </a:r>
              <a:r>
                <a:rPr lang="en-US" sz="1980" dirty="0" err="1">
                  <a:latin typeface="HelveticaNeueLT W1G 45 Lt" panose="020B0403020202020204" pitchFamily="34" charset="0"/>
                </a:rPr>
                <a:t>recuperación</a:t>
              </a:r>
              <a:r>
                <a:rPr lang="en-US" sz="1980" dirty="0">
                  <a:latin typeface="HelveticaNeueLT W1G 45 Lt" panose="020B0403020202020204" pitchFamily="34" charset="0"/>
                </a:rPr>
                <a:t>. </a:t>
              </a:r>
            </a:p>
          </p:txBody>
        </p:sp>
        <p:pic>
          <p:nvPicPr>
            <p:cNvPr id="13" name="Picture 1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78088" y="2977643"/>
              <a:ext cx="433448" cy="433448"/>
            </a:xfrm>
            <a:prstGeom prst="rect">
              <a:avLst/>
            </a:prstGeom>
          </p:spPr>
        </p:pic>
      </p:grpSp>
      <p:grpSp>
        <p:nvGrpSpPr>
          <p:cNvPr id="32" name="Group 31"/>
          <p:cNvGrpSpPr/>
          <p:nvPr/>
        </p:nvGrpSpPr>
        <p:grpSpPr>
          <a:xfrm>
            <a:off x="460751" y="2056779"/>
            <a:ext cx="9997757" cy="679231"/>
            <a:chOff x="460751" y="2056779"/>
            <a:chExt cx="9997757" cy="679231"/>
          </a:xfrm>
        </p:grpSpPr>
        <p:sp>
          <p:nvSpPr>
            <p:cNvPr id="7" name="Rectangle 6"/>
            <p:cNvSpPr/>
            <p:nvPr/>
          </p:nvSpPr>
          <p:spPr bwMode="auto">
            <a:xfrm>
              <a:off x="925295" y="2056779"/>
              <a:ext cx="9533213" cy="679231"/>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err="1">
                  <a:latin typeface="HelveticaNeueLT W1G 45 Lt" panose="020B0403020202020204" pitchFamily="34" charset="0"/>
                </a:rPr>
                <a:t>Tenemos</a:t>
              </a:r>
              <a:r>
                <a:rPr lang="en-US" sz="1980" dirty="0">
                  <a:latin typeface="HelveticaNeueLT W1G 45 Lt" panose="020B0403020202020204" pitchFamily="34" charset="0"/>
                </a:rPr>
                <a:t> que </a:t>
              </a:r>
              <a:r>
                <a:rPr lang="en-US" sz="1980" dirty="0" err="1">
                  <a:latin typeface="HelveticaNeueLT W1G 45 Lt" panose="020B0403020202020204" pitchFamily="34" charset="0"/>
                </a:rPr>
                <a:t>valorar</a:t>
              </a:r>
              <a:r>
                <a:rPr lang="en-US" sz="1980" dirty="0">
                  <a:latin typeface="HelveticaNeueLT W1G 45 Lt" panose="020B0403020202020204" pitchFamily="34" charset="0"/>
                </a:rPr>
                <a:t> los pros y contras de las </a:t>
              </a:r>
              <a:r>
                <a:rPr lang="en-US" sz="1980" dirty="0" err="1">
                  <a:latin typeface="HelveticaNeueLT W1G 45 Lt" panose="020B0403020202020204" pitchFamily="34" charset="0"/>
                </a:rPr>
                <a:t>nuevas</a:t>
              </a:r>
              <a:r>
                <a:rPr lang="en-US" sz="1980" dirty="0">
                  <a:latin typeface="HelveticaNeueLT W1G 45 Lt" panose="020B0403020202020204" pitchFamily="34" charset="0"/>
                </a:rPr>
                <a:t> </a:t>
              </a:r>
              <a:r>
                <a:rPr lang="en-US" sz="1980" dirty="0" err="1">
                  <a:latin typeface="HelveticaNeueLT W1G 45 Lt" panose="020B0403020202020204" pitchFamily="34" charset="0"/>
                </a:rPr>
                <a:t>tecnologías</a:t>
              </a:r>
              <a:r>
                <a:rPr lang="en-US" sz="1980" dirty="0">
                  <a:latin typeface="HelveticaNeueLT W1G 45 Lt" panose="020B0403020202020204" pitchFamily="34" charset="0"/>
                </a:rPr>
                <a:t> </a:t>
              </a:r>
              <a:r>
                <a:rPr lang="en-US" sz="1980" dirty="0" err="1">
                  <a:latin typeface="HelveticaNeueLT W1G 45 Lt" panose="020B0403020202020204" pitchFamily="34" charset="0"/>
                </a:rPr>
                <a:t>cuando</a:t>
              </a:r>
              <a:r>
                <a:rPr lang="en-US" sz="1980" dirty="0">
                  <a:latin typeface="HelveticaNeueLT W1G 45 Lt" panose="020B0403020202020204" pitchFamily="34" charset="0"/>
                </a:rPr>
                <a:t> </a:t>
              </a:r>
              <a:r>
                <a:rPr lang="en-US" sz="1980" dirty="0" err="1">
                  <a:latin typeface="HelveticaNeueLT W1G 45 Lt" panose="020B0403020202020204" pitchFamily="34" charset="0"/>
                </a:rPr>
                <a:t>elegimos</a:t>
              </a:r>
              <a:r>
                <a:rPr lang="en-US" sz="1980" dirty="0">
                  <a:latin typeface="HelveticaNeueLT W1G 45 Lt" panose="020B0403020202020204" pitchFamily="34" charset="0"/>
                </a:rPr>
                <a:t> con </a:t>
              </a:r>
              <a:r>
                <a:rPr lang="en-US" sz="1980" dirty="0" err="1">
                  <a:latin typeface="HelveticaNeueLT W1G 45 Lt" panose="020B0403020202020204" pitchFamily="34" charset="0"/>
                </a:rPr>
                <a:t>cuáles</a:t>
              </a:r>
              <a:r>
                <a:rPr lang="en-US" sz="1980" dirty="0">
                  <a:latin typeface="HelveticaNeueLT W1G 45 Lt" panose="020B0403020202020204" pitchFamily="34" charset="0"/>
                </a:rPr>
                <a:t> </a:t>
              </a:r>
              <a:r>
                <a:rPr lang="en-US" sz="1980" dirty="0" err="1">
                  <a:latin typeface="HelveticaNeueLT W1G 45 Lt" panose="020B0403020202020204" pitchFamily="34" charset="0"/>
                </a:rPr>
                <a:t>queremos</a:t>
              </a:r>
              <a:r>
                <a:rPr lang="en-US" sz="1980" dirty="0">
                  <a:latin typeface="HelveticaNeueLT W1G 45 Lt" panose="020B0403020202020204" pitchFamily="34" charset="0"/>
                </a:rPr>
                <a:t> </a:t>
              </a:r>
              <a:r>
                <a:rPr lang="en-US" sz="1980" dirty="0" err="1">
                  <a:latin typeface="HelveticaNeueLT W1G 45 Lt" panose="020B0403020202020204" pitchFamily="34" charset="0"/>
                </a:rPr>
                <a:t>trabajar</a:t>
              </a:r>
              <a:r>
                <a:rPr lang="en-US" sz="1980" dirty="0">
                  <a:latin typeface="HelveticaNeueLT W1G 45 Lt" panose="020B0403020202020204" pitchFamily="34" charset="0"/>
                </a:rPr>
                <a:t> en terapia. </a:t>
              </a:r>
            </a:p>
          </p:txBody>
        </p:sp>
        <p:pic>
          <p:nvPicPr>
            <p:cNvPr id="12" name="Picture 1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0751" y="2194184"/>
              <a:ext cx="433448" cy="433448"/>
            </a:xfrm>
            <a:prstGeom prst="rect">
              <a:avLst/>
            </a:prstGeom>
          </p:spPr>
        </p:pic>
      </p:grpSp>
      <p:grpSp>
        <p:nvGrpSpPr>
          <p:cNvPr id="33" name="Group 32"/>
          <p:cNvGrpSpPr/>
          <p:nvPr/>
        </p:nvGrpSpPr>
        <p:grpSpPr>
          <a:xfrm>
            <a:off x="467036" y="1463152"/>
            <a:ext cx="9991885" cy="433448"/>
            <a:chOff x="467036" y="1463152"/>
            <a:chExt cx="9991885" cy="433448"/>
          </a:xfrm>
        </p:grpSpPr>
        <p:sp>
          <p:nvSpPr>
            <p:cNvPr id="6" name="Rectangle 5"/>
            <p:cNvSpPr/>
            <p:nvPr/>
          </p:nvSpPr>
          <p:spPr bwMode="auto">
            <a:xfrm>
              <a:off x="925295" y="1513250"/>
              <a:ext cx="9533626" cy="360040"/>
            </a:xfrm>
            <a:prstGeom prst="rect">
              <a:avLst/>
            </a:prstGeom>
            <a:gradFill flip="none" rotWithShape="1">
              <a:gsLst>
                <a:gs pos="0">
                  <a:srgbClr val="E2EBBB"/>
                </a:gs>
                <a:gs pos="0">
                  <a:srgbClr val="E2EBBB"/>
                </a:gs>
                <a:gs pos="54000">
                  <a:srgbClr val="E2EBBB"/>
                </a:gs>
                <a:gs pos="100000">
                  <a:schemeClr val="accent3"/>
                </a:gs>
              </a:gsLst>
              <a:lin ang="0" scaled="1"/>
              <a:tileRect/>
            </a:gradFill>
            <a:ln>
              <a:noFill/>
            </a:ln>
            <a:effectLst/>
          </p:spPr>
          <p:txBody>
            <a:bodyPr vert="horz" wrap="square" lIns="72000" tIns="0" rIns="0" bIns="0" numCol="1" rtlCol="0" anchor="ctr" anchorCtr="0" compatLnSpc="1">
              <a:prstTxWarp prst="textNoShape">
                <a:avLst/>
              </a:prstTxWarp>
            </a:bodyPr>
            <a:lstStyle/>
            <a:p>
              <a:pPr>
                <a:spcAft>
                  <a:spcPts val="1800"/>
                </a:spcAft>
                <a:buNone/>
              </a:pPr>
              <a:r>
                <a:rPr lang="en-US" sz="1980" dirty="0">
                  <a:latin typeface="HelveticaNeueLT W1G 45 Lt" panose="020B0403020202020204" pitchFamily="34" charset="0"/>
                </a:rPr>
                <a:t>Las </a:t>
              </a:r>
              <a:r>
                <a:rPr lang="en-US" sz="1980" dirty="0" err="1">
                  <a:latin typeface="HelveticaNeueLT W1G 45 Lt" panose="020B0403020202020204" pitchFamily="34" charset="0"/>
                </a:rPr>
                <a:t>nuevas</a:t>
              </a:r>
              <a:r>
                <a:rPr lang="en-US" sz="1980" dirty="0">
                  <a:latin typeface="HelveticaNeueLT W1G 45 Lt" panose="020B0403020202020204" pitchFamily="34" charset="0"/>
                </a:rPr>
                <a:t> </a:t>
              </a:r>
              <a:r>
                <a:rPr lang="en-US" sz="1980" dirty="0" err="1">
                  <a:latin typeface="HelveticaNeueLT W1G 45 Lt" panose="020B0403020202020204" pitchFamily="34" charset="0"/>
                </a:rPr>
                <a:t>tecnologías</a:t>
              </a:r>
              <a:r>
                <a:rPr lang="en-US" sz="1980" dirty="0">
                  <a:latin typeface="HelveticaNeueLT W1G 45 Lt" panose="020B0403020202020204" pitchFamily="34" charset="0"/>
                </a:rPr>
                <a:t> </a:t>
              </a:r>
              <a:r>
                <a:rPr lang="en-US" sz="1980" dirty="0" err="1">
                  <a:latin typeface="HelveticaNeueLT W1G 45 Lt" panose="020B0403020202020204" pitchFamily="34" charset="0"/>
                </a:rPr>
                <a:t>tienen</a:t>
              </a:r>
              <a:r>
                <a:rPr lang="en-US" sz="1980" dirty="0">
                  <a:latin typeface="HelveticaNeueLT W1G 45 Lt" panose="020B0403020202020204" pitchFamily="34" charset="0"/>
                </a:rPr>
                <a:t> </a:t>
              </a:r>
              <a:r>
                <a:rPr lang="en-US" sz="1980" dirty="0" err="1">
                  <a:latin typeface="HelveticaNeueLT W1G 45 Lt" panose="020B0403020202020204" pitchFamily="34" charset="0"/>
                </a:rPr>
                <a:t>muchas</a:t>
              </a:r>
              <a:r>
                <a:rPr lang="en-US" sz="1980" dirty="0">
                  <a:latin typeface="HelveticaNeueLT W1G 45 Lt" panose="020B0403020202020204" pitchFamily="34" charset="0"/>
                </a:rPr>
                <a:t> </a:t>
              </a:r>
              <a:r>
                <a:rPr lang="en-US" sz="1980" dirty="0" err="1">
                  <a:latin typeface="HelveticaNeueLT W1G 45 Lt" panose="020B0403020202020204" pitchFamily="34" charset="0"/>
                </a:rPr>
                <a:t>ventajas</a:t>
              </a:r>
              <a:r>
                <a:rPr lang="en-US" sz="1980" dirty="0">
                  <a:latin typeface="HelveticaNeueLT W1G 45 Lt" panose="020B0403020202020204" pitchFamily="34" charset="0"/>
                </a:rPr>
                <a:t> para </a:t>
              </a:r>
              <a:r>
                <a:rPr lang="en-US" sz="1980" dirty="0" err="1">
                  <a:latin typeface="HelveticaNeueLT W1G 45 Lt" panose="020B0403020202020204" pitchFamily="34" charset="0"/>
                </a:rPr>
                <a:t>su</a:t>
              </a:r>
              <a:r>
                <a:rPr lang="en-US" sz="1980" dirty="0">
                  <a:latin typeface="HelveticaNeueLT W1G 45 Lt" panose="020B0403020202020204" pitchFamily="34" charset="0"/>
                </a:rPr>
                <a:t> </a:t>
              </a:r>
              <a:r>
                <a:rPr lang="en-US" sz="1980" dirty="0" err="1">
                  <a:latin typeface="HelveticaNeueLT W1G 45 Lt" panose="020B0403020202020204" pitchFamily="34" charset="0"/>
                </a:rPr>
                <a:t>aplicación</a:t>
              </a:r>
              <a:r>
                <a:rPr lang="en-US" sz="1980" dirty="0">
                  <a:latin typeface="HelveticaNeueLT W1G 45 Lt" panose="020B0403020202020204" pitchFamily="34" charset="0"/>
                </a:rPr>
                <a:t> en terapia. </a:t>
              </a:r>
            </a:p>
          </p:txBody>
        </p:sp>
        <p:pic>
          <p:nvPicPr>
            <p:cNvPr id="11" name="Picture 10"/>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67036" y="1463152"/>
              <a:ext cx="433448" cy="433448"/>
            </a:xfrm>
            <a:prstGeom prst="rect">
              <a:avLst/>
            </a:prstGeom>
          </p:spPr>
        </p:pic>
      </p:grpSp>
      <p:sp>
        <p:nvSpPr>
          <p:cNvPr id="2" name="Title 1"/>
          <p:cNvSpPr>
            <a:spLocks noGrp="1"/>
          </p:cNvSpPr>
          <p:nvPr>
            <p:ph type="title"/>
          </p:nvPr>
        </p:nvSpPr>
        <p:spPr>
          <a:xfrm>
            <a:off x="460751" y="223290"/>
            <a:ext cx="6236003" cy="553998"/>
          </a:xfrm>
        </p:spPr>
        <p:txBody>
          <a:bodyPr>
            <a:normAutofit fontScale="90000"/>
          </a:bodyPr>
          <a:lstStyle/>
          <a:p>
            <a:r>
              <a:rPr lang="en-US" dirty="0" err="1"/>
              <a:t>Resumen</a:t>
            </a:r>
            <a:r>
              <a:rPr lang="en-US" noProof="0" dirty="0"/>
              <a:t>: Enlace con las </a:t>
            </a:r>
            <a:r>
              <a:rPr lang="en-US" noProof="0" dirty="0" err="1"/>
              <a:t>nuevas</a:t>
            </a:r>
            <a:r>
              <a:rPr lang="en-US" noProof="0" dirty="0"/>
              <a:t> </a:t>
            </a:r>
            <a:r>
              <a:rPr lang="en-US" noProof="0" dirty="0" err="1"/>
              <a:t>tecnologías</a:t>
            </a:r>
            <a:endParaRPr lang="en-US" noProof="0" dirty="0"/>
          </a:p>
        </p:txBody>
      </p:sp>
      <p:sp>
        <p:nvSpPr>
          <p:cNvPr id="4" name="Footer Placeholder 3"/>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62</a:t>
            </a:fld>
            <a:endParaRPr lang="de-CH" dirty="0">
              <a:solidFill>
                <a:srgbClr val="000000"/>
              </a:solidFill>
            </a:endParaRPr>
          </a:p>
        </p:txBody>
      </p:sp>
      <p:pic>
        <p:nvPicPr>
          <p:cNvPr id="3" name="Imagen 2">
            <a:extLst>
              <a:ext uri="{FF2B5EF4-FFF2-40B4-BE49-F238E27FC236}">
                <a16:creationId xmlns:a16="http://schemas.microsoft.com/office/drawing/2014/main" id="{E3CCA53D-698C-467E-BB47-5A11A62C61C6}"/>
              </a:ext>
            </a:extLst>
          </p:cNvPr>
          <p:cNvPicPr>
            <a:picLocks noChangeAspect="1"/>
          </p:cNvPicPr>
          <p:nvPr/>
        </p:nvPicPr>
        <p:blipFill>
          <a:blip r:embed="rId3"/>
          <a:stretch>
            <a:fillRect/>
          </a:stretch>
        </p:blipFill>
        <p:spPr>
          <a:xfrm>
            <a:off x="6930529" y="28916"/>
            <a:ext cx="2200847" cy="1194920"/>
          </a:xfrm>
          <a:prstGeom prst="rect">
            <a:avLst/>
          </a:prstGeom>
        </p:spPr>
      </p:pic>
    </p:spTree>
    <p:extLst>
      <p:ext uri="{BB962C8B-B14F-4D97-AF65-F5344CB8AC3E}">
        <p14:creationId xmlns:p14="http://schemas.microsoft.com/office/powerpoint/2010/main" val="1394029389"/>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Contact</a:t>
            </a:r>
          </a:p>
        </p:txBody>
      </p:sp>
      <p:sp>
        <p:nvSpPr>
          <p:cNvPr id="3" name="Content Placeholder 2"/>
          <p:cNvSpPr>
            <a:spLocks noGrp="1"/>
          </p:cNvSpPr>
          <p:nvPr>
            <p:ph idx="1"/>
          </p:nvPr>
        </p:nvSpPr>
        <p:spPr/>
        <p:txBody>
          <a:bodyPr anchor="ctr"/>
          <a:lstStyle/>
          <a:p>
            <a:pPr marL="0" indent="0" algn="ctr">
              <a:buNone/>
            </a:pPr>
            <a:r>
              <a:rPr lang="en-US" sz="2800" b="1" noProof="0" dirty="0">
                <a:latin typeface="HelveticaNeue LT 77 BdCn" panose="020B0706030502030204" pitchFamily="34" charset="0"/>
              </a:rPr>
              <a:t>International Industry Society in Advanced Rehabilitation Technology</a:t>
            </a:r>
            <a:br>
              <a:rPr lang="en-US" sz="2800" b="1" noProof="0" dirty="0">
                <a:latin typeface="HelveticaNeue LT 77 BdCn" panose="020B0706030502030204" pitchFamily="34" charset="0"/>
              </a:rPr>
            </a:br>
            <a:r>
              <a:rPr lang="en-US" sz="2800" b="1" noProof="0" dirty="0">
                <a:latin typeface="HelveticaNeue LT 77 BdCn" panose="020B0706030502030204" pitchFamily="34" charset="0"/>
              </a:rPr>
              <a:t>(IISART)</a:t>
            </a:r>
            <a:br>
              <a:rPr lang="en-US" noProof="0" dirty="0"/>
            </a:br>
            <a:endParaRPr lang="en-US" noProof="0" dirty="0"/>
          </a:p>
          <a:p>
            <a:pPr marL="0" indent="0" algn="ctr">
              <a:buNone/>
            </a:pPr>
            <a:r>
              <a:rPr lang="en-US" sz="2400" b="1" noProof="0" dirty="0">
                <a:latin typeface="HelveticaNeue LT 77 BdCn" panose="020B0706030502030204" pitchFamily="34" charset="0"/>
              </a:rPr>
              <a:t>General Information</a:t>
            </a:r>
          </a:p>
          <a:p>
            <a:pPr marL="0" indent="0" algn="ctr">
              <a:buNone/>
            </a:pPr>
            <a:r>
              <a:rPr lang="en-US" sz="2200" noProof="0" dirty="0"/>
              <a:t>info@iisartonline.org</a:t>
            </a:r>
            <a:br>
              <a:rPr lang="en-US" sz="2200" noProof="0" dirty="0"/>
            </a:br>
            <a:r>
              <a:rPr lang="en-US" sz="2200" noProof="0" dirty="0">
                <a:hlinkClick r:id="rId3"/>
              </a:rPr>
              <a:t>www.iisartonline.org </a:t>
            </a:r>
            <a:endParaRPr lang="en-US" sz="2200" noProof="0" dirty="0"/>
          </a:p>
          <a:p>
            <a:pPr marL="0" indent="0" algn="ctr">
              <a:buNone/>
            </a:pPr>
            <a:endParaRPr lang="en-US" sz="2200" noProof="0" dirty="0"/>
          </a:p>
          <a:p>
            <a:pPr marL="0" indent="0" algn="ctr">
              <a:buNone/>
            </a:pPr>
            <a:r>
              <a:rPr lang="en-US" sz="2800" b="1" dirty="0"/>
              <a:t>Centro </a:t>
            </a:r>
            <a:r>
              <a:rPr lang="en-US" sz="2800" b="1" dirty="0" err="1"/>
              <a:t>Europeo</a:t>
            </a:r>
            <a:r>
              <a:rPr lang="en-US" sz="2800" b="1" dirty="0"/>
              <a:t> de </a:t>
            </a:r>
            <a:r>
              <a:rPr lang="en-US" sz="2800" b="1" dirty="0" err="1"/>
              <a:t>Neurociencias</a:t>
            </a:r>
            <a:r>
              <a:rPr lang="en-US" sz="2800" b="1" dirty="0"/>
              <a:t> CEN</a:t>
            </a:r>
          </a:p>
          <a:p>
            <a:pPr marL="0" indent="0" algn="ctr">
              <a:buNone/>
            </a:pPr>
            <a:r>
              <a:rPr lang="en-US" sz="2200" noProof="0" dirty="0">
                <a:hlinkClick r:id="rId4"/>
              </a:rPr>
              <a:t>info@eneurocenter.com</a:t>
            </a:r>
            <a:r>
              <a:rPr lang="en-US" sz="2200" noProof="0" dirty="0"/>
              <a:t> </a:t>
            </a:r>
          </a:p>
          <a:p>
            <a:pPr marL="0" indent="0" algn="ctr">
              <a:buNone/>
            </a:pPr>
            <a:r>
              <a:rPr lang="en-US" sz="2200" dirty="0">
                <a:hlinkClick r:id="rId5"/>
              </a:rPr>
              <a:t>www.eneurocenter.com</a:t>
            </a:r>
            <a:r>
              <a:rPr lang="en-US" sz="2200" dirty="0"/>
              <a:t> </a:t>
            </a:r>
            <a:endParaRPr lang="en-US" sz="22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pPr/>
              <a:t>63</a:t>
            </a:fld>
            <a:endParaRPr lang="de-CH" dirty="0"/>
          </a:p>
        </p:txBody>
      </p:sp>
      <p:pic>
        <p:nvPicPr>
          <p:cNvPr id="6" name="Imagen 5">
            <a:extLst>
              <a:ext uri="{FF2B5EF4-FFF2-40B4-BE49-F238E27FC236}">
                <a16:creationId xmlns:a16="http://schemas.microsoft.com/office/drawing/2014/main" id="{19B37050-6550-486F-A752-36C729117B06}"/>
              </a:ext>
            </a:extLst>
          </p:cNvPr>
          <p:cNvPicPr>
            <a:picLocks noChangeAspect="1"/>
          </p:cNvPicPr>
          <p:nvPr/>
        </p:nvPicPr>
        <p:blipFill>
          <a:blip r:embed="rId6"/>
          <a:stretch>
            <a:fillRect/>
          </a:stretch>
        </p:blipFill>
        <p:spPr>
          <a:xfrm>
            <a:off x="6835386" y="-877"/>
            <a:ext cx="2200847" cy="1194920"/>
          </a:xfrm>
          <a:prstGeom prst="rect">
            <a:avLst/>
          </a:prstGeom>
        </p:spPr>
      </p:pic>
    </p:spTree>
    <p:extLst>
      <p:ext uri="{BB962C8B-B14F-4D97-AF65-F5344CB8AC3E}">
        <p14:creationId xmlns:p14="http://schemas.microsoft.com/office/powerpoint/2010/main" val="182723605"/>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Literature</a:t>
            </a:r>
          </a:p>
        </p:txBody>
      </p:sp>
      <p:sp>
        <p:nvSpPr>
          <p:cNvPr id="3" name="Content Placeholder 2"/>
          <p:cNvSpPr>
            <a:spLocks noGrp="1"/>
          </p:cNvSpPr>
          <p:nvPr>
            <p:ph idx="1"/>
          </p:nvPr>
        </p:nvSpPr>
        <p:spPr/>
        <p:txBody>
          <a:bodyPr numCol="3" spcCol="72000">
            <a:noAutofit/>
          </a:bodyPr>
          <a:lstStyle/>
          <a:p>
            <a:pPr marL="0" indent="0">
              <a:buNone/>
            </a:pPr>
            <a:r>
              <a:rPr lang="en-US" sz="1200" b="1" noProof="0" dirty="0"/>
              <a:t>[1]</a:t>
            </a:r>
            <a:r>
              <a:rPr lang="en-US" sz="1200" noProof="0" dirty="0"/>
              <a:t> Schmidt and Lee 2005, </a:t>
            </a:r>
            <a:r>
              <a:rPr lang="en-US" sz="1200" i="1" noProof="0" dirty="0"/>
              <a:t>Motor control and learning.</a:t>
            </a:r>
          </a:p>
          <a:p>
            <a:pPr marL="0" indent="0">
              <a:buNone/>
            </a:pPr>
            <a:r>
              <a:rPr lang="en-US" sz="1200" b="1" noProof="0" dirty="0"/>
              <a:t>[2]</a:t>
            </a:r>
            <a:r>
              <a:rPr lang="en-US" sz="1200" noProof="0" dirty="0"/>
              <a:t> Sawers et al. 2012, </a:t>
            </a:r>
            <a:r>
              <a:rPr lang="en-US" sz="1200" i="1" kern="1200" dirty="0"/>
              <a:t>Beyond componentry: How principles of motor learning can enhance </a:t>
            </a:r>
            <a:r>
              <a:rPr lang="en-US" sz="1200" i="1" kern="1200" dirty="0" err="1"/>
              <a:t>locomotor</a:t>
            </a:r>
            <a:r>
              <a:rPr lang="en-US" sz="1200" i="1" kern="1200" dirty="0"/>
              <a:t> rehabilitation of individuals with lower limb loss—A review.</a:t>
            </a:r>
            <a:endParaRPr lang="en-US" sz="1200" i="1" noProof="0" dirty="0"/>
          </a:p>
          <a:p>
            <a:pPr marL="0" indent="0">
              <a:buNone/>
            </a:pPr>
            <a:r>
              <a:rPr lang="en-US" sz="1200" b="1" kern="1200" dirty="0"/>
              <a:t>[3]</a:t>
            </a:r>
            <a:r>
              <a:rPr lang="en-US" sz="1200" kern="1200" dirty="0"/>
              <a:t> Luke et al. 2004, </a:t>
            </a:r>
            <a:r>
              <a:rPr lang="en-US" sz="1200" i="1" kern="1200" dirty="0"/>
              <a:t>Unilateral ischemic sensorimotor cortical damage induces </a:t>
            </a:r>
            <a:r>
              <a:rPr lang="en-US" sz="1200" i="1" kern="1200" dirty="0" err="1"/>
              <a:t>contralesional</a:t>
            </a:r>
            <a:r>
              <a:rPr lang="en-US" sz="1200" i="1" kern="1200" dirty="0"/>
              <a:t> synaptogenesis and enhances skilled </a:t>
            </a:r>
            <a:r>
              <a:rPr lang="en-US" sz="1200" i="1" kern="1200" dirty="0" err="1"/>
              <a:t>eeaching</a:t>
            </a:r>
            <a:r>
              <a:rPr lang="en-US" sz="1200" i="1" kern="1200" dirty="0"/>
              <a:t> with the ipsilateral forelimb in adult male rats.</a:t>
            </a:r>
            <a:endParaRPr lang="en-US" sz="1200" i="1" kern="1200" noProof="0" dirty="0"/>
          </a:p>
          <a:p>
            <a:pPr marL="0" indent="0">
              <a:buNone/>
            </a:pPr>
            <a:r>
              <a:rPr lang="en-US" sz="1200" b="1" kern="1200" dirty="0"/>
              <a:t>[4]</a:t>
            </a:r>
            <a:r>
              <a:rPr lang="en-US" sz="1200" kern="1200" dirty="0"/>
              <a:t> </a:t>
            </a:r>
            <a:r>
              <a:rPr lang="en-US" sz="1200" kern="1200" dirty="0" err="1"/>
              <a:t>Remple</a:t>
            </a:r>
            <a:r>
              <a:rPr lang="en-US" sz="1200" kern="1200" dirty="0"/>
              <a:t> et al. 2001, </a:t>
            </a:r>
            <a:r>
              <a:rPr lang="en-US" sz="1200" i="1" kern="1200" dirty="0"/>
              <a:t>Sensitivity of cortical movement representations to motor experience: Evidence that skill learning but not strength training induces cortical reorganization.</a:t>
            </a:r>
          </a:p>
          <a:p>
            <a:pPr marL="0" indent="0">
              <a:buNone/>
            </a:pPr>
            <a:r>
              <a:rPr lang="en-US" sz="1200" b="1" kern="1200" dirty="0"/>
              <a:t>[5]</a:t>
            </a:r>
            <a:r>
              <a:rPr lang="en-US" sz="1200" kern="1200" dirty="0"/>
              <a:t> </a:t>
            </a:r>
            <a:r>
              <a:rPr lang="en-US" sz="1200" kern="1200" dirty="0" err="1"/>
              <a:t>Nudo</a:t>
            </a:r>
            <a:r>
              <a:rPr lang="en-US" sz="1200" kern="1200" dirty="0"/>
              <a:t> 2003, </a:t>
            </a:r>
            <a:r>
              <a:rPr lang="en-US" sz="1200" i="1" kern="1200" dirty="0"/>
              <a:t>Adaptive plasticity in motor cortex: Implications for rehabilitation after brain injury.</a:t>
            </a:r>
          </a:p>
          <a:p>
            <a:pPr marL="0" indent="0">
              <a:buNone/>
            </a:pPr>
            <a:r>
              <a:rPr lang="en-US" sz="1200" b="1" kern="1200" noProof="0" dirty="0"/>
              <a:t>[6]</a:t>
            </a:r>
            <a:r>
              <a:rPr lang="en-US" sz="1200" kern="1200" noProof="0" dirty="0"/>
              <a:t> Nudo et al. 1996, </a:t>
            </a:r>
            <a:r>
              <a:rPr lang="en-US" sz="1200" i="1" dirty="0"/>
              <a:t>Use-dependent alterations of movement representations in primary motor cortex of adult squirrel monkeys.</a:t>
            </a:r>
            <a:endParaRPr lang="en-US" sz="1200" i="1" kern="1200" noProof="0" dirty="0"/>
          </a:p>
          <a:p>
            <a:pPr marL="0" indent="0">
              <a:buNone/>
            </a:pPr>
            <a:r>
              <a:rPr lang="en-US" sz="1200" b="1" kern="1200" noProof="0" dirty="0"/>
              <a:t>[7]</a:t>
            </a:r>
            <a:r>
              <a:rPr lang="en-US" sz="1200" kern="1200" noProof="0" dirty="0"/>
              <a:t> Plautz et al. 2000, </a:t>
            </a:r>
            <a:r>
              <a:rPr lang="en-US" sz="1200" i="1" kern="1200" dirty="0"/>
              <a:t>Effects of repetitive motor training on movement representations in adult squirrel monkeys: Role of use versus learning.</a:t>
            </a:r>
            <a:endParaRPr lang="en-US" sz="1200" i="1" noProof="0" dirty="0"/>
          </a:p>
          <a:p>
            <a:pPr marL="0" indent="0">
              <a:buNone/>
            </a:pPr>
            <a:r>
              <a:rPr lang="en-US" sz="1200" b="1" kern="1200" dirty="0"/>
              <a:t>[8]</a:t>
            </a:r>
            <a:r>
              <a:rPr lang="en-US" sz="1200" kern="1200" dirty="0"/>
              <a:t> Cha et al. 2007, </a:t>
            </a:r>
            <a:r>
              <a:rPr lang="en-US" sz="1200" i="1" kern="1200" dirty="0" err="1"/>
              <a:t>Locomotor</a:t>
            </a:r>
            <a:r>
              <a:rPr lang="en-US" sz="1200" i="1" kern="1200" dirty="0"/>
              <a:t> ability in spinal rats is dependent on the amount of activity imposed on the </a:t>
            </a:r>
            <a:r>
              <a:rPr lang="en-US" sz="1200" i="1" kern="1200" dirty="0" err="1"/>
              <a:t>hindlimbs</a:t>
            </a:r>
            <a:r>
              <a:rPr lang="en-US" sz="1200" i="1" kern="1200" dirty="0"/>
              <a:t> during treadmill training.</a:t>
            </a:r>
            <a:endParaRPr lang="en-US" sz="1200" i="1" kern="1200" noProof="0" dirty="0"/>
          </a:p>
          <a:p>
            <a:pPr marL="0" indent="0">
              <a:buNone/>
            </a:pPr>
            <a:r>
              <a:rPr lang="en-US" sz="1200" b="1" kern="1200" noProof="0" dirty="0"/>
              <a:t>[9]</a:t>
            </a:r>
            <a:r>
              <a:rPr lang="en-US" sz="1200" kern="1200" noProof="0" dirty="0"/>
              <a:t> Chau et al. 1998, </a:t>
            </a:r>
            <a:r>
              <a:rPr lang="en-US" sz="1200" i="1" dirty="0"/>
              <a:t>Early </a:t>
            </a:r>
            <a:r>
              <a:rPr lang="en-US" sz="1200" i="1" dirty="0" err="1"/>
              <a:t>locomotor</a:t>
            </a:r>
            <a:r>
              <a:rPr lang="en-US" sz="1200" i="1" dirty="0"/>
              <a:t> training with clonidine in spinal cats.</a:t>
            </a:r>
            <a:endParaRPr lang="en-US" sz="1200" i="1" kern="1200" noProof="0" dirty="0"/>
          </a:p>
          <a:p>
            <a:pPr marL="0" indent="0">
              <a:buNone/>
            </a:pPr>
            <a:r>
              <a:rPr lang="en-US" sz="1200" b="1" kern="1200" noProof="0" dirty="0"/>
              <a:t>[10]</a:t>
            </a:r>
            <a:r>
              <a:rPr lang="en-US" sz="1200" kern="1200" noProof="0" dirty="0"/>
              <a:t> De Leon et al. 1998, </a:t>
            </a:r>
            <a:r>
              <a:rPr lang="en-US" sz="1200" i="1" kern="1200" dirty="0" err="1"/>
              <a:t>Locomotor</a:t>
            </a:r>
            <a:r>
              <a:rPr lang="en-US" sz="1200" i="1" kern="1200" dirty="0"/>
              <a:t> capacity attributable to step training versus spontaneous recovery after </a:t>
            </a:r>
            <a:r>
              <a:rPr lang="en-US" sz="1200" i="1" kern="1200" dirty="0" err="1"/>
              <a:t>spinalization</a:t>
            </a:r>
            <a:r>
              <a:rPr lang="en-US" sz="1200" i="1" kern="1200" dirty="0"/>
              <a:t> in adult cats</a:t>
            </a:r>
            <a:r>
              <a:rPr lang="en-US" sz="1200" i="1" dirty="0"/>
              <a:t>.</a:t>
            </a:r>
            <a:endParaRPr lang="en-US" sz="1200" i="1" kern="1200" noProof="0" dirty="0"/>
          </a:p>
          <a:p>
            <a:pPr marL="0" indent="0">
              <a:buNone/>
            </a:pPr>
            <a:r>
              <a:rPr lang="en-US" sz="1200" b="1" kern="1200" noProof="0" dirty="0"/>
              <a:t>[11]</a:t>
            </a:r>
            <a:r>
              <a:rPr lang="en-US" sz="1200" kern="1200" noProof="0" dirty="0"/>
              <a:t> Carey et al. 2002, </a:t>
            </a:r>
            <a:r>
              <a:rPr lang="en-US" sz="1200" i="1" dirty="0"/>
              <a:t>Analysis of fMRI and finger tracking training in subjects with chronic stroke.</a:t>
            </a:r>
            <a:endParaRPr lang="en-US" sz="1200" i="1" kern="1200" noProof="0" dirty="0"/>
          </a:p>
          <a:p>
            <a:pPr marL="0" indent="0">
              <a:buNone/>
            </a:pPr>
            <a:r>
              <a:rPr lang="en-US" sz="1200" b="1" kern="1200" noProof="0" dirty="0"/>
              <a:t>[12]</a:t>
            </a:r>
            <a:r>
              <a:rPr lang="en-US" sz="1200" kern="1200" noProof="0" dirty="0"/>
              <a:t> Liepert et al. 2000, </a:t>
            </a:r>
            <a:r>
              <a:rPr lang="en-US" sz="1200" i="1" kern="1200" dirty="0"/>
              <a:t>Training-induced changes of motor cortex representations in stroke patients.</a:t>
            </a:r>
            <a:endParaRPr lang="en-US" sz="1200" i="1" kern="1200" noProof="0" dirty="0"/>
          </a:p>
          <a:p>
            <a:pPr marL="0" indent="0">
              <a:buNone/>
            </a:pPr>
            <a:r>
              <a:rPr lang="en-US" sz="1200" b="1" kern="1200" noProof="0" dirty="0"/>
              <a:t>[13]</a:t>
            </a:r>
            <a:r>
              <a:rPr lang="en-US" sz="1200" kern="1200" noProof="0" dirty="0"/>
              <a:t> Liepert et al. 1998, </a:t>
            </a:r>
            <a:r>
              <a:rPr lang="en-US" sz="1200" i="1" dirty="0"/>
              <a:t>Motor cortex plasticity during constraint-induced movement therapy in stroke patients.</a:t>
            </a:r>
            <a:endParaRPr lang="en-US" sz="1200" i="1" kern="1200" noProof="0" dirty="0"/>
          </a:p>
          <a:p>
            <a:pPr marL="0" indent="0">
              <a:buNone/>
            </a:pPr>
            <a:r>
              <a:rPr lang="en-US" sz="1200" b="1" dirty="0"/>
              <a:t>[14]</a:t>
            </a:r>
            <a:r>
              <a:rPr lang="en-US" sz="1200" dirty="0"/>
              <a:t> Lee and </a:t>
            </a:r>
            <a:r>
              <a:rPr lang="en-US" sz="1200" dirty="0" err="1"/>
              <a:t>Geneveso</a:t>
            </a:r>
            <a:r>
              <a:rPr lang="en-US" sz="1200" dirty="0"/>
              <a:t> 1988, </a:t>
            </a:r>
            <a:r>
              <a:rPr lang="en-US" sz="1200" i="1" dirty="0"/>
              <a:t>Distribution of practice in motor skill acquisition: Learning and performance effects reconsidered.</a:t>
            </a:r>
          </a:p>
          <a:p>
            <a:pPr marL="0" indent="0">
              <a:buNone/>
            </a:pPr>
            <a:r>
              <a:rPr lang="en-US" sz="1200" b="1" dirty="0"/>
              <a:t>[15]</a:t>
            </a:r>
            <a:r>
              <a:rPr lang="en-US" sz="1200" dirty="0"/>
              <a:t> Hanlon 1996, </a:t>
            </a:r>
            <a:r>
              <a:rPr lang="en-US" sz="1200" i="1" dirty="0"/>
              <a:t>Motor learning following unilateral stroke.</a:t>
            </a:r>
          </a:p>
          <a:p>
            <a:pPr marL="0" indent="0">
              <a:buNone/>
            </a:pPr>
            <a:r>
              <a:rPr lang="en-US" sz="1200" b="1" dirty="0"/>
              <a:t>[16]</a:t>
            </a:r>
            <a:r>
              <a:rPr lang="en-US" sz="1200" dirty="0"/>
              <a:t> Royal college of physicians clinical effectiveness and evaluation unit on behalf of the intercollegiate stroke working party (2013)</a:t>
            </a:r>
          </a:p>
          <a:p>
            <a:pPr marL="0" indent="0">
              <a:buNone/>
            </a:pPr>
            <a:r>
              <a:rPr lang="en-US" sz="1200" b="1" dirty="0"/>
              <a:t>[17]</a:t>
            </a:r>
            <a:r>
              <a:rPr lang="en-US" sz="1200" dirty="0"/>
              <a:t> </a:t>
            </a:r>
            <a:r>
              <a:rPr lang="en-US" sz="1200" kern="1200" dirty="0"/>
              <a:t>Canning et al. 2003, </a:t>
            </a:r>
            <a:r>
              <a:rPr lang="en-US" sz="1200" i="1" dirty="0"/>
              <a:t>A randomized controlled trial of the effects of intensive sit-to-stand training after recent traumatic brain injury on sit-to-stand performance.</a:t>
            </a:r>
            <a:endParaRPr lang="en-US" sz="1200" i="1" kern="1200" dirty="0"/>
          </a:p>
          <a:p>
            <a:pPr marL="0" indent="0">
              <a:buNone/>
            </a:pPr>
            <a:r>
              <a:rPr lang="en-US" sz="1200" b="1" dirty="0"/>
              <a:t>[18]</a:t>
            </a:r>
            <a:r>
              <a:rPr lang="en-US" sz="1200" dirty="0"/>
              <a:t> </a:t>
            </a:r>
            <a:r>
              <a:rPr lang="en-US" sz="1200" dirty="0" err="1"/>
              <a:t>Snapp</a:t>
            </a:r>
            <a:r>
              <a:rPr lang="en-US" sz="1200" dirty="0"/>
              <a:t>-Childs et al. 2013, </a:t>
            </a:r>
            <a:r>
              <a:rPr lang="en-US" sz="1200" i="1" dirty="0"/>
              <a:t>Active prospective </a:t>
            </a:r>
            <a:r>
              <a:rPr lang="en-US" sz="1200" i="1" dirty="0" err="1"/>
              <a:t>controlIs</a:t>
            </a:r>
            <a:r>
              <a:rPr lang="en-US" sz="1200" i="1" dirty="0"/>
              <a:t> required for effective sensorimotor learning.</a:t>
            </a:r>
          </a:p>
          <a:p>
            <a:pPr marL="0" indent="0">
              <a:buNone/>
            </a:pPr>
            <a:r>
              <a:rPr lang="en-US" sz="1200" b="1" dirty="0"/>
              <a:t>[19]</a:t>
            </a:r>
            <a:r>
              <a:rPr lang="en-US" sz="1200" dirty="0"/>
              <a:t> </a:t>
            </a:r>
            <a:r>
              <a:rPr lang="en-US" sz="1200" dirty="0" err="1"/>
              <a:t>Lotze</a:t>
            </a:r>
            <a:r>
              <a:rPr lang="en-US" sz="1200" dirty="0"/>
              <a:t> et al. 2003, </a:t>
            </a:r>
            <a:r>
              <a:rPr lang="en-US" sz="1200" i="1" dirty="0"/>
              <a:t>Motor learning elicited by voluntary drive.</a:t>
            </a:r>
          </a:p>
          <a:p>
            <a:pPr marL="0" indent="0">
              <a:buNone/>
            </a:pPr>
            <a:r>
              <a:rPr lang="en-US" sz="1200" b="1" dirty="0"/>
              <a:t>[20]</a:t>
            </a:r>
            <a:r>
              <a:rPr lang="en-US" sz="1200" dirty="0"/>
              <a:t> Muir and Jones 2009, </a:t>
            </a:r>
            <a:r>
              <a:rPr lang="en-US" sz="1200" i="1" dirty="0"/>
              <a:t>Is neuroplasticity promoted by task complexity?</a:t>
            </a:r>
          </a:p>
          <a:p>
            <a:pPr marL="0" indent="0">
              <a:buNone/>
            </a:pPr>
            <a:r>
              <a:rPr lang="en-US" sz="1200" b="1" dirty="0"/>
              <a:t>[21]</a:t>
            </a:r>
            <a:r>
              <a:rPr lang="en-US" sz="1200" dirty="0"/>
              <a:t> </a:t>
            </a:r>
            <a:r>
              <a:rPr lang="en-US" sz="1200" dirty="0" err="1"/>
              <a:t>Kaelin</a:t>
            </a:r>
            <a:r>
              <a:rPr lang="en-US" sz="1200" dirty="0"/>
              <a:t>-Lang et al. 2005, </a:t>
            </a:r>
            <a:r>
              <a:rPr lang="en-US" sz="1200" i="1" dirty="0"/>
              <a:t>Role of voluntary drive in encoding an elementary motor memory.</a:t>
            </a:r>
          </a:p>
          <a:p>
            <a:pPr marL="0" indent="0">
              <a:buNone/>
            </a:pPr>
            <a:r>
              <a:rPr lang="en-US" sz="1200" b="1" dirty="0"/>
              <a:t>[22]</a:t>
            </a:r>
            <a:r>
              <a:rPr lang="en-US" sz="1200" dirty="0"/>
              <a:t> Zimmerli et al. 2012, </a:t>
            </a:r>
            <a:r>
              <a:rPr lang="en-US" sz="1200" i="1" kern="1200" dirty="0"/>
              <a:t>Validation of a mechanism to balance exercise difficulty in robot-assisted upper-extremity rehabilitation after stroke.</a:t>
            </a:r>
            <a:endParaRPr lang="en-US" sz="1200" i="1" dirty="0"/>
          </a:p>
          <a:p>
            <a:pPr marL="0" indent="0">
              <a:buNone/>
            </a:pPr>
            <a:r>
              <a:rPr lang="en-US" sz="1200" b="1" kern="1200" dirty="0"/>
              <a:t>[23]</a:t>
            </a:r>
            <a:r>
              <a:rPr lang="en-US" sz="1200" kern="1200" dirty="0"/>
              <a:t> Newell et al. 1989, </a:t>
            </a:r>
            <a:r>
              <a:rPr lang="en-US" sz="1200" i="1" kern="1200" dirty="0"/>
              <a:t>On task and theory specificity.</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64</a:t>
            </a:fld>
            <a:endParaRPr lang="de-CH" dirty="0">
              <a:solidFill>
                <a:srgbClr val="000000"/>
              </a:solidFill>
            </a:endParaRPr>
          </a:p>
        </p:txBody>
      </p:sp>
      <p:pic>
        <p:nvPicPr>
          <p:cNvPr id="6" name="Imagen 5">
            <a:extLst>
              <a:ext uri="{FF2B5EF4-FFF2-40B4-BE49-F238E27FC236}">
                <a16:creationId xmlns:a16="http://schemas.microsoft.com/office/drawing/2014/main" id="{A4E36983-AE77-4D20-9745-8CCC97085E0F}"/>
              </a:ext>
            </a:extLst>
          </p:cNvPr>
          <p:cNvPicPr>
            <a:picLocks noChangeAspect="1"/>
          </p:cNvPicPr>
          <p:nvPr/>
        </p:nvPicPr>
        <p:blipFill>
          <a:blip r:embed="rId3"/>
          <a:stretch>
            <a:fillRect/>
          </a:stretch>
        </p:blipFill>
        <p:spPr>
          <a:xfrm>
            <a:off x="6930529" y="-41988"/>
            <a:ext cx="2200847" cy="1194920"/>
          </a:xfrm>
          <a:prstGeom prst="rect">
            <a:avLst/>
          </a:prstGeom>
        </p:spPr>
      </p:pic>
    </p:spTree>
    <p:extLst>
      <p:ext uri="{BB962C8B-B14F-4D97-AF65-F5344CB8AC3E}">
        <p14:creationId xmlns:p14="http://schemas.microsoft.com/office/powerpoint/2010/main" val="4111223401"/>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Literature</a:t>
            </a:r>
          </a:p>
        </p:txBody>
      </p:sp>
      <p:sp>
        <p:nvSpPr>
          <p:cNvPr id="3" name="Content Placeholder 2"/>
          <p:cNvSpPr>
            <a:spLocks noGrp="1"/>
          </p:cNvSpPr>
          <p:nvPr>
            <p:ph idx="1"/>
          </p:nvPr>
        </p:nvSpPr>
        <p:spPr/>
        <p:txBody>
          <a:bodyPr numCol="3" spcCol="72000">
            <a:noAutofit/>
          </a:bodyPr>
          <a:lstStyle/>
          <a:p>
            <a:pPr marL="0" indent="0">
              <a:buNone/>
            </a:pPr>
            <a:r>
              <a:rPr lang="en-US" sz="1200" b="1" kern="1200" dirty="0"/>
              <a:t>[24]</a:t>
            </a:r>
            <a:r>
              <a:rPr lang="en-US" sz="1200" kern="1200" dirty="0"/>
              <a:t> Wightman and </a:t>
            </a:r>
            <a:r>
              <a:rPr lang="en-US" sz="1200" kern="1200" dirty="0" err="1"/>
              <a:t>Sistrunk</a:t>
            </a:r>
            <a:r>
              <a:rPr lang="en-US" sz="1200" kern="1200" dirty="0"/>
              <a:t> 1987, </a:t>
            </a:r>
            <a:r>
              <a:rPr lang="en-US" sz="1200" i="1" dirty="0"/>
              <a:t>Part-task training strategies in simulated carrier landing final-approach training.</a:t>
            </a:r>
          </a:p>
          <a:p>
            <a:pPr marL="0" indent="0">
              <a:buNone/>
            </a:pPr>
            <a:r>
              <a:rPr lang="en-US" sz="1200" b="1" dirty="0"/>
              <a:t>[25]</a:t>
            </a:r>
            <a:r>
              <a:rPr lang="en-US" sz="1200" dirty="0"/>
              <a:t> Wright and </a:t>
            </a:r>
            <a:r>
              <a:rPr lang="en-US" sz="1200" dirty="0" err="1"/>
              <a:t>Shea</a:t>
            </a:r>
            <a:r>
              <a:rPr lang="en-US" sz="1200" dirty="0"/>
              <a:t> 1994, </a:t>
            </a:r>
            <a:r>
              <a:rPr lang="en-US" sz="1200" i="1" kern="1200" dirty="0"/>
              <a:t>Cognition and motor skill acquisition: Contextual dependencies.</a:t>
            </a:r>
            <a:endParaRPr lang="en-US" sz="1200" i="1" dirty="0"/>
          </a:p>
          <a:p>
            <a:pPr marL="0" indent="0">
              <a:buNone/>
            </a:pPr>
            <a:r>
              <a:rPr lang="en-US" sz="1200" b="1" dirty="0"/>
              <a:t>[26]</a:t>
            </a:r>
            <a:r>
              <a:rPr lang="en-US" sz="1200" dirty="0"/>
              <a:t> van </a:t>
            </a:r>
            <a:r>
              <a:rPr lang="en-US" sz="1200" dirty="0" err="1"/>
              <a:t>Vliet</a:t>
            </a:r>
            <a:r>
              <a:rPr lang="en-US" sz="1200" dirty="0"/>
              <a:t> et al. 1995, </a:t>
            </a:r>
            <a:r>
              <a:rPr lang="en-US" sz="1200" i="1" kern="1200" dirty="0"/>
              <a:t>The influence of functional goals on the kinematics of reaching following stroke.</a:t>
            </a:r>
            <a:endParaRPr lang="en-US" sz="1200" i="1" dirty="0"/>
          </a:p>
          <a:p>
            <a:pPr marL="0" indent="0">
              <a:buNone/>
            </a:pPr>
            <a:r>
              <a:rPr lang="en-US" sz="1200" b="1" dirty="0"/>
              <a:t>[27]</a:t>
            </a:r>
            <a:r>
              <a:rPr lang="en-US" sz="1200" dirty="0"/>
              <a:t> Carey 2012, </a:t>
            </a:r>
            <a:r>
              <a:rPr lang="en-US" sz="1200" i="1" dirty="0"/>
              <a:t>Stroke rehabilitation: Insights from neuroscience and imaging.</a:t>
            </a:r>
          </a:p>
          <a:p>
            <a:pPr marL="0" indent="0">
              <a:buNone/>
            </a:pPr>
            <a:r>
              <a:rPr lang="en-US" sz="1200" b="1" dirty="0"/>
              <a:t>[28]</a:t>
            </a:r>
            <a:r>
              <a:rPr lang="en-US" sz="1200" dirty="0"/>
              <a:t> </a:t>
            </a:r>
            <a:r>
              <a:rPr lang="en-US" sz="1200" dirty="0" err="1"/>
              <a:t>Shea</a:t>
            </a:r>
            <a:r>
              <a:rPr lang="en-US" sz="1200" dirty="0"/>
              <a:t> and Kohl 1991, </a:t>
            </a:r>
            <a:r>
              <a:rPr lang="en-US" sz="1200" i="1" dirty="0"/>
              <a:t>Composition of practice: influence on the retention of motor skills.</a:t>
            </a:r>
            <a:endParaRPr lang="en-US" sz="1200" dirty="0"/>
          </a:p>
          <a:p>
            <a:pPr marL="0" indent="0">
              <a:buNone/>
            </a:pPr>
            <a:r>
              <a:rPr lang="en-US" sz="1200" b="1" dirty="0"/>
              <a:t>[29]</a:t>
            </a:r>
            <a:r>
              <a:rPr lang="en-US" sz="1200" dirty="0"/>
              <a:t> McCracken and </a:t>
            </a:r>
            <a:r>
              <a:rPr lang="en-US" sz="1200" dirty="0" err="1"/>
              <a:t>Stelmach</a:t>
            </a:r>
            <a:r>
              <a:rPr lang="en-US" sz="1200" dirty="0"/>
              <a:t> 1977, </a:t>
            </a:r>
            <a:r>
              <a:rPr lang="en-US" sz="1200" i="1" dirty="0"/>
              <a:t>A test of the schema theory of discrete motor learning.</a:t>
            </a:r>
            <a:endParaRPr lang="en-US" sz="1200" dirty="0"/>
          </a:p>
          <a:p>
            <a:pPr marL="0" indent="0">
              <a:buNone/>
            </a:pPr>
            <a:r>
              <a:rPr lang="en-US" sz="1200" b="1" dirty="0"/>
              <a:t>[30]</a:t>
            </a:r>
            <a:r>
              <a:rPr lang="en-US" sz="1200" dirty="0"/>
              <a:t> </a:t>
            </a:r>
            <a:r>
              <a:rPr lang="en-US" sz="1200" kern="1200" dirty="0" err="1"/>
              <a:t>Shea</a:t>
            </a:r>
            <a:r>
              <a:rPr lang="en-US" sz="1200" kern="1200" dirty="0"/>
              <a:t> et al. 2001, </a:t>
            </a:r>
            <a:r>
              <a:rPr lang="en-US" sz="1200" i="1" dirty="0"/>
              <a:t>Consistent and variable practice conditions: Effects on relative and absolute timing.</a:t>
            </a:r>
            <a:endParaRPr lang="en-US" sz="1200" kern="1200" dirty="0"/>
          </a:p>
          <a:p>
            <a:pPr marL="0" indent="0">
              <a:buNone/>
            </a:pPr>
            <a:r>
              <a:rPr lang="en-US" sz="1200" b="1" kern="1200" dirty="0"/>
              <a:t>[31]</a:t>
            </a:r>
            <a:r>
              <a:rPr lang="en-US" sz="1200" kern="1200" dirty="0"/>
              <a:t> Lang et al. 2009, </a:t>
            </a:r>
            <a:r>
              <a:rPr lang="en-US" sz="1200" i="1" dirty="0"/>
              <a:t>Observation of amounts of movement practice provided during stroke rehabilitation.</a:t>
            </a:r>
            <a:endParaRPr lang="en-US" sz="1200" kern="1200" dirty="0"/>
          </a:p>
          <a:p>
            <a:pPr marL="0" indent="0">
              <a:buNone/>
            </a:pPr>
            <a:r>
              <a:rPr lang="en-US" sz="1200" b="1" kern="1200" dirty="0"/>
              <a:t>[32]</a:t>
            </a:r>
            <a:r>
              <a:rPr lang="en-US" sz="1200" kern="1200" dirty="0"/>
              <a:t> Kimberley et al. 2010, </a:t>
            </a:r>
            <a:r>
              <a:rPr lang="en-US" sz="1200" i="1" dirty="0"/>
              <a:t>Comparison of amounts and types of practice during rehabilitation for traumatic brain injury and stroke.</a:t>
            </a:r>
            <a:endParaRPr lang="en-US" sz="1200" kern="1200" dirty="0"/>
          </a:p>
          <a:p>
            <a:pPr marL="0" indent="0">
              <a:buNone/>
            </a:pPr>
            <a:r>
              <a:rPr lang="en-US" sz="1200" b="1" kern="1200" dirty="0"/>
              <a:t>[33]</a:t>
            </a:r>
            <a:r>
              <a:rPr lang="en-US" sz="1200" kern="1200" dirty="0"/>
              <a:t> </a:t>
            </a:r>
            <a:r>
              <a:rPr lang="en-US" sz="1200" dirty="0"/>
              <a:t>Langhorne et al. 2011, </a:t>
            </a:r>
            <a:r>
              <a:rPr lang="en-US" sz="1200" i="1" dirty="0"/>
              <a:t>Stroke rehabilitation.</a:t>
            </a:r>
            <a:endParaRPr lang="en-US" sz="1200" dirty="0"/>
          </a:p>
          <a:p>
            <a:pPr marL="0" indent="0">
              <a:buNone/>
            </a:pPr>
            <a:r>
              <a:rPr lang="en-US" sz="1200" b="1" dirty="0"/>
              <a:t>[34]</a:t>
            </a:r>
            <a:r>
              <a:rPr lang="en-US" sz="1200" dirty="0"/>
              <a:t> Bode et al. 2004, </a:t>
            </a:r>
            <a:r>
              <a:rPr lang="en-US" sz="1200" i="1" dirty="0"/>
              <a:t>Relative importance of rehabilitation therapy characteristics on functional outcomes for persons with stroke.</a:t>
            </a:r>
            <a:endParaRPr lang="en-US" sz="1200" dirty="0"/>
          </a:p>
          <a:p>
            <a:pPr marL="0" indent="0">
              <a:buNone/>
            </a:pPr>
            <a:r>
              <a:rPr lang="en-US" sz="1200" b="1" dirty="0"/>
              <a:t>[35]</a:t>
            </a:r>
            <a:r>
              <a:rPr lang="en-US" sz="1200" dirty="0"/>
              <a:t> Foley et al. 2012, </a:t>
            </a:r>
            <a:r>
              <a:rPr lang="en-US" sz="1200" i="1" dirty="0"/>
              <a:t>Inpatient rehabilitation following stroke: Amount of therapy received and associations with functional recovery.</a:t>
            </a:r>
            <a:endParaRPr lang="en-US" sz="1200" dirty="0"/>
          </a:p>
          <a:p>
            <a:pPr marL="0" indent="0">
              <a:buNone/>
            </a:pPr>
            <a:r>
              <a:rPr lang="en-US" sz="1200" b="1" dirty="0"/>
              <a:t>[36]</a:t>
            </a:r>
            <a:r>
              <a:rPr lang="en-US" sz="1200" dirty="0"/>
              <a:t> Wang et al. 2013, </a:t>
            </a:r>
            <a:r>
              <a:rPr lang="en-US" sz="1200" i="1" dirty="0"/>
              <a:t>Daily treatment time and functional gains of stroke patients during inpatient rehabilitation.</a:t>
            </a:r>
            <a:endParaRPr lang="en-US" sz="1200" dirty="0"/>
          </a:p>
          <a:p>
            <a:pPr marL="0" indent="0">
              <a:buNone/>
            </a:pPr>
            <a:r>
              <a:rPr lang="en-US" sz="1200" b="1" dirty="0"/>
              <a:t>[37]</a:t>
            </a:r>
            <a:r>
              <a:rPr lang="en-US" sz="1200" dirty="0"/>
              <a:t> </a:t>
            </a:r>
            <a:r>
              <a:rPr lang="en-US" sz="1200" dirty="0" err="1"/>
              <a:t>Veerbeek</a:t>
            </a:r>
            <a:r>
              <a:rPr lang="en-US" sz="1200" dirty="0"/>
              <a:t> et al. 2014, </a:t>
            </a:r>
            <a:r>
              <a:rPr lang="en-US" sz="1200" i="1" dirty="0"/>
              <a:t>What is the evidence for physical therapy </a:t>
            </a:r>
            <a:r>
              <a:rPr lang="en-US" sz="1200" i="1" dirty="0" err="1"/>
              <a:t>poststroke</a:t>
            </a:r>
            <a:r>
              <a:rPr lang="en-US" sz="1200" i="1" dirty="0"/>
              <a:t>? A systematic review and meta-analysis</a:t>
            </a:r>
            <a:endParaRPr lang="en-US" sz="1200" dirty="0"/>
          </a:p>
          <a:p>
            <a:pPr marL="0" indent="0">
              <a:buNone/>
            </a:pPr>
            <a:r>
              <a:rPr lang="en-US" sz="1200" b="1" dirty="0"/>
              <a:t>[38]</a:t>
            </a:r>
            <a:r>
              <a:rPr lang="en-US" sz="1200" dirty="0"/>
              <a:t> Newell 1991, </a:t>
            </a:r>
            <a:r>
              <a:rPr lang="en-US" sz="1200" i="1" dirty="0"/>
              <a:t>Motor skill acquisition.</a:t>
            </a:r>
            <a:endParaRPr lang="en-US" sz="1200" dirty="0"/>
          </a:p>
          <a:p>
            <a:pPr marL="0" indent="0">
              <a:buNone/>
            </a:pPr>
            <a:r>
              <a:rPr lang="en-US" sz="1200" b="1" dirty="0"/>
              <a:t>[39]</a:t>
            </a:r>
            <a:r>
              <a:rPr lang="en-US" sz="1200" dirty="0"/>
              <a:t> </a:t>
            </a:r>
            <a:r>
              <a:rPr lang="en-US" sz="1200" dirty="0" err="1"/>
              <a:t>Secoli</a:t>
            </a:r>
            <a:r>
              <a:rPr lang="en-US" sz="1200" dirty="0"/>
              <a:t> et al. 2011, </a:t>
            </a:r>
            <a:r>
              <a:rPr lang="en-US" sz="1200" i="1" dirty="0"/>
              <a:t>Effect of visual distraction and auditory feedback on patient effort during robot-assisted movement training after stroke.</a:t>
            </a:r>
            <a:endParaRPr lang="en-US" sz="1200" dirty="0"/>
          </a:p>
          <a:p>
            <a:pPr marL="0" indent="0">
              <a:buNone/>
            </a:pPr>
            <a:r>
              <a:rPr lang="en-US" sz="1200" b="1" dirty="0"/>
              <a:t>[40]</a:t>
            </a:r>
            <a:r>
              <a:rPr lang="en-US" sz="1200" dirty="0"/>
              <a:t> </a:t>
            </a:r>
            <a:r>
              <a:rPr lang="en-US" sz="1200" dirty="0" err="1"/>
              <a:t>Berthoz</a:t>
            </a:r>
            <a:r>
              <a:rPr lang="en-US" sz="1200" dirty="0"/>
              <a:t> 2000, </a:t>
            </a:r>
            <a:r>
              <a:rPr lang="en-US" sz="1200" i="1" dirty="0"/>
              <a:t>The brain's sense of movement</a:t>
            </a:r>
            <a:r>
              <a:rPr lang="en-US" sz="1200" dirty="0"/>
              <a:t>.</a:t>
            </a:r>
          </a:p>
          <a:p>
            <a:pPr marL="0" indent="0">
              <a:buNone/>
            </a:pPr>
            <a:r>
              <a:rPr lang="en-US" sz="1200" b="1" dirty="0"/>
              <a:t>[41]</a:t>
            </a:r>
            <a:r>
              <a:rPr lang="en-US" sz="1200" dirty="0"/>
              <a:t> Clark 2008, </a:t>
            </a:r>
            <a:r>
              <a:rPr lang="en-US" sz="1200" i="1" dirty="0"/>
              <a:t>Supersizing the mind: Embodiment, action, and cognitive extension</a:t>
            </a:r>
            <a:r>
              <a:rPr lang="en-US" sz="1200" dirty="0"/>
              <a:t>.</a:t>
            </a:r>
          </a:p>
          <a:p>
            <a:pPr marL="0" indent="0">
              <a:buNone/>
            </a:pPr>
            <a:r>
              <a:rPr lang="en-US" sz="1200" b="1" dirty="0"/>
              <a:t>[42]</a:t>
            </a:r>
            <a:r>
              <a:rPr lang="en-US" sz="1200" dirty="0"/>
              <a:t> </a:t>
            </a:r>
            <a:r>
              <a:rPr lang="en-US" sz="1200" dirty="0" err="1"/>
              <a:t>Rizzolatti</a:t>
            </a:r>
            <a:r>
              <a:rPr lang="en-US" sz="1200" dirty="0"/>
              <a:t> and </a:t>
            </a:r>
            <a:r>
              <a:rPr lang="en-US" sz="1200" dirty="0" err="1"/>
              <a:t>Sinigaglia</a:t>
            </a:r>
            <a:r>
              <a:rPr lang="en-US" sz="1200" dirty="0"/>
              <a:t> 2006, </a:t>
            </a:r>
            <a:r>
              <a:rPr lang="it-IT" sz="1200" i="1" dirty="0"/>
              <a:t>So quel che fai: il cervello che agisce ei neuroni specchio.</a:t>
            </a:r>
            <a:endParaRPr lang="en-US" sz="1200" dirty="0"/>
          </a:p>
          <a:p>
            <a:pPr marL="0" indent="0">
              <a:buNone/>
            </a:pPr>
            <a:r>
              <a:rPr lang="en-US" sz="1200" b="1" dirty="0"/>
              <a:t>[43]</a:t>
            </a:r>
            <a:r>
              <a:rPr lang="en-US" sz="1200" dirty="0"/>
              <a:t> Sullivan et al. 2008, </a:t>
            </a:r>
            <a:r>
              <a:rPr lang="en-US" sz="1200" i="1" dirty="0"/>
              <a:t>Motor learning in children: Feedback effects on skill acquisition.</a:t>
            </a:r>
            <a:endParaRPr lang="en-US" sz="1200" dirty="0"/>
          </a:p>
          <a:p>
            <a:pPr marL="0" indent="0">
              <a:buNone/>
            </a:pPr>
            <a:r>
              <a:rPr lang="en-US" sz="1200" b="1" dirty="0"/>
              <a:t>[44]</a:t>
            </a:r>
            <a:r>
              <a:rPr lang="en-US" sz="1200" dirty="0"/>
              <a:t> </a:t>
            </a:r>
            <a:r>
              <a:rPr lang="en-US" sz="1200" dirty="0" err="1"/>
              <a:t>Bütefisch</a:t>
            </a:r>
            <a:r>
              <a:rPr lang="en-US" sz="1200" dirty="0"/>
              <a:t> et al. 2006, </a:t>
            </a:r>
            <a:r>
              <a:rPr lang="en-US" sz="1200" i="1" dirty="0"/>
              <a:t>Post-</a:t>
            </a:r>
            <a:r>
              <a:rPr lang="en-US" sz="1200" i="1" dirty="0" err="1"/>
              <a:t>lesional</a:t>
            </a:r>
            <a:r>
              <a:rPr lang="en-US" sz="1200" i="1" dirty="0"/>
              <a:t> cerebral </a:t>
            </a:r>
            <a:r>
              <a:rPr lang="en-US" sz="1200" i="1" dirty="0" err="1"/>
              <a:t>reorganisation</a:t>
            </a:r>
            <a:r>
              <a:rPr lang="en-US" sz="1200" i="1" dirty="0"/>
              <a:t>: Evidence from functional neuroimaging and transcranial magnetic stimulation.</a:t>
            </a:r>
            <a:endParaRPr lang="en-US" sz="1200" dirty="0"/>
          </a:p>
          <a:p>
            <a:pPr marL="0" indent="0">
              <a:buNone/>
            </a:pPr>
            <a:r>
              <a:rPr lang="en-US" sz="1200" b="1" dirty="0"/>
              <a:t>[45]</a:t>
            </a:r>
            <a:r>
              <a:rPr lang="en-US" sz="1200" dirty="0"/>
              <a:t> Van der Lee et al. 2001, </a:t>
            </a:r>
            <a:r>
              <a:rPr lang="en-US" sz="1200" i="1" dirty="0"/>
              <a:t>Constraint-induced therapy for stroke: More of the same or something completely different?</a:t>
            </a:r>
            <a:endParaRPr lang="en-US" sz="1200" dirty="0"/>
          </a:p>
          <a:p>
            <a:pPr marL="0" indent="0">
              <a:buNone/>
            </a:pPr>
            <a:r>
              <a:rPr lang="en-US" sz="1200" b="1" dirty="0"/>
              <a:t>[46]</a:t>
            </a:r>
            <a:r>
              <a:rPr lang="en-US" sz="1200" dirty="0"/>
              <a:t> </a:t>
            </a:r>
            <a:r>
              <a:rPr lang="en-US" sz="1200" dirty="0" err="1"/>
              <a:t>Sterr</a:t>
            </a:r>
            <a:r>
              <a:rPr lang="en-US" sz="1200" dirty="0"/>
              <a:t> &amp; </a:t>
            </a:r>
            <a:r>
              <a:rPr lang="en-US" sz="1200" dirty="0" err="1"/>
              <a:t>Freivogel</a:t>
            </a:r>
            <a:r>
              <a:rPr lang="en-US" sz="1200" dirty="0"/>
              <a:t>, 2003, </a:t>
            </a:r>
            <a:r>
              <a:rPr lang="en-US" sz="1200" i="1" dirty="0"/>
              <a:t>Motor-improvement following intensive training in low-functioning chronic hemiparesis.</a:t>
            </a:r>
          </a:p>
          <a:p>
            <a:pPr marL="0" indent="0">
              <a:buNone/>
            </a:pPr>
            <a:r>
              <a:rPr lang="en-US" sz="1200" b="1" dirty="0"/>
              <a:t>[47]</a:t>
            </a:r>
            <a:r>
              <a:rPr lang="en-US" sz="1200" dirty="0"/>
              <a:t> </a:t>
            </a:r>
            <a:r>
              <a:rPr lang="en-US" sz="1200" dirty="0" err="1"/>
              <a:t>Schallert</a:t>
            </a:r>
            <a:r>
              <a:rPr lang="en-US" sz="1200" dirty="0"/>
              <a:t> et al. 2003, </a:t>
            </a:r>
            <a:r>
              <a:rPr lang="en-US" sz="1200" i="1" dirty="0"/>
              <a:t>Should the injured and intact hemispheres be treated differently during the early phases of physical restorative therapy in experimental stroke or parkinsonism?</a:t>
            </a:r>
            <a:endParaRPr lang="en-US" sz="1200" dirty="0"/>
          </a:p>
          <a:p>
            <a:pPr marL="0" indent="0">
              <a:buNone/>
            </a:pPr>
            <a:r>
              <a:rPr lang="en-US" sz="1200" b="1" dirty="0"/>
              <a:t>[48]</a:t>
            </a:r>
            <a:r>
              <a:rPr lang="en-US" sz="1200" dirty="0"/>
              <a:t> Maclean and Pound 2000, </a:t>
            </a:r>
            <a:r>
              <a:rPr lang="en-US" sz="1200" i="1" dirty="0"/>
              <a:t>A critical review of the concept of patient motivation in the literature on physical rehabilitation.</a:t>
            </a:r>
            <a:endParaRPr lang="en-US" sz="1200" dirty="0"/>
          </a:p>
          <a:p>
            <a:pPr marL="0" indent="0">
              <a:buNone/>
            </a:pPr>
            <a:r>
              <a:rPr lang="en-US" sz="1200" b="1" dirty="0"/>
              <a:t>[49]</a:t>
            </a:r>
            <a:r>
              <a:rPr lang="en-US" sz="1200" dirty="0"/>
              <a:t> Clark and Smith 1999, </a:t>
            </a:r>
            <a:r>
              <a:rPr lang="en-US" sz="1200" i="1" dirty="0"/>
              <a:t>Psychological correlates of outcome following rehabilitation from stroke.</a:t>
            </a:r>
            <a:endParaRPr lang="en-US" sz="1200" dirty="0"/>
          </a:p>
          <a:p>
            <a:pPr marL="0" indent="0">
              <a:buNone/>
            </a:pPr>
            <a:r>
              <a:rPr lang="en-US" sz="1200" b="1" dirty="0"/>
              <a:t>[50]</a:t>
            </a:r>
            <a:r>
              <a:rPr lang="en-US" sz="1200" dirty="0"/>
              <a:t> </a:t>
            </a:r>
            <a:r>
              <a:rPr lang="en-US" sz="1200" dirty="0" err="1"/>
              <a:t>Macciochi</a:t>
            </a:r>
            <a:r>
              <a:rPr lang="en-US" sz="1200" dirty="0"/>
              <a:t> and Eaton 1995, </a:t>
            </a:r>
            <a:r>
              <a:rPr lang="en-US" sz="1200" i="1" dirty="0"/>
              <a:t>Decision and attribution bias in neurorehabilitation.</a:t>
            </a:r>
            <a:endParaRPr lang="en-US" sz="1200"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65</a:t>
            </a:fld>
            <a:endParaRPr lang="de-CH" dirty="0">
              <a:solidFill>
                <a:srgbClr val="000000"/>
              </a:solidFill>
            </a:endParaRPr>
          </a:p>
        </p:txBody>
      </p:sp>
      <p:pic>
        <p:nvPicPr>
          <p:cNvPr id="6" name="Imagen 5">
            <a:extLst>
              <a:ext uri="{FF2B5EF4-FFF2-40B4-BE49-F238E27FC236}">
                <a16:creationId xmlns:a16="http://schemas.microsoft.com/office/drawing/2014/main" id="{B8889C73-7C2F-4284-B3DC-6ADA436E1DCE}"/>
              </a:ext>
            </a:extLst>
          </p:cNvPr>
          <p:cNvPicPr>
            <a:picLocks noChangeAspect="1"/>
          </p:cNvPicPr>
          <p:nvPr/>
        </p:nvPicPr>
        <p:blipFill>
          <a:blip r:embed="rId3"/>
          <a:stretch>
            <a:fillRect/>
          </a:stretch>
        </p:blipFill>
        <p:spPr>
          <a:xfrm>
            <a:off x="6714505" y="68477"/>
            <a:ext cx="2200847" cy="1194920"/>
          </a:xfrm>
          <a:prstGeom prst="rect">
            <a:avLst/>
          </a:prstGeom>
        </p:spPr>
      </p:pic>
    </p:spTree>
    <p:extLst>
      <p:ext uri="{BB962C8B-B14F-4D97-AF65-F5344CB8AC3E}">
        <p14:creationId xmlns:p14="http://schemas.microsoft.com/office/powerpoint/2010/main" val="2763967593"/>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Literature</a:t>
            </a:r>
          </a:p>
        </p:txBody>
      </p:sp>
      <p:sp>
        <p:nvSpPr>
          <p:cNvPr id="3" name="Content Placeholder 2"/>
          <p:cNvSpPr>
            <a:spLocks noGrp="1"/>
          </p:cNvSpPr>
          <p:nvPr>
            <p:ph idx="1"/>
          </p:nvPr>
        </p:nvSpPr>
        <p:spPr/>
        <p:txBody>
          <a:bodyPr numCol="3" spcCol="72000">
            <a:noAutofit/>
          </a:bodyPr>
          <a:lstStyle/>
          <a:p>
            <a:pPr marL="0" indent="0">
              <a:buNone/>
            </a:pPr>
            <a:r>
              <a:rPr lang="en-US" sz="1200" b="1" dirty="0"/>
              <a:t>[51]</a:t>
            </a:r>
            <a:r>
              <a:rPr lang="en-US" sz="1200" dirty="0"/>
              <a:t> </a:t>
            </a:r>
            <a:r>
              <a:rPr lang="en-US" sz="1200" dirty="0" err="1"/>
              <a:t>Oddy</a:t>
            </a:r>
            <a:r>
              <a:rPr lang="en-US" sz="1200" dirty="0"/>
              <a:t> et al. 2008, </a:t>
            </a:r>
            <a:r>
              <a:rPr lang="en-US" sz="1200" i="1" dirty="0"/>
              <a:t>The development of a measure of motivational changes following acquired brain injury.</a:t>
            </a:r>
            <a:endParaRPr lang="en-US" sz="1200" dirty="0"/>
          </a:p>
          <a:p>
            <a:pPr marL="0" indent="0">
              <a:buNone/>
            </a:pPr>
            <a:r>
              <a:rPr lang="en-US" sz="1200" b="1" dirty="0"/>
              <a:t>[52]</a:t>
            </a:r>
            <a:r>
              <a:rPr lang="en-US" sz="1200" dirty="0"/>
              <a:t> </a:t>
            </a:r>
            <a:r>
              <a:rPr lang="en-US" sz="1200" dirty="0" err="1"/>
              <a:t>Paolucci</a:t>
            </a:r>
            <a:r>
              <a:rPr lang="en-US" sz="1200" dirty="0"/>
              <a:t> et al. 2000, </a:t>
            </a:r>
            <a:r>
              <a:rPr lang="en-US" sz="1200" i="1" dirty="0"/>
              <a:t>Early versus delayed inpatient stroke rehabilitation: a matched comparison conducted in Italy.</a:t>
            </a:r>
            <a:endParaRPr lang="en-US" sz="1200" dirty="0"/>
          </a:p>
          <a:p>
            <a:pPr marL="0" indent="0">
              <a:buNone/>
            </a:pPr>
            <a:r>
              <a:rPr lang="en-US" sz="1200" b="1" dirty="0"/>
              <a:t>[53]</a:t>
            </a:r>
            <a:r>
              <a:rPr lang="en-US" sz="1200" dirty="0"/>
              <a:t> Hsieh et al. 1996, </a:t>
            </a:r>
            <a:r>
              <a:rPr lang="en-US" sz="1200" i="1" dirty="0"/>
              <a:t>A comparison of performance in added purpose occupations and rote exercise for dynamic standing balance in persons with hemiplegia.</a:t>
            </a:r>
            <a:endParaRPr lang="en-US" sz="1200" dirty="0"/>
          </a:p>
          <a:p>
            <a:pPr marL="0" indent="0">
              <a:buNone/>
            </a:pPr>
            <a:r>
              <a:rPr lang="en-US" sz="1200" b="1" dirty="0"/>
              <a:t>[54]</a:t>
            </a:r>
            <a:r>
              <a:rPr lang="en-US" sz="1200" dirty="0"/>
              <a:t> Boyce 1992, </a:t>
            </a:r>
            <a:r>
              <a:rPr lang="en-US" sz="1200" i="1" dirty="0"/>
              <a:t>Effects of assigned versus participant-set goals on skill acquisition and retention of a selected shooting task.</a:t>
            </a:r>
            <a:endParaRPr lang="en-US" sz="1200" dirty="0"/>
          </a:p>
          <a:p>
            <a:pPr marL="0" indent="0">
              <a:buNone/>
            </a:pPr>
            <a:r>
              <a:rPr lang="en-US" sz="1200" b="1" dirty="0"/>
              <a:t>[55]</a:t>
            </a:r>
            <a:r>
              <a:rPr lang="en-US" sz="1200" dirty="0"/>
              <a:t> Avila et al. 2012, </a:t>
            </a:r>
            <a:r>
              <a:rPr lang="en-US" sz="1200" i="1" dirty="0"/>
              <a:t>Positive social-comparative feedback enhances motor learning in children.</a:t>
            </a:r>
            <a:endParaRPr lang="en-US" sz="1200" dirty="0"/>
          </a:p>
          <a:p>
            <a:pPr marL="0" indent="0">
              <a:buNone/>
            </a:pPr>
            <a:r>
              <a:rPr lang="en-US" sz="1200" b="1" dirty="0"/>
              <a:t>[56]</a:t>
            </a:r>
            <a:r>
              <a:rPr lang="en-US" sz="1200" dirty="0"/>
              <a:t> </a:t>
            </a:r>
            <a:r>
              <a:rPr lang="en-US" sz="1200" dirty="0" err="1"/>
              <a:t>Wulf</a:t>
            </a:r>
            <a:r>
              <a:rPr lang="en-US" sz="1200" dirty="0"/>
              <a:t> et al. 2003, </a:t>
            </a:r>
            <a:r>
              <a:rPr lang="en-US" sz="1200" i="1" dirty="0"/>
              <a:t>Enhancing the learning of sport skills through an external focus of attention.</a:t>
            </a:r>
            <a:endParaRPr lang="en-US" sz="1200" dirty="0"/>
          </a:p>
          <a:p>
            <a:pPr marL="0" indent="0">
              <a:buNone/>
            </a:pPr>
            <a:r>
              <a:rPr lang="en-US" sz="1200" b="1" dirty="0"/>
              <a:t>[58]</a:t>
            </a:r>
            <a:r>
              <a:rPr lang="en-US" sz="1200" dirty="0"/>
              <a:t> </a:t>
            </a:r>
            <a:r>
              <a:rPr lang="en-US" sz="1200" dirty="0" err="1"/>
              <a:t>Deakin</a:t>
            </a:r>
            <a:r>
              <a:rPr lang="en-US" sz="1200" dirty="0"/>
              <a:t> and </a:t>
            </a:r>
            <a:r>
              <a:rPr lang="en-US" sz="1200" dirty="0" err="1"/>
              <a:t>Proteau</a:t>
            </a:r>
            <a:r>
              <a:rPr lang="en-US" sz="1200" dirty="0"/>
              <a:t> 2000, </a:t>
            </a:r>
            <a:r>
              <a:rPr lang="en-US" sz="1200" i="1" dirty="0"/>
              <a:t>The role of scheduling in learning through observation.</a:t>
            </a:r>
            <a:endParaRPr lang="en-US" sz="1200" dirty="0"/>
          </a:p>
          <a:p>
            <a:pPr marL="0" indent="0">
              <a:buNone/>
            </a:pPr>
            <a:r>
              <a:rPr lang="en-US" sz="1200" b="1" dirty="0"/>
              <a:t>[59]</a:t>
            </a:r>
            <a:r>
              <a:rPr lang="en-US" sz="1200" dirty="0"/>
              <a:t> </a:t>
            </a:r>
            <a:r>
              <a:rPr lang="en-US" sz="1200" dirty="0" err="1"/>
              <a:t>Shea</a:t>
            </a:r>
            <a:r>
              <a:rPr lang="en-US" sz="1200" dirty="0"/>
              <a:t> et al. 1999, </a:t>
            </a:r>
            <a:r>
              <a:rPr lang="en-US" sz="1200" i="1" dirty="0"/>
              <a:t>Enhancing motor learning through external-focus instructions and feedback.</a:t>
            </a:r>
            <a:endParaRPr lang="en-US" sz="1200" dirty="0"/>
          </a:p>
          <a:p>
            <a:pPr marL="0" indent="0">
              <a:buNone/>
            </a:pPr>
            <a:r>
              <a:rPr lang="en-US" sz="1200" b="1" dirty="0"/>
              <a:t>[60]</a:t>
            </a:r>
            <a:r>
              <a:rPr lang="en-US" sz="1200" dirty="0"/>
              <a:t> </a:t>
            </a:r>
            <a:r>
              <a:rPr lang="en-US" sz="1200" dirty="0" err="1"/>
              <a:t>Shea</a:t>
            </a:r>
            <a:r>
              <a:rPr lang="en-US" sz="1200" dirty="0"/>
              <a:t> et al. 2000, </a:t>
            </a:r>
            <a:r>
              <a:rPr lang="en-US" sz="1200" i="1" dirty="0"/>
              <a:t>Physical and observational practice afford unique learning opportunities.</a:t>
            </a:r>
            <a:endParaRPr lang="en-US" sz="1200" dirty="0"/>
          </a:p>
          <a:p>
            <a:pPr marL="0" indent="0">
              <a:buNone/>
            </a:pPr>
            <a:r>
              <a:rPr lang="en-US" sz="1200" b="1" dirty="0"/>
              <a:t>[61]</a:t>
            </a:r>
            <a:r>
              <a:rPr lang="en-US" sz="1200" dirty="0"/>
              <a:t> Weeks and Anderson 2000, </a:t>
            </a:r>
            <a:r>
              <a:rPr lang="en-US" sz="1200" i="1" dirty="0"/>
              <a:t>The interaction of observational learning with overt practice: Effects on motor skill learning.</a:t>
            </a:r>
            <a:endParaRPr lang="en-US" sz="1200" dirty="0"/>
          </a:p>
          <a:p>
            <a:pPr marL="0" indent="0">
              <a:buNone/>
            </a:pPr>
            <a:r>
              <a:rPr lang="en-US" sz="1200" b="1" dirty="0"/>
              <a:t>[62]</a:t>
            </a:r>
            <a:r>
              <a:rPr lang="en-US" sz="1200" dirty="0"/>
              <a:t> Bosch et al. 2014, </a:t>
            </a:r>
            <a:r>
              <a:rPr lang="en-US" sz="1200" i="1" dirty="0"/>
              <a:t>Does task-oriented practice improve upper extremity motor recovery after stroke? A systematic review.</a:t>
            </a:r>
            <a:endParaRPr lang="en-US" sz="1200" dirty="0"/>
          </a:p>
          <a:p>
            <a:pPr marL="0" indent="0">
              <a:buNone/>
            </a:pPr>
            <a:r>
              <a:rPr lang="en-US" sz="1200" b="1" dirty="0"/>
              <a:t>[63]</a:t>
            </a:r>
            <a:r>
              <a:rPr lang="en-US" sz="1200" dirty="0"/>
              <a:t> Wu et al. 1998, </a:t>
            </a:r>
            <a:r>
              <a:rPr lang="en-US" sz="1200" i="1" dirty="0"/>
              <a:t>Effects of object affordances on reaching performance in persons with and without cerebrovascular accident.</a:t>
            </a:r>
          </a:p>
          <a:p>
            <a:pPr marL="0" indent="0">
              <a:buNone/>
            </a:pPr>
            <a:r>
              <a:rPr lang="en-US" sz="1200" b="1" dirty="0"/>
              <a:t>[64]</a:t>
            </a:r>
            <a:r>
              <a:rPr lang="en-US" sz="1200" dirty="0"/>
              <a:t> Wu et al. 2000, </a:t>
            </a:r>
            <a:r>
              <a:rPr lang="en-US" sz="1200" i="1" dirty="0"/>
              <a:t>A kinematic study of contextual effects on reaching performance in persons with and without stroke: influences of object availability.</a:t>
            </a:r>
          </a:p>
          <a:p>
            <a:pPr marL="0" indent="0">
              <a:buNone/>
            </a:pPr>
            <a:r>
              <a:rPr lang="en-US" sz="1200" b="1" dirty="0"/>
              <a:t>[65]</a:t>
            </a:r>
            <a:r>
              <a:rPr lang="en-US" sz="1200" dirty="0"/>
              <a:t> </a:t>
            </a:r>
            <a:r>
              <a:rPr lang="en-US" sz="1200" dirty="0" err="1"/>
              <a:t>Kwakkel</a:t>
            </a:r>
            <a:r>
              <a:rPr lang="en-US" sz="1200" dirty="0"/>
              <a:t> et al. 1999, </a:t>
            </a:r>
            <a:r>
              <a:rPr lang="en-US" sz="1200" i="1" dirty="0"/>
              <a:t>Intensity of leg and arm training after primary middle-cerebral-artery stroke: A </a:t>
            </a:r>
            <a:r>
              <a:rPr lang="en-US" sz="1200" i="1" dirty="0" err="1"/>
              <a:t>randomised</a:t>
            </a:r>
            <a:r>
              <a:rPr lang="en-US" sz="1200" i="1" dirty="0"/>
              <a:t> trial.</a:t>
            </a:r>
          </a:p>
          <a:p>
            <a:pPr marL="0" indent="0">
              <a:buNone/>
            </a:pPr>
            <a:r>
              <a:rPr lang="en-US" sz="1200" b="1" dirty="0"/>
              <a:t>[66]</a:t>
            </a:r>
            <a:r>
              <a:rPr lang="en-US" sz="1200" dirty="0"/>
              <a:t> Mulder and </a:t>
            </a:r>
            <a:r>
              <a:rPr lang="en-US" sz="1200" dirty="0" err="1"/>
              <a:t>Hulstijn</a:t>
            </a:r>
            <a:r>
              <a:rPr lang="en-US" sz="1200" dirty="0"/>
              <a:t> 1985, </a:t>
            </a:r>
            <a:r>
              <a:rPr lang="en-US" sz="1200" i="1" dirty="0"/>
              <a:t>Sensory feedback in the learning of a novel motor task.</a:t>
            </a:r>
            <a:endParaRPr lang="en-US" sz="1200" dirty="0"/>
          </a:p>
          <a:p>
            <a:pPr marL="0" indent="0">
              <a:buNone/>
            </a:pPr>
            <a:r>
              <a:rPr lang="en-US" sz="1200" b="1" dirty="0"/>
              <a:t>[67]</a:t>
            </a:r>
            <a:r>
              <a:rPr lang="en-US" sz="1200" dirty="0"/>
              <a:t> </a:t>
            </a:r>
            <a:r>
              <a:rPr lang="en-US" sz="1200" dirty="0" err="1"/>
              <a:t>Hömberg</a:t>
            </a:r>
            <a:r>
              <a:rPr lang="en-US" sz="1200" dirty="0"/>
              <a:t> 2013, </a:t>
            </a:r>
            <a:r>
              <a:rPr lang="en-US" sz="1200" i="1" dirty="0"/>
              <a:t>Neurorehabilitation approaches to facilitate motor recovery.</a:t>
            </a:r>
            <a:endParaRPr lang="en-US" sz="1200" dirty="0"/>
          </a:p>
          <a:p>
            <a:pPr marL="0" indent="0">
              <a:buNone/>
            </a:pPr>
            <a:r>
              <a:rPr lang="en-US" sz="1200" b="1" dirty="0"/>
              <a:t>[68]</a:t>
            </a:r>
            <a:r>
              <a:rPr lang="en-US" sz="1200" dirty="0"/>
              <a:t> </a:t>
            </a:r>
            <a:r>
              <a:rPr lang="en-US" sz="1200" dirty="0" err="1"/>
              <a:t>Thikey</a:t>
            </a:r>
            <a:r>
              <a:rPr lang="en-US" sz="1200" dirty="0"/>
              <a:t> et al. 2012, </a:t>
            </a:r>
            <a:r>
              <a:rPr lang="en-US" sz="1200" i="1" dirty="0"/>
              <a:t>Augmented visual feedback of movement performance to enhance walking recovery after stroke: study protocol for a pilot randomized controlled trial.</a:t>
            </a:r>
            <a:endParaRPr lang="en-US" sz="1200" dirty="0"/>
          </a:p>
          <a:p>
            <a:pPr marL="0" indent="0">
              <a:buNone/>
            </a:pPr>
            <a:r>
              <a:rPr lang="en-US" sz="1200" b="1" dirty="0"/>
              <a:t>[69]</a:t>
            </a:r>
            <a:r>
              <a:rPr lang="en-US" sz="1200" dirty="0"/>
              <a:t> Magill 2007, </a:t>
            </a:r>
            <a:r>
              <a:rPr lang="en-US" sz="1200" i="1" dirty="0"/>
              <a:t>Motor learning and control: Concepts and applications.</a:t>
            </a:r>
            <a:endParaRPr lang="en-US" sz="1200" dirty="0"/>
          </a:p>
          <a:p>
            <a:pPr marL="0" indent="0">
              <a:buNone/>
            </a:pPr>
            <a:r>
              <a:rPr lang="en-US" sz="1200" b="1" dirty="0"/>
              <a:t>[70]</a:t>
            </a:r>
            <a:r>
              <a:rPr lang="en-US" sz="1200" dirty="0"/>
              <a:t> Magill 1994, </a:t>
            </a:r>
            <a:r>
              <a:rPr lang="en-US" sz="1200" i="1" dirty="0"/>
              <a:t>The influence of augmented feedback on skill depends on characteristics of the skill and the learner.</a:t>
            </a:r>
            <a:endParaRPr lang="en-US" sz="1200" dirty="0"/>
          </a:p>
          <a:p>
            <a:pPr marL="0" indent="0">
              <a:buNone/>
            </a:pPr>
            <a:r>
              <a:rPr lang="en-US" sz="1200" b="1" dirty="0"/>
              <a:t>[71]</a:t>
            </a:r>
            <a:r>
              <a:rPr lang="en-US" sz="1200" dirty="0"/>
              <a:t> Schmidt and Young 1991, </a:t>
            </a:r>
            <a:r>
              <a:rPr lang="en-US" sz="1200" i="1" dirty="0"/>
              <a:t>Methodology for motor learning: A paradigm for kinematic feedback.</a:t>
            </a:r>
            <a:endParaRPr lang="en-US" sz="1200" dirty="0"/>
          </a:p>
          <a:p>
            <a:pPr marL="0" indent="0">
              <a:buNone/>
            </a:pPr>
            <a:r>
              <a:rPr lang="en-US" sz="1200" b="1" dirty="0"/>
              <a:t>[72]</a:t>
            </a:r>
            <a:r>
              <a:rPr lang="en-US" sz="1200" dirty="0"/>
              <a:t> Huang and </a:t>
            </a:r>
            <a:r>
              <a:rPr lang="en-US" sz="1200" dirty="0" err="1"/>
              <a:t>Krakauer</a:t>
            </a:r>
            <a:r>
              <a:rPr lang="en-US" sz="1200" dirty="0"/>
              <a:t> 2009, </a:t>
            </a:r>
            <a:r>
              <a:rPr lang="en-US" sz="1200" i="1" dirty="0"/>
              <a:t>Robotic neurorehabilitation: a computational motor learning perspective.</a:t>
            </a:r>
            <a:endParaRPr lang="en-US" sz="1200" dirty="0"/>
          </a:p>
          <a:p>
            <a:pPr marL="0" indent="0">
              <a:buNone/>
            </a:pPr>
            <a:r>
              <a:rPr lang="en-US" sz="1200" b="1" dirty="0"/>
              <a:t>[73]</a:t>
            </a:r>
            <a:r>
              <a:rPr lang="en-US" sz="1200" dirty="0"/>
              <a:t> Finley et al. 2005, </a:t>
            </a:r>
            <a:r>
              <a:rPr lang="en-US" sz="1200" i="1" dirty="0"/>
              <a:t>Short-duration robotic therapy in stroke patients with severe upper-limb motor impairment.</a:t>
            </a:r>
          </a:p>
          <a:p>
            <a:pPr marL="0" indent="0">
              <a:buNone/>
            </a:pPr>
            <a:r>
              <a:rPr lang="en-US" sz="1200" b="1" dirty="0"/>
              <a:t>[74]</a:t>
            </a:r>
            <a:r>
              <a:rPr lang="en-US" sz="1200" dirty="0"/>
              <a:t> </a:t>
            </a:r>
            <a:r>
              <a:rPr lang="en-US" sz="1200" dirty="0" err="1"/>
              <a:t>Quandt</a:t>
            </a:r>
            <a:r>
              <a:rPr lang="en-US" sz="1200" dirty="0"/>
              <a:t> and Hummel 2014, </a:t>
            </a:r>
            <a:r>
              <a:rPr lang="en-US" sz="1200" i="1" dirty="0"/>
              <a:t>The influence of functional electrical stimulation on hand motor recovery in stroke patients: A review.</a:t>
            </a:r>
            <a:endParaRPr lang="en-US" sz="1200" dirty="0"/>
          </a:p>
          <a:p>
            <a:pPr marL="0" indent="0">
              <a:buNone/>
            </a:pPr>
            <a:r>
              <a:rPr lang="en-US" sz="1200" b="1" dirty="0"/>
              <a:t>[75]</a:t>
            </a:r>
            <a:r>
              <a:rPr lang="en-US" sz="1200" dirty="0"/>
              <a:t> Di Loreto et al. 2011, </a:t>
            </a:r>
            <a:r>
              <a:rPr lang="en-US" sz="1200" i="1" dirty="0"/>
              <a:t>Mixed reality serious games for post-stroke rehabilitation.</a:t>
            </a:r>
            <a:endParaRPr lang="en-US" sz="1200" dirty="0"/>
          </a:p>
          <a:p>
            <a:pPr marL="0" indent="0">
              <a:buNone/>
            </a:pPr>
            <a:r>
              <a:rPr lang="en-US" sz="1200" b="1" dirty="0"/>
              <a:t>[76]</a:t>
            </a:r>
            <a:r>
              <a:rPr lang="en-US" sz="1200" dirty="0"/>
              <a:t> Coffey and Ward 2013, </a:t>
            </a:r>
            <a:r>
              <a:rPr lang="en-US" sz="1200" i="1" dirty="0"/>
              <a:t>A sensor glove system for rehabilitation in instrumental activities of daily living.</a:t>
            </a:r>
            <a:endParaRPr lang="en-US" sz="1200" dirty="0"/>
          </a:p>
          <a:p>
            <a:pPr marL="0" indent="0">
              <a:buNone/>
            </a:pPr>
            <a:endParaRPr lang="en-US" sz="1200" dirty="0"/>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66</a:t>
            </a:fld>
            <a:endParaRPr lang="de-CH" dirty="0">
              <a:solidFill>
                <a:srgbClr val="000000"/>
              </a:solidFill>
            </a:endParaRPr>
          </a:p>
        </p:txBody>
      </p:sp>
      <p:pic>
        <p:nvPicPr>
          <p:cNvPr id="6" name="Imagen 5">
            <a:extLst>
              <a:ext uri="{FF2B5EF4-FFF2-40B4-BE49-F238E27FC236}">
                <a16:creationId xmlns:a16="http://schemas.microsoft.com/office/drawing/2014/main" id="{9054AD22-0A89-4A75-98B4-F40ACA63AC7B}"/>
              </a:ext>
            </a:extLst>
          </p:cNvPr>
          <p:cNvPicPr>
            <a:picLocks noChangeAspect="1"/>
          </p:cNvPicPr>
          <p:nvPr/>
        </p:nvPicPr>
        <p:blipFill>
          <a:blip r:embed="rId3"/>
          <a:stretch>
            <a:fillRect/>
          </a:stretch>
        </p:blipFill>
        <p:spPr>
          <a:xfrm>
            <a:off x="6835386" y="-877"/>
            <a:ext cx="2200847" cy="1194920"/>
          </a:xfrm>
          <a:prstGeom prst="rect">
            <a:avLst/>
          </a:prstGeom>
        </p:spPr>
      </p:pic>
    </p:spTree>
    <p:extLst>
      <p:ext uri="{BB962C8B-B14F-4D97-AF65-F5344CB8AC3E}">
        <p14:creationId xmlns:p14="http://schemas.microsoft.com/office/powerpoint/2010/main" val="305566815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Literature</a:t>
            </a:r>
          </a:p>
        </p:txBody>
      </p:sp>
      <p:sp>
        <p:nvSpPr>
          <p:cNvPr id="3" name="Content Placeholder 2"/>
          <p:cNvSpPr>
            <a:spLocks noGrp="1"/>
          </p:cNvSpPr>
          <p:nvPr>
            <p:ph idx="1"/>
          </p:nvPr>
        </p:nvSpPr>
        <p:spPr/>
        <p:txBody>
          <a:bodyPr numCol="3" spcCol="72000">
            <a:noAutofit/>
          </a:bodyPr>
          <a:lstStyle/>
          <a:p>
            <a:pPr marL="0" indent="0">
              <a:buNone/>
            </a:pPr>
            <a:r>
              <a:rPr lang="en-US" sz="1200" b="1" dirty="0"/>
              <a:t>[77]</a:t>
            </a:r>
            <a:r>
              <a:rPr lang="en-US" sz="1200" dirty="0"/>
              <a:t> Stefan et al. 2000, </a:t>
            </a:r>
            <a:r>
              <a:rPr lang="en-US" sz="1200" i="1" dirty="0"/>
              <a:t>Induction of plasticity in the human motor cortex by paired associative stimulation.</a:t>
            </a:r>
          </a:p>
          <a:p>
            <a:pPr marL="0" indent="0">
              <a:buNone/>
            </a:pPr>
            <a:r>
              <a:rPr lang="en-US" sz="1200" b="1" dirty="0"/>
              <a:t>[78]</a:t>
            </a:r>
            <a:r>
              <a:rPr lang="en-US" sz="1200" dirty="0"/>
              <a:t> Wolters et al. 2003, </a:t>
            </a:r>
            <a:r>
              <a:rPr lang="en-US" sz="1200" i="1" dirty="0"/>
              <a:t>A temporally asymmetric </a:t>
            </a:r>
            <a:r>
              <a:rPr lang="en-US" sz="1200" i="1" dirty="0" err="1"/>
              <a:t>Hebbian</a:t>
            </a:r>
            <a:r>
              <a:rPr lang="en-US" sz="1200" i="1" dirty="0"/>
              <a:t> rule governing plasticity in the human motor cortex.</a:t>
            </a:r>
          </a:p>
          <a:p>
            <a:pPr marL="0" indent="0">
              <a:buNone/>
            </a:pPr>
            <a:r>
              <a:rPr lang="en-US" sz="1200" b="1" dirty="0">
                <a:solidFill>
                  <a:srgbClr val="000000"/>
                </a:solidFill>
              </a:rPr>
              <a:t>[79]</a:t>
            </a:r>
            <a:r>
              <a:rPr lang="en-US" sz="1200" dirty="0">
                <a:solidFill>
                  <a:srgbClr val="000000"/>
                </a:solidFill>
              </a:rPr>
              <a:t> Dietz et al. 2002, </a:t>
            </a:r>
            <a:r>
              <a:rPr lang="en-US" sz="1200" i="1" dirty="0" err="1"/>
              <a:t>Locomotor</a:t>
            </a:r>
            <a:r>
              <a:rPr lang="en-US" sz="1200" i="1" dirty="0"/>
              <a:t> activity in spinal man: significance of afferent input from joint and load receptors.</a:t>
            </a:r>
            <a:endParaRPr lang="en-US" sz="1200" dirty="0">
              <a:solidFill>
                <a:srgbClr val="000000"/>
              </a:solidFill>
            </a:endParaRPr>
          </a:p>
          <a:p>
            <a:pPr marL="0" indent="0">
              <a:buNone/>
            </a:pPr>
            <a:r>
              <a:rPr lang="en-US" sz="1200" b="1" dirty="0">
                <a:solidFill>
                  <a:srgbClr val="000000"/>
                </a:solidFill>
              </a:rPr>
              <a:t>[80]</a:t>
            </a:r>
            <a:r>
              <a:rPr lang="en-US" sz="1200" dirty="0">
                <a:solidFill>
                  <a:srgbClr val="000000"/>
                </a:solidFill>
              </a:rPr>
              <a:t> Novak et al. 2014, </a:t>
            </a:r>
            <a:r>
              <a:rPr lang="en-US" sz="1200" i="1" dirty="0"/>
              <a:t>Increasing motivation in robot-aided arm rehabilitation with competitive and cooperative gameplay.</a:t>
            </a:r>
            <a:endParaRPr lang="en-US" sz="1200" dirty="0">
              <a:solidFill>
                <a:srgbClr val="000000"/>
              </a:solidFill>
            </a:endParaRPr>
          </a:p>
          <a:p>
            <a:pPr marL="0" indent="0">
              <a:buNone/>
            </a:pPr>
            <a:r>
              <a:rPr lang="en-US" sz="1200" b="1" dirty="0">
                <a:solidFill>
                  <a:srgbClr val="000000"/>
                </a:solidFill>
              </a:rPr>
              <a:t>[81]</a:t>
            </a:r>
            <a:r>
              <a:rPr lang="en-US" sz="1200" dirty="0">
                <a:solidFill>
                  <a:srgbClr val="000000"/>
                </a:solidFill>
              </a:rPr>
              <a:t> </a:t>
            </a:r>
            <a:r>
              <a:rPr lang="en-US" sz="1200" dirty="0" err="1">
                <a:solidFill>
                  <a:srgbClr val="000000"/>
                </a:solidFill>
              </a:rPr>
              <a:t>Marchal</a:t>
            </a:r>
            <a:r>
              <a:rPr lang="en-US" sz="1200" dirty="0">
                <a:solidFill>
                  <a:srgbClr val="000000"/>
                </a:solidFill>
              </a:rPr>
              <a:t>-Crespo and </a:t>
            </a:r>
            <a:r>
              <a:rPr lang="en-US" sz="1200" dirty="0" err="1">
                <a:solidFill>
                  <a:srgbClr val="000000"/>
                </a:solidFill>
              </a:rPr>
              <a:t>Reinkensmeyer</a:t>
            </a:r>
            <a:r>
              <a:rPr lang="en-US" sz="1200" dirty="0">
                <a:solidFill>
                  <a:srgbClr val="000000"/>
                </a:solidFill>
              </a:rPr>
              <a:t> 2009, </a:t>
            </a:r>
            <a:r>
              <a:rPr lang="en-US" sz="1200" i="1" dirty="0"/>
              <a:t>Review of control strategies for robotic movement training after neurologic injury.</a:t>
            </a:r>
            <a:endParaRPr lang="en-US" sz="1200" dirty="0">
              <a:solidFill>
                <a:srgbClr val="000000"/>
              </a:solidFill>
            </a:endParaRPr>
          </a:p>
          <a:p>
            <a:pPr marL="0" indent="0">
              <a:buNone/>
            </a:pPr>
            <a:r>
              <a:rPr lang="en-US" sz="1200" b="1" dirty="0">
                <a:solidFill>
                  <a:srgbClr val="000000"/>
                </a:solidFill>
              </a:rPr>
              <a:t>[82]</a:t>
            </a:r>
            <a:r>
              <a:rPr lang="en-US" sz="1200" dirty="0">
                <a:solidFill>
                  <a:srgbClr val="000000"/>
                </a:solidFill>
              </a:rPr>
              <a:t> </a:t>
            </a:r>
            <a:r>
              <a:rPr lang="en-US" sz="1200" dirty="0" err="1">
                <a:solidFill>
                  <a:srgbClr val="000000"/>
                </a:solidFill>
              </a:rPr>
              <a:t>Trlep</a:t>
            </a:r>
            <a:r>
              <a:rPr lang="en-US" sz="1200" dirty="0">
                <a:solidFill>
                  <a:srgbClr val="000000"/>
                </a:solidFill>
              </a:rPr>
              <a:t> et al. 2012, </a:t>
            </a:r>
            <a:r>
              <a:rPr lang="en-US" sz="1200" i="1" dirty="0"/>
              <a:t>Skill transfer from symmetric and asymmetric bimanual training using a robotic system to single limb performance.</a:t>
            </a:r>
            <a:endParaRPr lang="en-US" sz="1200" dirty="0">
              <a:solidFill>
                <a:srgbClr val="000000"/>
              </a:solidFill>
            </a:endParaRPr>
          </a:p>
          <a:p>
            <a:pPr marL="0" indent="0">
              <a:buNone/>
            </a:pPr>
            <a:r>
              <a:rPr lang="en-US" sz="1200" b="1" dirty="0">
                <a:solidFill>
                  <a:srgbClr val="000000"/>
                </a:solidFill>
              </a:rPr>
              <a:t>[83]</a:t>
            </a:r>
            <a:r>
              <a:rPr lang="en-US" sz="1200" dirty="0">
                <a:solidFill>
                  <a:srgbClr val="000000"/>
                </a:solidFill>
              </a:rPr>
              <a:t> </a:t>
            </a:r>
            <a:r>
              <a:rPr lang="en-US" sz="1200" dirty="0" err="1">
                <a:solidFill>
                  <a:srgbClr val="000000"/>
                </a:solidFill>
              </a:rPr>
              <a:t>Squeri</a:t>
            </a:r>
            <a:r>
              <a:rPr lang="en-US" sz="1200" dirty="0">
                <a:solidFill>
                  <a:srgbClr val="000000"/>
                </a:solidFill>
              </a:rPr>
              <a:t> et al. 2012, </a:t>
            </a:r>
            <a:r>
              <a:rPr lang="en-US" sz="1200" i="1" dirty="0"/>
              <a:t>Two hands, one perception: How bimanual haptic information is combined by the brain.</a:t>
            </a:r>
            <a:endParaRPr lang="en-US" sz="1200" dirty="0">
              <a:solidFill>
                <a:srgbClr val="000000"/>
              </a:solidFill>
            </a:endParaRPr>
          </a:p>
          <a:p>
            <a:pPr marL="0" indent="0">
              <a:buNone/>
            </a:pPr>
            <a:r>
              <a:rPr lang="en-US" sz="1200" b="1" dirty="0">
                <a:solidFill>
                  <a:srgbClr val="000000"/>
                </a:solidFill>
              </a:rPr>
              <a:t>[84]</a:t>
            </a:r>
            <a:r>
              <a:rPr lang="en-US" sz="1200" dirty="0">
                <a:solidFill>
                  <a:srgbClr val="000000"/>
                </a:solidFill>
              </a:rPr>
              <a:t> </a:t>
            </a:r>
            <a:r>
              <a:rPr lang="en-US" sz="1200" dirty="0" err="1">
                <a:solidFill>
                  <a:srgbClr val="000000"/>
                </a:solidFill>
              </a:rPr>
              <a:t>Timmermans</a:t>
            </a:r>
            <a:r>
              <a:rPr lang="en-US" sz="1200" dirty="0">
                <a:solidFill>
                  <a:srgbClr val="000000"/>
                </a:solidFill>
              </a:rPr>
              <a:t> et al. 2009, </a:t>
            </a:r>
            <a:r>
              <a:rPr lang="en-US" sz="1200" i="1" dirty="0"/>
              <a:t>Technology-assisted training of arm-hand skills in stroke: Concepts on reacquisition of motor control and therapist guidelines for rehabilitation technology design.</a:t>
            </a:r>
            <a:endParaRPr lang="en-US" sz="1200" dirty="0">
              <a:solidFill>
                <a:srgbClr val="000000"/>
              </a:solidFill>
            </a:endParaRPr>
          </a:p>
          <a:p>
            <a:pPr marL="0" indent="0">
              <a:buNone/>
            </a:pPr>
            <a:r>
              <a:rPr lang="en-US" sz="1200" b="1" dirty="0">
                <a:solidFill>
                  <a:srgbClr val="000000"/>
                </a:solidFill>
              </a:rPr>
              <a:t>[85]</a:t>
            </a:r>
            <a:r>
              <a:rPr lang="en-US" sz="1200" dirty="0">
                <a:solidFill>
                  <a:srgbClr val="000000"/>
                </a:solidFill>
              </a:rPr>
              <a:t> </a:t>
            </a:r>
            <a:r>
              <a:rPr lang="en-US" sz="1200" dirty="0" err="1">
                <a:solidFill>
                  <a:srgbClr val="000000"/>
                </a:solidFill>
              </a:rPr>
              <a:t>Timmermans</a:t>
            </a:r>
            <a:r>
              <a:rPr lang="en-US" sz="1200" dirty="0">
                <a:solidFill>
                  <a:srgbClr val="000000"/>
                </a:solidFill>
              </a:rPr>
              <a:t> et al. 2010, </a:t>
            </a:r>
            <a:r>
              <a:rPr lang="en-US" sz="1200" i="1" dirty="0"/>
              <a:t>Sensor-based arm skill training in chronic stroke patients: Results on treatment outcome, patient motivation, and system usability.</a:t>
            </a:r>
            <a:endParaRPr lang="en-US" sz="1200" dirty="0">
              <a:solidFill>
                <a:srgbClr val="000000"/>
              </a:solidFill>
            </a:endParaRPr>
          </a:p>
          <a:p>
            <a:pPr marL="0" lvl="0" indent="0">
              <a:buNone/>
            </a:pPr>
            <a:r>
              <a:rPr lang="en-US" sz="1200" b="1" dirty="0">
                <a:solidFill>
                  <a:srgbClr val="000000"/>
                </a:solidFill>
              </a:rPr>
              <a:t>[86]</a:t>
            </a:r>
            <a:r>
              <a:rPr lang="en-US" sz="1200" dirty="0">
                <a:solidFill>
                  <a:srgbClr val="000000"/>
                </a:solidFill>
              </a:rPr>
              <a:t> </a:t>
            </a:r>
            <a:r>
              <a:rPr lang="en-US" sz="1200" dirty="0" err="1">
                <a:solidFill>
                  <a:srgbClr val="000000"/>
                </a:solidFill>
              </a:rPr>
              <a:t>Emken</a:t>
            </a:r>
            <a:r>
              <a:rPr lang="en-US" sz="1200" dirty="0">
                <a:solidFill>
                  <a:srgbClr val="000000"/>
                </a:solidFill>
              </a:rPr>
              <a:t> et al. 2008: </a:t>
            </a:r>
            <a:r>
              <a:rPr lang="en-US" sz="1200" i="1" dirty="0">
                <a:solidFill>
                  <a:srgbClr val="000000"/>
                </a:solidFill>
              </a:rPr>
              <a:t>Feasibility of manual teach-and-replay and continuous impedance shaping for robotic </a:t>
            </a:r>
            <a:r>
              <a:rPr lang="en-US" sz="1200" i="1" dirty="0" err="1">
                <a:solidFill>
                  <a:srgbClr val="000000"/>
                </a:solidFill>
              </a:rPr>
              <a:t>locomotor</a:t>
            </a:r>
            <a:r>
              <a:rPr lang="en-US" sz="1200" i="1" dirty="0">
                <a:solidFill>
                  <a:srgbClr val="000000"/>
                </a:solidFill>
              </a:rPr>
              <a:t> training following spinal cord injury.</a:t>
            </a:r>
          </a:p>
          <a:p>
            <a:pPr marL="0" indent="0">
              <a:buNone/>
            </a:pPr>
            <a:r>
              <a:rPr lang="en-US" sz="1200" b="1" dirty="0">
                <a:solidFill>
                  <a:srgbClr val="000000"/>
                </a:solidFill>
              </a:rPr>
              <a:t>[87]</a:t>
            </a:r>
            <a:r>
              <a:rPr lang="en-US" sz="1200" dirty="0">
                <a:solidFill>
                  <a:srgbClr val="000000"/>
                </a:solidFill>
              </a:rPr>
              <a:t> Burke et al. 2009, </a:t>
            </a:r>
            <a:r>
              <a:rPr lang="en-US" sz="1200" i="1" dirty="0" err="1"/>
              <a:t>Optimising</a:t>
            </a:r>
            <a:r>
              <a:rPr lang="en-US" sz="1200" i="1" dirty="0"/>
              <a:t> engagement for stroke rehabilitation using serious games.</a:t>
            </a:r>
            <a:endParaRPr lang="en-US" sz="1200" dirty="0">
              <a:solidFill>
                <a:srgbClr val="000000"/>
              </a:solidFill>
            </a:endParaRPr>
          </a:p>
          <a:p>
            <a:pPr marL="0" indent="0">
              <a:buNone/>
            </a:pPr>
            <a:r>
              <a:rPr lang="en-US" sz="1200" b="1" dirty="0">
                <a:solidFill>
                  <a:srgbClr val="000000"/>
                </a:solidFill>
              </a:rPr>
              <a:t>[88]</a:t>
            </a:r>
            <a:r>
              <a:rPr lang="en-US" sz="1200" dirty="0">
                <a:solidFill>
                  <a:srgbClr val="000000"/>
                </a:solidFill>
              </a:rPr>
              <a:t> </a:t>
            </a:r>
            <a:r>
              <a:rPr lang="en-US" sz="1200" dirty="0" err="1"/>
              <a:t>Teasell</a:t>
            </a:r>
            <a:r>
              <a:rPr lang="en-US" sz="1200" dirty="0"/>
              <a:t> et al. 2013, </a:t>
            </a:r>
            <a:r>
              <a:rPr lang="en-US" sz="1200" i="1" dirty="0"/>
              <a:t>Elements of Stroke Rehabilitation.</a:t>
            </a:r>
            <a:endParaRPr lang="en-US" sz="1200" dirty="0">
              <a:solidFill>
                <a:srgbClr val="000000"/>
              </a:solidFill>
            </a:endParaRPr>
          </a:p>
          <a:p>
            <a:pPr marL="0" indent="0">
              <a:buNone/>
            </a:pPr>
            <a:r>
              <a:rPr lang="en-US" sz="1200" b="1" dirty="0">
                <a:solidFill>
                  <a:srgbClr val="000000"/>
                </a:solidFill>
              </a:rPr>
              <a:t>[89]</a:t>
            </a:r>
            <a:r>
              <a:rPr lang="en-US" sz="1200" dirty="0">
                <a:solidFill>
                  <a:srgbClr val="000000"/>
                </a:solidFill>
              </a:rPr>
              <a:t> Colombo et al. 2007, </a:t>
            </a:r>
            <a:r>
              <a:rPr lang="en-US" sz="1200" i="1" dirty="0"/>
              <a:t>Design strategies to improve patient motivation during robot-aided rehabilitation.</a:t>
            </a:r>
            <a:endParaRPr lang="en-US" sz="1200" dirty="0">
              <a:solidFill>
                <a:srgbClr val="000000"/>
              </a:solidFill>
            </a:endParaRPr>
          </a:p>
          <a:p>
            <a:pPr marL="0" indent="0">
              <a:buNone/>
            </a:pPr>
            <a:r>
              <a:rPr lang="en-US" sz="1200" b="1" dirty="0">
                <a:solidFill>
                  <a:srgbClr val="000000"/>
                </a:solidFill>
              </a:rPr>
              <a:t>[90]</a:t>
            </a:r>
            <a:r>
              <a:rPr lang="en-US" sz="1200" dirty="0">
                <a:solidFill>
                  <a:srgbClr val="000000"/>
                </a:solidFill>
              </a:rPr>
              <a:t> </a:t>
            </a:r>
            <a:r>
              <a:rPr lang="en-US" sz="1200" dirty="0" err="1">
                <a:solidFill>
                  <a:srgbClr val="000000"/>
                </a:solidFill>
              </a:rPr>
              <a:t>Mihelj</a:t>
            </a:r>
            <a:r>
              <a:rPr lang="en-US" sz="1200" dirty="0">
                <a:solidFill>
                  <a:srgbClr val="000000"/>
                </a:solidFill>
              </a:rPr>
              <a:t> et al. 2012, </a:t>
            </a:r>
            <a:r>
              <a:rPr lang="en-US" sz="1200" i="1" dirty="0"/>
              <a:t>Virtual rehabilitation environment using principles of intrinsic motivation and game design.</a:t>
            </a:r>
            <a:endParaRPr lang="en-US" sz="1200" dirty="0">
              <a:solidFill>
                <a:srgbClr val="000000"/>
              </a:solidFill>
            </a:endParaRPr>
          </a:p>
          <a:p>
            <a:pPr marL="0" indent="0">
              <a:buNone/>
            </a:pPr>
            <a:r>
              <a:rPr lang="en-US" sz="1200" b="1" dirty="0">
                <a:solidFill>
                  <a:srgbClr val="000000"/>
                </a:solidFill>
              </a:rPr>
              <a:t>[91]</a:t>
            </a:r>
            <a:r>
              <a:rPr lang="en-US" sz="1200" dirty="0">
                <a:solidFill>
                  <a:srgbClr val="000000"/>
                </a:solidFill>
              </a:rPr>
              <a:t> </a:t>
            </a:r>
            <a:r>
              <a:rPr lang="en-US" sz="1200" dirty="0" err="1">
                <a:solidFill>
                  <a:srgbClr val="000000"/>
                </a:solidFill>
              </a:rPr>
              <a:t>Chinthammit</a:t>
            </a:r>
            <a:r>
              <a:rPr lang="en-US" sz="1200" dirty="0">
                <a:solidFill>
                  <a:srgbClr val="000000"/>
                </a:solidFill>
              </a:rPr>
              <a:t> et al. 2014, </a:t>
            </a:r>
            <a:r>
              <a:rPr lang="en-US" sz="1200" i="1" dirty="0" err="1"/>
              <a:t>Ghostman</a:t>
            </a:r>
            <a:r>
              <a:rPr lang="en-US" sz="1200" i="1" dirty="0"/>
              <a:t>: Augmented reality application for </a:t>
            </a:r>
            <a:r>
              <a:rPr lang="en-US" sz="1200" i="1" dirty="0" err="1"/>
              <a:t>telerehabilitation</a:t>
            </a:r>
            <a:r>
              <a:rPr lang="en-US" sz="1200" i="1" dirty="0"/>
              <a:t> and remote instruction of a novel motor skill.</a:t>
            </a:r>
            <a:endParaRPr lang="en-US" sz="1200" dirty="0">
              <a:solidFill>
                <a:srgbClr val="000000"/>
              </a:solidFill>
            </a:endParaRPr>
          </a:p>
          <a:p>
            <a:pPr marL="0" indent="0">
              <a:buNone/>
            </a:pPr>
            <a:r>
              <a:rPr lang="en-US" sz="1200" b="1" dirty="0">
                <a:solidFill>
                  <a:srgbClr val="000000"/>
                </a:solidFill>
              </a:rPr>
              <a:t>[92]</a:t>
            </a:r>
            <a:r>
              <a:rPr lang="en-US" sz="1200" dirty="0">
                <a:solidFill>
                  <a:srgbClr val="000000"/>
                </a:solidFill>
              </a:rPr>
              <a:t> Imam and </a:t>
            </a:r>
            <a:r>
              <a:rPr lang="en-US" sz="1200" dirty="0" err="1">
                <a:solidFill>
                  <a:srgbClr val="000000"/>
                </a:solidFill>
              </a:rPr>
              <a:t>Jarus</a:t>
            </a:r>
            <a:r>
              <a:rPr lang="en-US" sz="1200" dirty="0">
                <a:solidFill>
                  <a:srgbClr val="000000"/>
                </a:solidFill>
              </a:rPr>
              <a:t> 2014, </a:t>
            </a:r>
            <a:r>
              <a:rPr lang="en-US" sz="1200" i="1" dirty="0"/>
              <a:t>Virtual reality rehabilitation from social cognitive and motor learning theoretical perspectives in stroke population.</a:t>
            </a:r>
          </a:p>
          <a:p>
            <a:pPr marL="0" indent="0">
              <a:buNone/>
            </a:pPr>
            <a:r>
              <a:rPr lang="en-US" sz="1200" b="1" dirty="0"/>
              <a:t>[93]</a:t>
            </a:r>
            <a:r>
              <a:rPr lang="en-US" sz="1200" dirty="0"/>
              <a:t> </a:t>
            </a:r>
            <a:r>
              <a:rPr lang="en-US" sz="1200" dirty="0" err="1"/>
              <a:t>Kwakkel</a:t>
            </a:r>
            <a:r>
              <a:rPr lang="en-US" sz="1200" dirty="0"/>
              <a:t> et al. 2004, </a:t>
            </a:r>
            <a:r>
              <a:rPr lang="en-US" sz="1200" i="1" dirty="0"/>
              <a:t>Effects of augmented exercise therapy time after stroke.</a:t>
            </a:r>
            <a:endParaRPr lang="en-US" sz="1200" dirty="0"/>
          </a:p>
          <a:p>
            <a:pPr marL="0" indent="0" fontAlgn="auto">
              <a:spcAft>
                <a:spcPts val="0"/>
              </a:spcAft>
              <a:buClrTx/>
              <a:buSzTx/>
              <a:buNone/>
              <a:defRPr/>
            </a:pPr>
            <a:r>
              <a:rPr lang="en-US" sz="1200" b="1" dirty="0"/>
              <a:t>[94]</a:t>
            </a:r>
            <a:r>
              <a:rPr lang="en-US" sz="1200" dirty="0"/>
              <a:t> </a:t>
            </a:r>
            <a:r>
              <a:rPr lang="en-US" sz="1200" dirty="0" err="1"/>
              <a:t>Maslovat</a:t>
            </a:r>
            <a:r>
              <a:rPr lang="en-US" sz="1200" dirty="0"/>
              <a:t> et al. 2009, </a:t>
            </a:r>
            <a:r>
              <a:rPr lang="en-US" sz="1200" i="1" dirty="0"/>
              <a:t>Feedback effects on learning a novel bimanual coordination pattern: Support for the guidance hypothesis.</a:t>
            </a:r>
            <a:endParaRPr lang="en-US" sz="1200" dirty="0"/>
          </a:p>
          <a:p>
            <a:pPr marL="0" indent="0">
              <a:buNone/>
            </a:pPr>
            <a:r>
              <a:rPr lang="en-US" sz="1200" b="1" dirty="0"/>
              <a:t>[95]</a:t>
            </a:r>
            <a:r>
              <a:rPr lang="en-US" sz="1200" dirty="0"/>
              <a:t> </a:t>
            </a:r>
            <a:r>
              <a:rPr lang="en-US" sz="1200" dirty="0" err="1"/>
              <a:t>Ronsse</a:t>
            </a:r>
            <a:r>
              <a:rPr lang="en-US" sz="1200" dirty="0"/>
              <a:t> et al. 2011, </a:t>
            </a:r>
            <a:r>
              <a:rPr lang="en-US" sz="1200" i="1" dirty="0"/>
              <a:t>Motor learning with augmented feedback: Modality-dependent behavioral and neural consequences.</a:t>
            </a:r>
          </a:p>
          <a:p>
            <a:pPr marL="0" indent="0">
              <a:buNone/>
            </a:pPr>
            <a:r>
              <a:rPr lang="en-US" sz="1200" b="1" dirty="0"/>
              <a:t>[96]</a:t>
            </a:r>
            <a:r>
              <a:rPr lang="en-US" sz="1200" dirty="0"/>
              <a:t> </a:t>
            </a:r>
            <a:r>
              <a:rPr lang="en-US" sz="1200" dirty="0" err="1"/>
              <a:t>Proteau</a:t>
            </a:r>
            <a:r>
              <a:rPr lang="en-US" sz="1200" dirty="0"/>
              <a:t> 2005, </a:t>
            </a:r>
            <a:r>
              <a:rPr lang="en-US" sz="1200" i="1" dirty="0"/>
              <a:t>Visual afferent information dominates other sources of afferent information during mixed practice of a video-aiming task.</a:t>
            </a:r>
            <a:endParaRPr lang="en-US" sz="1200" dirty="0"/>
          </a:p>
          <a:p>
            <a:pPr marL="0" indent="0">
              <a:buNone/>
            </a:pPr>
            <a:r>
              <a:rPr lang="en-US" sz="1200" b="1" dirty="0"/>
              <a:t>[97]</a:t>
            </a:r>
            <a:r>
              <a:rPr lang="en-US" sz="1200" dirty="0"/>
              <a:t> </a:t>
            </a:r>
            <a:r>
              <a:rPr lang="en-US" sz="1200" dirty="0" err="1"/>
              <a:t>Lundbye</a:t>
            </a:r>
            <a:r>
              <a:rPr lang="en-US" sz="1200" dirty="0"/>
              <a:t>-Jensen et al. 2012, </a:t>
            </a:r>
            <a:r>
              <a:rPr lang="en-US" sz="1200" i="1" dirty="0"/>
              <a:t>Learning without knowing: Subliminal visual feedback facilitates motor learning .</a:t>
            </a:r>
            <a:endParaRPr lang="en-US" sz="1200" dirty="0"/>
          </a:p>
          <a:p>
            <a:pPr marL="0" indent="0">
              <a:buNone/>
            </a:pPr>
            <a:r>
              <a:rPr lang="en-US" sz="1200" b="1" dirty="0"/>
              <a:t>[98]</a:t>
            </a:r>
            <a:r>
              <a:rPr lang="en-US" sz="1200" dirty="0"/>
              <a:t> </a:t>
            </a:r>
            <a:r>
              <a:rPr lang="en-US" sz="1200" dirty="0" err="1"/>
              <a:t>Winstein</a:t>
            </a:r>
            <a:r>
              <a:rPr lang="en-US" sz="1200" dirty="0"/>
              <a:t> and Schmidt 1990, </a:t>
            </a:r>
            <a:r>
              <a:rPr lang="en-US" sz="1200" i="1" dirty="0"/>
              <a:t>Reduced frequency of knowledge of results enhances motor skill learning.</a:t>
            </a:r>
            <a:endParaRPr lang="en-US" sz="1200" dirty="0"/>
          </a:p>
        </p:txBody>
      </p:sp>
      <p:sp>
        <p:nvSpPr>
          <p:cNvPr id="4" name="Footer Placeholder 3"/>
          <p:cNvSpPr>
            <a:spLocks noGrp="1"/>
          </p:cNvSpPr>
          <p:nvPr>
            <p:ph type="ftr" sz="quarter" idx="11"/>
          </p:nvPr>
        </p:nvSpPr>
        <p:spPr>
          <a:xfrm>
            <a:off x="280920" y="6469062"/>
            <a:ext cx="4476447" cy="36360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67</a:t>
            </a:fld>
            <a:endParaRPr lang="de-CH" dirty="0">
              <a:solidFill>
                <a:srgbClr val="000000"/>
              </a:solidFill>
            </a:endParaRPr>
          </a:p>
        </p:txBody>
      </p:sp>
      <p:pic>
        <p:nvPicPr>
          <p:cNvPr id="6" name="Imagen 5">
            <a:extLst>
              <a:ext uri="{FF2B5EF4-FFF2-40B4-BE49-F238E27FC236}">
                <a16:creationId xmlns:a16="http://schemas.microsoft.com/office/drawing/2014/main" id="{3EF0B53D-758A-4741-9D4D-606007C8C49A}"/>
              </a:ext>
            </a:extLst>
          </p:cNvPr>
          <p:cNvPicPr>
            <a:picLocks noChangeAspect="1"/>
          </p:cNvPicPr>
          <p:nvPr/>
        </p:nvPicPr>
        <p:blipFill>
          <a:blip r:embed="rId3"/>
          <a:stretch>
            <a:fillRect/>
          </a:stretch>
        </p:blipFill>
        <p:spPr>
          <a:xfrm>
            <a:off x="6835386" y="68477"/>
            <a:ext cx="2200847" cy="1194920"/>
          </a:xfrm>
          <a:prstGeom prst="rect">
            <a:avLst/>
          </a:prstGeom>
        </p:spPr>
      </p:pic>
    </p:spTree>
    <p:extLst>
      <p:ext uri="{BB962C8B-B14F-4D97-AF65-F5344CB8AC3E}">
        <p14:creationId xmlns:p14="http://schemas.microsoft.com/office/powerpoint/2010/main" val="3169592973"/>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Literature</a:t>
            </a:r>
          </a:p>
        </p:txBody>
      </p:sp>
      <p:sp>
        <p:nvSpPr>
          <p:cNvPr id="3" name="Content Placeholder 2"/>
          <p:cNvSpPr>
            <a:spLocks noGrp="1"/>
          </p:cNvSpPr>
          <p:nvPr>
            <p:ph idx="1"/>
          </p:nvPr>
        </p:nvSpPr>
        <p:spPr/>
        <p:txBody>
          <a:bodyPr numCol="3" spcCol="72000">
            <a:noAutofit/>
          </a:bodyPr>
          <a:lstStyle/>
          <a:p>
            <a:pPr marL="0" indent="0">
              <a:buNone/>
            </a:pPr>
            <a:r>
              <a:rPr lang="en-US" sz="1200" b="1" dirty="0"/>
              <a:t>[99]</a:t>
            </a:r>
            <a:r>
              <a:rPr lang="en-US" sz="1200" dirty="0"/>
              <a:t> </a:t>
            </a:r>
            <a:r>
              <a:rPr lang="en-US" sz="1200" dirty="0" err="1"/>
              <a:t>Wulf</a:t>
            </a:r>
            <a:r>
              <a:rPr lang="en-US" sz="1200" dirty="0"/>
              <a:t> and </a:t>
            </a:r>
            <a:r>
              <a:rPr lang="en-US" sz="1200" dirty="0" err="1"/>
              <a:t>Shea</a:t>
            </a:r>
            <a:r>
              <a:rPr lang="en-US" sz="1200" dirty="0"/>
              <a:t> 2004, </a:t>
            </a:r>
            <a:r>
              <a:rPr lang="en-US" sz="1200" i="1" dirty="0"/>
              <a:t>Understanding the role of augmented feedback: The good, the bad and the ugly.</a:t>
            </a:r>
            <a:endParaRPr lang="en-US" sz="1200" dirty="0"/>
          </a:p>
          <a:p>
            <a:pPr marL="0" indent="0">
              <a:buNone/>
            </a:pPr>
            <a:r>
              <a:rPr lang="en-US" sz="1200" b="1" dirty="0"/>
              <a:t>[100]</a:t>
            </a:r>
            <a:r>
              <a:rPr lang="en-US" sz="1200" dirty="0"/>
              <a:t> </a:t>
            </a:r>
            <a:r>
              <a:rPr lang="en-US" sz="1200" dirty="0" err="1"/>
              <a:t>Michaelsen</a:t>
            </a:r>
            <a:r>
              <a:rPr lang="en-US" sz="1200" dirty="0"/>
              <a:t> et al. 2006, </a:t>
            </a:r>
            <a:r>
              <a:rPr lang="en-US" sz="1200" i="1" dirty="0"/>
              <a:t>Task-specific training with trunk restraint on arm recovery in stroke: Randomized control trial.</a:t>
            </a:r>
            <a:endParaRPr lang="en-US" sz="1200" dirty="0"/>
          </a:p>
          <a:p>
            <a:pPr marL="0" indent="0">
              <a:buNone/>
            </a:pPr>
            <a:r>
              <a:rPr lang="en-US" sz="1200" b="1" dirty="0"/>
              <a:t>[101]</a:t>
            </a:r>
            <a:r>
              <a:rPr lang="en-US" sz="1200" dirty="0"/>
              <a:t> </a:t>
            </a:r>
            <a:r>
              <a:rPr lang="en-US" sz="1200" dirty="0" err="1"/>
              <a:t>Cirstea</a:t>
            </a:r>
            <a:r>
              <a:rPr lang="en-US" sz="1200" dirty="0"/>
              <a:t> et al. 2003, </a:t>
            </a:r>
            <a:r>
              <a:rPr lang="en-US" sz="1200" i="1" dirty="0"/>
              <a:t>Arm reaching improvements with short-term practice depend on the severity of the motor deficit in stroke.</a:t>
            </a:r>
            <a:endParaRPr lang="en-US" sz="1200" dirty="0"/>
          </a:p>
          <a:p>
            <a:pPr marL="0" indent="0">
              <a:buNone/>
            </a:pPr>
            <a:r>
              <a:rPr lang="en-US" sz="1200" b="1" dirty="0"/>
              <a:t>[102]</a:t>
            </a:r>
            <a:r>
              <a:rPr lang="en-US" sz="1200" dirty="0"/>
              <a:t> </a:t>
            </a:r>
            <a:r>
              <a:rPr lang="en-US" sz="1200" dirty="0" err="1"/>
              <a:t>Chiviacowsky</a:t>
            </a:r>
            <a:r>
              <a:rPr lang="en-US" sz="1200" dirty="0"/>
              <a:t> and </a:t>
            </a:r>
            <a:r>
              <a:rPr lang="en-US" sz="1200" dirty="0" err="1"/>
              <a:t>Wulf</a:t>
            </a:r>
            <a:r>
              <a:rPr lang="en-US" sz="1200" dirty="0"/>
              <a:t> 2007, </a:t>
            </a:r>
            <a:r>
              <a:rPr lang="en-US" sz="1200" i="1" dirty="0"/>
              <a:t>Feedback after good trials enhances learning.</a:t>
            </a:r>
            <a:endParaRPr lang="en-US" sz="1200" dirty="0"/>
          </a:p>
          <a:p>
            <a:pPr marL="0" indent="0">
              <a:buNone/>
            </a:pPr>
            <a:r>
              <a:rPr lang="en-US" sz="1200" b="1" dirty="0"/>
              <a:t>[103]</a:t>
            </a:r>
            <a:r>
              <a:rPr lang="en-US" sz="1200" dirty="0"/>
              <a:t> </a:t>
            </a:r>
            <a:r>
              <a:rPr lang="en-US" sz="1200" dirty="0" err="1"/>
              <a:t>Saemi</a:t>
            </a:r>
            <a:r>
              <a:rPr lang="en-US" sz="1200" dirty="0"/>
              <a:t> et al. 2011, </a:t>
            </a:r>
            <a:r>
              <a:rPr lang="en-US" sz="1200" i="1" dirty="0"/>
              <a:t>Feedback after good versus poor trials enhances learning in children.</a:t>
            </a:r>
            <a:endParaRPr lang="en-US" sz="1200" dirty="0"/>
          </a:p>
          <a:p>
            <a:pPr marL="0" indent="0">
              <a:buNone/>
            </a:pPr>
            <a:r>
              <a:rPr lang="en-US" sz="1200" b="1" dirty="0"/>
              <a:t>[104]</a:t>
            </a:r>
            <a:r>
              <a:rPr lang="en-US" sz="1200" dirty="0"/>
              <a:t> </a:t>
            </a:r>
            <a:r>
              <a:rPr lang="en-US" sz="1200" dirty="0" err="1"/>
              <a:t>Wulf</a:t>
            </a:r>
            <a:r>
              <a:rPr lang="en-US" sz="1200" dirty="0"/>
              <a:t> and </a:t>
            </a:r>
            <a:r>
              <a:rPr lang="en-US" sz="1200" dirty="0" err="1"/>
              <a:t>Lewthwaite</a:t>
            </a:r>
            <a:r>
              <a:rPr lang="en-US" sz="1200" dirty="0"/>
              <a:t> 2010, </a:t>
            </a:r>
            <a:r>
              <a:rPr lang="en-US" sz="1200" i="1" dirty="0"/>
              <a:t>Effortless motor learning? An external focus of attention enhances movement effectiveness and efficiency.</a:t>
            </a:r>
            <a:endParaRPr lang="en-US" sz="1200" dirty="0"/>
          </a:p>
          <a:p>
            <a:pPr marL="0" indent="0">
              <a:buNone/>
            </a:pPr>
            <a:r>
              <a:rPr lang="en-US" sz="1200" b="1" dirty="0"/>
              <a:t>[105]</a:t>
            </a:r>
            <a:r>
              <a:rPr lang="en-US" sz="1200" dirty="0"/>
              <a:t> </a:t>
            </a:r>
            <a:r>
              <a:rPr lang="en-US" sz="1200" dirty="0" err="1"/>
              <a:t>Chiviacowsky</a:t>
            </a:r>
            <a:r>
              <a:rPr lang="en-US" sz="1200" dirty="0"/>
              <a:t> et al. 2012, </a:t>
            </a:r>
            <a:r>
              <a:rPr lang="en-US" sz="1200" i="1" dirty="0"/>
              <a:t>Motor learning benefits of self-controlled practice in persons with </a:t>
            </a:r>
            <a:r>
              <a:rPr lang="en-US" sz="1200" i="1" dirty="0" err="1"/>
              <a:t>parkinson's</a:t>
            </a:r>
            <a:r>
              <a:rPr lang="en-US" sz="1200" i="1" dirty="0"/>
              <a:t> disease.</a:t>
            </a:r>
          </a:p>
          <a:p>
            <a:pPr marL="0" indent="0">
              <a:buNone/>
            </a:pPr>
            <a:r>
              <a:rPr lang="en-US" sz="1200" b="1" dirty="0"/>
              <a:t>[106]</a:t>
            </a:r>
            <a:r>
              <a:rPr lang="en-US" sz="1200" dirty="0"/>
              <a:t> Schmidt and </a:t>
            </a:r>
            <a:r>
              <a:rPr lang="en-US" sz="1200" dirty="0" err="1"/>
              <a:t>Wulf</a:t>
            </a:r>
            <a:r>
              <a:rPr lang="en-US" sz="1200" dirty="0"/>
              <a:t> 1997, </a:t>
            </a:r>
            <a:r>
              <a:rPr lang="en-US" sz="1200" i="1" dirty="0"/>
              <a:t>Continuous concurrent feedback degrades skill learning: Implications for training and simulation.</a:t>
            </a:r>
            <a:endParaRPr lang="en-US" sz="1200" dirty="0"/>
          </a:p>
          <a:p>
            <a:pPr marL="0" indent="0">
              <a:buNone/>
            </a:pPr>
            <a:r>
              <a:rPr lang="en-US" sz="1200" b="1" dirty="0"/>
              <a:t>[107]</a:t>
            </a:r>
            <a:r>
              <a:rPr lang="en-US" sz="1200" dirty="0"/>
              <a:t> Singer and Pease 1976, </a:t>
            </a:r>
            <a:r>
              <a:rPr lang="en-US" sz="1200" i="1" dirty="0"/>
              <a:t>The effect of different instructional strategies on learning, retention, and transfer of a serial motor task.</a:t>
            </a:r>
            <a:endParaRPr lang="en-US" sz="1200" dirty="0"/>
          </a:p>
          <a:p>
            <a:pPr marL="0" indent="0">
              <a:buNone/>
            </a:pPr>
            <a:r>
              <a:rPr lang="en-US" sz="1200" b="1" dirty="0"/>
              <a:t>[108]</a:t>
            </a:r>
            <a:r>
              <a:rPr lang="en-US" sz="1200" dirty="0"/>
              <a:t> Armstrong 1970, </a:t>
            </a:r>
            <a:r>
              <a:rPr lang="en-US" sz="1200" i="1" dirty="0"/>
              <a:t>Feedback and perceptual-motor skill learning: A review of information feedback and manual guidance training techniques.</a:t>
            </a:r>
            <a:endParaRPr lang="en-US" sz="1200" dirty="0"/>
          </a:p>
          <a:p>
            <a:pPr marL="0" indent="0">
              <a:buNone/>
            </a:pPr>
            <a:r>
              <a:rPr lang="en-US" sz="1200" b="1" dirty="0"/>
              <a:t>[109]</a:t>
            </a:r>
            <a:r>
              <a:rPr lang="en-US" sz="1200" dirty="0"/>
              <a:t> </a:t>
            </a:r>
            <a:r>
              <a:rPr lang="en-US" sz="1200" dirty="0" err="1"/>
              <a:t>Hagman</a:t>
            </a:r>
            <a:r>
              <a:rPr lang="en-US" sz="1200" dirty="0"/>
              <a:t> 1983, </a:t>
            </a:r>
            <a:r>
              <a:rPr lang="en-US" sz="1200" i="1" dirty="0"/>
              <a:t>Presentation and test-trial effects on acquisition and retention of distance and location.</a:t>
            </a:r>
            <a:endParaRPr lang="en-US" sz="1200" dirty="0"/>
          </a:p>
          <a:p>
            <a:pPr marL="0" indent="0">
              <a:buNone/>
            </a:pPr>
            <a:r>
              <a:rPr lang="en-US" sz="1200" b="1" dirty="0"/>
              <a:t>[110]</a:t>
            </a:r>
            <a:r>
              <a:rPr lang="en-US" sz="1200" dirty="0"/>
              <a:t> </a:t>
            </a:r>
            <a:r>
              <a:rPr lang="en-US" sz="1200" dirty="0" err="1"/>
              <a:t>Winstein</a:t>
            </a:r>
            <a:r>
              <a:rPr lang="en-US" sz="1200" dirty="0"/>
              <a:t> et al. 1994, </a:t>
            </a:r>
            <a:r>
              <a:rPr lang="en-US" sz="1200" i="1" dirty="0"/>
              <a:t>Effects of physical guidance and knowledge of results on motor learning: support for the guidance hypothesis.</a:t>
            </a:r>
            <a:endParaRPr lang="en-US" sz="1200" dirty="0"/>
          </a:p>
          <a:p>
            <a:pPr marL="0" indent="0">
              <a:buNone/>
            </a:pPr>
            <a:r>
              <a:rPr lang="en-US" sz="1200" b="1" dirty="0"/>
              <a:t>[111]</a:t>
            </a:r>
            <a:r>
              <a:rPr lang="en-US" sz="1200" dirty="0"/>
              <a:t> </a:t>
            </a:r>
            <a:r>
              <a:rPr lang="en-US" sz="1200" dirty="0" err="1"/>
              <a:t>Tsutsui</a:t>
            </a:r>
            <a:r>
              <a:rPr lang="en-US" sz="1200" dirty="0"/>
              <a:t> and </a:t>
            </a:r>
            <a:r>
              <a:rPr lang="en-US" sz="1200" dirty="0" err="1"/>
              <a:t>Imanaka</a:t>
            </a:r>
            <a:r>
              <a:rPr lang="en-US" sz="1200" dirty="0"/>
              <a:t> 2003, </a:t>
            </a:r>
            <a:r>
              <a:rPr lang="en-US" sz="1200" i="1" dirty="0"/>
              <a:t>Effect of manual guidance on acquiring a new bimanual coordination pattern.</a:t>
            </a:r>
            <a:endParaRPr lang="en-US" sz="1200" dirty="0"/>
          </a:p>
          <a:p>
            <a:pPr marL="0" indent="0">
              <a:buNone/>
            </a:pPr>
            <a:r>
              <a:rPr lang="en-US" sz="1200" b="1" dirty="0"/>
              <a:t>[112]</a:t>
            </a:r>
            <a:r>
              <a:rPr lang="en-US" sz="1200" dirty="0"/>
              <a:t> </a:t>
            </a:r>
            <a:r>
              <a:rPr lang="en-US" sz="1200" dirty="0" err="1"/>
              <a:t>Wulf</a:t>
            </a:r>
            <a:r>
              <a:rPr lang="en-US" sz="1200" dirty="0"/>
              <a:t> and Toole 1999, </a:t>
            </a:r>
            <a:r>
              <a:rPr lang="en-US" sz="1200" i="1" dirty="0"/>
              <a:t>Physical assistance devices in complex motor skill learning: Benefits of a self-controlled practice schedule.</a:t>
            </a:r>
          </a:p>
          <a:p>
            <a:pPr marL="0" indent="0">
              <a:buNone/>
            </a:pPr>
            <a:r>
              <a:rPr lang="en-US" sz="1200" dirty="0"/>
              <a:t>[113] NSA survey: http://www.stroke.org/site/DocServer/StrokePerceptions_FinalSurveyResults_2006.pdf</a:t>
            </a:r>
          </a:p>
          <a:p>
            <a:pPr marL="0" indent="0">
              <a:buNone/>
            </a:pPr>
            <a:r>
              <a:rPr lang="en-US" sz="1200" dirty="0"/>
              <a:t>[114] NSA stroke guide: http://surgeonwriter.com/wp-content/uploads/2014/05/NSA-Stroke-Guide.pdf</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68</a:t>
            </a:fld>
            <a:endParaRPr lang="de-CH" dirty="0">
              <a:solidFill>
                <a:srgbClr val="000000"/>
              </a:solidFill>
            </a:endParaRPr>
          </a:p>
        </p:txBody>
      </p:sp>
      <p:pic>
        <p:nvPicPr>
          <p:cNvPr id="6" name="Imagen 5">
            <a:extLst>
              <a:ext uri="{FF2B5EF4-FFF2-40B4-BE49-F238E27FC236}">
                <a16:creationId xmlns:a16="http://schemas.microsoft.com/office/drawing/2014/main" id="{C3023A00-38FE-43FC-A585-D06C358DD321}"/>
              </a:ext>
            </a:extLst>
          </p:cNvPr>
          <p:cNvPicPr>
            <a:picLocks noChangeAspect="1"/>
          </p:cNvPicPr>
          <p:nvPr/>
        </p:nvPicPr>
        <p:blipFill>
          <a:blip r:embed="rId3"/>
          <a:stretch>
            <a:fillRect/>
          </a:stretch>
        </p:blipFill>
        <p:spPr>
          <a:xfrm>
            <a:off x="6835386" y="-877"/>
            <a:ext cx="2200847" cy="1194920"/>
          </a:xfrm>
          <a:prstGeom prst="rect">
            <a:avLst/>
          </a:prstGeom>
        </p:spPr>
      </p:pic>
    </p:spTree>
    <p:extLst>
      <p:ext uri="{BB962C8B-B14F-4D97-AF65-F5344CB8AC3E}">
        <p14:creationId xmlns:p14="http://schemas.microsoft.com/office/powerpoint/2010/main" val="2177320610"/>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las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noProof="0" dirty="0"/>
              <a:t>Slide 2 – Audience</a:t>
            </a:r>
            <a:br>
              <a:rPr lang="en-US" sz="1200" noProof="0" dirty="0"/>
            </a:br>
            <a:r>
              <a:rPr lang="en-US" sz="1200" noProof="0" dirty="0"/>
              <a:t>Background:		</a:t>
            </a:r>
            <a:r>
              <a:rPr lang="de-CH" sz="1200" dirty="0">
                <a:hlinkClick r:id="rId3"/>
              </a:rPr>
              <a:t>http://www.iisd.ca/ymb/climate/wcc3/pix/1sept/DSC_6266%20full%20room.jpg</a:t>
            </a:r>
            <a:endParaRPr lang="de-CH" sz="1200" dirty="0"/>
          </a:p>
          <a:p>
            <a:pPr marL="0" indent="0">
              <a:spcAft>
                <a:spcPts val="1200"/>
              </a:spcAft>
              <a:buNone/>
            </a:pPr>
            <a:r>
              <a:rPr lang="en-US" sz="1200" noProof="0" dirty="0"/>
              <a:t>Slide 5 – Basic Neuroanatomy</a:t>
            </a:r>
            <a:br>
              <a:rPr lang="en-US" sz="1200" noProof="0" dirty="0"/>
            </a:br>
            <a:r>
              <a:rPr lang="en-US" sz="1200" noProof="0" dirty="0"/>
              <a:t>Left, middle, right images:	Created for slide pool by </a:t>
            </a:r>
            <a:r>
              <a:rPr lang="de-DE" sz="1200" dirty="0" err="1"/>
              <a:t>Gokcen</a:t>
            </a:r>
            <a:r>
              <a:rPr lang="de-DE" sz="1200" dirty="0"/>
              <a:t> </a:t>
            </a:r>
            <a:r>
              <a:rPr lang="de-DE" sz="1200" dirty="0" err="1"/>
              <a:t>Akcali</a:t>
            </a:r>
            <a:endParaRPr lang="en-US" sz="1200" noProof="0" dirty="0"/>
          </a:p>
          <a:p>
            <a:pPr marL="0" indent="0">
              <a:spcAft>
                <a:spcPts val="1200"/>
              </a:spcAft>
              <a:buNone/>
            </a:pPr>
            <a:r>
              <a:rPr lang="en-US" sz="1200" noProof="0" dirty="0"/>
              <a:t>Slide 6 – Neuronal Transmission</a:t>
            </a:r>
            <a:br>
              <a:rPr lang="en-US" sz="1200" noProof="0" dirty="0"/>
            </a:br>
            <a:r>
              <a:rPr lang="en-US" sz="1200" noProof="0" dirty="0"/>
              <a:t>Left, middle, right images:	</a:t>
            </a:r>
            <a:r>
              <a:rPr lang="en-US" sz="1200" dirty="0"/>
              <a:t> Created for slide pool by </a:t>
            </a:r>
            <a:r>
              <a:rPr lang="de-DE" sz="1200" dirty="0" err="1"/>
              <a:t>Gokcen</a:t>
            </a:r>
            <a:r>
              <a:rPr lang="de-DE" sz="1200" dirty="0"/>
              <a:t> </a:t>
            </a:r>
            <a:r>
              <a:rPr lang="de-DE" sz="1200" dirty="0" err="1"/>
              <a:t>Akcali</a:t>
            </a:r>
            <a:endParaRPr lang="en-US" sz="1200" noProof="0" dirty="0"/>
          </a:p>
          <a:p>
            <a:pPr marL="0" indent="0">
              <a:spcAft>
                <a:spcPts val="1200"/>
              </a:spcAft>
              <a:buNone/>
            </a:pPr>
            <a:r>
              <a:rPr lang="en-US" sz="1200" noProof="0" dirty="0"/>
              <a:t>Slide 7 – CNS Injuries</a:t>
            </a:r>
            <a:br>
              <a:rPr lang="en-US" sz="1200" noProof="0" dirty="0"/>
            </a:br>
            <a:r>
              <a:rPr lang="en-US" sz="1200" noProof="0" dirty="0"/>
              <a:t>Left image:		</a:t>
            </a:r>
            <a:r>
              <a:rPr lang="en-US" sz="1200" noProof="0" dirty="0">
                <a:hlinkClick r:id="rId4"/>
              </a:rPr>
              <a:t>http://www.pialaw.ca/</a:t>
            </a:r>
            <a:br>
              <a:rPr lang="en-US" sz="1200" noProof="0" dirty="0"/>
            </a:br>
            <a:r>
              <a:rPr lang="en-US" sz="1200" noProof="0" dirty="0"/>
              <a:t>Middle image:	</a:t>
            </a:r>
            <a:r>
              <a:rPr lang="en-US" sz="1200" noProof="0" dirty="0">
                <a:hlinkClick r:id="rId5"/>
              </a:rPr>
              <a:t>http://www.merckmanuals.com/</a:t>
            </a:r>
            <a:br>
              <a:rPr lang="en-US" sz="1200" noProof="0" dirty="0"/>
            </a:br>
            <a:r>
              <a:rPr lang="en-US" sz="1200" noProof="0" dirty="0"/>
              <a:t>Right image:		</a:t>
            </a:r>
            <a:r>
              <a:rPr lang="en-US" sz="1200" noProof="0" dirty="0">
                <a:hlinkClick r:id="rId6"/>
              </a:rPr>
              <a:t>http://www.nlm.nih.gov/medlineplus/ency/imagepages/</a:t>
            </a:r>
            <a:endParaRPr lang="en-US" sz="1200" noProof="0" dirty="0"/>
          </a:p>
          <a:p>
            <a:pPr marL="0" indent="0" fontAlgn="auto">
              <a:spcAft>
                <a:spcPts val="1200"/>
              </a:spcAft>
              <a:buClrTx/>
              <a:buSzTx/>
              <a:buNone/>
              <a:defRPr/>
            </a:pPr>
            <a:r>
              <a:rPr lang="en-US" sz="1200" dirty="0"/>
              <a:t>Slide 8 – Motor Impairments after Stroke</a:t>
            </a:r>
            <a:br>
              <a:rPr lang="en-US" sz="1200" dirty="0"/>
            </a:br>
            <a:r>
              <a:rPr lang="en-US" sz="1200" dirty="0"/>
              <a:t>Left Image:		</a:t>
            </a:r>
            <a:r>
              <a:rPr lang="de-CH" sz="1200" dirty="0"/>
              <a:t> </a:t>
            </a:r>
            <a:r>
              <a:rPr lang="de-CH" sz="1200" dirty="0">
                <a:hlinkClick r:id="rId7"/>
              </a:rPr>
              <a:t>http://www.rgbstock.com/bigphoto/n3hzesC/Old+man</a:t>
            </a:r>
            <a:br>
              <a:rPr lang="de-CH" sz="1200" dirty="0"/>
            </a:br>
            <a:r>
              <a:rPr lang="de-CH" sz="1200" dirty="0" err="1"/>
              <a:t>Right</a:t>
            </a:r>
            <a:r>
              <a:rPr lang="de-CH" sz="1200" dirty="0"/>
              <a:t> Image (</a:t>
            </a:r>
            <a:r>
              <a:rPr lang="de-CH" sz="1200" dirty="0" err="1"/>
              <a:t>rollator</a:t>
            </a:r>
            <a:r>
              <a:rPr lang="de-CH" sz="1200" dirty="0"/>
              <a:t>):	 </a:t>
            </a:r>
            <a:r>
              <a:rPr lang="de-CH" sz="1200" dirty="0">
                <a:hlinkClick r:id="rId8"/>
              </a:rPr>
              <a:t>https://plus.google.com/+VomrheinDe/posts/HdJcmQh3ZNE</a:t>
            </a:r>
            <a:endParaRPr lang="de-CH" sz="1200" dirty="0"/>
          </a:p>
          <a:p>
            <a:pPr marL="0" indent="0">
              <a:buNone/>
            </a:pPr>
            <a:r>
              <a:rPr lang="en-US" sz="1200" noProof="0" dirty="0"/>
              <a:t>Slide 9 – Mechanisms of Recovery</a:t>
            </a:r>
            <a:br>
              <a:rPr lang="en-US" sz="1200" noProof="0" dirty="0"/>
            </a:br>
            <a:r>
              <a:rPr lang="en-US" sz="1200" noProof="0" dirty="0"/>
              <a:t>Image created from:	Evidence-Based Review of Stroke Rehabilitation: Background Concepts in Stroke Rehabilitation</a:t>
            </a:r>
            <a:br>
              <a:rPr lang="en-US" sz="1200" noProof="0" dirty="0"/>
            </a:br>
            <a:r>
              <a:rPr lang="en-US" sz="1200" noProof="0" dirty="0"/>
              <a:t>		</a:t>
            </a:r>
            <a:r>
              <a:rPr lang="en-US" sz="1200" noProof="0" dirty="0" err="1"/>
              <a:t>Teasell</a:t>
            </a:r>
            <a:r>
              <a:rPr lang="en-US" sz="1200" noProof="0" dirty="0"/>
              <a:t> and Hussein (2013)</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69</a:t>
            </a:fld>
            <a:endParaRPr lang="de-CH" dirty="0">
              <a:solidFill>
                <a:srgbClr val="000000"/>
              </a:solidFill>
            </a:endParaRPr>
          </a:p>
        </p:txBody>
      </p:sp>
      <p:pic>
        <p:nvPicPr>
          <p:cNvPr id="6" name="Imagen 5">
            <a:extLst>
              <a:ext uri="{FF2B5EF4-FFF2-40B4-BE49-F238E27FC236}">
                <a16:creationId xmlns:a16="http://schemas.microsoft.com/office/drawing/2014/main" id="{513E5345-BD04-40E8-83B7-16C8E5D1BC52}"/>
              </a:ext>
            </a:extLst>
          </p:cNvPr>
          <p:cNvPicPr>
            <a:picLocks noChangeAspect="1"/>
          </p:cNvPicPr>
          <p:nvPr/>
        </p:nvPicPr>
        <p:blipFill>
          <a:blip r:embed="rId9"/>
          <a:stretch>
            <a:fillRect/>
          </a:stretch>
        </p:blipFill>
        <p:spPr>
          <a:xfrm>
            <a:off x="6930529" y="68477"/>
            <a:ext cx="2200847" cy="1194920"/>
          </a:xfrm>
          <a:prstGeom prst="rect">
            <a:avLst/>
          </a:prstGeom>
        </p:spPr>
      </p:pic>
    </p:spTree>
    <p:extLst>
      <p:ext uri="{BB962C8B-B14F-4D97-AF65-F5344CB8AC3E}">
        <p14:creationId xmlns:p14="http://schemas.microsoft.com/office/powerpoint/2010/main" val="271748956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altLang="de-DE" dirty="0"/>
              <a:t>Neuroanatomia </a:t>
            </a:r>
            <a:r>
              <a:rPr lang="en-US" altLang="de-DE" dirty="0" err="1"/>
              <a:t>básica</a:t>
            </a:r>
            <a:endParaRPr lang="en-US" altLang="de-DE" noProof="0" dirty="0"/>
          </a:p>
        </p:txBody>
      </p:sp>
      <p:sp>
        <p:nvSpPr>
          <p:cNvPr id="2" name="Footer Placeholder 1"/>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3" name="Slide Number Placeholder 2"/>
          <p:cNvSpPr>
            <a:spLocks noGrp="1"/>
          </p:cNvSpPr>
          <p:nvPr>
            <p:ph type="sldNum" sz="quarter" idx="12"/>
          </p:nvPr>
        </p:nvSpPr>
        <p:spPr/>
        <p:txBody>
          <a:bodyPr/>
          <a:lstStyle/>
          <a:p>
            <a:fld id="{9F8E3E85-A5F1-45AC-BC8E-CB7307177C38}" type="slidenum">
              <a:rPr lang="de-CH" smtClean="0">
                <a:solidFill>
                  <a:srgbClr val="000000"/>
                </a:solidFill>
              </a:rPr>
              <a:pPr/>
              <a:t>7</a:t>
            </a:fld>
            <a:endParaRPr lang="de-CH" dirty="0">
              <a:solidFill>
                <a:srgbClr val="000000"/>
              </a:solidFill>
            </a:endParaRPr>
          </a:p>
        </p:txBody>
      </p:sp>
      <p:sp>
        <p:nvSpPr>
          <p:cNvPr id="5" name="Text Placeholder 4"/>
          <p:cNvSpPr>
            <a:spLocks noGrp="1"/>
          </p:cNvSpPr>
          <p:nvPr>
            <p:ph type="body" sz="quarter" idx="13"/>
          </p:nvPr>
        </p:nvSpPr>
        <p:spPr/>
        <p:txBody>
          <a:bodyPr>
            <a:normAutofit fontScale="92500" lnSpcReduction="20000"/>
          </a:bodyPr>
          <a:lstStyle/>
          <a:p>
            <a:r>
              <a:rPr lang="en-US" altLang="de-DE" sz="2000" noProof="0" dirty="0"/>
              <a:t>Las </a:t>
            </a:r>
            <a:r>
              <a:rPr lang="en-US" altLang="de-DE" sz="2000" noProof="0" dirty="0" err="1"/>
              <a:t>celulas</a:t>
            </a:r>
            <a:r>
              <a:rPr lang="en-US" altLang="de-DE" sz="2000" noProof="0" dirty="0"/>
              <a:t> del </a:t>
            </a:r>
            <a:r>
              <a:rPr lang="en-US" altLang="de-DE" sz="2000" noProof="0" dirty="0" err="1"/>
              <a:t>cerebro</a:t>
            </a:r>
            <a:r>
              <a:rPr lang="en-US" altLang="de-DE" sz="2000" noProof="0" dirty="0"/>
              <a:t>, </a:t>
            </a:r>
            <a:r>
              <a:rPr lang="en-US" altLang="de-DE" sz="2000" noProof="0" dirty="0" err="1"/>
              <a:t>llamadas</a:t>
            </a:r>
            <a:r>
              <a:rPr lang="en-US" altLang="de-DE" sz="2000" noProof="0" dirty="0"/>
              <a:t> </a:t>
            </a:r>
            <a:r>
              <a:rPr lang="en-US" altLang="de-DE" sz="2000" noProof="0" dirty="0" err="1"/>
              <a:t>neuronas</a:t>
            </a:r>
            <a:r>
              <a:rPr lang="en-US" altLang="de-DE" sz="2000" noProof="0" dirty="0"/>
              <a:t>, </a:t>
            </a:r>
            <a:r>
              <a:rPr lang="en-US" altLang="de-DE" sz="2000" noProof="0" dirty="0" err="1"/>
              <a:t>controlan</a:t>
            </a:r>
            <a:r>
              <a:rPr lang="en-US" altLang="de-DE" sz="2000" noProof="0" dirty="0"/>
              <a:t> </a:t>
            </a:r>
            <a:r>
              <a:rPr lang="en-US" altLang="de-DE" sz="2000" noProof="0" dirty="0" err="1"/>
              <a:t>nuestro</a:t>
            </a:r>
            <a:r>
              <a:rPr lang="en-US" altLang="de-DE" sz="2000" noProof="0" dirty="0"/>
              <a:t> movimiento </a:t>
            </a:r>
            <a:r>
              <a:rPr lang="en-US" altLang="de-DE" sz="2000" noProof="0" dirty="0" err="1"/>
              <a:t>mandando</a:t>
            </a:r>
            <a:r>
              <a:rPr lang="en-US" altLang="de-DE" sz="2000" noProof="0" dirty="0"/>
              <a:t> </a:t>
            </a:r>
            <a:r>
              <a:rPr lang="en-US" altLang="de-DE" sz="2000" noProof="0" dirty="0" err="1"/>
              <a:t>señales</a:t>
            </a:r>
            <a:r>
              <a:rPr lang="en-US" altLang="de-DE" sz="2000" noProof="0" dirty="0"/>
              <a:t> a las </a:t>
            </a:r>
            <a:r>
              <a:rPr lang="en-US" altLang="de-DE" sz="2000" dirty="0" err="1"/>
              <a:t>ce</a:t>
            </a:r>
            <a:r>
              <a:rPr lang="en-US" altLang="de-DE" sz="2000" noProof="0" dirty="0" err="1"/>
              <a:t>lulas</a:t>
            </a:r>
            <a:r>
              <a:rPr lang="en-US" altLang="de-DE" sz="2000" noProof="0" dirty="0"/>
              <a:t> de la </a:t>
            </a:r>
            <a:r>
              <a:rPr lang="en-US" altLang="de-DE" sz="2000" noProof="0" dirty="0" err="1"/>
              <a:t>medula</a:t>
            </a:r>
            <a:r>
              <a:rPr lang="en-US" altLang="de-DE" sz="2000" noProof="0" dirty="0"/>
              <a:t> </a:t>
            </a:r>
            <a:r>
              <a:rPr lang="en-US" altLang="de-DE" sz="2000" noProof="0" dirty="0" err="1"/>
              <a:t>espinal</a:t>
            </a:r>
            <a:r>
              <a:rPr lang="en-US" altLang="de-DE" sz="2000" noProof="0" dirty="0"/>
              <a:t> las </a:t>
            </a:r>
            <a:r>
              <a:rPr lang="en-US" altLang="de-DE" sz="2000" noProof="0" dirty="0" err="1"/>
              <a:t>cuales</a:t>
            </a:r>
            <a:r>
              <a:rPr lang="en-US" altLang="de-DE" sz="2000" noProof="0" dirty="0"/>
              <a:t>, se </a:t>
            </a:r>
            <a:r>
              <a:rPr lang="en-US" altLang="de-DE" sz="2000" noProof="0" dirty="0" err="1"/>
              <a:t>conectan</a:t>
            </a:r>
            <a:r>
              <a:rPr lang="en-US" altLang="de-DE" sz="2000" noProof="0" dirty="0"/>
              <a:t> con los </a:t>
            </a:r>
            <a:r>
              <a:rPr lang="en-US" altLang="de-DE" sz="2000" noProof="0" dirty="0" err="1"/>
              <a:t>musculos</a:t>
            </a:r>
            <a:r>
              <a:rPr lang="en-US" altLang="de-DE" sz="2000" noProof="0" dirty="0"/>
              <a:t>.</a:t>
            </a:r>
          </a:p>
          <a:p>
            <a:r>
              <a:rPr lang="en-US" altLang="de-DE" sz="2000" noProof="0" dirty="0"/>
              <a:t> </a:t>
            </a:r>
          </a:p>
        </p:txBody>
      </p:sp>
      <p:cxnSp>
        <p:nvCxnSpPr>
          <p:cNvPr id="9" name="Straight Connector 8"/>
          <p:cNvCxnSpPr/>
          <p:nvPr/>
        </p:nvCxnSpPr>
        <p:spPr bwMode="auto">
          <a:xfrm>
            <a:off x="7290569" y="1647681"/>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Straight Connector 9"/>
          <p:cNvCxnSpPr/>
          <p:nvPr/>
        </p:nvCxnSpPr>
        <p:spPr bwMode="auto">
          <a:xfrm>
            <a:off x="3762000" y="1648800"/>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7800" t="14219" r="3088" b="19633"/>
          <a:stretch/>
        </p:blipFill>
        <p:spPr>
          <a:xfrm>
            <a:off x="556458" y="1786721"/>
            <a:ext cx="2887428" cy="3031800"/>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l="3822" t="13544" r="2609" b="21357"/>
          <a:stretch/>
        </p:blipFill>
        <p:spPr>
          <a:xfrm>
            <a:off x="3858236" y="1682548"/>
            <a:ext cx="3432333" cy="3377851"/>
          </a:xfrm>
          <a:prstGeom prst="rect">
            <a:avLst/>
          </a:prstGeom>
        </p:spPr>
      </p:pic>
      <p:pic>
        <p:nvPicPr>
          <p:cNvPr id="11" name="Picture 10"/>
          <p:cNvPicPr>
            <a:picLocks noChangeAspect="1"/>
          </p:cNvPicPr>
          <p:nvPr/>
        </p:nvPicPr>
        <p:blipFill rotWithShape="1">
          <a:blip r:embed="rId5" cstate="print">
            <a:extLst>
              <a:ext uri="{28A0092B-C50C-407E-A947-70E740481C1C}">
                <a14:useLocalDpi xmlns:a14="http://schemas.microsoft.com/office/drawing/2010/main" val="0"/>
              </a:ext>
            </a:extLst>
          </a:blip>
          <a:srcRect l="5941" t="17160" r="6431" b="3042"/>
          <a:stretch/>
        </p:blipFill>
        <p:spPr>
          <a:xfrm>
            <a:off x="7578601" y="1647681"/>
            <a:ext cx="2673313" cy="3443590"/>
          </a:xfrm>
          <a:prstGeom prst="rect">
            <a:avLst/>
          </a:prstGeom>
        </p:spPr>
      </p:pic>
      <p:pic>
        <p:nvPicPr>
          <p:cNvPr id="6" name="Imagen 5">
            <a:extLst>
              <a:ext uri="{FF2B5EF4-FFF2-40B4-BE49-F238E27FC236}">
                <a16:creationId xmlns:a16="http://schemas.microsoft.com/office/drawing/2014/main" id="{4A76E487-068C-4EF8-86D5-F44AFD97D2C9}"/>
              </a:ext>
            </a:extLst>
          </p:cNvPr>
          <p:cNvPicPr>
            <a:picLocks noChangeAspect="1"/>
          </p:cNvPicPr>
          <p:nvPr/>
        </p:nvPicPr>
        <p:blipFill>
          <a:blip r:embed="rId6"/>
          <a:stretch>
            <a:fillRect/>
          </a:stretch>
        </p:blipFill>
        <p:spPr>
          <a:xfrm>
            <a:off x="6835386" y="3245"/>
            <a:ext cx="2200847" cy="1194920"/>
          </a:xfrm>
          <a:prstGeom prst="rect">
            <a:avLst/>
          </a:prstGeom>
        </p:spPr>
      </p:pic>
    </p:spTree>
    <p:extLst>
      <p:ext uri="{BB962C8B-B14F-4D97-AF65-F5344CB8AC3E}">
        <p14:creationId xmlns:p14="http://schemas.microsoft.com/office/powerpoint/2010/main" val="584009537"/>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las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10 – Neuroplasticity</a:t>
            </a:r>
            <a:br>
              <a:rPr lang="en-US" sz="1200" dirty="0"/>
            </a:br>
            <a:r>
              <a:rPr lang="en-US" sz="1200" dirty="0"/>
              <a:t>Series from:		</a:t>
            </a:r>
            <a:r>
              <a:rPr lang="en-US" sz="1200" dirty="0" err="1"/>
              <a:t>Taub</a:t>
            </a:r>
            <a:r>
              <a:rPr lang="en-US" sz="1200" dirty="0"/>
              <a:t> et al. 2002, New treatments in neurorehabilitation founded on basic research</a:t>
            </a:r>
            <a:endParaRPr lang="de-CH" sz="1200" dirty="0"/>
          </a:p>
          <a:p>
            <a:pPr marL="0" indent="0">
              <a:spcAft>
                <a:spcPts val="1200"/>
              </a:spcAft>
              <a:buNone/>
            </a:pPr>
            <a:r>
              <a:rPr lang="en-US" sz="1200" noProof="0" dirty="0"/>
              <a:t>Slide 11 – </a:t>
            </a:r>
            <a:r>
              <a:rPr lang="en-US" sz="1200" dirty="0"/>
              <a:t>Activity-Induced Neuroplasticity</a:t>
            </a:r>
            <a:br>
              <a:rPr lang="en-US" sz="1200" noProof="0" dirty="0"/>
            </a:br>
            <a:r>
              <a:rPr lang="en-US" sz="1200" dirty="0"/>
              <a:t>Monkey brain:	</a:t>
            </a:r>
            <a:r>
              <a:rPr lang="en-US" sz="1200" dirty="0">
                <a:hlinkClick r:id="rId3"/>
              </a:rPr>
              <a:t>http://upload.wikimedia.org/wikipedia/en/d/d9/Motor_Cortex_monkey.jpg</a:t>
            </a:r>
            <a:br>
              <a:rPr lang="en-US" sz="1200" dirty="0"/>
            </a:br>
            <a:r>
              <a:rPr lang="en-US" sz="1200" dirty="0"/>
              <a:t>Cortex areas</a:t>
            </a:r>
            <a:r>
              <a:rPr lang="en-US" sz="1200" noProof="0" dirty="0"/>
              <a:t>:		</a:t>
            </a:r>
            <a:r>
              <a:rPr lang="en-US" sz="1200" noProof="0" dirty="0" err="1"/>
              <a:t>Nudo</a:t>
            </a:r>
            <a:r>
              <a:rPr lang="en-US" sz="1200" noProof="0" dirty="0"/>
              <a:t> et al. 2001, </a:t>
            </a:r>
            <a:r>
              <a:rPr lang="en-US" sz="1200" dirty="0"/>
              <a:t>Role of adaptive plasticity in recovery of function after damage to motor cortex</a:t>
            </a:r>
            <a:endParaRPr lang="de-CH" sz="1200" dirty="0"/>
          </a:p>
          <a:p>
            <a:pPr marL="0" indent="0">
              <a:spcAft>
                <a:spcPts val="1200"/>
              </a:spcAft>
              <a:buNone/>
            </a:pPr>
            <a:r>
              <a:rPr lang="en-US" sz="1200" noProof="0" dirty="0"/>
              <a:t>Slide 14 – Key Factors for Recovery</a:t>
            </a:r>
            <a:br>
              <a:rPr lang="en-US" sz="1200" noProof="0" dirty="0"/>
            </a:br>
            <a:r>
              <a:rPr lang="en-US" sz="1200" noProof="0" dirty="0"/>
              <a:t>Central image:	Slide from Clemens</a:t>
            </a:r>
          </a:p>
          <a:p>
            <a:pPr marL="0" indent="0">
              <a:spcAft>
                <a:spcPts val="1200"/>
              </a:spcAft>
              <a:buNone/>
            </a:pPr>
            <a:r>
              <a:rPr lang="en-US" sz="1200" noProof="0" dirty="0"/>
              <a:t>Slide 17 </a:t>
            </a:r>
            <a:r>
              <a:rPr lang="en-US" sz="1200" dirty="0"/>
              <a:t>– Intensity: Repetitions</a:t>
            </a:r>
            <a:br>
              <a:rPr lang="en-US" sz="1200" noProof="0" dirty="0"/>
            </a:br>
            <a:r>
              <a:rPr lang="en-US" sz="1200" noProof="0" dirty="0"/>
              <a:t>Graph:		Adapted from: </a:t>
            </a:r>
            <a:r>
              <a:rPr lang="en-US" sz="1200" dirty="0"/>
              <a:t>Ericsson et al. 1993, The role of deliberate practice</a:t>
            </a:r>
            <a:endParaRPr lang="en-US" sz="1200" noProof="0" dirty="0"/>
          </a:p>
          <a:p>
            <a:pPr marL="0" indent="0" fontAlgn="auto">
              <a:spcAft>
                <a:spcPts val="1200"/>
              </a:spcAft>
              <a:buClrTx/>
              <a:buSzTx/>
              <a:buNone/>
              <a:defRPr/>
            </a:pPr>
            <a:r>
              <a:rPr lang="en-US" sz="1200" dirty="0"/>
              <a:t>Slide 18 – Intensity: Duration</a:t>
            </a:r>
            <a:br>
              <a:rPr lang="en-US" sz="1200" dirty="0"/>
            </a:br>
            <a:r>
              <a:rPr lang="de-CH" sz="1200" dirty="0"/>
              <a:t>Graph:		</a:t>
            </a:r>
            <a:r>
              <a:rPr lang="de-CH" sz="1200" dirty="0" err="1"/>
              <a:t>Created</a:t>
            </a:r>
            <a:r>
              <a:rPr lang="de-CH" sz="1200" dirty="0"/>
              <a:t> </a:t>
            </a:r>
            <a:r>
              <a:rPr lang="de-CH" sz="1200" dirty="0" err="1"/>
              <a:t>for</a:t>
            </a:r>
            <a:r>
              <a:rPr lang="de-CH" sz="1200" dirty="0"/>
              <a:t> </a:t>
            </a:r>
            <a:r>
              <a:rPr lang="de-CH" sz="1200" dirty="0" err="1"/>
              <a:t>slide</a:t>
            </a:r>
            <a:r>
              <a:rPr lang="de-CH" sz="1200" dirty="0"/>
              <a:t> </a:t>
            </a:r>
            <a:r>
              <a:rPr lang="de-CH" sz="1200" dirty="0" err="1"/>
              <a:t>pool</a:t>
            </a:r>
            <a:endParaRPr lang="de-CH" sz="1200" dirty="0"/>
          </a:p>
          <a:p>
            <a:pPr marL="0" indent="0">
              <a:spcAft>
                <a:spcPts val="1200"/>
              </a:spcAft>
              <a:buNone/>
            </a:pPr>
            <a:r>
              <a:rPr lang="en-US" sz="1200" noProof="0" dirty="0"/>
              <a:t>Slide 19 – </a:t>
            </a:r>
            <a:r>
              <a:rPr lang="en-US" sz="1200" dirty="0"/>
              <a:t>Intensity: Distribution and Frequency</a:t>
            </a:r>
            <a:br>
              <a:rPr lang="en-US" sz="1200" noProof="0" dirty="0"/>
            </a:br>
            <a:r>
              <a:rPr lang="en-US" sz="1200" noProof="0" dirty="0"/>
              <a:t>Graph:		Schmidt and Lee 2005, Motor control and learning</a:t>
            </a:r>
          </a:p>
          <a:p>
            <a:pPr marL="0" indent="0">
              <a:buNone/>
            </a:pPr>
            <a:r>
              <a:rPr lang="en-US" sz="1200" dirty="0"/>
              <a:t>Slide 21 – Intensity: Difficulty</a:t>
            </a:r>
          </a:p>
          <a:p>
            <a:pPr marL="0" indent="0">
              <a:buNone/>
            </a:pPr>
            <a:r>
              <a:rPr lang="en-US" sz="1200" noProof="0" dirty="0"/>
              <a:t>Graph:		Adapted from </a:t>
            </a:r>
            <a:r>
              <a:rPr lang="en-US" sz="1200" kern="1200" dirty="0" err="1"/>
              <a:t>Guadagnoli</a:t>
            </a:r>
            <a:r>
              <a:rPr lang="en-US" sz="1200" kern="1200" dirty="0"/>
              <a:t> and Lee 2004</a:t>
            </a:r>
            <a:r>
              <a:rPr lang="en-US" sz="1200" noProof="0" dirty="0"/>
              <a:t>, </a:t>
            </a:r>
            <a:r>
              <a:rPr lang="en-US" sz="1200" dirty="0"/>
              <a:t>Challenge point: A framework for conceptualizing the effects of various 		practice conditions in motor learning</a:t>
            </a:r>
            <a:endParaRPr lang="en-US" sz="12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70</a:t>
            </a:fld>
            <a:endParaRPr lang="de-CH" dirty="0">
              <a:solidFill>
                <a:srgbClr val="000000"/>
              </a:solidFill>
            </a:endParaRPr>
          </a:p>
        </p:txBody>
      </p:sp>
      <p:pic>
        <p:nvPicPr>
          <p:cNvPr id="6" name="Imagen 5">
            <a:extLst>
              <a:ext uri="{FF2B5EF4-FFF2-40B4-BE49-F238E27FC236}">
                <a16:creationId xmlns:a16="http://schemas.microsoft.com/office/drawing/2014/main" id="{31C43D12-426F-4F04-B3BE-1305BA1CFEAA}"/>
              </a:ext>
            </a:extLst>
          </p:cNvPr>
          <p:cNvPicPr>
            <a:picLocks noChangeAspect="1"/>
          </p:cNvPicPr>
          <p:nvPr/>
        </p:nvPicPr>
        <p:blipFill>
          <a:blip r:embed="rId4"/>
          <a:stretch>
            <a:fillRect/>
          </a:stretch>
        </p:blipFill>
        <p:spPr>
          <a:xfrm>
            <a:off x="6820085" y="0"/>
            <a:ext cx="2200847" cy="1194920"/>
          </a:xfrm>
          <a:prstGeom prst="rect">
            <a:avLst/>
          </a:prstGeom>
        </p:spPr>
      </p:pic>
    </p:spTree>
    <p:extLst>
      <p:ext uri="{BB962C8B-B14F-4D97-AF65-F5344CB8AC3E}">
        <p14:creationId xmlns:p14="http://schemas.microsoft.com/office/powerpoint/2010/main" val="1927733113"/>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las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spcAft>
                <a:spcPts val="1200"/>
              </a:spcAft>
              <a:buNone/>
            </a:pPr>
            <a:r>
              <a:rPr lang="en-US" sz="1200" dirty="0"/>
              <a:t>Slide 24 – Manner: Specificity / Functionality</a:t>
            </a:r>
            <a:br>
              <a:rPr lang="en-US" sz="1200" dirty="0"/>
            </a:br>
            <a:r>
              <a:rPr lang="en-US" sz="1200" dirty="0"/>
              <a:t>Image:		</a:t>
            </a:r>
            <a:r>
              <a:rPr lang="de-CH" sz="1200" dirty="0">
                <a:hlinkClick r:id="rId3"/>
              </a:rPr>
              <a:t>https://www.helenhayeshospital.org/wp-content/uploads/2010/07/armeo_machine.jpg</a:t>
            </a:r>
            <a:endParaRPr lang="de-CH" sz="1200" dirty="0"/>
          </a:p>
          <a:p>
            <a:pPr marL="0" indent="0">
              <a:spcAft>
                <a:spcPts val="1200"/>
              </a:spcAft>
              <a:buNone/>
            </a:pPr>
            <a:r>
              <a:rPr lang="en-US" sz="1200" dirty="0"/>
              <a:t>Slide 27 – Manner: Shaping</a:t>
            </a:r>
            <a:br>
              <a:rPr lang="en-US" sz="1200" noProof="0" dirty="0"/>
            </a:br>
            <a:r>
              <a:rPr lang="en-US" sz="1200" dirty="0"/>
              <a:t>Graph</a:t>
            </a:r>
            <a:r>
              <a:rPr lang="en-US" sz="1200" noProof="0" dirty="0"/>
              <a:t>:		Created for slide pool</a:t>
            </a:r>
            <a:endParaRPr lang="de-CH" sz="1200" dirty="0"/>
          </a:p>
          <a:p>
            <a:pPr marL="0" indent="0">
              <a:spcAft>
                <a:spcPts val="1200"/>
              </a:spcAft>
              <a:buNone/>
            </a:pPr>
            <a:r>
              <a:rPr lang="en-US" sz="1200" noProof="0" dirty="0"/>
              <a:t>Slide 29 – </a:t>
            </a:r>
            <a:r>
              <a:rPr lang="en-US" sz="1200" dirty="0"/>
              <a:t>Psychological Factors: Motivation</a:t>
            </a:r>
            <a:br>
              <a:rPr lang="en-US" sz="1200" noProof="0" dirty="0"/>
            </a:br>
            <a:r>
              <a:rPr lang="en-US" sz="1200" noProof="0" dirty="0"/>
              <a:t>Graph:		Adapted from </a:t>
            </a:r>
            <a:r>
              <a:rPr lang="en-US" sz="1200" dirty="0"/>
              <a:t>Daniel Coyle 2009, The talent code: Greatness Isn't Born. It's Grown. Here's How.</a:t>
            </a:r>
            <a:endParaRPr lang="en-US" sz="1200" noProof="0" dirty="0"/>
          </a:p>
          <a:p>
            <a:pPr marL="0" indent="0">
              <a:spcAft>
                <a:spcPts val="1200"/>
              </a:spcAft>
              <a:buNone/>
            </a:pPr>
            <a:r>
              <a:rPr lang="en-US" sz="1200" noProof="0" dirty="0"/>
              <a:t>Slide 34 </a:t>
            </a:r>
            <a:r>
              <a:rPr lang="en-US" sz="1200" dirty="0"/>
              <a:t>– Information: Feedback Types</a:t>
            </a:r>
            <a:br>
              <a:rPr lang="en-US" sz="1200" noProof="0" dirty="0"/>
            </a:br>
            <a:r>
              <a:rPr lang="en-US" sz="1200" noProof="0" dirty="0"/>
              <a:t>Left image:		</a:t>
            </a:r>
            <a:r>
              <a:rPr lang="en-US" sz="1200" dirty="0"/>
              <a:t>Tennis stroke: </a:t>
            </a:r>
            <a:r>
              <a:rPr lang="en-US" sz="1200" dirty="0">
                <a:hlinkClick r:id="rId4"/>
              </a:rPr>
              <a:t>http://www.optimumtennis.net/images/federer-forehand-grip.jpg</a:t>
            </a:r>
            <a:br>
              <a:rPr lang="en-US" sz="1200" dirty="0"/>
            </a:br>
            <a:r>
              <a:rPr lang="en-US" sz="1200" noProof="0" dirty="0"/>
              <a:t>Right image:		Hawk </a:t>
            </a:r>
            <a:r>
              <a:rPr lang="en-US" sz="1200" dirty="0"/>
              <a:t>eye: </a:t>
            </a:r>
            <a:r>
              <a:rPr lang="en-US" sz="1200" dirty="0">
                <a:hlinkClick r:id="rId5"/>
              </a:rPr>
              <a:t>http://www.thesixthaxis.com/wp-content/uploads/2011/03/tennistech-e1299666034139.jpg</a:t>
            </a:r>
            <a:endParaRPr lang="en-US" sz="1200" dirty="0"/>
          </a:p>
          <a:p>
            <a:pPr marL="0" indent="0" fontAlgn="auto">
              <a:spcAft>
                <a:spcPts val="1200"/>
              </a:spcAft>
              <a:buClrTx/>
              <a:buSzTx/>
              <a:buNone/>
              <a:defRPr/>
            </a:pPr>
            <a:r>
              <a:rPr lang="en-US" sz="1200" dirty="0"/>
              <a:t>Slide 35 – Information: Inherent Feedback</a:t>
            </a:r>
            <a:br>
              <a:rPr lang="en-US" sz="1200" dirty="0"/>
            </a:br>
            <a:r>
              <a:rPr lang="de-CH" sz="1200" dirty="0"/>
              <a:t>Image:		Slide/</a:t>
            </a:r>
            <a:r>
              <a:rPr lang="de-CH" sz="1200" dirty="0" err="1"/>
              <a:t>image</a:t>
            </a:r>
            <a:r>
              <a:rPr lang="de-CH" sz="1200" dirty="0"/>
              <a:t> </a:t>
            </a:r>
            <a:r>
              <a:rPr lang="de-CH" sz="1200" dirty="0" err="1"/>
              <a:t>from</a:t>
            </a:r>
            <a:r>
              <a:rPr lang="de-CH" sz="1200" dirty="0"/>
              <a:t> Clemens</a:t>
            </a:r>
          </a:p>
          <a:p>
            <a:pPr marL="0" indent="0">
              <a:spcAft>
                <a:spcPts val="1200"/>
              </a:spcAft>
              <a:buNone/>
            </a:pPr>
            <a:r>
              <a:rPr lang="en-US" sz="1200" noProof="0" dirty="0"/>
              <a:t>Slide 38 – </a:t>
            </a:r>
            <a:r>
              <a:rPr lang="en-US" sz="1200" dirty="0"/>
              <a:t>Information: Augmented Feedback</a:t>
            </a:r>
            <a:br>
              <a:rPr lang="en-US" sz="1200" noProof="0" dirty="0"/>
            </a:br>
            <a:r>
              <a:rPr lang="en-US" sz="1200" noProof="0" dirty="0"/>
              <a:t>Graph:		Created for slide pool</a:t>
            </a:r>
          </a:p>
          <a:p>
            <a:pPr marL="0" indent="0">
              <a:buNone/>
            </a:pPr>
            <a:r>
              <a:rPr lang="en-US" sz="1200" dirty="0"/>
              <a:t>Slide 43 – New Technologies: Overview</a:t>
            </a:r>
          </a:p>
          <a:p>
            <a:pPr marL="0" indent="0">
              <a:buNone/>
            </a:pPr>
            <a:r>
              <a:rPr lang="en-US" sz="1200" noProof="0" dirty="0"/>
              <a:t>Robotics:		</a:t>
            </a:r>
            <a:r>
              <a:rPr lang="en-US" sz="1200" dirty="0">
                <a:hlinkClick r:id="rId6"/>
              </a:rPr>
              <a:t>http://products.iisartonline.org/products/22/photos/22.jpg</a:t>
            </a:r>
            <a:br>
              <a:rPr lang="en-US" sz="1200" dirty="0"/>
            </a:br>
            <a:r>
              <a:rPr lang="en-US" sz="1200" noProof="0" dirty="0"/>
              <a:t>Non-actuator devices:	</a:t>
            </a:r>
            <a:r>
              <a:rPr lang="en-US" sz="1200" dirty="0">
                <a:hlinkClick r:id="rId7"/>
              </a:rPr>
              <a:t>http://products.iisartonline.org/products/50/photos/50.jpg</a:t>
            </a:r>
            <a:br>
              <a:rPr lang="en-US" sz="1200" dirty="0"/>
            </a:br>
            <a:r>
              <a:rPr lang="en-US" sz="1200" dirty="0"/>
              <a:t>FES:		</a:t>
            </a:r>
            <a:r>
              <a:rPr lang="en-US" sz="1200" dirty="0">
                <a:hlinkClick r:id="rId8"/>
              </a:rPr>
              <a:t>http://products.iisartonline.org/products/80/photos/80.jpg</a:t>
            </a:r>
            <a:endParaRPr lang="en-US" sz="1200" noProof="0" dirty="0"/>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71</a:t>
            </a:fld>
            <a:endParaRPr lang="de-CH" dirty="0">
              <a:solidFill>
                <a:srgbClr val="000000"/>
              </a:solidFill>
            </a:endParaRPr>
          </a:p>
        </p:txBody>
      </p:sp>
      <p:pic>
        <p:nvPicPr>
          <p:cNvPr id="6" name="Imagen 5">
            <a:extLst>
              <a:ext uri="{FF2B5EF4-FFF2-40B4-BE49-F238E27FC236}">
                <a16:creationId xmlns:a16="http://schemas.microsoft.com/office/drawing/2014/main" id="{5536FF2C-567B-4933-B54A-5D6B3A9CE5BD}"/>
              </a:ext>
            </a:extLst>
          </p:cNvPr>
          <p:cNvPicPr>
            <a:picLocks noChangeAspect="1"/>
          </p:cNvPicPr>
          <p:nvPr/>
        </p:nvPicPr>
        <p:blipFill>
          <a:blip r:embed="rId9"/>
          <a:stretch>
            <a:fillRect/>
          </a:stretch>
        </p:blipFill>
        <p:spPr>
          <a:xfrm>
            <a:off x="6832533" y="68477"/>
            <a:ext cx="2200847" cy="1194920"/>
          </a:xfrm>
          <a:prstGeom prst="rect">
            <a:avLst/>
          </a:prstGeom>
        </p:spPr>
      </p:pic>
    </p:spTree>
    <p:extLst>
      <p:ext uri="{BB962C8B-B14F-4D97-AF65-F5344CB8AC3E}">
        <p14:creationId xmlns:p14="http://schemas.microsoft.com/office/powerpoint/2010/main" val="2903865987"/>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las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buNone/>
            </a:pPr>
            <a:r>
              <a:rPr lang="en-US" sz="1200" dirty="0"/>
              <a:t>Slide 44 – New Technologies: Overview</a:t>
            </a:r>
            <a:endParaRPr lang="en-US" sz="1200" noProof="0" dirty="0"/>
          </a:p>
          <a:p>
            <a:pPr marL="0" indent="0">
              <a:spcAft>
                <a:spcPts val="1200"/>
              </a:spcAft>
              <a:buNone/>
            </a:pPr>
            <a:r>
              <a:rPr lang="en-US" sz="1200" noProof="0" dirty="0"/>
              <a:t>Virtual Reality:	</a:t>
            </a:r>
            <a:r>
              <a:rPr lang="en-US" sz="1200" dirty="0">
                <a:hlinkClick r:id="rId3"/>
              </a:rPr>
              <a:t>http://products.iisartonline.org/products/60/photos/60.jpg</a:t>
            </a:r>
            <a:br>
              <a:rPr lang="en-US" sz="1200" dirty="0"/>
            </a:br>
            <a:r>
              <a:rPr lang="en-US" sz="1200" noProof="0" dirty="0"/>
              <a:t>Sensor technology:	</a:t>
            </a:r>
            <a:r>
              <a:rPr lang="en-US" sz="1200" dirty="0">
                <a:hlinkClick r:id="rId4"/>
              </a:rPr>
              <a:t>http://products.iisartonline.org/products/49/photos/49.jpg</a:t>
            </a:r>
            <a:br>
              <a:rPr lang="en-US" sz="1200" dirty="0"/>
            </a:br>
            <a:r>
              <a:rPr lang="en-US" sz="1200" noProof="0" dirty="0"/>
              <a:t>Brain stimulation:	</a:t>
            </a:r>
            <a:r>
              <a:rPr lang="en-US" sz="1200" dirty="0">
                <a:hlinkClick r:id="rId5"/>
              </a:rPr>
              <a:t>http://psychiatry.duke.edu/files/pictures/072911_lisanby011_fpo.jpg</a:t>
            </a:r>
            <a:endParaRPr lang="en-US" sz="1200" dirty="0"/>
          </a:p>
          <a:p>
            <a:pPr marL="0" indent="0">
              <a:buNone/>
            </a:pPr>
            <a:r>
              <a:rPr lang="en-US" sz="1200" dirty="0"/>
              <a:t>Slide 45 – Advantages of New Technologies</a:t>
            </a:r>
          </a:p>
          <a:p>
            <a:pPr marL="0" indent="0">
              <a:spcAft>
                <a:spcPts val="1200"/>
              </a:spcAft>
              <a:buNone/>
            </a:pPr>
            <a:r>
              <a:rPr lang="en-US" sz="1200" dirty="0"/>
              <a:t>Icons:		Adapted for this slide pool	</a:t>
            </a:r>
          </a:p>
          <a:p>
            <a:pPr marL="0" indent="0">
              <a:buNone/>
            </a:pPr>
            <a:r>
              <a:rPr lang="en-US" sz="1200" dirty="0"/>
              <a:t>Slide 46 – Issues of New Technologies</a:t>
            </a:r>
          </a:p>
          <a:p>
            <a:pPr marL="0" indent="0">
              <a:spcAft>
                <a:spcPts val="1200"/>
              </a:spcAft>
              <a:buNone/>
            </a:pPr>
            <a:r>
              <a:rPr lang="en-US" sz="1200" dirty="0"/>
              <a:t>Icons:		Adapted for this slide pool		</a:t>
            </a:r>
          </a:p>
          <a:p>
            <a:pPr marL="0" indent="0">
              <a:buNone/>
            </a:pPr>
            <a:r>
              <a:rPr lang="en-US" sz="1200" dirty="0"/>
              <a:t>Slide 47 – Linkage to New Technologies</a:t>
            </a:r>
          </a:p>
          <a:p>
            <a:pPr marL="0" indent="0">
              <a:spcAft>
                <a:spcPts val="1200"/>
              </a:spcAft>
              <a:buNone/>
            </a:pPr>
            <a:r>
              <a:rPr lang="en-US" sz="1200" dirty="0"/>
              <a:t>Repetitions:		</a:t>
            </a:r>
            <a:r>
              <a:rPr lang="en-US" sz="1200" dirty="0" err="1"/>
              <a:t>Hocoma</a:t>
            </a:r>
            <a:r>
              <a:rPr lang="en-US" sz="1200" dirty="0"/>
              <a:t> image</a:t>
            </a:r>
            <a:br>
              <a:rPr lang="en-US" sz="1200" dirty="0"/>
            </a:br>
            <a:r>
              <a:rPr lang="en-US" sz="1200" dirty="0"/>
              <a:t>Practice time:		 </a:t>
            </a:r>
            <a:r>
              <a:rPr lang="en-US" sz="1200" dirty="0">
                <a:hlinkClick r:id="rId6"/>
              </a:rPr>
              <a:t>http://www.minutehound.com/time-clock-blog/time-clock-in-the-corporate-environment/time-clock-sand/</a:t>
            </a:r>
            <a:endParaRPr lang="en-US" sz="1200" dirty="0"/>
          </a:p>
          <a:p>
            <a:pPr marL="0" indent="0">
              <a:buNone/>
            </a:pPr>
            <a:r>
              <a:rPr lang="en-US" sz="1200" dirty="0"/>
              <a:t>Slide 48 – Linkage to New Technologies</a:t>
            </a:r>
          </a:p>
          <a:p>
            <a:pPr marL="0" indent="0">
              <a:spcAft>
                <a:spcPts val="1200"/>
              </a:spcAft>
              <a:buNone/>
            </a:pPr>
            <a:r>
              <a:rPr lang="en-US" sz="1200" dirty="0"/>
              <a:t>Increased effort	</a:t>
            </a:r>
            <a:r>
              <a:rPr lang="en-US" sz="1200" dirty="0">
                <a:hlinkClick r:id="rId7"/>
              </a:rPr>
              <a:t>http://c1.staticflickr.com/1/82/244870160_416de4dbaa_z.jpg</a:t>
            </a:r>
            <a:r>
              <a:rPr lang="en-US" sz="1200" dirty="0"/>
              <a:t>, Tug of War by </a:t>
            </a:r>
            <a:r>
              <a:rPr lang="en-US" sz="1200" dirty="0" err="1"/>
              <a:t>toffehoff</a:t>
            </a:r>
            <a:r>
              <a:rPr lang="en-US" sz="1200" dirty="0"/>
              <a:t> via Flickr. 				Creative Commons: </a:t>
            </a:r>
            <a:r>
              <a:rPr lang="en-US" sz="1200" dirty="0">
                <a:hlinkClick r:id="rId8"/>
              </a:rPr>
              <a:t>https://creativecommons.org/licenses/by-sa/2.0/legalcode</a:t>
            </a:r>
            <a:br>
              <a:rPr lang="en-US" sz="1200" dirty="0"/>
            </a:br>
            <a:r>
              <a:rPr lang="en-US" sz="1200" dirty="0"/>
              <a:t>Difficulty		</a:t>
            </a:r>
            <a:r>
              <a:rPr lang="en-US" sz="1200" dirty="0">
                <a:hlinkClick r:id="rId9"/>
              </a:rPr>
              <a:t>http://www.androidtapp.com/wp-content/uploads/2012/07/Birds-Difficulty.jpeg</a:t>
            </a:r>
            <a:r>
              <a:rPr lang="en-US" sz="1200" dirty="0"/>
              <a:t>		</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72</a:t>
            </a:fld>
            <a:endParaRPr lang="de-CH" dirty="0">
              <a:solidFill>
                <a:srgbClr val="000000"/>
              </a:solidFill>
            </a:endParaRPr>
          </a:p>
        </p:txBody>
      </p:sp>
      <p:pic>
        <p:nvPicPr>
          <p:cNvPr id="6" name="Imagen 5">
            <a:extLst>
              <a:ext uri="{FF2B5EF4-FFF2-40B4-BE49-F238E27FC236}">
                <a16:creationId xmlns:a16="http://schemas.microsoft.com/office/drawing/2014/main" id="{8BDB29A8-0B0F-4E99-B398-44B827BE361F}"/>
              </a:ext>
            </a:extLst>
          </p:cNvPr>
          <p:cNvPicPr>
            <a:picLocks noChangeAspect="1"/>
          </p:cNvPicPr>
          <p:nvPr/>
        </p:nvPicPr>
        <p:blipFill>
          <a:blip r:embed="rId10"/>
          <a:stretch>
            <a:fillRect/>
          </a:stretch>
        </p:blipFill>
        <p:spPr>
          <a:xfrm>
            <a:off x="6806698" y="68477"/>
            <a:ext cx="2200847" cy="1194920"/>
          </a:xfrm>
          <a:prstGeom prst="rect">
            <a:avLst/>
          </a:prstGeom>
        </p:spPr>
      </p:pic>
    </p:spTree>
    <p:extLst>
      <p:ext uri="{BB962C8B-B14F-4D97-AF65-F5344CB8AC3E}">
        <p14:creationId xmlns:p14="http://schemas.microsoft.com/office/powerpoint/2010/main" val="1849293471"/>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a:t>Fuentes de las </a:t>
            </a:r>
            <a:r>
              <a:rPr lang="en-US" noProof="0" dirty="0" err="1"/>
              <a:t>imágenes</a:t>
            </a:r>
            <a:endParaRPr lang="en-US" noProof="0" dirty="0"/>
          </a:p>
        </p:txBody>
      </p:sp>
      <p:sp>
        <p:nvSpPr>
          <p:cNvPr id="3" name="Content Placeholder 2"/>
          <p:cNvSpPr>
            <a:spLocks noGrp="1"/>
          </p:cNvSpPr>
          <p:nvPr>
            <p:ph idx="1"/>
          </p:nvPr>
        </p:nvSpPr>
        <p:spPr/>
        <p:txBody>
          <a:bodyPr>
            <a:normAutofit/>
          </a:bodyPr>
          <a:lstStyle/>
          <a:p>
            <a:pPr marL="0" indent="0">
              <a:buNone/>
            </a:pPr>
            <a:r>
              <a:rPr lang="en-US" sz="1200" dirty="0"/>
              <a:t>Slide 49 – Linkage to New Technologies</a:t>
            </a:r>
          </a:p>
          <a:p>
            <a:pPr marL="0" indent="0">
              <a:spcAft>
                <a:spcPts val="1200"/>
              </a:spcAft>
              <a:buNone/>
            </a:pPr>
            <a:r>
              <a:rPr lang="en-US" sz="1200" dirty="0"/>
              <a:t>Segmentation:	Created for this slide pool</a:t>
            </a:r>
            <a:br>
              <a:rPr lang="en-US" sz="1200" dirty="0"/>
            </a:br>
            <a:r>
              <a:rPr lang="en-US" sz="1200" dirty="0"/>
              <a:t>Specific training:	</a:t>
            </a:r>
            <a:r>
              <a:rPr lang="en-US" sz="1200" dirty="0" err="1"/>
              <a:t>Hocoma</a:t>
            </a:r>
            <a:endParaRPr lang="en-US" sz="1200" dirty="0"/>
          </a:p>
          <a:p>
            <a:pPr marL="0" indent="0">
              <a:buNone/>
            </a:pPr>
            <a:r>
              <a:rPr lang="en-US" sz="1200" dirty="0"/>
              <a:t>Slide 50 – Linkage to New Technologies</a:t>
            </a:r>
          </a:p>
          <a:p>
            <a:pPr marL="0" indent="0">
              <a:spcAft>
                <a:spcPts val="1200"/>
              </a:spcAft>
              <a:buNone/>
            </a:pPr>
            <a:r>
              <a:rPr lang="en-US" sz="1200" dirty="0"/>
              <a:t>Shaping:		Created for this slide pool</a:t>
            </a:r>
            <a:br>
              <a:rPr lang="en-US" sz="1200" dirty="0"/>
            </a:br>
            <a:r>
              <a:rPr lang="en-US" sz="1200" dirty="0"/>
              <a:t>Motivation:		Created for this slide pool</a:t>
            </a:r>
          </a:p>
          <a:p>
            <a:pPr marL="0" indent="0">
              <a:buNone/>
            </a:pPr>
            <a:r>
              <a:rPr lang="en-US" sz="1200" dirty="0"/>
              <a:t>Slide 51 – Linkage to New Technologies</a:t>
            </a:r>
          </a:p>
          <a:p>
            <a:pPr marL="0" indent="0">
              <a:spcAft>
                <a:spcPts val="1200"/>
              </a:spcAft>
              <a:buNone/>
            </a:pPr>
            <a:r>
              <a:rPr lang="en-US" sz="1200" dirty="0"/>
              <a:t>Instructions:		</a:t>
            </a:r>
            <a:r>
              <a:rPr lang="en-US" sz="1200" dirty="0">
                <a:hlinkClick r:id="rId3"/>
              </a:rPr>
              <a:t>http://informatics.northwestern.edu/blog/wp-content/uploads/2012/01/ikea_assembly_instructions.jpg</a:t>
            </a:r>
            <a:br>
              <a:rPr lang="en-US" sz="1200" dirty="0"/>
            </a:br>
            <a:r>
              <a:rPr lang="en-US" sz="1200" dirty="0"/>
              <a:t>Feedback:		Adapted for this slide pool (Slide from Clemens) </a:t>
            </a:r>
          </a:p>
        </p:txBody>
      </p:sp>
      <p:sp>
        <p:nvSpPr>
          <p:cNvPr id="4" name="Footer Placeholder 3"/>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Conocimiento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básico</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una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perspectiva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a:t>
            </a:r>
            <a:r>
              <a:rPr kumimoji="0" lang="en-US" sz="1600" b="0" i="0" u="none" strike="noStrike" kern="1200" cap="none" spc="0" normalizeH="0" baseline="0" noProof="0" dirty="0" err="1">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basada</a:t>
            </a:r>
            <a:r>
              <a:rPr kumimoji="0" lang="en-US"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rPr>
              <a:t> en la terapia del movimiento</a:t>
            </a:r>
            <a:endParaRPr kumimoji="0" lang="de-CH" sz="1600" b="0" i="0" u="none" strike="noStrike" kern="1200" cap="none" spc="0" normalizeH="0" baseline="0" noProof="0" dirty="0">
              <a:ln>
                <a:noFill/>
              </a:ln>
              <a:solidFill>
                <a:srgbClr val="FFFFFF"/>
              </a:solidFill>
              <a:effectLst/>
              <a:uLnTx/>
              <a:uFillTx/>
              <a:latin typeface="HelveticaNeue LT 77 BdCn" panose="020B0706030502030204" pitchFamily="34" charset="0"/>
              <a:ea typeface="Tahoma" panose="020B0604030504040204" pitchFamily="34" charset="0"/>
              <a:cs typeface="Tahoma" panose="020B0604030504040204" pitchFamily="34" charset="0"/>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73</a:t>
            </a:fld>
            <a:endParaRPr lang="de-CH" dirty="0">
              <a:solidFill>
                <a:srgbClr val="000000"/>
              </a:solidFill>
            </a:endParaRPr>
          </a:p>
        </p:txBody>
      </p:sp>
      <p:pic>
        <p:nvPicPr>
          <p:cNvPr id="6" name="Imagen 5">
            <a:extLst>
              <a:ext uri="{FF2B5EF4-FFF2-40B4-BE49-F238E27FC236}">
                <a16:creationId xmlns:a16="http://schemas.microsoft.com/office/drawing/2014/main" id="{F20775BA-BDD9-49AA-854F-D2876672CF29}"/>
              </a:ext>
            </a:extLst>
          </p:cNvPr>
          <p:cNvPicPr>
            <a:picLocks noChangeAspect="1"/>
          </p:cNvPicPr>
          <p:nvPr/>
        </p:nvPicPr>
        <p:blipFill>
          <a:blip r:embed="rId4"/>
          <a:stretch>
            <a:fillRect/>
          </a:stretch>
        </p:blipFill>
        <p:spPr>
          <a:xfrm>
            <a:off x="6930529" y="25086"/>
            <a:ext cx="2200847" cy="1194920"/>
          </a:xfrm>
          <a:prstGeom prst="rect">
            <a:avLst/>
          </a:prstGeom>
        </p:spPr>
      </p:pic>
    </p:spTree>
    <p:extLst>
      <p:ext uri="{BB962C8B-B14F-4D97-AF65-F5344CB8AC3E}">
        <p14:creationId xmlns:p14="http://schemas.microsoft.com/office/powerpoint/2010/main" val="363984080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8"/>
          <p:cNvSpPr txBox="1">
            <a:spLocks noChangeArrowheads="1"/>
          </p:cNvSpPr>
          <p:nvPr/>
        </p:nvSpPr>
        <p:spPr bwMode="auto">
          <a:xfrm>
            <a:off x="1097757" y="476250"/>
            <a:ext cx="56880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GB" altLang="de-DE" sz="2400" dirty="0"/>
              <a:t>What determines whether a cell fires?</a:t>
            </a:r>
          </a:p>
        </p:txBody>
      </p:sp>
      <p:sp>
        <p:nvSpPr>
          <p:cNvPr id="2" name="Title 1"/>
          <p:cNvSpPr>
            <a:spLocks noGrp="1"/>
          </p:cNvSpPr>
          <p:nvPr>
            <p:ph type="title"/>
          </p:nvPr>
        </p:nvSpPr>
        <p:spPr/>
        <p:txBody>
          <a:bodyPr>
            <a:normAutofit/>
          </a:bodyPr>
          <a:lstStyle/>
          <a:p>
            <a:r>
              <a:rPr lang="en-US" noProof="0" dirty="0" err="1"/>
              <a:t>Transmisión</a:t>
            </a:r>
            <a:r>
              <a:rPr lang="en-US" noProof="0" dirty="0"/>
              <a:t> neural </a:t>
            </a:r>
          </a:p>
        </p:txBody>
      </p:sp>
      <p:sp>
        <p:nvSpPr>
          <p:cNvPr id="3" name="Footer Placeholder 2"/>
          <p:cNvSpPr>
            <a:spLocks noGrp="1"/>
          </p:cNvSpPr>
          <p:nvPr>
            <p:ph type="ftr" sz="quarter" idx="11"/>
          </p:nvPr>
        </p:nvSpPr>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4" name="Slide Number Placeholder 3"/>
          <p:cNvSpPr>
            <a:spLocks noGrp="1"/>
          </p:cNvSpPr>
          <p:nvPr>
            <p:ph type="sldNum" sz="quarter" idx="12"/>
          </p:nvPr>
        </p:nvSpPr>
        <p:spPr/>
        <p:txBody>
          <a:bodyPr/>
          <a:lstStyle/>
          <a:p>
            <a:fld id="{9F8E3E85-A5F1-45AC-BC8E-CB7307177C38}" type="slidenum">
              <a:rPr lang="de-CH" smtClean="0">
                <a:solidFill>
                  <a:srgbClr val="000000"/>
                </a:solidFill>
              </a:rPr>
              <a:pPr/>
              <a:t>8</a:t>
            </a:fld>
            <a:endParaRPr lang="de-CH" dirty="0">
              <a:solidFill>
                <a:srgbClr val="000000"/>
              </a:solidFill>
            </a:endParaRPr>
          </a:p>
        </p:txBody>
      </p:sp>
      <p:sp>
        <p:nvSpPr>
          <p:cNvPr id="6" name="Text Placeholder 5"/>
          <p:cNvSpPr>
            <a:spLocks noGrp="1"/>
          </p:cNvSpPr>
          <p:nvPr>
            <p:ph type="body" sz="quarter" idx="13"/>
          </p:nvPr>
        </p:nvSpPr>
        <p:spPr/>
        <p:txBody>
          <a:bodyPr>
            <a:normAutofit fontScale="92500" lnSpcReduction="10000"/>
          </a:bodyPr>
          <a:lstStyle/>
          <a:p>
            <a:r>
              <a:rPr lang="en-US" noProof="0" dirty="0"/>
              <a:t>Las </a:t>
            </a:r>
            <a:r>
              <a:rPr lang="en-US" noProof="0" dirty="0" err="1"/>
              <a:t>señales</a:t>
            </a:r>
            <a:r>
              <a:rPr lang="en-US" noProof="0" dirty="0"/>
              <a:t> de movimiento se </a:t>
            </a:r>
            <a:r>
              <a:rPr lang="en-US" noProof="0" dirty="0" err="1"/>
              <a:t>retransmiten</a:t>
            </a:r>
            <a:r>
              <a:rPr lang="en-US" noProof="0" dirty="0"/>
              <a:t> de una </a:t>
            </a:r>
            <a:r>
              <a:rPr lang="en-US" noProof="0" dirty="0" err="1"/>
              <a:t>neurona</a:t>
            </a:r>
            <a:r>
              <a:rPr lang="en-US" noProof="0" dirty="0"/>
              <a:t> a la </a:t>
            </a:r>
            <a:r>
              <a:rPr lang="en-US" noProof="0" dirty="0" err="1"/>
              <a:t>siguiente</a:t>
            </a:r>
            <a:r>
              <a:rPr lang="en-US" noProof="0" dirty="0"/>
              <a:t> a </a:t>
            </a:r>
            <a:r>
              <a:rPr lang="en-US" noProof="0" dirty="0" err="1"/>
              <a:t>través</a:t>
            </a:r>
            <a:r>
              <a:rPr lang="en-US" noProof="0" dirty="0"/>
              <a:t> de </a:t>
            </a:r>
            <a:r>
              <a:rPr lang="en-US" noProof="0" dirty="0" err="1"/>
              <a:t>sinapsis</a:t>
            </a:r>
            <a:r>
              <a:rPr lang="en-US" noProof="0" dirty="0"/>
              <a:t>. La </a:t>
            </a:r>
            <a:r>
              <a:rPr lang="en-US" noProof="0" dirty="0" err="1"/>
              <a:t>fortaleza</a:t>
            </a:r>
            <a:r>
              <a:rPr lang="en-US" noProof="0" dirty="0"/>
              <a:t> de las </a:t>
            </a:r>
            <a:r>
              <a:rPr lang="en-US" noProof="0" dirty="0" err="1"/>
              <a:t>conexiones</a:t>
            </a:r>
            <a:r>
              <a:rPr lang="en-US" noProof="0" dirty="0"/>
              <a:t> de las </a:t>
            </a:r>
            <a:r>
              <a:rPr lang="en-US" noProof="0" dirty="0" err="1"/>
              <a:t>sinapsis</a:t>
            </a:r>
            <a:r>
              <a:rPr lang="en-US" noProof="0" dirty="0"/>
              <a:t> es variable y </a:t>
            </a:r>
            <a:r>
              <a:rPr lang="en-US" noProof="0" dirty="0" err="1"/>
              <a:t>constituye</a:t>
            </a:r>
            <a:r>
              <a:rPr lang="en-US" noProof="0" dirty="0"/>
              <a:t> la base para el </a:t>
            </a:r>
            <a:r>
              <a:rPr lang="en-US" noProof="0" dirty="0" err="1"/>
              <a:t>aprendizaje</a:t>
            </a:r>
            <a:r>
              <a:rPr lang="en-US" noProof="0" dirty="0"/>
              <a:t> y la </a:t>
            </a:r>
            <a:r>
              <a:rPr lang="en-US" noProof="0" dirty="0" err="1"/>
              <a:t>memoria</a:t>
            </a:r>
            <a:r>
              <a:rPr lang="en-US" dirty="0"/>
              <a:t> (</a:t>
            </a:r>
            <a:r>
              <a:rPr lang="en-US" dirty="0" err="1"/>
              <a:t>aprendizaje</a:t>
            </a:r>
            <a:r>
              <a:rPr lang="en-US" dirty="0"/>
              <a:t> Hebbian)</a:t>
            </a:r>
            <a:endParaRPr lang="en-US" noProof="0" dirty="0"/>
          </a:p>
        </p:txBody>
      </p:sp>
      <p:cxnSp>
        <p:nvCxnSpPr>
          <p:cNvPr id="15" name="Straight Connector 14"/>
          <p:cNvCxnSpPr/>
          <p:nvPr/>
        </p:nvCxnSpPr>
        <p:spPr bwMode="auto">
          <a:xfrm>
            <a:off x="7290000" y="1647681"/>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Straight Connector 10"/>
          <p:cNvCxnSpPr/>
          <p:nvPr/>
        </p:nvCxnSpPr>
        <p:spPr bwMode="auto">
          <a:xfrm>
            <a:off x="3762000" y="1647681"/>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1" name="Picture 20"/>
          <p:cNvPicPr>
            <a:picLocks noChangeAspect="1"/>
          </p:cNvPicPr>
          <p:nvPr/>
        </p:nvPicPr>
        <p:blipFill rotWithShape="1">
          <a:blip r:embed="rId3" cstate="print">
            <a:extLst>
              <a:ext uri="{28A0092B-C50C-407E-A947-70E740481C1C}">
                <a14:useLocalDpi xmlns:a14="http://schemas.microsoft.com/office/drawing/2010/main" val="0"/>
              </a:ext>
            </a:extLst>
          </a:blip>
          <a:srcRect l="4147" t="5900" r="3379" b="6951"/>
          <a:stretch/>
        </p:blipFill>
        <p:spPr>
          <a:xfrm>
            <a:off x="4078192" y="1484784"/>
            <a:ext cx="2895617" cy="3697480"/>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6551" t="5268" r="7307" b="12278"/>
          <a:stretch/>
        </p:blipFill>
        <p:spPr>
          <a:xfrm>
            <a:off x="7606192" y="1426901"/>
            <a:ext cx="2783545" cy="3768789"/>
          </a:xfrm>
          <a:prstGeom prst="rect">
            <a:avLst/>
          </a:prstGeom>
        </p:spPr>
      </p:pic>
      <p:pic>
        <p:nvPicPr>
          <p:cNvPr id="23" name="Picture 22"/>
          <p:cNvPicPr>
            <a:picLocks noChangeAspect="1"/>
          </p:cNvPicPr>
          <p:nvPr/>
        </p:nvPicPr>
        <p:blipFill rotWithShape="1">
          <a:blip r:embed="rId5" cstate="print">
            <a:extLst>
              <a:ext uri="{28A0092B-C50C-407E-A947-70E740481C1C}">
                <a14:useLocalDpi xmlns:a14="http://schemas.microsoft.com/office/drawing/2010/main" val="0"/>
              </a:ext>
            </a:extLst>
          </a:blip>
          <a:srcRect l="2782" t="9809" r="13757" b="35592"/>
          <a:stretch/>
        </p:blipFill>
        <p:spPr>
          <a:xfrm>
            <a:off x="502541" y="1885924"/>
            <a:ext cx="3080696" cy="2850744"/>
          </a:xfrm>
          <a:prstGeom prst="rect">
            <a:avLst/>
          </a:prstGeom>
        </p:spPr>
      </p:pic>
      <p:pic>
        <p:nvPicPr>
          <p:cNvPr id="5" name="Imagen 4">
            <a:extLst>
              <a:ext uri="{FF2B5EF4-FFF2-40B4-BE49-F238E27FC236}">
                <a16:creationId xmlns:a16="http://schemas.microsoft.com/office/drawing/2014/main" id="{F42547DB-C3FE-4E1E-8F0E-CC8612D4F3DE}"/>
              </a:ext>
            </a:extLst>
          </p:cNvPr>
          <p:cNvPicPr>
            <a:picLocks noChangeAspect="1"/>
          </p:cNvPicPr>
          <p:nvPr/>
        </p:nvPicPr>
        <p:blipFill>
          <a:blip r:embed="rId6"/>
          <a:stretch>
            <a:fillRect/>
          </a:stretch>
        </p:blipFill>
        <p:spPr>
          <a:xfrm>
            <a:off x="6642497" y="-10001"/>
            <a:ext cx="2200847" cy="1194920"/>
          </a:xfrm>
          <a:prstGeom prst="rect">
            <a:avLst/>
          </a:prstGeom>
        </p:spPr>
      </p:pic>
    </p:spTree>
    <p:extLst>
      <p:ext uri="{BB962C8B-B14F-4D97-AF65-F5344CB8AC3E}">
        <p14:creationId xmlns:p14="http://schemas.microsoft.com/office/powerpoint/2010/main" val="141502788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D:\Users\clm\Desktop\Praktikum Mathias\Task - IISART Slide Pool\Graphics\FIGURE-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63844" y="1647681"/>
            <a:ext cx="2545390" cy="3600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D:\Users\clm\Desktop\Praktikum Mathias\Task - IISART Slide Pool\Graphics\FIGURE-08.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7673" y="1612479"/>
            <a:ext cx="2545390" cy="3600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D:\Users\clm\Desktop\Praktikum Mathias\Task - IISART Slide Pool\Graphics\figure.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8772" y="1612479"/>
            <a:ext cx="2545390" cy="360000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p:cNvSpPr>
            <a:spLocks noGrp="1"/>
          </p:cNvSpPr>
          <p:nvPr>
            <p:ph type="title"/>
          </p:nvPr>
        </p:nvSpPr>
        <p:spPr>
          <a:xfrm>
            <a:off x="233785" y="395125"/>
            <a:ext cx="8557731" cy="553998"/>
          </a:xfrm>
        </p:spPr>
        <p:txBody>
          <a:bodyPr>
            <a:normAutofit fontScale="90000"/>
          </a:bodyPr>
          <a:lstStyle/>
          <a:p>
            <a:r>
              <a:rPr lang="en-US" noProof="0" dirty="0" err="1"/>
              <a:t>Lesiones</a:t>
            </a:r>
            <a:r>
              <a:rPr lang="en-US" noProof="0" dirty="0"/>
              <a:t> del Sistema </a:t>
            </a:r>
            <a:r>
              <a:rPr lang="en-US" noProof="0" dirty="0" err="1"/>
              <a:t>nervioso</a:t>
            </a:r>
            <a:r>
              <a:rPr lang="en-US" noProof="0" dirty="0"/>
              <a:t> central</a:t>
            </a:r>
            <a:br>
              <a:rPr lang="en-US" noProof="0" dirty="0"/>
            </a:br>
            <a:endParaRPr lang="en-US" noProof="0" dirty="0"/>
          </a:p>
        </p:txBody>
      </p:sp>
      <p:sp>
        <p:nvSpPr>
          <p:cNvPr id="4" name="Footer Placeholder 3"/>
          <p:cNvSpPr>
            <a:spLocks noGrp="1"/>
          </p:cNvSpPr>
          <p:nvPr>
            <p:ph type="ftr" sz="quarter" idx="11"/>
          </p:nvPr>
        </p:nvSpPr>
        <p:spPr>
          <a:xfrm>
            <a:off x="509866" y="6449776"/>
            <a:ext cx="4671640" cy="363600"/>
          </a:xfrm>
        </p:spPr>
        <p:txBody>
          <a:bodyPr/>
          <a:lstStyle/>
          <a:p>
            <a:r>
              <a:rPr lang="en-US" dirty="0" err="1">
                <a:solidFill>
                  <a:srgbClr val="FFFFFF"/>
                </a:solidFill>
              </a:rPr>
              <a:t>Conocimiento</a:t>
            </a:r>
            <a:r>
              <a:rPr lang="en-US" dirty="0">
                <a:solidFill>
                  <a:srgbClr val="FFFFFF"/>
                </a:solidFill>
              </a:rPr>
              <a:t> </a:t>
            </a:r>
            <a:r>
              <a:rPr lang="en-US" dirty="0" err="1">
                <a:solidFill>
                  <a:srgbClr val="FFFFFF"/>
                </a:solidFill>
              </a:rPr>
              <a:t>básico</a:t>
            </a:r>
            <a:r>
              <a:rPr lang="en-US" dirty="0">
                <a:solidFill>
                  <a:srgbClr val="FFFFFF"/>
                </a:solidFill>
              </a:rPr>
              <a:t>: una </a:t>
            </a:r>
            <a:r>
              <a:rPr lang="en-US" dirty="0" err="1">
                <a:solidFill>
                  <a:srgbClr val="FFFFFF"/>
                </a:solidFill>
              </a:rPr>
              <a:t>perspectiva</a:t>
            </a:r>
            <a:r>
              <a:rPr lang="en-US" dirty="0">
                <a:solidFill>
                  <a:srgbClr val="FFFFFF"/>
                </a:solidFill>
              </a:rPr>
              <a:t> </a:t>
            </a:r>
            <a:r>
              <a:rPr lang="en-US" dirty="0" err="1">
                <a:solidFill>
                  <a:srgbClr val="FFFFFF"/>
                </a:solidFill>
              </a:rPr>
              <a:t>basada</a:t>
            </a:r>
            <a:r>
              <a:rPr lang="en-US" dirty="0">
                <a:solidFill>
                  <a:srgbClr val="FFFFFF"/>
                </a:solidFill>
              </a:rPr>
              <a:t> en la terapia del ,movimiento</a:t>
            </a:r>
            <a:endParaRPr lang="de-CH" dirty="0">
              <a:solidFill>
                <a:srgbClr val="FFFFFF"/>
              </a:solidFill>
            </a:endParaRPr>
          </a:p>
        </p:txBody>
      </p:sp>
      <p:sp>
        <p:nvSpPr>
          <p:cNvPr id="5" name="Slide Number Placeholder 4"/>
          <p:cNvSpPr>
            <a:spLocks noGrp="1"/>
          </p:cNvSpPr>
          <p:nvPr>
            <p:ph type="sldNum" sz="quarter" idx="12"/>
          </p:nvPr>
        </p:nvSpPr>
        <p:spPr/>
        <p:txBody>
          <a:bodyPr/>
          <a:lstStyle/>
          <a:p>
            <a:fld id="{9F8E3E85-A5F1-45AC-BC8E-CB7307177C38}" type="slidenum">
              <a:rPr lang="de-CH" smtClean="0">
                <a:solidFill>
                  <a:srgbClr val="000000"/>
                </a:solidFill>
              </a:rPr>
              <a:pPr/>
              <a:t>9</a:t>
            </a:fld>
            <a:endParaRPr lang="de-CH" dirty="0">
              <a:solidFill>
                <a:srgbClr val="000000"/>
              </a:solidFill>
            </a:endParaRPr>
          </a:p>
        </p:txBody>
      </p:sp>
      <p:sp>
        <p:nvSpPr>
          <p:cNvPr id="3" name="Text Placeholder 2"/>
          <p:cNvSpPr>
            <a:spLocks noGrp="1"/>
          </p:cNvSpPr>
          <p:nvPr>
            <p:ph type="body" sz="quarter" idx="13"/>
          </p:nvPr>
        </p:nvSpPr>
        <p:spPr/>
        <p:txBody>
          <a:bodyPr>
            <a:normAutofit fontScale="92500" lnSpcReduction="10000"/>
          </a:bodyPr>
          <a:lstStyle/>
          <a:p>
            <a:r>
              <a:rPr lang="en-US" noProof="0" dirty="0"/>
              <a:t>Nuestra </a:t>
            </a:r>
            <a:r>
              <a:rPr lang="en-US" noProof="0" dirty="0" err="1"/>
              <a:t>capacidad</a:t>
            </a:r>
            <a:r>
              <a:rPr lang="en-US" noProof="0" dirty="0"/>
              <a:t> para </a:t>
            </a:r>
            <a:r>
              <a:rPr lang="en-US" noProof="0" dirty="0" err="1"/>
              <a:t>movernos</a:t>
            </a:r>
            <a:r>
              <a:rPr lang="en-US" noProof="0" dirty="0"/>
              <a:t> se </a:t>
            </a:r>
            <a:r>
              <a:rPr lang="en-US" noProof="0" dirty="0" err="1"/>
              <a:t>puede</a:t>
            </a:r>
            <a:r>
              <a:rPr lang="en-US" noProof="0" dirty="0"/>
              <a:t> </a:t>
            </a:r>
            <a:r>
              <a:rPr lang="en-US" noProof="0" dirty="0" err="1"/>
              <a:t>ver</a:t>
            </a:r>
            <a:r>
              <a:rPr lang="en-US" noProof="0" dirty="0"/>
              <a:t> </a:t>
            </a:r>
            <a:r>
              <a:rPr lang="en-US" noProof="0" dirty="0" err="1"/>
              <a:t>alterada</a:t>
            </a:r>
            <a:r>
              <a:rPr lang="en-US" noProof="0" dirty="0"/>
              <a:t> por </a:t>
            </a:r>
            <a:r>
              <a:rPr lang="en-US" noProof="0" dirty="0" err="1"/>
              <a:t>distintas</a:t>
            </a:r>
            <a:r>
              <a:rPr lang="en-US" noProof="0" dirty="0"/>
              <a:t> </a:t>
            </a:r>
            <a:r>
              <a:rPr lang="en-US" noProof="0" dirty="0" err="1"/>
              <a:t>lesiones</a:t>
            </a:r>
            <a:r>
              <a:rPr lang="en-US" noProof="0" dirty="0"/>
              <a:t> en el </a:t>
            </a:r>
            <a:r>
              <a:rPr lang="en-US" noProof="0" dirty="0" err="1"/>
              <a:t>cerebro</a:t>
            </a:r>
            <a:r>
              <a:rPr lang="en-US" noProof="0" dirty="0"/>
              <a:t> (TCE, ictus) o </a:t>
            </a:r>
            <a:r>
              <a:rPr lang="en-US" noProof="0" dirty="0" err="1"/>
              <a:t>lesiones</a:t>
            </a:r>
            <a:r>
              <a:rPr lang="en-US" noProof="0" dirty="0"/>
              <a:t> en el Sistema </a:t>
            </a:r>
            <a:r>
              <a:rPr lang="en-US" noProof="0" dirty="0" err="1"/>
              <a:t>nervioso</a:t>
            </a:r>
            <a:r>
              <a:rPr lang="en-US" noProof="0" dirty="0"/>
              <a:t> central que </a:t>
            </a:r>
            <a:r>
              <a:rPr lang="en-US" noProof="0" dirty="0" err="1"/>
              <a:t>interrumpen</a:t>
            </a:r>
            <a:r>
              <a:rPr lang="en-US" noProof="0" dirty="0"/>
              <a:t> las </a:t>
            </a:r>
            <a:r>
              <a:rPr lang="en-US" noProof="0" dirty="0" err="1"/>
              <a:t>vías</a:t>
            </a:r>
            <a:r>
              <a:rPr lang="en-US" noProof="0" dirty="0"/>
              <a:t> a </a:t>
            </a:r>
            <a:r>
              <a:rPr lang="en-US" noProof="0" dirty="0" err="1"/>
              <a:t>través</a:t>
            </a:r>
            <a:r>
              <a:rPr lang="en-US" noProof="0" dirty="0"/>
              <a:t> de las </a:t>
            </a:r>
            <a:r>
              <a:rPr lang="en-US" noProof="0" dirty="0" err="1"/>
              <a:t>cuales</a:t>
            </a:r>
            <a:r>
              <a:rPr lang="en-US" noProof="0" dirty="0"/>
              <a:t> la </a:t>
            </a:r>
            <a:r>
              <a:rPr lang="en-US" noProof="0" dirty="0" err="1"/>
              <a:t>señal</a:t>
            </a:r>
            <a:r>
              <a:rPr lang="en-US" noProof="0" dirty="0"/>
              <a:t> </a:t>
            </a:r>
            <a:r>
              <a:rPr lang="en-US" noProof="0" dirty="0" err="1"/>
              <a:t>viaja</a:t>
            </a:r>
            <a:r>
              <a:rPr lang="en-US" noProof="0" dirty="0"/>
              <a:t> de la </a:t>
            </a:r>
            <a:r>
              <a:rPr lang="en-US" noProof="0" dirty="0" err="1"/>
              <a:t>médula</a:t>
            </a:r>
            <a:r>
              <a:rPr lang="en-US" noProof="0" dirty="0"/>
              <a:t> </a:t>
            </a:r>
            <a:r>
              <a:rPr lang="en-US" noProof="0" dirty="0" err="1"/>
              <a:t>espina</a:t>
            </a:r>
            <a:r>
              <a:rPr lang="en-US" dirty="0"/>
              <a:t>l a los </a:t>
            </a:r>
            <a:r>
              <a:rPr lang="en-US" dirty="0" err="1"/>
              <a:t>músculos</a:t>
            </a:r>
            <a:r>
              <a:rPr lang="en-US" dirty="0"/>
              <a:t> (lesion </a:t>
            </a:r>
            <a:r>
              <a:rPr lang="en-US" dirty="0" err="1"/>
              <a:t>medular</a:t>
            </a:r>
            <a:r>
              <a:rPr lang="en-US" dirty="0"/>
              <a:t>). </a:t>
            </a:r>
            <a:endParaRPr lang="en-US" noProof="0" dirty="0"/>
          </a:p>
        </p:txBody>
      </p:sp>
      <p:sp>
        <p:nvSpPr>
          <p:cNvPr id="10" name="TextBox 9"/>
          <p:cNvSpPr txBox="1"/>
          <p:nvPr/>
        </p:nvSpPr>
        <p:spPr>
          <a:xfrm>
            <a:off x="60995" y="1340768"/>
            <a:ext cx="3680944" cy="707886"/>
          </a:xfrm>
          <a:prstGeom prst="rect">
            <a:avLst/>
          </a:prstGeom>
          <a:noFill/>
        </p:spPr>
        <p:txBody>
          <a:bodyPr wrap="none" rtlCol="0">
            <a:spAutoFit/>
          </a:bodyPr>
          <a:lstStyle/>
          <a:p>
            <a:r>
              <a:rPr lang="en-US" sz="2000" dirty="0" err="1">
                <a:latin typeface="HelveticaNeue LT 77 BdCn" panose="020B0706030502030204" pitchFamily="34" charset="0"/>
              </a:rPr>
              <a:t>Traumatismo</a:t>
            </a:r>
            <a:r>
              <a:rPr lang="en-US" sz="2000" dirty="0">
                <a:latin typeface="HelveticaNeue LT 77 BdCn" panose="020B0706030502030204" pitchFamily="34" charset="0"/>
              </a:rPr>
              <a:t> </a:t>
            </a:r>
            <a:r>
              <a:rPr lang="en-US" sz="2000" dirty="0" err="1">
                <a:latin typeface="HelveticaNeue LT 77 BdCn" panose="020B0706030502030204" pitchFamily="34" charset="0"/>
              </a:rPr>
              <a:t>craneoencefálico</a:t>
            </a:r>
            <a:endParaRPr lang="en-US" sz="2000" dirty="0">
              <a:latin typeface="HelveticaNeue LT 77 BdCn" panose="020B0706030502030204" pitchFamily="34" charset="0"/>
            </a:endParaRPr>
          </a:p>
          <a:p>
            <a:endParaRPr lang="en-US" sz="2000" dirty="0">
              <a:latin typeface="HelveticaNeue LT 77 BdCn" panose="020B0706030502030204" pitchFamily="34" charset="0"/>
            </a:endParaRPr>
          </a:p>
        </p:txBody>
      </p:sp>
      <p:sp>
        <p:nvSpPr>
          <p:cNvPr id="11" name="TextBox 10"/>
          <p:cNvSpPr txBox="1"/>
          <p:nvPr/>
        </p:nvSpPr>
        <p:spPr>
          <a:xfrm>
            <a:off x="5066214" y="1340768"/>
            <a:ext cx="724878" cy="400110"/>
          </a:xfrm>
          <a:prstGeom prst="rect">
            <a:avLst/>
          </a:prstGeom>
          <a:noFill/>
        </p:spPr>
        <p:txBody>
          <a:bodyPr wrap="none" rtlCol="0">
            <a:spAutoFit/>
          </a:bodyPr>
          <a:lstStyle/>
          <a:p>
            <a:r>
              <a:rPr lang="en-US" sz="2000" dirty="0">
                <a:latin typeface="HelveticaNeue LT 77 BdCn" panose="020B0706030502030204" pitchFamily="34" charset="0"/>
              </a:rPr>
              <a:t>Ictus</a:t>
            </a:r>
          </a:p>
        </p:txBody>
      </p:sp>
      <p:sp>
        <p:nvSpPr>
          <p:cNvPr id="12" name="TextBox 11"/>
          <p:cNvSpPr txBox="1"/>
          <p:nvPr/>
        </p:nvSpPr>
        <p:spPr>
          <a:xfrm>
            <a:off x="8135400" y="1345611"/>
            <a:ext cx="1938351" cy="400110"/>
          </a:xfrm>
          <a:prstGeom prst="rect">
            <a:avLst/>
          </a:prstGeom>
          <a:noFill/>
        </p:spPr>
        <p:txBody>
          <a:bodyPr wrap="none" rtlCol="0">
            <a:spAutoFit/>
          </a:bodyPr>
          <a:lstStyle/>
          <a:p>
            <a:r>
              <a:rPr lang="de-CH" sz="2000" dirty="0">
                <a:latin typeface="HelveticaNeue LT 77 BdCn" panose="020B0706030502030204" pitchFamily="34" charset="0"/>
              </a:rPr>
              <a:t>Lesión medular</a:t>
            </a:r>
            <a:endParaRPr lang="en-US" sz="2000" dirty="0">
              <a:latin typeface="HelveticaNeue LT 77 BdCn" panose="020B0706030502030204" pitchFamily="34" charset="0"/>
            </a:endParaRPr>
          </a:p>
        </p:txBody>
      </p:sp>
      <p:cxnSp>
        <p:nvCxnSpPr>
          <p:cNvPr id="14" name="Straight Connector 13"/>
          <p:cNvCxnSpPr/>
          <p:nvPr/>
        </p:nvCxnSpPr>
        <p:spPr bwMode="auto">
          <a:xfrm>
            <a:off x="3565642" y="1647681"/>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5"/>
          <p:cNvCxnSpPr/>
          <p:nvPr/>
        </p:nvCxnSpPr>
        <p:spPr bwMode="auto">
          <a:xfrm>
            <a:off x="7362577" y="1647681"/>
            <a:ext cx="0" cy="3456000"/>
          </a:xfrm>
          <a:prstGeom prst="line">
            <a:avLst/>
          </a:prstGeom>
          <a:noFill/>
          <a:ln w="127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2" name="Imagen 1">
            <a:extLst>
              <a:ext uri="{FF2B5EF4-FFF2-40B4-BE49-F238E27FC236}">
                <a16:creationId xmlns:a16="http://schemas.microsoft.com/office/drawing/2014/main" id="{2BAE8C47-4D34-476D-B2C3-0CEF9944A8CA}"/>
              </a:ext>
            </a:extLst>
          </p:cNvPr>
          <p:cNvPicPr>
            <a:picLocks noChangeAspect="1"/>
          </p:cNvPicPr>
          <p:nvPr/>
        </p:nvPicPr>
        <p:blipFill>
          <a:blip r:embed="rId6"/>
          <a:stretch>
            <a:fillRect/>
          </a:stretch>
        </p:blipFill>
        <p:spPr>
          <a:xfrm>
            <a:off x="7034976" y="-19895"/>
            <a:ext cx="2200847" cy="1194920"/>
          </a:xfrm>
          <a:prstGeom prst="rect">
            <a:avLst/>
          </a:prstGeom>
        </p:spPr>
      </p:pic>
    </p:spTree>
    <p:extLst>
      <p:ext uri="{BB962C8B-B14F-4D97-AF65-F5344CB8AC3E}">
        <p14:creationId xmlns:p14="http://schemas.microsoft.com/office/powerpoint/2010/main" val="3526697618"/>
      </p:ext>
    </p:extLst>
  </p:cSld>
  <p:clrMapOvr>
    <a:masterClrMapping/>
  </p:clrMapOvr>
  <p:transition/>
</p:sld>
</file>

<file path=ppt/theme/theme1.xml><?xml version="1.0" encoding="utf-8"?>
<a:theme xmlns:a="http://schemas.openxmlformats.org/drawingml/2006/main" name="1_PPT_Template_1011_en">
  <a:themeElements>
    <a:clrScheme name="IISART">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4C6600"/>
      </a:hlink>
      <a:folHlink>
        <a:srgbClr val="99CC00"/>
      </a:folHlink>
    </a:clrScheme>
    <a:fontScheme name="PPT_Template_1011_e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chemeClr val="bg1"/>
          </a:buClr>
          <a:buSzTx/>
          <a:buFontTx/>
          <a:buChar char="•"/>
          <a:tabLst/>
          <a:defRPr kumimoji="0" lang="en-US" sz="2400" b="0" i="0" u="none" strike="noStrike" cap="none" normalizeH="0" baseline="0" smtClean="0">
            <a:ln>
              <a:noFill/>
            </a:ln>
            <a:solidFill>
              <a:srgbClr val="232333"/>
            </a:solidFill>
            <a:effectLst/>
            <a:latin typeface="Arial Narrow" pitchFamily="34" charset="0"/>
          </a:defRPr>
        </a:defPPr>
      </a:lstStyle>
    </a:lnDef>
  </a:objectDefaults>
  <a:extraClrSchemeLst>
    <a:extraClrScheme>
      <a:clrScheme name="PPT_Template_1011_e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_Template_1011_e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_Template_1011_e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_Template_1011_e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_Template_1011_e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_Template_1011_e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_Template_1011_e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_Template_1011_e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_Template_1011_e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_Template_1011_e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_Template_1011_e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_Template_1011_e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IISART newest template.potx" id="{8ABB28D0-6620-4728-9298-9810E4F6566B}" vid="{87CBF7D6-F7D9-4BAD-8C2B-D0D02239250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2154</TotalTime>
  <Words>15756</Words>
  <Application>Microsoft Office PowerPoint</Application>
  <PresentationFormat>Custom</PresentationFormat>
  <Paragraphs>1087</Paragraphs>
  <Slides>73</Slides>
  <Notes>68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73</vt:i4>
      </vt:variant>
    </vt:vector>
  </HeadingPairs>
  <TitlesOfParts>
    <vt:vector size="84" baseType="lpstr">
      <vt:lpstr>HelveticaNeue LT 77 BdCn</vt:lpstr>
      <vt:lpstr>HelveticaNeueLT W1G 45 Lt</vt:lpstr>
      <vt:lpstr>Arial</vt:lpstr>
      <vt:lpstr>Arial Narrow</vt:lpstr>
      <vt:lpstr>Calibri</vt:lpstr>
      <vt:lpstr>Century Gothic</vt:lpstr>
      <vt:lpstr>Georgia</vt:lpstr>
      <vt:lpstr>Tahoma</vt:lpstr>
      <vt:lpstr>Times</vt:lpstr>
      <vt:lpstr>Wingdings</vt:lpstr>
      <vt:lpstr>1_PPT_Template_1011_en</vt:lpstr>
      <vt:lpstr>PowerPoint Presentation</vt:lpstr>
      <vt:lpstr>Una perspectiva basada en la terapia del movimiento. </vt:lpstr>
      <vt:lpstr>Audiencia</vt:lpstr>
      <vt:lpstr>Audiencia </vt:lpstr>
      <vt:lpstr>Contenidos</vt:lpstr>
      <vt:lpstr>PrinciPIOS NEUROLÓGICOS</vt:lpstr>
      <vt:lpstr>Neuroanatomia básica</vt:lpstr>
      <vt:lpstr>Transmisión neural </vt:lpstr>
      <vt:lpstr>Lesiones del Sistema nervioso central </vt:lpstr>
      <vt:lpstr>Déficits motores después ictus</vt:lpstr>
      <vt:lpstr>Mecanismos de recuperación</vt:lpstr>
      <vt:lpstr>Mecanismos de recuperación</vt:lpstr>
      <vt:lpstr>Neuroplasticidad</vt:lpstr>
      <vt:lpstr>Neuroplasticidad inducida por la actividad </vt:lpstr>
      <vt:lpstr>Neuroplasticidad inducida por la actividad </vt:lpstr>
      <vt:lpstr>Neuroplasticidad inducida por la actividad </vt:lpstr>
      <vt:lpstr>Resumen: Principios neurológicos</vt:lpstr>
      <vt:lpstr>FACTORES CLAVE PARA LA RECUPERACIÓN</vt:lpstr>
      <vt:lpstr>Factores clave para la recuperación</vt:lpstr>
      <vt:lpstr>Intensidad: Visión general</vt:lpstr>
      <vt:lpstr>Intensidad: vision general</vt:lpstr>
      <vt:lpstr>Intensidad: Repeticiones</vt:lpstr>
      <vt:lpstr>Intensidad: Duración</vt:lpstr>
      <vt:lpstr>Intensidad: Distribución y Frecuencia</vt:lpstr>
      <vt:lpstr>Intensidad: Esfuerzo</vt:lpstr>
      <vt:lpstr>Intensidad: Esfuerzo</vt:lpstr>
      <vt:lpstr>Intensidad: Esfuerzo</vt:lpstr>
      <vt:lpstr>Intensidad: Esfuerzo</vt:lpstr>
      <vt:lpstr>Intensidad: Dificultad</vt:lpstr>
      <vt:lpstr>Modo terapia: vision general</vt:lpstr>
      <vt:lpstr>Modo terapia: Segmentación de tareas </vt:lpstr>
      <vt:lpstr>Modo terapia: Especificidad / Funcionalidad</vt:lpstr>
      <vt:lpstr>Modo terapia: Variabilidad</vt:lpstr>
      <vt:lpstr>Modo terapia: Iniciación</vt:lpstr>
      <vt:lpstr>Modo terapia: Moldeamiento</vt:lpstr>
      <vt:lpstr>Factores psicológicos: Visión general </vt:lpstr>
      <vt:lpstr>Factores psicológicos: Motivación</vt:lpstr>
      <vt:lpstr>Factores psicológicos: Motivación</vt:lpstr>
      <vt:lpstr>Factores psicológicos: Motivación</vt:lpstr>
      <vt:lpstr>Factores psicológicos: Motivación</vt:lpstr>
      <vt:lpstr>Información: Visión general</vt:lpstr>
      <vt:lpstr>Información: Instrucciones</vt:lpstr>
      <vt:lpstr>Información: Visión general del  Feedback</vt:lpstr>
      <vt:lpstr>Información: Tipos de Feedback</vt:lpstr>
      <vt:lpstr>Información: Feedback inherente</vt:lpstr>
      <vt:lpstr>Información: Feedback Aumentado</vt:lpstr>
      <vt:lpstr>Información: Feedback Aumentado</vt:lpstr>
      <vt:lpstr>Información: Feedback aumentado</vt:lpstr>
      <vt:lpstr>Información: Feedback aumentado</vt:lpstr>
      <vt:lpstr>Información: Guía</vt:lpstr>
      <vt:lpstr>Resumen: Aspectos clave para la recuperación</vt:lpstr>
      <vt:lpstr>ENLACE CON LAS NUEVAS TECNOLOGIAS (O TECNOLOGIAS AVANZADAS EN REHABILITACIÓN)</vt:lpstr>
      <vt:lpstr>Nuevas Tecnologias: Visión general</vt:lpstr>
      <vt:lpstr>Nuevas Tecnologias: Visión general</vt:lpstr>
      <vt:lpstr>Ventajas de las nuevas tecnologías</vt:lpstr>
      <vt:lpstr>Cuestiones a debater sobre las nuevas tecnologías </vt:lpstr>
      <vt:lpstr>Conexión con las tecnologías avanzadas en rehabilitación</vt:lpstr>
      <vt:lpstr>Conexión con las tecnologías avanzadas en rehabilitación</vt:lpstr>
      <vt:lpstr>Conexión con las tecnologías avanzadas en rehabilitación</vt:lpstr>
      <vt:lpstr>Conexión con las tecnologías avanzadas en rehabilitación</vt:lpstr>
      <vt:lpstr>Conexión con las tecnologías avanzadas en rehabilitación</vt:lpstr>
      <vt:lpstr>Resumen: Enlace con las nuevas tecnologías</vt:lpstr>
      <vt:lpstr>Contact</vt:lpstr>
      <vt:lpstr>Literature</vt:lpstr>
      <vt:lpstr>Literature</vt:lpstr>
      <vt:lpstr>Literature</vt:lpstr>
      <vt:lpstr>Literature</vt:lpstr>
      <vt:lpstr>Literature</vt:lpstr>
      <vt:lpstr>Fuentes de las imágenes</vt:lpstr>
      <vt:lpstr>Fuentes de las imágenes</vt:lpstr>
      <vt:lpstr>Fuentes de las imágenes</vt:lpstr>
      <vt:lpstr>Fuentes de las imágenes</vt:lpstr>
      <vt:lpstr>Fuentes de las imágenes</vt:lpstr>
    </vt:vector>
  </TitlesOfParts>
  <Company>Hocoma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Irin Maier</dc:creator>
  <cp:lastModifiedBy>Mathias Bannwart</cp:lastModifiedBy>
  <cp:revision>2337</cp:revision>
  <cp:lastPrinted>2014-10-16T08:40:32Z</cp:lastPrinted>
  <dcterms:created xsi:type="dcterms:W3CDTF">2013-02-05T11:56:33Z</dcterms:created>
  <dcterms:modified xsi:type="dcterms:W3CDTF">2024-02-10T15:44:27Z</dcterms:modified>
</cp:coreProperties>
</file>