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5" r:id="rId1"/>
    <p:sldMasterId id="2147483721" r:id="rId2"/>
    <p:sldMasterId id="2147483747" r:id="rId3"/>
  </p:sldMasterIdLst>
  <p:notesMasterIdLst>
    <p:notesMasterId r:id="rId82"/>
  </p:notesMasterIdLst>
  <p:handoutMasterIdLst>
    <p:handoutMasterId r:id="rId83"/>
  </p:handoutMasterIdLst>
  <p:sldIdLst>
    <p:sldId id="260" r:id="rId4"/>
    <p:sldId id="476" r:id="rId5"/>
    <p:sldId id="297" r:id="rId6"/>
    <p:sldId id="345" r:id="rId7"/>
    <p:sldId id="362" r:id="rId8"/>
    <p:sldId id="469" r:id="rId9"/>
    <p:sldId id="472" r:id="rId10"/>
    <p:sldId id="264" r:id="rId11"/>
    <p:sldId id="265" r:id="rId12"/>
    <p:sldId id="266" r:id="rId13"/>
    <p:sldId id="290" r:id="rId14"/>
    <p:sldId id="378" r:id="rId15"/>
    <p:sldId id="318" r:id="rId16"/>
    <p:sldId id="320" r:id="rId17"/>
    <p:sldId id="322" r:id="rId18"/>
    <p:sldId id="373" r:id="rId19"/>
    <p:sldId id="374" r:id="rId20"/>
    <p:sldId id="323" r:id="rId21"/>
    <p:sldId id="414" r:id="rId22"/>
    <p:sldId id="413" r:id="rId23"/>
    <p:sldId id="342" r:id="rId24"/>
    <p:sldId id="366" r:id="rId25"/>
    <p:sldId id="408" r:id="rId26"/>
    <p:sldId id="381" r:id="rId27"/>
    <p:sldId id="382" r:id="rId28"/>
    <p:sldId id="409" r:id="rId29"/>
    <p:sldId id="402" r:id="rId30"/>
    <p:sldId id="401" r:id="rId31"/>
    <p:sldId id="403" r:id="rId32"/>
    <p:sldId id="404" r:id="rId33"/>
    <p:sldId id="269" r:id="rId34"/>
    <p:sldId id="270" r:id="rId35"/>
    <p:sldId id="410" r:id="rId36"/>
    <p:sldId id="415" r:id="rId37"/>
    <p:sldId id="447" r:id="rId38"/>
    <p:sldId id="411" r:id="rId39"/>
    <p:sldId id="444" r:id="rId40"/>
    <p:sldId id="418" r:id="rId41"/>
    <p:sldId id="423" r:id="rId42"/>
    <p:sldId id="271" r:id="rId43"/>
    <p:sldId id="460" r:id="rId44"/>
    <p:sldId id="463" r:id="rId45"/>
    <p:sldId id="461" r:id="rId46"/>
    <p:sldId id="462" r:id="rId47"/>
    <p:sldId id="464" r:id="rId48"/>
    <p:sldId id="465" r:id="rId49"/>
    <p:sldId id="466" r:id="rId50"/>
    <p:sldId id="273" r:id="rId51"/>
    <p:sldId id="429" r:id="rId52"/>
    <p:sldId id="430" r:id="rId53"/>
    <p:sldId id="432" r:id="rId54"/>
    <p:sldId id="433" r:id="rId55"/>
    <p:sldId id="443" r:id="rId56"/>
    <p:sldId id="435" r:id="rId57"/>
    <p:sldId id="436" r:id="rId58"/>
    <p:sldId id="437" r:id="rId59"/>
    <p:sldId id="438" r:id="rId60"/>
    <p:sldId id="439" r:id="rId61"/>
    <p:sldId id="440" r:id="rId62"/>
    <p:sldId id="275" r:id="rId63"/>
    <p:sldId id="420" r:id="rId64"/>
    <p:sldId id="421" r:id="rId65"/>
    <p:sldId id="426" r:id="rId66"/>
    <p:sldId id="276" r:id="rId67"/>
    <p:sldId id="398" r:id="rId68"/>
    <p:sldId id="448" r:id="rId69"/>
    <p:sldId id="356" r:id="rId70"/>
    <p:sldId id="450" r:id="rId71"/>
    <p:sldId id="451" r:id="rId72"/>
    <p:sldId id="467" r:id="rId73"/>
    <p:sldId id="452" r:id="rId74"/>
    <p:sldId id="454" r:id="rId75"/>
    <p:sldId id="455" r:id="rId76"/>
    <p:sldId id="456" r:id="rId77"/>
    <p:sldId id="457" r:id="rId78"/>
    <p:sldId id="458" r:id="rId79"/>
    <p:sldId id="459" r:id="rId80"/>
    <p:sldId id="468" r:id="rId81"/>
  </p:sldIdLst>
  <p:sldSz cx="10980738"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87" userDrawn="1">
          <p15:clr>
            <a:srgbClr val="A4A3A4"/>
          </p15:clr>
        </p15:guide>
        <p15:guide id="2" orient="horz" pos="3475" userDrawn="1">
          <p15:clr>
            <a:srgbClr val="A4A3A4"/>
          </p15:clr>
        </p15:guide>
        <p15:guide id="3" orient="horz" pos="845" userDrawn="1">
          <p15:clr>
            <a:srgbClr val="A4A3A4"/>
          </p15:clr>
        </p15:guide>
        <p15:guide id="4" pos="6781" userDrawn="1">
          <p15:clr>
            <a:srgbClr val="A4A3A4"/>
          </p15:clr>
        </p15:guide>
        <p15:guide id="5" pos="56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rin Maier" initials="mai" lastIdx="1" clrIdx="0"/>
  <p:cmAuthor id="1" name="Mathias Bannwart" initials="M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600"/>
    <a:srgbClr val="A7C138"/>
    <a:srgbClr val="6F9600"/>
    <a:srgbClr val="D8E491"/>
    <a:srgbClr val="F0FFC1"/>
    <a:srgbClr val="93BA24"/>
    <a:srgbClr val="D8E5A3"/>
    <a:srgbClr val="DEFF81"/>
    <a:srgbClr val="748839"/>
    <a:srgbClr val="424B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88490" autoAdjust="0"/>
  </p:normalViewPr>
  <p:slideViewPr>
    <p:cSldViewPr showGuides="1">
      <p:cViewPr varScale="1">
        <p:scale>
          <a:sx n="94" d="100"/>
          <a:sy n="94" d="100"/>
        </p:scale>
        <p:origin x="1476" y="90"/>
      </p:cViewPr>
      <p:guideLst>
        <p:guide orient="horz" pos="587"/>
        <p:guide orient="horz" pos="3475"/>
        <p:guide orient="horz" pos="845"/>
        <p:guide pos="6781"/>
        <p:guide pos="56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commentAuthors" Target="commentAuthor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7.3754644641991676E-2"/>
          <c:w val="1"/>
          <c:h val="0.92624535535800834"/>
        </c:manualLayout>
      </c:layout>
      <c:pie3DChart>
        <c:varyColors val="1"/>
        <c:ser>
          <c:idx val="0"/>
          <c:order val="0"/>
          <c:tx>
            <c:strRef>
              <c:f>Sheet1!$B$1</c:f>
              <c:strCache>
                <c:ptCount val="1"/>
                <c:pt idx="0">
                  <c:v>Sales</c:v>
                </c:pt>
              </c:strCache>
            </c:strRef>
          </c:tx>
          <c:dPt>
            <c:idx val="0"/>
            <c:bubble3D val="0"/>
            <c:explosion val="27"/>
            <c:spPr>
              <a:solidFill>
                <a:srgbClr val="B4CC4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6463-40B0-9014-53D432BDBF80}"/>
              </c:ext>
            </c:extLst>
          </c:dPt>
          <c:dPt>
            <c:idx val="1"/>
            <c:bubble3D val="0"/>
            <c:explosion val="32"/>
            <c:spPr>
              <a:solidFill>
                <a:srgbClr val="D7E4A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6463-40B0-9014-53D432BDBF80}"/>
              </c:ext>
            </c:extLst>
          </c:dPt>
          <c:dPt>
            <c:idx val="2"/>
            <c:bubble3D val="0"/>
            <c:spPr>
              <a:solidFill>
                <a:srgbClr val="ECF2D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6463-40B0-9014-53D432BDBF80}"/>
              </c:ext>
            </c:extLst>
          </c:dPt>
          <c:dPt>
            <c:idx val="3"/>
            <c:bubble3D val="0"/>
            <c:spPr>
              <a:solidFill>
                <a:schemeClr val="bg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6463-40B0-9014-53D432BDBF80}"/>
              </c:ext>
            </c:extLst>
          </c:dPt>
          <c:dPt>
            <c:idx val="4"/>
            <c:bubble3D val="0"/>
            <c:explosion val="20"/>
            <c:spPr>
              <a:solidFill>
                <a:schemeClr val="bg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6463-40B0-9014-53D432BDBF80}"/>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4.2</c:v>
                </c:pt>
                <c:pt idx="1">
                  <c:v>2.8</c:v>
                </c:pt>
                <c:pt idx="2">
                  <c:v>2.2999999999999998</c:v>
                </c:pt>
                <c:pt idx="3">
                  <c:v>2.1</c:v>
                </c:pt>
              </c:numCache>
            </c:numRef>
          </c:val>
          <c:extLst>
            <c:ext xmlns:c16="http://schemas.microsoft.com/office/drawing/2014/chart" uri="{C3380CC4-5D6E-409C-BE32-E72D297353CC}">
              <c16:uniqueId val="{0000000A-6463-40B0-9014-53D432BDBF80}"/>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solidFill>
        <a:schemeClr val="tx1"/>
      </a:solidFill>
    </a:ln>
    <a:effectLst/>
  </c:spPr>
  <c:txPr>
    <a:bodyPr/>
    <a:lstStyle/>
    <a:p>
      <a:pPr>
        <a:defRPr/>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24" tIns="45712" rIns="91424" bIns="45712" rtlCol="0"/>
          <a:lstStyle>
            <a:lvl1pPr algn="l">
              <a:defRPr sz="1200"/>
            </a:lvl1pPr>
          </a:lstStyle>
          <a:p>
            <a:endParaRPr lang="de-CH"/>
          </a:p>
        </p:txBody>
      </p:sp>
      <p:sp>
        <p:nvSpPr>
          <p:cNvPr id="3" name="Date Placeholder 2"/>
          <p:cNvSpPr>
            <a:spLocks noGrp="1"/>
          </p:cNvSpPr>
          <p:nvPr>
            <p:ph type="dt" sz="quarter" idx="1"/>
          </p:nvPr>
        </p:nvSpPr>
        <p:spPr>
          <a:xfrm>
            <a:off x="3849690" y="0"/>
            <a:ext cx="2946400" cy="496888"/>
          </a:xfrm>
          <a:prstGeom prst="rect">
            <a:avLst/>
          </a:prstGeom>
        </p:spPr>
        <p:txBody>
          <a:bodyPr vert="horz" lIns="91424" tIns="45712" rIns="91424" bIns="45712" rtlCol="0"/>
          <a:lstStyle>
            <a:lvl1pPr algn="r">
              <a:defRPr sz="1200"/>
            </a:lvl1pPr>
          </a:lstStyle>
          <a:p>
            <a:fld id="{1B41A451-9D0E-483C-927A-D869A99FA87F}" type="datetimeFigureOut">
              <a:rPr lang="de-CH" smtClean="0"/>
              <a:t>10.02.2024</a:t>
            </a:fld>
            <a:endParaRPr lang="de-CH"/>
          </a:p>
        </p:txBody>
      </p:sp>
      <p:sp>
        <p:nvSpPr>
          <p:cNvPr id="4" name="Footer Placeholder 3"/>
          <p:cNvSpPr>
            <a:spLocks noGrp="1"/>
          </p:cNvSpPr>
          <p:nvPr>
            <p:ph type="ftr" sz="quarter" idx="2"/>
          </p:nvPr>
        </p:nvSpPr>
        <p:spPr>
          <a:xfrm>
            <a:off x="0" y="9429750"/>
            <a:ext cx="2946400" cy="496888"/>
          </a:xfrm>
          <a:prstGeom prst="rect">
            <a:avLst/>
          </a:prstGeom>
        </p:spPr>
        <p:txBody>
          <a:bodyPr vert="horz" lIns="91424" tIns="45712" rIns="91424" bIns="45712" rtlCol="0" anchor="b"/>
          <a:lstStyle>
            <a:lvl1pPr algn="l">
              <a:defRPr sz="1200"/>
            </a:lvl1pPr>
          </a:lstStyle>
          <a:p>
            <a:endParaRPr lang="de-CH"/>
          </a:p>
        </p:txBody>
      </p:sp>
      <p:sp>
        <p:nvSpPr>
          <p:cNvPr id="5" name="Slide Number Placeholder 4"/>
          <p:cNvSpPr>
            <a:spLocks noGrp="1"/>
          </p:cNvSpPr>
          <p:nvPr>
            <p:ph type="sldNum" sz="quarter" idx="3"/>
          </p:nvPr>
        </p:nvSpPr>
        <p:spPr>
          <a:xfrm>
            <a:off x="3849690" y="9429750"/>
            <a:ext cx="2946400" cy="496888"/>
          </a:xfrm>
          <a:prstGeom prst="rect">
            <a:avLst/>
          </a:prstGeom>
        </p:spPr>
        <p:txBody>
          <a:bodyPr vert="horz" lIns="91424" tIns="45712" rIns="91424" bIns="45712" rtlCol="0" anchor="b"/>
          <a:lstStyle>
            <a:lvl1pPr algn="r">
              <a:defRPr sz="1200"/>
            </a:lvl1pPr>
          </a:lstStyle>
          <a:p>
            <a:fld id="{D29CDB0F-30CA-42A8-908F-23983A1CCDDC}" type="slidenum">
              <a:rPr lang="de-CH" smtClean="0"/>
              <a:t>‹#›</a:t>
            </a:fld>
            <a:endParaRPr lang="de-CH"/>
          </a:p>
        </p:txBody>
      </p:sp>
    </p:spTree>
    <p:extLst>
      <p:ext uri="{BB962C8B-B14F-4D97-AF65-F5344CB8AC3E}">
        <p14:creationId xmlns:p14="http://schemas.microsoft.com/office/powerpoint/2010/main" val="3467901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5659" cy="496332"/>
          </a:xfrm>
          <a:prstGeom prst="rect">
            <a:avLst/>
          </a:prstGeom>
        </p:spPr>
        <p:txBody>
          <a:bodyPr vert="horz" lIns="91424" tIns="45712" rIns="91424" bIns="45712" rtlCol="0"/>
          <a:lstStyle>
            <a:lvl1pPr algn="l">
              <a:defRPr sz="1200"/>
            </a:lvl1pPr>
          </a:lstStyle>
          <a:p>
            <a:endParaRPr lang="de-CH" dirty="0"/>
          </a:p>
        </p:txBody>
      </p:sp>
      <p:sp>
        <p:nvSpPr>
          <p:cNvPr id="3" name="Date Placeholder 2"/>
          <p:cNvSpPr>
            <a:spLocks noGrp="1"/>
          </p:cNvSpPr>
          <p:nvPr>
            <p:ph type="dt" idx="1"/>
          </p:nvPr>
        </p:nvSpPr>
        <p:spPr>
          <a:xfrm>
            <a:off x="3850445" y="2"/>
            <a:ext cx="2945659" cy="496332"/>
          </a:xfrm>
          <a:prstGeom prst="rect">
            <a:avLst/>
          </a:prstGeom>
        </p:spPr>
        <p:txBody>
          <a:bodyPr vert="horz" lIns="91424" tIns="45712" rIns="91424" bIns="45712" rtlCol="0"/>
          <a:lstStyle>
            <a:lvl1pPr algn="r">
              <a:defRPr sz="1200"/>
            </a:lvl1pPr>
          </a:lstStyle>
          <a:p>
            <a:fld id="{3E1088F0-5A32-41CA-BBF3-23FB440ABCD7}" type="datetimeFigureOut">
              <a:rPr lang="de-CH" smtClean="0"/>
              <a:t>10.02.2024</a:t>
            </a:fld>
            <a:endParaRPr lang="de-CH" dirty="0"/>
          </a:p>
        </p:txBody>
      </p:sp>
      <p:sp>
        <p:nvSpPr>
          <p:cNvPr id="4" name="Slide Image Placeholder 3"/>
          <p:cNvSpPr>
            <a:spLocks noGrp="1" noRot="1" noChangeAspect="1"/>
          </p:cNvSpPr>
          <p:nvPr>
            <p:ph type="sldImg" idx="2"/>
          </p:nvPr>
        </p:nvSpPr>
        <p:spPr>
          <a:xfrm>
            <a:off x="419100" y="744538"/>
            <a:ext cx="5959475" cy="3722687"/>
          </a:xfrm>
          <a:prstGeom prst="rect">
            <a:avLst/>
          </a:prstGeom>
          <a:noFill/>
          <a:ln w="12700">
            <a:solidFill>
              <a:prstClr val="black"/>
            </a:solidFill>
          </a:ln>
        </p:spPr>
        <p:txBody>
          <a:bodyPr vert="horz" lIns="91424" tIns="45712" rIns="91424" bIns="45712" rtlCol="0" anchor="ctr"/>
          <a:lstStyle/>
          <a:p>
            <a:endParaRPr lang="de-CH" dirty="0"/>
          </a:p>
        </p:txBody>
      </p:sp>
      <p:sp>
        <p:nvSpPr>
          <p:cNvPr id="5" name="Notes Placeholder 4"/>
          <p:cNvSpPr>
            <a:spLocks noGrp="1"/>
          </p:cNvSpPr>
          <p:nvPr>
            <p:ph type="body" sz="quarter" idx="3"/>
          </p:nvPr>
        </p:nvSpPr>
        <p:spPr>
          <a:xfrm>
            <a:off x="679768" y="4715155"/>
            <a:ext cx="5438140" cy="4466987"/>
          </a:xfrm>
          <a:prstGeom prst="rect">
            <a:avLst/>
          </a:prstGeom>
        </p:spPr>
        <p:txBody>
          <a:bodyPr vert="horz" lIns="91424" tIns="45712" rIns="91424" bIns="4571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6" name="Footer Placeholder 5"/>
          <p:cNvSpPr>
            <a:spLocks noGrp="1"/>
          </p:cNvSpPr>
          <p:nvPr>
            <p:ph type="ftr" sz="quarter" idx="4"/>
          </p:nvPr>
        </p:nvSpPr>
        <p:spPr>
          <a:xfrm>
            <a:off x="2" y="9428585"/>
            <a:ext cx="2945659" cy="496332"/>
          </a:xfrm>
          <a:prstGeom prst="rect">
            <a:avLst/>
          </a:prstGeom>
        </p:spPr>
        <p:txBody>
          <a:bodyPr vert="horz" lIns="91424" tIns="45712" rIns="91424" bIns="45712" rtlCol="0" anchor="b"/>
          <a:lstStyle>
            <a:lvl1pPr algn="l">
              <a:defRPr sz="1200"/>
            </a:lvl1pPr>
          </a:lstStyle>
          <a:p>
            <a:endParaRPr lang="de-CH" dirty="0"/>
          </a:p>
        </p:txBody>
      </p:sp>
      <p:sp>
        <p:nvSpPr>
          <p:cNvPr id="7" name="Slide Number Placeholder 6"/>
          <p:cNvSpPr>
            <a:spLocks noGrp="1"/>
          </p:cNvSpPr>
          <p:nvPr>
            <p:ph type="sldNum" sz="quarter" idx="5"/>
          </p:nvPr>
        </p:nvSpPr>
        <p:spPr>
          <a:xfrm>
            <a:off x="3850445" y="9428585"/>
            <a:ext cx="2945659" cy="496332"/>
          </a:xfrm>
          <a:prstGeom prst="rect">
            <a:avLst/>
          </a:prstGeom>
        </p:spPr>
        <p:txBody>
          <a:bodyPr vert="horz" lIns="91424" tIns="45712" rIns="91424" bIns="45712" rtlCol="0" anchor="b"/>
          <a:lstStyle>
            <a:lvl1pPr algn="r">
              <a:defRPr sz="1200"/>
            </a:lvl1pPr>
          </a:lstStyle>
          <a:p>
            <a:fld id="{4A5CCBA3-A251-43A9-B1B9-B309A3F689C0}" type="slidenum">
              <a:rPr lang="de-CH" smtClean="0"/>
              <a:t>‹#›</a:t>
            </a:fld>
            <a:endParaRPr lang="de-CH" dirty="0"/>
          </a:p>
        </p:txBody>
      </p:sp>
    </p:spTree>
    <p:extLst>
      <p:ext uri="{BB962C8B-B14F-4D97-AF65-F5344CB8AC3E}">
        <p14:creationId xmlns:p14="http://schemas.microsoft.com/office/powerpoint/2010/main" val="335711898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www.nature.com/sc/journal/v46/n4/full/3102091a.html#bib13" TargetMode="External"/><Relationship Id="rId3" Type="http://schemas.openxmlformats.org/officeDocument/2006/relationships/hyperlink" Target="http://www.nature.com/sc/journal/v46/n4/full/3102091a.html#fig1" TargetMode="External"/><Relationship Id="rId7" Type="http://schemas.openxmlformats.org/officeDocument/2006/relationships/hyperlink" Target="http://www.nature.com/sc/journal/v46/n4/full/3102091a.html#bib21" TargetMode="External"/><Relationship Id="rId2" Type="http://schemas.openxmlformats.org/officeDocument/2006/relationships/slide" Target="../slides/slide33.xml"/><Relationship Id="rId1" Type="http://schemas.openxmlformats.org/officeDocument/2006/relationships/notesMaster" Target="../notesMasters/notesMaster1.xml"/><Relationship Id="rId6" Type="http://schemas.openxmlformats.org/officeDocument/2006/relationships/hyperlink" Target="http://www.nature.com/sc/journal/v46/n4/full/3102091a.html#bib20" TargetMode="External"/><Relationship Id="rId5" Type="http://schemas.openxmlformats.org/officeDocument/2006/relationships/hyperlink" Target="http://www.nature.com/sc/journal/v46/n4/full/3102091a.html#bib19" TargetMode="External"/><Relationship Id="rId4" Type="http://schemas.openxmlformats.org/officeDocument/2006/relationships/hyperlink" Target="http://www.nature.com/sc/journal/v46/n4/full/3102091a.html#bib18" TargetMode="External"/><Relationship Id="rId9" Type="http://schemas.openxmlformats.org/officeDocument/2006/relationships/hyperlink" Target="http://www.nature.com/sc/journal/v46/n4/full/3102091a.html#bib23"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a:p>
        </p:txBody>
      </p:sp>
      <p:sp>
        <p:nvSpPr>
          <p:cNvPr id="4" name="Slide Number Placeholder 3"/>
          <p:cNvSpPr>
            <a:spLocks noGrp="1"/>
          </p:cNvSpPr>
          <p:nvPr>
            <p:ph type="sldNum" sz="quarter" idx="10"/>
          </p:nvPr>
        </p:nvSpPr>
        <p:spPr/>
        <p:txBody>
          <a:bodyPr/>
          <a:lstStyle/>
          <a:p>
            <a:fld id="{4A5CCBA3-A251-43A9-B1B9-B309A3F689C0}" type="slidenum">
              <a:rPr lang="de-CH" smtClean="0"/>
              <a:t>1</a:t>
            </a:fld>
            <a:endParaRPr lang="de-CH" dirty="0"/>
          </a:p>
        </p:txBody>
      </p:sp>
    </p:spTree>
    <p:extLst>
      <p:ext uri="{BB962C8B-B14F-4D97-AF65-F5344CB8AC3E}">
        <p14:creationId xmlns:p14="http://schemas.microsoft.com/office/powerpoint/2010/main" val="182018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baseline="0" dirty="0"/>
          </a:p>
        </p:txBody>
      </p:sp>
      <p:sp>
        <p:nvSpPr>
          <p:cNvPr id="4" name="Slide Number Placeholder 3"/>
          <p:cNvSpPr>
            <a:spLocks noGrp="1"/>
          </p:cNvSpPr>
          <p:nvPr>
            <p:ph type="sldNum" sz="quarter" idx="10"/>
          </p:nvPr>
        </p:nvSpPr>
        <p:spPr/>
        <p:txBody>
          <a:bodyPr/>
          <a:lstStyle/>
          <a:p>
            <a:fld id="{4A5CCBA3-A251-43A9-B1B9-B309A3F689C0}" type="slidenum">
              <a:rPr lang="de-CH" smtClean="0"/>
              <a:t>12</a:t>
            </a:fld>
            <a:endParaRPr lang="de-CH" dirty="0"/>
          </a:p>
        </p:txBody>
      </p:sp>
    </p:spTree>
    <p:extLst>
      <p:ext uri="{BB962C8B-B14F-4D97-AF65-F5344CB8AC3E}">
        <p14:creationId xmlns:p14="http://schemas.microsoft.com/office/powerpoint/2010/main" val="3340177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51">
              <a:defRPr/>
            </a:pPr>
            <a:r>
              <a:rPr lang="en-US" dirty="0"/>
              <a:t>-Generally complex devices with several degrees of freedom (DOF) of several independently driven joints</a:t>
            </a:r>
          </a:p>
          <a:p>
            <a:pPr defTabSz="914251">
              <a:defRPr/>
            </a:pPr>
            <a:r>
              <a:rPr lang="en-US" dirty="0"/>
              <a:t>-Attached to body or body parts</a:t>
            </a:r>
          </a:p>
          <a:p>
            <a:pPr defTabSz="914251">
              <a:defRPr/>
            </a:pPr>
            <a:r>
              <a:rPr lang="en-US" dirty="0"/>
              <a:t>-Actuators generate torques applied on the human joints</a:t>
            </a:r>
          </a:p>
          <a:p>
            <a:pPr defTabSz="914251">
              <a:defRPr/>
            </a:pPr>
            <a:r>
              <a:rPr lang="en-US" dirty="0"/>
              <a:t>-Driving the actuators in well-defined and timed sequences with the exoskeleton aligned to the human joints allows production of physiological movements </a:t>
            </a:r>
          </a:p>
          <a:p>
            <a:pPr defTabSz="914251">
              <a:defRPr/>
            </a:pPr>
            <a:r>
              <a:rPr lang="en-US" dirty="0"/>
              <a:t>-For training locomotion often combined with a body weight support system and a moving treadmill</a:t>
            </a:r>
          </a:p>
          <a:p>
            <a:pPr defTabSz="914251">
              <a:defRPr/>
            </a:pPr>
            <a:endParaRPr lang="de-CH" dirty="0"/>
          </a:p>
          <a:p>
            <a:r>
              <a:rPr lang="de-CH" b="0" dirty="0">
                <a:solidFill>
                  <a:srgbClr val="FF0000"/>
                </a:solidFill>
              </a:rPr>
              <a:t>ROBOTICS IN NEURO-REHABILITATION</a:t>
            </a:r>
          </a:p>
          <a:p>
            <a:r>
              <a:rPr lang="de-CH" b="0" dirty="0">
                <a:solidFill>
                  <a:srgbClr val="FF0000"/>
                </a:solidFill>
              </a:rPr>
              <a:t>Loris </a:t>
            </a:r>
            <a:r>
              <a:rPr lang="de-CH" b="0" dirty="0" err="1">
                <a:solidFill>
                  <a:srgbClr val="FF0000"/>
                </a:solidFill>
              </a:rPr>
              <a:t>Pignolo</a:t>
            </a:r>
            <a:r>
              <a:rPr lang="de-CH" b="0" dirty="0">
                <a:solidFill>
                  <a:srgbClr val="FF0000"/>
                </a:solidFill>
              </a:rPr>
              <a:t>, Eng 2009</a:t>
            </a:r>
            <a:endParaRPr lang="en-US" b="0" dirty="0">
              <a:solidFill>
                <a:srgbClr val="FF0000"/>
              </a:solidFill>
            </a:endParaRPr>
          </a:p>
          <a:p>
            <a:endParaRPr lang="en-US" dirty="0"/>
          </a:p>
          <a:p>
            <a:r>
              <a:rPr lang="en-US" dirty="0"/>
              <a:t>Exoskeletons are robotic manipulators worn by the operator, with links and joints replicating with due approximation those of the human skeleton (Fig. 2). Three main modalities </a:t>
            </a:r>
            <a:r>
              <a:rPr lang="de-CH" dirty="0" err="1"/>
              <a:t>of</a:t>
            </a:r>
            <a:r>
              <a:rPr lang="de-CH" dirty="0"/>
              <a:t> </a:t>
            </a:r>
            <a:r>
              <a:rPr lang="de-CH" dirty="0" err="1"/>
              <a:t>use</a:t>
            </a:r>
            <a:r>
              <a:rPr lang="de-CH" dirty="0"/>
              <a:t> </a:t>
            </a:r>
            <a:r>
              <a:rPr lang="de-CH" dirty="0" err="1"/>
              <a:t>are</a:t>
            </a:r>
            <a:r>
              <a:rPr lang="de-CH" dirty="0"/>
              <a:t> </a:t>
            </a:r>
            <a:r>
              <a:rPr lang="de-CH" dirty="0" err="1"/>
              <a:t>possible</a:t>
            </a:r>
            <a:r>
              <a:rPr lang="de-CH" dirty="0"/>
              <a:t>: </a:t>
            </a:r>
            <a:br>
              <a:rPr lang="de-CH" dirty="0"/>
            </a:br>
            <a:r>
              <a:rPr lang="en-US" dirty="0"/>
              <a:t>• strength enhancement, when greater load and resistance is required in peculiar conditions and the exoskeleton shares </a:t>
            </a:r>
            <a:r>
              <a:rPr lang="de-CH" dirty="0" err="1"/>
              <a:t>the</a:t>
            </a:r>
            <a:r>
              <a:rPr lang="de-CH" dirty="0"/>
              <a:t> </a:t>
            </a:r>
            <a:r>
              <a:rPr lang="de-CH" dirty="0" err="1"/>
              <a:t>load</a:t>
            </a:r>
            <a:r>
              <a:rPr lang="de-CH" dirty="0"/>
              <a:t>;</a:t>
            </a:r>
          </a:p>
          <a:p>
            <a:r>
              <a:rPr lang="en-US" dirty="0"/>
              <a:t>• haptic functions, when the actuators feedback the operator with sensory information on remote motion or tactile perception;</a:t>
            </a:r>
          </a:p>
          <a:p>
            <a:r>
              <a:rPr lang="en-US" dirty="0"/>
              <a:t>• motor rehabilitation; in this case, the exoskeleton worn by the subject with disabled upper (or lower) limb compensates for the lack of strength or precision in tasks compatible with the requirements of </a:t>
            </a:r>
            <a:r>
              <a:rPr lang="en-US" dirty="0" err="1"/>
              <a:t>everyday’s</a:t>
            </a:r>
            <a:r>
              <a:rPr lang="en-US" dirty="0"/>
              <a:t> life or profession in a formal </a:t>
            </a:r>
            <a:r>
              <a:rPr lang="de-CH" dirty="0" err="1"/>
              <a:t>training</a:t>
            </a:r>
            <a:r>
              <a:rPr lang="de-CH" dirty="0"/>
              <a:t> </a:t>
            </a:r>
            <a:r>
              <a:rPr lang="de-CH" dirty="0" err="1"/>
              <a:t>programme</a:t>
            </a:r>
            <a:r>
              <a:rPr lang="de-CH" dirty="0"/>
              <a:t>.</a:t>
            </a:r>
          </a:p>
          <a:p>
            <a:endParaRPr lang="de-CH" dirty="0"/>
          </a:p>
          <a:p>
            <a:r>
              <a:rPr lang="it-IT" dirty="0"/>
              <a:t>Device</a:t>
            </a:r>
            <a:r>
              <a:rPr lang="it-IT" baseline="0" dirty="0"/>
              <a:t> </a:t>
            </a:r>
            <a:r>
              <a:rPr lang="it-IT" baseline="0" dirty="0" err="1"/>
              <a:t>e</a:t>
            </a:r>
            <a:r>
              <a:rPr lang="it-IT" dirty="0" err="1"/>
              <a:t>xamples</a:t>
            </a:r>
            <a:r>
              <a:rPr lang="it-IT" dirty="0"/>
              <a:t>:</a:t>
            </a:r>
          </a:p>
          <a:p>
            <a:r>
              <a:rPr lang="de-CH" dirty="0"/>
              <a:t>• </a:t>
            </a:r>
            <a:r>
              <a:rPr lang="it-IT" dirty="0"/>
              <a:t>MULOS System (Scuola Superiore Sant’Anna, Pisa, </a:t>
            </a:r>
            <a:r>
              <a:rPr lang="it-IT" dirty="0" err="1"/>
              <a:t>Italy</a:t>
            </a:r>
            <a:r>
              <a:rPr lang="it-IT" dirty="0"/>
              <a:t>, </a:t>
            </a:r>
            <a:r>
              <a:rPr lang="de-CH" dirty="0"/>
              <a:t>1994);</a:t>
            </a:r>
          </a:p>
          <a:p>
            <a:r>
              <a:rPr lang="de-CH" dirty="0"/>
              <a:t>• </a:t>
            </a:r>
            <a:r>
              <a:rPr lang="de-CH" dirty="0" err="1"/>
              <a:t>Salford</a:t>
            </a:r>
            <a:r>
              <a:rPr lang="de-CH" dirty="0"/>
              <a:t> </a:t>
            </a:r>
            <a:r>
              <a:rPr lang="de-CH" dirty="0" err="1"/>
              <a:t>Rehab</a:t>
            </a:r>
            <a:r>
              <a:rPr lang="de-CH" dirty="0"/>
              <a:t> </a:t>
            </a:r>
            <a:r>
              <a:rPr lang="de-CH" dirty="0" err="1"/>
              <a:t>Exos</a:t>
            </a:r>
            <a:r>
              <a:rPr lang="de-CH" dirty="0"/>
              <a:t> (</a:t>
            </a:r>
            <a:r>
              <a:rPr lang="de-CH" dirty="0" err="1"/>
              <a:t>Salford</a:t>
            </a:r>
            <a:r>
              <a:rPr lang="de-CH" dirty="0"/>
              <a:t> University, </a:t>
            </a:r>
            <a:r>
              <a:rPr lang="de-CH" dirty="0" err="1"/>
              <a:t>Salford</a:t>
            </a:r>
            <a:r>
              <a:rPr lang="de-CH" dirty="0"/>
              <a:t>, UK, 1999); </a:t>
            </a:r>
          </a:p>
          <a:p>
            <a:r>
              <a:rPr lang="en-US" dirty="0"/>
              <a:t>• </a:t>
            </a:r>
            <a:r>
              <a:rPr lang="en-US" dirty="0" err="1"/>
              <a:t>ARMin</a:t>
            </a:r>
            <a:r>
              <a:rPr lang="en-US" dirty="0"/>
              <a:t> (Swiss Federal Institute of Technology, Zürich, </a:t>
            </a:r>
            <a:r>
              <a:rPr lang="de-CH" dirty="0" err="1"/>
              <a:t>Switzerland</a:t>
            </a:r>
            <a:r>
              <a:rPr lang="de-CH" dirty="0"/>
              <a:t>, 2006);</a:t>
            </a:r>
          </a:p>
          <a:p>
            <a:r>
              <a:rPr lang="de-CH" dirty="0"/>
              <a:t>• Nagoya University </a:t>
            </a:r>
            <a:r>
              <a:rPr lang="de-CH" dirty="0" err="1"/>
              <a:t>system</a:t>
            </a:r>
            <a:r>
              <a:rPr lang="de-CH" dirty="0"/>
              <a:t> (Nagoya University, Nagoya, Japan, 2003);</a:t>
            </a:r>
          </a:p>
          <a:p>
            <a:r>
              <a:rPr lang="en-US" dirty="0"/>
              <a:t>• T-WREX (Machines Assisting Recovery from Stroke (MARS) Rehabilitation Engineering Research Center (RERC) on Rehabilitation Robotics and </a:t>
            </a:r>
            <a:r>
              <a:rPr lang="en-US" dirty="0" err="1"/>
              <a:t>Telemanipulation</a:t>
            </a:r>
            <a:r>
              <a:rPr lang="en-US" dirty="0"/>
              <a:t>, Chicago, IL,  </a:t>
            </a:r>
            <a:r>
              <a:rPr lang="de-CH" dirty="0"/>
              <a:t>USA, 2004);</a:t>
            </a:r>
          </a:p>
          <a:p>
            <a:r>
              <a:rPr lang="en-US" dirty="0"/>
              <a:t>• WOTAS (Wearable </a:t>
            </a:r>
            <a:r>
              <a:rPr lang="en-US" dirty="0" err="1"/>
              <a:t>Orthosis</a:t>
            </a:r>
            <a:r>
              <a:rPr lang="en-US" dirty="0"/>
              <a:t> for Tremor Assessment and </a:t>
            </a:r>
            <a:r>
              <a:rPr lang="de-CH" dirty="0"/>
              <a:t>Suppression) (</a:t>
            </a:r>
            <a:r>
              <a:rPr lang="de-CH" dirty="0" err="1"/>
              <a:t>Instituto</a:t>
            </a:r>
            <a:r>
              <a:rPr lang="de-CH" dirty="0"/>
              <a:t> de </a:t>
            </a:r>
            <a:r>
              <a:rPr lang="de-CH" dirty="0" err="1"/>
              <a:t>Automática</a:t>
            </a:r>
            <a:r>
              <a:rPr lang="de-CH" dirty="0"/>
              <a:t> Industrial, Madrid, Spain </a:t>
            </a:r>
            <a:r>
              <a:rPr lang="de-CH" dirty="0" err="1"/>
              <a:t>and</a:t>
            </a:r>
            <a:r>
              <a:rPr lang="de-CH" dirty="0"/>
              <a:t> </a:t>
            </a:r>
            <a:r>
              <a:rPr lang="de-CH" dirty="0" err="1"/>
              <a:t>Hôpital</a:t>
            </a:r>
            <a:r>
              <a:rPr lang="de-CH" dirty="0"/>
              <a:t> </a:t>
            </a:r>
            <a:r>
              <a:rPr lang="de-CH" dirty="0" err="1"/>
              <a:t>Erasme</a:t>
            </a:r>
            <a:r>
              <a:rPr lang="de-CH" dirty="0"/>
              <a:t> ULB, </a:t>
            </a:r>
            <a:r>
              <a:rPr lang="de-CH" dirty="0" err="1"/>
              <a:t>Brussels</a:t>
            </a:r>
            <a:r>
              <a:rPr lang="de-CH" dirty="0"/>
              <a:t>, </a:t>
            </a:r>
            <a:r>
              <a:rPr lang="de-CH" dirty="0" err="1"/>
              <a:t>Belgium</a:t>
            </a:r>
            <a:r>
              <a:rPr lang="de-CH" dirty="0"/>
              <a:t>, 2006)</a:t>
            </a:r>
          </a:p>
          <a:p>
            <a:endParaRPr lang="de-CH" dirty="0"/>
          </a:p>
          <a:p>
            <a:r>
              <a:rPr lang="en-US" dirty="0"/>
              <a:t>Exoskeletons offer greater DOF numbers up to 7 active DOF, with guaranteed optimal control of the arm and wrist movement (Fig. 3). However, also in the event of compact and light systems, the motors necessary to enliven the DOF are often conspicuous and require careful and frequent maintenance. Moreover, these systems are difficult to little transport to the patient’s home and their use is often restricted to research into  the kinematics and dynamics of the human body.</a:t>
            </a:r>
          </a:p>
          <a:p>
            <a:endParaRPr lang="en-US" dirty="0"/>
          </a:p>
          <a:p>
            <a:r>
              <a:rPr lang="en-US" dirty="0" err="1"/>
              <a:t>Loureiro</a:t>
            </a:r>
            <a:r>
              <a:rPr lang="en-US" baseline="0" dirty="0"/>
              <a:t> et al. 2011</a:t>
            </a:r>
          </a:p>
          <a:p>
            <a:r>
              <a:rPr lang="en-US" baseline="0" dirty="0"/>
              <a:t>Exoskeleton system encapsulate the arm on the mechanism providing the opportunity to control the orientation of the arm where the degrees of freedom are active. The arm’s joint axes are fully determined (allows a larger workspace), joint misalignments are possible when robot axes do not align correctly with the patient’s arm anatomical axes.</a:t>
            </a:r>
          </a:p>
        </p:txBody>
      </p:sp>
      <p:sp>
        <p:nvSpPr>
          <p:cNvPr id="4" name="Slide Number Placeholder 3"/>
          <p:cNvSpPr>
            <a:spLocks noGrp="1"/>
          </p:cNvSpPr>
          <p:nvPr>
            <p:ph type="sldNum" sz="quarter" idx="10"/>
          </p:nvPr>
        </p:nvSpPr>
        <p:spPr/>
        <p:txBody>
          <a:bodyPr/>
          <a:lstStyle/>
          <a:p>
            <a:fld id="{4A5CCBA3-A251-43A9-B1B9-B309A3F689C0}" type="slidenum">
              <a:rPr lang="de-CH" smtClean="0"/>
              <a:t>13</a:t>
            </a:fld>
            <a:endParaRPr lang="de-CH" dirty="0"/>
          </a:p>
        </p:txBody>
      </p:sp>
    </p:spTree>
    <p:extLst>
      <p:ext uri="{BB962C8B-B14F-4D97-AF65-F5344CB8AC3E}">
        <p14:creationId xmlns:p14="http://schemas.microsoft.com/office/powerpoint/2010/main" val="3439271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b="0" dirty="0">
                <a:solidFill>
                  <a:srgbClr val="FF0000"/>
                </a:solidFill>
              </a:rPr>
              <a:t>-</a:t>
            </a:r>
            <a:r>
              <a:rPr lang="de-CH" b="0" dirty="0" err="1">
                <a:solidFill>
                  <a:srgbClr val="FF0000"/>
                </a:solidFill>
              </a:rPr>
              <a:t>Technically</a:t>
            </a:r>
            <a:r>
              <a:rPr lang="de-CH" b="0" dirty="0">
                <a:solidFill>
                  <a:srgbClr val="FF0000"/>
                </a:solidFill>
              </a:rPr>
              <a:t> </a:t>
            </a:r>
            <a:r>
              <a:rPr lang="de-CH" b="0" dirty="0" err="1">
                <a:solidFill>
                  <a:srgbClr val="FF0000"/>
                </a:solidFill>
              </a:rPr>
              <a:t>more</a:t>
            </a:r>
            <a:r>
              <a:rPr lang="de-CH" b="0" dirty="0">
                <a:solidFill>
                  <a:srgbClr val="FF0000"/>
                </a:solidFill>
              </a:rPr>
              <a:t> simple </a:t>
            </a:r>
            <a:r>
              <a:rPr lang="de-CH" b="0" dirty="0" err="1">
                <a:solidFill>
                  <a:srgbClr val="FF0000"/>
                </a:solidFill>
              </a:rPr>
              <a:t>devices</a:t>
            </a:r>
            <a:endParaRPr lang="de-CH" b="0" dirty="0">
              <a:solidFill>
                <a:srgbClr val="FF0000"/>
              </a:solidFill>
            </a:endParaRPr>
          </a:p>
          <a:p>
            <a:r>
              <a:rPr lang="en-US" dirty="0"/>
              <a:t>-Attached to a single body segment through its end effector</a:t>
            </a:r>
          </a:p>
          <a:p>
            <a:r>
              <a:rPr lang="en-US" dirty="0"/>
              <a:t>-End effector movements change the position of the segment of the limb to which the device is attached </a:t>
            </a:r>
          </a:p>
          <a:p>
            <a:r>
              <a:rPr lang="en-US" dirty="0"/>
              <a:t>- Creates a mechanical chain in which the movement is transmitted to other segments of the patient’s body</a:t>
            </a:r>
            <a:endParaRPr lang="de-CH" dirty="0"/>
          </a:p>
          <a:p>
            <a:r>
              <a:rPr lang="en-US" dirty="0"/>
              <a:t>-For training locomotion often combined with a body weight support system and a moving treadmill</a:t>
            </a:r>
          </a:p>
          <a:p>
            <a:endParaRPr lang="de-CH" b="0" dirty="0">
              <a:solidFill>
                <a:srgbClr val="FF0000"/>
              </a:solidFill>
            </a:endParaRPr>
          </a:p>
          <a:p>
            <a:r>
              <a:rPr lang="de-CH" b="0" dirty="0">
                <a:solidFill>
                  <a:srgbClr val="FF0000"/>
                </a:solidFill>
              </a:rPr>
              <a:t>ROBOTICS IN NEURO-REHABILITATION</a:t>
            </a:r>
          </a:p>
          <a:p>
            <a:r>
              <a:rPr lang="de-CH" b="0" dirty="0">
                <a:solidFill>
                  <a:srgbClr val="FF0000"/>
                </a:solidFill>
              </a:rPr>
              <a:t>Loris </a:t>
            </a:r>
            <a:r>
              <a:rPr lang="de-CH" b="0" dirty="0" err="1">
                <a:solidFill>
                  <a:srgbClr val="FF0000"/>
                </a:solidFill>
              </a:rPr>
              <a:t>Pignolo</a:t>
            </a:r>
            <a:r>
              <a:rPr lang="de-CH" b="0" dirty="0">
                <a:solidFill>
                  <a:srgbClr val="FF0000"/>
                </a:solidFill>
              </a:rPr>
              <a:t>, Eng 2009</a:t>
            </a:r>
            <a:endParaRPr lang="de-CH" dirty="0"/>
          </a:p>
          <a:p>
            <a:endParaRPr lang="de-CH" dirty="0"/>
          </a:p>
          <a:p>
            <a:r>
              <a:rPr lang="de-CH" dirty="0"/>
              <a:t>Operational-type </a:t>
            </a:r>
            <a:r>
              <a:rPr lang="de-CH" dirty="0" err="1"/>
              <a:t>machines</a:t>
            </a:r>
            <a:r>
              <a:rPr lang="de-CH" dirty="0"/>
              <a:t> </a:t>
            </a:r>
            <a:r>
              <a:rPr lang="de-CH" dirty="0" err="1"/>
              <a:t>restrict</a:t>
            </a:r>
            <a:r>
              <a:rPr lang="de-CH" dirty="0"/>
              <a:t> </a:t>
            </a:r>
            <a:r>
              <a:rPr lang="de-CH" dirty="0" err="1"/>
              <a:t>the</a:t>
            </a:r>
            <a:r>
              <a:rPr lang="de-CH" dirty="0"/>
              <a:t> </a:t>
            </a:r>
            <a:r>
              <a:rPr lang="de-CH" dirty="0" err="1"/>
              <a:t>patient</a:t>
            </a:r>
            <a:r>
              <a:rPr lang="de-CH" dirty="0"/>
              <a:t>/</a:t>
            </a:r>
            <a:r>
              <a:rPr lang="de-CH" dirty="0" err="1"/>
              <a:t>machine</a:t>
            </a:r>
            <a:r>
              <a:rPr lang="de-CH" dirty="0"/>
              <a:t> </a:t>
            </a:r>
            <a:r>
              <a:rPr lang="de-CH" dirty="0" err="1"/>
              <a:t>interaction</a:t>
            </a:r>
            <a:r>
              <a:rPr lang="de-CH" dirty="0"/>
              <a:t> </a:t>
            </a:r>
            <a:r>
              <a:rPr lang="en-US" dirty="0"/>
              <a:t>at the end-effector level (Fig. 4). The system designs for the end-effector trajectories match the hand’s natural trajectory in space for the required task. As a result, motor exercises in the real world can be programmed easily; the natural synergy between end-effector and distal (upper) limb determines the functional arrangement of the arm. Operational-type machines have been designed for application to neuro-rehabilitation:</a:t>
            </a:r>
          </a:p>
          <a:p>
            <a:endParaRPr lang="en-US" dirty="0"/>
          </a:p>
          <a:p>
            <a:r>
              <a:rPr lang="en-US" dirty="0"/>
              <a:t>• MIT-Manus (Massachusetts Institute of Technology, Cambridge, </a:t>
            </a:r>
            <a:r>
              <a:rPr lang="de-CH" dirty="0"/>
              <a:t>USA, 1997) (8);</a:t>
            </a:r>
          </a:p>
          <a:p>
            <a:r>
              <a:rPr lang="en-US" dirty="0"/>
              <a:t>• ARM-Guide (Assisted Rehabilitation and Measure Guide) </a:t>
            </a:r>
            <a:r>
              <a:rPr lang="de-CH" dirty="0"/>
              <a:t>(Sensory Motor Performance Program, Rehabilitation Institute </a:t>
            </a:r>
            <a:r>
              <a:rPr lang="en-US" dirty="0"/>
              <a:t>of Chicago, Chicago, IL, USA, 2000) (33);</a:t>
            </a:r>
          </a:p>
          <a:p>
            <a:r>
              <a:rPr lang="en-US" dirty="0"/>
              <a:t>• MIME (Rehabilitation Research and Development Center, </a:t>
            </a:r>
            <a:r>
              <a:rPr lang="it-IT" dirty="0"/>
              <a:t>VA Palo Alto </a:t>
            </a:r>
            <a:r>
              <a:rPr lang="it-IT" dirty="0" err="1"/>
              <a:t>Health</a:t>
            </a:r>
            <a:r>
              <a:rPr lang="it-IT" dirty="0"/>
              <a:t> Care System, Palo Alto, CA, USA, </a:t>
            </a:r>
            <a:r>
              <a:rPr lang="de-CH" dirty="0"/>
              <a:t>1999) (34);</a:t>
            </a:r>
          </a:p>
          <a:p>
            <a:r>
              <a:rPr lang="en-US" dirty="0"/>
              <a:t>• Bi–Manual rehabilitators (Research and Development Center of Excellence on Mobility, Department o f Veterans Affairs Palo </a:t>
            </a:r>
            <a:r>
              <a:rPr lang="de-CH" dirty="0"/>
              <a:t>Alto </a:t>
            </a:r>
            <a:r>
              <a:rPr lang="de-CH" dirty="0" err="1"/>
              <a:t>Health</a:t>
            </a:r>
            <a:r>
              <a:rPr lang="de-CH" dirty="0"/>
              <a:t> Care System, </a:t>
            </a:r>
            <a:r>
              <a:rPr lang="de-CH" dirty="0" err="1"/>
              <a:t>Palo</a:t>
            </a:r>
            <a:r>
              <a:rPr lang="de-CH" dirty="0"/>
              <a:t> Alto, CA, USA, 2000) (35);</a:t>
            </a:r>
          </a:p>
          <a:p>
            <a:r>
              <a:rPr lang="en-US" dirty="0"/>
              <a:t>• MEMOS (</a:t>
            </a:r>
            <a:r>
              <a:rPr lang="en-US" dirty="0" err="1"/>
              <a:t>MEchatronic</a:t>
            </a:r>
            <a:r>
              <a:rPr lang="en-US" dirty="0"/>
              <a:t> system for </a:t>
            </a:r>
            <a:r>
              <a:rPr lang="en-US" dirty="0" err="1"/>
              <a:t>MOtor</a:t>
            </a:r>
            <a:r>
              <a:rPr lang="en-US" dirty="0"/>
              <a:t> recovery after </a:t>
            </a:r>
            <a:r>
              <a:rPr lang="it-IT" dirty="0" err="1"/>
              <a:t>Stroke</a:t>
            </a:r>
            <a:r>
              <a:rPr lang="it-IT" dirty="0"/>
              <a:t>) (</a:t>
            </a:r>
            <a:r>
              <a:rPr lang="it-IT" dirty="0" err="1"/>
              <a:t>ArtsLab</a:t>
            </a:r>
            <a:r>
              <a:rPr lang="it-IT" dirty="0"/>
              <a:t>, CRIM Scuola Superiore Sant’Anna, Pisa, </a:t>
            </a:r>
            <a:r>
              <a:rPr lang="de-CH" dirty="0" err="1"/>
              <a:t>Italy</a:t>
            </a:r>
            <a:r>
              <a:rPr lang="de-CH" dirty="0"/>
              <a:t>, 2005) (36);</a:t>
            </a:r>
          </a:p>
          <a:p>
            <a:r>
              <a:rPr lang="it-IT" dirty="0"/>
              <a:t>• BRACCIO DI FERRO (</a:t>
            </a:r>
            <a:r>
              <a:rPr lang="it-IT" dirty="0" err="1"/>
              <a:t>Neurolab</a:t>
            </a:r>
            <a:r>
              <a:rPr lang="it-IT" dirty="0"/>
              <a:t>-DIST, Università di </a:t>
            </a:r>
            <a:r>
              <a:rPr lang="en-US" dirty="0" err="1"/>
              <a:t>Genova</a:t>
            </a:r>
            <a:r>
              <a:rPr lang="en-US" dirty="0"/>
              <a:t> and Italian Institute of Technology, </a:t>
            </a:r>
            <a:r>
              <a:rPr lang="en-US" dirty="0" err="1"/>
              <a:t>Genova</a:t>
            </a:r>
            <a:r>
              <a:rPr lang="en-US" dirty="0"/>
              <a:t>, Italy, </a:t>
            </a:r>
            <a:r>
              <a:rPr lang="de-CH" dirty="0"/>
              <a:t>2006) (37);</a:t>
            </a:r>
          </a:p>
          <a:p>
            <a:r>
              <a:rPr lang="de-CH" dirty="0"/>
              <a:t>• </a:t>
            </a:r>
            <a:r>
              <a:rPr lang="de-CH" dirty="0" err="1"/>
              <a:t>Robotherapist</a:t>
            </a:r>
            <a:r>
              <a:rPr lang="de-CH" dirty="0"/>
              <a:t> (Osaka University, Osaka, Japan, 2006) (38);</a:t>
            </a:r>
          </a:p>
          <a:p>
            <a:r>
              <a:rPr lang="en-US" dirty="0"/>
              <a:t>• GENTLE S (Human Robot Interface Laboratory, Department of Cybernetics and School of Systems Engineering, The University of Reading, </a:t>
            </a:r>
            <a:r>
              <a:rPr lang="en-US" dirty="0" err="1"/>
              <a:t>Whiteknights</a:t>
            </a:r>
            <a:r>
              <a:rPr lang="en-US" dirty="0"/>
              <a:t>, Reading, UK, 2003) (39);</a:t>
            </a:r>
          </a:p>
          <a:p>
            <a:r>
              <a:rPr lang="en-US" dirty="0"/>
              <a:t>• </a:t>
            </a:r>
            <a:r>
              <a:rPr lang="en-US" dirty="0" err="1"/>
              <a:t>Nerebot</a:t>
            </a:r>
            <a:r>
              <a:rPr lang="en-US" dirty="0"/>
              <a:t> – </a:t>
            </a:r>
            <a:r>
              <a:rPr lang="en-US" dirty="0" err="1"/>
              <a:t>MAribot</a:t>
            </a:r>
            <a:r>
              <a:rPr lang="en-US" dirty="0"/>
              <a:t> (Department of Innovation in Mechanics and Management (DIMEG), University of Padua, Italy, </a:t>
            </a:r>
            <a:r>
              <a:rPr lang="de-CH" dirty="0"/>
              <a:t>2006) (40);</a:t>
            </a:r>
          </a:p>
          <a:p>
            <a:r>
              <a:rPr lang="de-CH" dirty="0"/>
              <a:t>• Bi- Manu- Track (Reha-</a:t>
            </a:r>
            <a:r>
              <a:rPr lang="de-CH" dirty="0" err="1"/>
              <a:t>Stim</a:t>
            </a:r>
            <a:r>
              <a:rPr lang="de-CH" dirty="0"/>
              <a:t>, Berlin, Germany, 2005) (41);</a:t>
            </a:r>
          </a:p>
          <a:p>
            <a:r>
              <a:rPr lang="en-US" dirty="0"/>
              <a:t>• GENTLE System (Human Robot Interface Laboratory, Department of Cybernetics and School of Systems Engineering, The University of Reading, </a:t>
            </a:r>
            <a:r>
              <a:rPr lang="en-US" dirty="0" err="1"/>
              <a:t>Whiteknights</a:t>
            </a:r>
            <a:r>
              <a:rPr lang="en-US" dirty="0"/>
              <a:t>, Reading, UK, </a:t>
            </a:r>
            <a:r>
              <a:rPr lang="de-CH" dirty="0"/>
              <a:t>2001) (42).</a:t>
            </a:r>
          </a:p>
          <a:p>
            <a:endParaRPr lang="de-CH" dirty="0"/>
          </a:p>
          <a:p>
            <a:r>
              <a:rPr lang="de-CH" dirty="0" err="1"/>
              <a:t>Loureiro</a:t>
            </a:r>
            <a:r>
              <a:rPr lang="de-CH" dirty="0"/>
              <a:t> et al. 2011</a:t>
            </a:r>
          </a:p>
          <a:p>
            <a:r>
              <a:rPr lang="de-CH" dirty="0"/>
              <a:t>End</a:t>
            </a:r>
            <a:r>
              <a:rPr lang="de-CH" baseline="0" dirty="0"/>
              <a:t>-</a:t>
            </a:r>
            <a:r>
              <a:rPr lang="de-CH" baseline="0" dirty="0" err="1"/>
              <a:t>effector</a:t>
            </a:r>
            <a:r>
              <a:rPr lang="de-CH" baseline="0" dirty="0"/>
              <a:t> </a:t>
            </a:r>
            <a:r>
              <a:rPr lang="de-CH" baseline="0" dirty="0" err="1"/>
              <a:t>systems</a:t>
            </a:r>
            <a:r>
              <a:rPr lang="de-CH" baseline="0" dirty="0"/>
              <a:t> </a:t>
            </a:r>
            <a:r>
              <a:rPr lang="de-CH" baseline="0" dirty="0" err="1"/>
              <a:t>related</a:t>
            </a:r>
            <a:r>
              <a:rPr lang="de-CH" baseline="0" dirty="0"/>
              <a:t> </a:t>
            </a:r>
            <a:r>
              <a:rPr lang="de-CH" baseline="0" dirty="0" err="1"/>
              <a:t>to</a:t>
            </a:r>
            <a:r>
              <a:rPr lang="de-CH" baseline="0" dirty="0"/>
              <a:t> </a:t>
            </a:r>
            <a:r>
              <a:rPr lang="de-CH" baseline="0" dirty="0" err="1"/>
              <a:t>systems</a:t>
            </a:r>
            <a:r>
              <a:rPr lang="de-CH" baseline="0" dirty="0"/>
              <a:t> </a:t>
            </a:r>
            <a:r>
              <a:rPr lang="de-CH" baseline="0" dirty="0" err="1"/>
              <a:t>that</a:t>
            </a:r>
            <a:r>
              <a:rPr lang="de-CH" baseline="0" dirty="0"/>
              <a:t> </a:t>
            </a:r>
            <a:r>
              <a:rPr lang="de-CH" baseline="0" dirty="0" err="1"/>
              <a:t>interact</a:t>
            </a:r>
            <a:r>
              <a:rPr lang="de-CH" baseline="0" dirty="0"/>
              <a:t> </a:t>
            </a:r>
            <a:r>
              <a:rPr lang="de-CH" baseline="0" dirty="0" err="1"/>
              <a:t>with</a:t>
            </a:r>
            <a:r>
              <a:rPr lang="de-CH" baseline="0" dirty="0"/>
              <a:t> </a:t>
            </a:r>
            <a:r>
              <a:rPr lang="de-CH" baseline="0" dirty="0" err="1"/>
              <a:t>the</a:t>
            </a:r>
            <a:r>
              <a:rPr lang="de-CH" baseline="0" dirty="0"/>
              <a:t> </a:t>
            </a:r>
            <a:r>
              <a:rPr lang="de-CH" baseline="0" dirty="0" err="1"/>
              <a:t>patient</a:t>
            </a:r>
            <a:r>
              <a:rPr lang="de-CH" baseline="0" dirty="0"/>
              <a:t> </a:t>
            </a:r>
            <a:r>
              <a:rPr lang="de-CH" baseline="0" dirty="0" err="1"/>
              <a:t>using</a:t>
            </a:r>
            <a:r>
              <a:rPr lang="de-CH" baseline="0" dirty="0"/>
              <a:t> a </a:t>
            </a:r>
            <a:r>
              <a:rPr lang="de-CH" baseline="0" dirty="0" err="1"/>
              <a:t>single</a:t>
            </a:r>
            <a:r>
              <a:rPr lang="de-CH" baseline="0" dirty="0"/>
              <a:t> distal </a:t>
            </a:r>
            <a:r>
              <a:rPr lang="de-CH" baseline="0" dirty="0" err="1"/>
              <a:t>attachment</a:t>
            </a:r>
            <a:r>
              <a:rPr lang="de-CH" baseline="0" dirty="0"/>
              <a:t> </a:t>
            </a:r>
            <a:r>
              <a:rPr lang="de-CH" baseline="0" dirty="0" err="1"/>
              <a:t>point</a:t>
            </a:r>
            <a:r>
              <a:rPr lang="de-CH" baseline="0" dirty="0"/>
              <a:t> on </a:t>
            </a:r>
            <a:r>
              <a:rPr lang="de-CH" baseline="0" dirty="0" err="1"/>
              <a:t>the</a:t>
            </a:r>
            <a:r>
              <a:rPr lang="de-CH" baseline="0" dirty="0"/>
              <a:t> </a:t>
            </a:r>
            <a:r>
              <a:rPr lang="de-CH" baseline="0" dirty="0" err="1"/>
              <a:t>forearm</a:t>
            </a:r>
            <a:r>
              <a:rPr lang="de-CH" baseline="0" dirty="0"/>
              <a:t> </a:t>
            </a:r>
            <a:r>
              <a:rPr lang="de-CH" baseline="0" dirty="0" err="1"/>
              <a:t>by</a:t>
            </a:r>
            <a:r>
              <a:rPr lang="de-CH" baseline="0" dirty="0"/>
              <a:t> </a:t>
            </a:r>
            <a:r>
              <a:rPr lang="de-CH" baseline="0" dirty="0" err="1"/>
              <a:t>meansof</a:t>
            </a:r>
            <a:r>
              <a:rPr lang="de-CH" baseline="0" dirty="0"/>
              <a:t> an </a:t>
            </a:r>
            <a:r>
              <a:rPr lang="de-CH" baseline="0" dirty="0" err="1"/>
              <a:t>orthosis</a:t>
            </a:r>
            <a:r>
              <a:rPr lang="de-CH" baseline="0" dirty="0"/>
              <a:t>. </a:t>
            </a:r>
            <a:r>
              <a:rPr lang="de-CH" baseline="0" dirty="0" err="1"/>
              <a:t>Exercises</a:t>
            </a:r>
            <a:r>
              <a:rPr lang="de-CH" baseline="0" dirty="0"/>
              <a:t> </a:t>
            </a:r>
            <a:r>
              <a:rPr lang="de-CH" baseline="0" dirty="0" err="1"/>
              <a:t>are</a:t>
            </a:r>
            <a:r>
              <a:rPr lang="de-CH" baseline="0" dirty="0"/>
              <a:t> </a:t>
            </a:r>
            <a:r>
              <a:rPr lang="de-CH" baseline="0" dirty="0" err="1"/>
              <a:t>defined</a:t>
            </a:r>
            <a:r>
              <a:rPr lang="de-CH" baseline="0" dirty="0"/>
              <a:t> in </a:t>
            </a:r>
            <a:r>
              <a:rPr lang="de-CH" baseline="0" dirty="0" err="1"/>
              <a:t>the</a:t>
            </a:r>
            <a:r>
              <a:rPr lang="de-CH" baseline="0" dirty="0"/>
              <a:t> XYZ </a:t>
            </a:r>
            <a:r>
              <a:rPr lang="de-CH" baseline="0" dirty="0" err="1"/>
              <a:t>Cartesian</a:t>
            </a:r>
            <a:r>
              <a:rPr lang="de-CH" baseline="0" dirty="0"/>
              <a:t> </a:t>
            </a:r>
            <a:r>
              <a:rPr lang="de-CH" baseline="0" dirty="0" err="1"/>
              <a:t>space</a:t>
            </a:r>
            <a:r>
              <a:rPr lang="de-CH" baseline="0" dirty="0"/>
              <a:t> relative </a:t>
            </a:r>
            <a:r>
              <a:rPr lang="de-CH" baseline="0" dirty="0" err="1"/>
              <a:t>to</a:t>
            </a:r>
            <a:r>
              <a:rPr lang="de-CH" baseline="0" dirty="0"/>
              <a:t> </a:t>
            </a:r>
            <a:r>
              <a:rPr lang="de-CH" baseline="0" dirty="0" err="1"/>
              <a:t>the</a:t>
            </a:r>
            <a:r>
              <a:rPr lang="de-CH" baseline="0" dirty="0"/>
              <a:t> </a:t>
            </a:r>
            <a:r>
              <a:rPr lang="de-CH" baseline="0" dirty="0" err="1"/>
              <a:t>robot’s</a:t>
            </a:r>
            <a:r>
              <a:rPr lang="de-CH" baseline="0" dirty="0"/>
              <a:t> </a:t>
            </a:r>
            <a:r>
              <a:rPr lang="de-CH" baseline="0" dirty="0" err="1"/>
              <a:t>single</a:t>
            </a:r>
            <a:r>
              <a:rPr lang="de-CH" baseline="0" dirty="0"/>
              <a:t> end-</a:t>
            </a:r>
            <a:r>
              <a:rPr lang="de-CH" baseline="0" dirty="0" err="1"/>
              <a:t>effector</a:t>
            </a:r>
            <a:r>
              <a:rPr lang="de-CH" baseline="0" dirty="0"/>
              <a:t> </a:t>
            </a:r>
            <a:r>
              <a:rPr lang="de-CH" baseline="0" dirty="0" err="1"/>
              <a:t>attachment</a:t>
            </a:r>
            <a:r>
              <a:rPr lang="de-CH" baseline="0" dirty="0"/>
              <a:t> </a:t>
            </a:r>
            <a:r>
              <a:rPr lang="de-CH" baseline="0" dirty="0" err="1"/>
              <a:t>point</a:t>
            </a:r>
            <a:r>
              <a:rPr lang="de-CH" baseline="0" dirty="0"/>
              <a:t>. The </a:t>
            </a:r>
            <a:r>
              <a:rPr lang="de-CH" baseline="0" dirty="0" err="1"/>
              <a:t>single</a:t>
            </a:r>
            <a:r>
              <a:rPr lang="de-CH" baseline="0" dirty="0"/>
              <a:t> </a:t>
            </a:r>
            <a:r>
              <a:rPr lang="de-CH" baseline="0" dirty="0" err="1"/>
              <a:t>attachment</a:t>
            </a:r>
            <a:r>
              <a:rPr lang="de-CH" baseline="0" dirty="0"/>
              <a:t> </a:t>
            </a:r>
            <a:r>
              <a:rPr lang="de-CH" baseline="0" dirty="0" err="1"/>
              <a:t>point</a:t>
            </a:r>
            <a:r>
              <a:rPr lang="de-CH" baseline="0" dirty="0"/>
              <a:t> </a:t>
            </a:r>
            <a:r>
              <a:rPr lang="de-CH" baseline="0" dirty="0" err="1"/>
              <a:t>results</a:t>
            </a:r>
            <a:r>
              <a:rPr lang="de-CH" baseline="0" dirty="0"/>
              <a:t> in a </a:t>
            </a:r>
            <a:r>
              <a:rPr lang="de-CH" baseline="0" dirty="0" err="1"/>
              <a:t>number</a:t>
            </a:r>
            <a:r>
              <a:rPr lang="de-CH" baseline="0" dirty="0"/>
              <a:t> </a:t>
            </a:r>
            <a:r>
              <a:rPr lang="de-CH" baseline="0" dirty="0" err="1"/>
              <a:t>of</a:t>
            </a:r>
            <a:r>
              <a:rPr lang="de-CH" baseline="0" dirty="0"/>
              <a:t> </a:t>
            </a:r>
            <a:r>
              <a:rPr lang="de-CH" baseline="0" dirty="0" err="1"/>
              <a:t>possible</a:t>
            </a:r>
            <a:r>
              <a:rPr lang="de-CH" baseline="0" dirty="0"/>
              <a:t> </a:t>
            </a:r>
            <a:r>
              <a:rPr lang="de-CH" baseline="0" dirty="0" err="1"/>
              <a:t>shoulder</a:t>
            </a:r>
            <a:r>
              <a:rPr lang="de-CH" baseline="0" dirty="0"/>
              <a:t> </a:t>
            </a:r>
            <a:r>
              <a:rPr lang="de-CH" baseline="0" dirty="0" err="1"/>
              <a:t>and</a:t>
            </a:r>
            <a:r>
              <a:rPr lang="de-CH" baseline="0" dirty="0"/>
              <a:t> </a:t>
            </a:r>
            <a:r>
              <a:rPr lang="de-CH" baseline="0" dirty="0" err="1"/>
              <a:t>elbow</a:t>
            </a:r>
            <a:r>
              <a:rPr lang="de-CH" baseline="0" dirty="0"/>
              <a:t> </a:t>
            </a:r>
            <a:r>
              <a:rPr lang="de-CH" baseline="0" dirty="0" err="1"/>
              <a:t>rotations</a:t>
            </a:r>
            <a:r>
              <a:rPr lang="de-CH" baseline="0" dirty="0"/>
              <a:t> </a:t>
            </a:r>
            <a:r>
              <a:rPr lang="de-CH" baseline="0" dirty="0" err="1"/>
              <a:t>which</a:t>
            </a:r>
            <a:r>
              <a:rPr lang="de-CH" baseline="0" dirty="0"/>
              <a:t> </a:t>
            </a:r>
            <a:r>
              <a:rPr lang="de-CH" baseline="0" dirty="0" err="1"/>
              <a:t>could</a:t>
            </a:r>
            <a:r>
              <a:rPr lang="de-CH" baseline="0" dirty="0"/>
              <a:t> </a:t>
            </a:r>
            <a:r>
              <a:rPr lang="de-CH" baseline="0" dirty="0" err="1"/>
              <a:t>lead</a:t>
            </a:r>
            <a:r>
              <a:rPr lang="de-CH" baseline="0" dirty="0"/>
              <a:t> </a:t>
            </a:r>
            <a:r>
              <a:rPr lang="de-CH" baseline="0" dirty="0" err="1"/>
              <a:t>to</a:t>
            </a:r>
            <a:r>
              <a:rPr lang="de-CH" baseline="0" dirty="0"/>
              <a:t> </a:t>
            </a:r>
            <a:r>
              <a:rPr lang="de-CH" baseline="0" dirty="0" err="1"/>
              <a:t>joint</a:t>
            </a:r>
            <a:r>
              <a:rPr lang="de-CH" baseline="0" dirty="0"/>
              <a:t> </a:t>
            </a:r>
            <a:r>
              <a:rPr lang="de-CH" baseline="0" dirty="0" err="1"/>
              <a:t>injuries</a:t>
            </a:r>
            <a:r>
              <a:rPr lang="de-CH" baseline="0" dirty="0"/>
              <a:t> </a:t>
            </a:r>
            <a:r>
              <a:rPr lang="de-CH" baseline="0" dirty="0" err="1"/>
              <a:t>when</a:t>
            </a:r>
            <a:r>
              <a:rPr lang="de-CH" baseline="0" dirty="0"/>
              <a:t> </a:t>
            </a:r>
            <a:r>
              <a:rPr lang="de-CH" baseline="0" dirty="0" err="1"/>
              <a:t>performing</a:t>
            </a:r>
            <a:r>
              <a:rPr lang="de-CH" baseline="0" dirty="0"/>
              <a:t> </a:t>
            </a:r>
            <a:r>
              <a:rPr lang="de-CH" baseline="0" dirty="0" err="1"/>
              <a:t>unsupported</a:t>
            </a:r>
            <a:r>
              <a:rPr lang="de-CH" baseline="0" dirty="0"/>
              <a:t> 3D </a:t>
            </a:r>
            <a:r>
              <a:rPr lang="de-CH" baseline="0" dirty="0" err="1"/>
              <a:t>spatial</a:t>
            </a:r>
            <a:r>
              <a:rPr lang="de-CH" baseline="0" dirty="0"/>
              <a:t> </a:t>
            </a:r>
            <a:r>
              <a:rPr lang="de-CH" baseline="0" dirty="0" err="1"/>
              <a:t>movements</a:t>
            </a:r>
            <a:r>
              <a:rPr lang="de-CH" baseline="0" dirty="0"/>
              <a:t>. </a:t>
            </a:r>
            <a:r>
              <a:rPr lang="de-CH" baseline="0" dirty="0" err="1"/>
              <a:t>Some</a:t>
            </a:r>
            <a:r>
              <a:rPr lang="de-CH" baseline="0" dirty="0"/>
              <a:t> </a:t>
            </a:r>
            <a:r>
              <a:rPr lang="de-CH" baseline="0" dirty="0" err="1"/>
              <a:t>systems</a:t>
            </a:r>
            <a:r>
              <a:rPr lang="de-CH" baseline="0" dirty="0"/>
              <a:t> </a:t>
            </a:r>
            <a:r>
              <a:rPr lang="de-CH" baseline="0" dirty="0" err="1"/>
              <a:t>use</a:t>
            </a:r>
            <a:r>
              <a:rPr lang="de-CH" baseline="0" dirty="0"/>
              <a:t> a dual </a:t>
            </a:r>
            <a:r>
              <a:rPr lang="de-CH" baseline="0" dirty="0" err="1"/>
              <a:t>robot</a:t>
            </a:r>
            <a:r>
              <a:rPr lang="de-CH" baseline="0" dirty="0"/>
              <a:t> </a:t>
            </a:r>
            <a:r>
              <a:rPr lang="de-CH" baseline="0" dirty="0" err="1"/>
              <a:t>configuration</a:t>
            </a:r>
            <a:r>
              <a:rPr lang="de-CH" baseline="0" dirty="0"/>
              <a:t> </a:t>
            </a:r>
            <a:r>
              <a:rPr lang="de-CH" baseline="0" dirty="0" err="1"/>
              <a:t>to</a:t>
            </a:r>
            <a:r>
              <a:rPr lang="de-CH" baseline="0" dirty="0"/>
              <a:t> </a:t>
            </a:r>
            <a:r>
              <a:rPr lang="de-CH" baseline="0" dirty="0" err="1"/>
              <a:t>address</a:t>
            </a:r>
            <a:r>
              <a:rPr lang="de-CH" baseline="0" dirty="0"/>
              <a:t> </a:t>
            </a:r>
            <a:r>
              <a:rPr lang="de-CH" baseline="0" dirty="0" err="1"/>
              <a:t>this</a:t>
            </a:r>
            <a:r>
              <a:rPr lang="de-CH" baseline="0" dirty="0"/>
              <a:t> </a:t>
            </a:r>
            <a:r>
              <a:rPr lang="de-CH" baseline="0" dirty="0" err="1"/>
              <a:t>problem</a:t>
            </a:r>
            <a:r>
              <a:rPr lang="de-CH" baseline="0" dirty="0"/>
              <a:t> (</a:t>
            </a:r>
            <a:r>
              <a:rPr lang="de-CH" baseline="0" dirty="0" err="1"/>
              <a:t>to</a:t>
            </a:r>
            <a:r>
              <a:rPr lang="de-CH" baseline="0" dirty="0"/>
              <a:t> different end-</a:t>
            </a:r>
            <a:r>
              <a:rPr lang="de-CH" baseline="0" dirty="0" err="1"/>
              <a:t>effectors</a:t>
            </a:r>
            <a:r>
              <a:rPr lang="de-CH" baseline="0" dirty="0"/>
              <a:t> </a:t>
            </a:r>
            <a:r>
              <a:rPr lang="de-CH" baseline="0" dirty="0" err="1"/>
              <a:t>attached</a:t>
            </a:r>
            <a:r>
              <a:rPr lang="de-CH" baseline="0" dirty="0"/>
              <a:t> </a:t>
            </a:r>
            <a:r>
              <a:rPr lang="de-CH" baseline="0" dirty="0" err="1"/>
              <a:t>to</a:t>
            </a:r>
            <a:r>
              <a:rPr lang="de-CH" baseline="0" dirty="0"/>
              <a:t> </a:t>
            </a:r>
            <a:r>
              <a:rPr lang="de-CH" baseline="0" dirty="0" err="1"/>
              <a:t>two</a:t>
            </a:r>
            <a:r>
              <a:rPr lang="de-CH" baseline="0" dirty="0"/>
              <a:t> </a:t>
            </a:r>
            <a:r>
              <a:rPr lang="de-CH" baseline="0" dirty="0" err="1"/>
              <a:t>points</a:t>
            </a:r>
            <a:r>
              <a:rPr lang="de-CH" baseline="0" dirty="0"/>
              <a:t>).</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14</a:t>
            </a:fld>
            <a:endParaRPr lang="de-CH" dirty="0"/>
          </a:p>
        </p:txBody>
      </p:sp>
    </p:spTree>
    <p:extLst>
      <p:ext uri="{BB962C8B-B14F-4D97-AF65-F5344CB8AC3E}">
        <p14:creationId xmlns:p14="http://schemas.microsoft.com/office/powerpoint/2010/main" val="636812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End-</a:t>
            </a:r>
            <a:r>
              <a:rPr lang="de-CH" dirty="0" err="1"/>
              <a:t>effector</a:t>
            </a:r>
            <a:r>
              <a:rPr lang="de-CH" dirty="0"/>
              <a:t> </a:t>
            </a:r>
            <a:r>
              <a:rPr lang="de-CH" dirty="0" err="1"/>
              <a:t>based</a:t>
            </a:r>
            <a:endParaRPr lang="de-CH" dirty="0"/>
          </a:p>
          <a:p>
            <a:r>
              <a:rPr lang="en-US" dirty="0"/>
              <a:t>-Simpler structure and algorithms</a:t>
            </a:r>
          </a:p>
          <a:p>
            <a:r>
              <a:rPr lang="en-US" dirty="0">
                <a:sym typeface="Wingdings" panose="05000000000000000000" pitchFamily="2" charset="2"/>
              </a:rPr>
              <a:t>-Smaller injury risk</a:t>
            </a:r>
          </a:p>
          <a:p>
            <a:r>
              <a:rPr lang="en-US" dirty="0"/>
              <a:t>-F</a:t>
            </a:r>
            <a:r>
              <a:rPr lang="en-US" dirty="0">
                <a:sym typeface="Wingdings" panose="05000000000000000000" pitchFamily="2" charset="2"/>
              </a:rPr>
              <a:t>aster set-up routine</a:t>
            </a:r>
          </a:p>
          <a:p>
            <a:r>
              <a:rPr lang="en-US" dirty="0"/>
              <a:t>-Less control of movement pattern</a:t>
            </a:r>
          </a:p>
          <a:p>
            <a:r>
              <a:rPr lang="en-US" dirty="0"/>
              <a:t>-Force and position data of distal parts</a:t>
            </a:r>
          </a:p>
          <a:p>
            <a:r>
              <a:rPr lang="en-US" dirty="0"/>
              <a:t>-Risk of injury through </a:t>
            </a:r>
            <a:r>
              <a:rPr lang="en-US" dirty="0" err="1"/>
              <a:t>unphysiological</a:t>
            </a:r>
            <a:r>
              <a:rPr lang="en-US" dirty="0"/>
              <a:t> movement</a:t>
            </a:r>
          </a:p>
          <a:p>
            <a:endParaRPr lang="de-CH" dirty="0"/>
          </a:p>
          <a:p>
            <a:r>
              <a:rPr lang="de-CH" dirty="0" err="1"/>
              <a:t>Exoskeleton</a:t>
            </a:r>
            <a:endParaRPr lang="de-CH" dirty="0"/>
          </a:p>
          <a:p>
            <a:r>
              <a:rPr lang="en-US" dirty="0"/>
              <a:t>-Force and position data of joints</a:t>
            </a:r>
          </a:p>
          <a:p>
            <a:r>
              <a:rPr lang="en-US" dirty="0"/>
              <a:t>-Individualized resistance</a:t>
            </a:r>
          </a:p>
          <a:p>
            <a:r>
              <a:rPr lang="en-US" dirty="0"/>
              <a:t>-Physiological movements</a:t>
            </a:r>
          </a:p>
          <a:p>
            <a:r>
              <a:rPr lang="en-US" dirty="0"/>
              <a:t>-Expensive parts</a:t>
            </a:r>
          </a:p>
          <a:p>
            <a:r>
              <a:rPr lang="en-US" dirty="0"/>
              <a:t>-Significant device set-up times</a:t>
            </a:r>
            <a:endParaRPr lang="de-CH" dirty="0"/>
          </a:p>
          <a:p>
            <a:r>
              <a:rPr lang="en-US" dirty="0"/>
              <a:t>-Challenging alignment to anatomical constraints</a:t>
            </a:r>
          </a:p>
          <a:p>
            <a:r>
              <a:rPr lang="en-US" dirty="0"/>
              <a:t>-Greater possibility of skin irritation</a:t>
            </a:r>
          </a:p>
          <a:p>
            <a:endParaRPr lang="de-CH" dirty="0"/>
          </a:p>
          <a:p>
            <a:r>
              <a:rPr lang="de-CH" dirty="0"/>
              <a:t>Feedback</a:t>
            </a:r>
            <a:endParaRPr lang="en-US" dirty="0"/>
          </a:p>
          <a:p>
            <a:pPr marL="0" marR="0" indent="0" algn="l" defTabSz="882142" rtl="0" eaLnBrk="1" fontAlgn="auto" latinLnBrk="0" hangingPunct="1">
              <a:lnSpc>
                <a:spcPct val="100000"/>
              </a:lnSpc>
              <a:spcBef>
                <a:spcPts val="0"/>
              </a:spcBef>
              <a:spcAft>
                <a:spcPts val="0"/>
              </a:spcAft>
              <a:buClrTx/>
              <a:buSzTx/>
              <a:buFontTx/>
              <a:buNone/>
              <a:tabLst/>
              <a:defRPr/>
            </a:pPr>
            <a:r>
              <a:rPr lang="en-GB" dirty="0">
                <a:latin typeface="Arial Narrow" pitchFamily="34" charset="0"/>
                <a:cs typeface="Times New Roman" pitchFamily="18" charset="0"/>
              </a:rPr>
              <a:t>Foot plates provide afferent feedback that is different from feedback during normal walking (</a:t>
            </a:r>
            <a:r>
              <a:rPr lang="en-GB" dirty="0" err="1">
                <a:latin typeface="Arial Narrow" pitchFamily="34" charset="0"/>
                <a:cs typeface="Times New Roman" pitchFamily="18" charset="0"/>
              </a:rPr>
              <a:t>e.g.loading</a:t>
            </a:r>
            <a:r>
              <a:rPr lang="en-GB" dirty="0">
                <a:latin typeface="Arial Narrow" pitchFamily="34" charset="0"/>
                <a:cs typeface="Times New Roman" pitchFamily="18" charset="0"/>
              </a:rPr>
              <a:t> and foot soles).</a:t>
            </a:r>
          </a:p>
          <a:p>
            <a:pPr defTabSz="882142">
              <a:defRPr/>
            </a:pPr>
            <a:r>
              <a:rPr lang="en-GB" dirty="0">
                <a:latin typeface="Arial Narrow" pitchFamily="34" charset="0"/>
                <a:ea typeface="Times New Roman" pitchFamily="18" charset="0"/>
                <a:cs typeface="TTE23E4838t00" charset="0"/>
              </a:rPr>
              <a:t>Physiologic gait pattern with correct sensory input (dynamic loading, hip extension, foot soles) triggers central pattern generators (</a:t>
            </a:r>
            <a:r>
              <a:rPr lang="en-GB" i="1" dirty="0">
                <a:latin typeface="Arial Narrow" pitchFamily="34" charset="0"/>
                <a:ea typeface="Times New Roman" pitchFamily="18" charset="0"/>
                <a:cs typeface="TTE23E4838t00" charset="0"/>
              </a:rPr>
              <a:t>Pang et al., 2000; Dietz et al., 2002</a:t>
            </a:r>
            <a:r>
              <a:rPr lang="en-GB" dirty="0">
                <a:latin typeface="Arial Narrow" pitchFamily="34" charset="0"/>
                <a:ea typeface="Times New Roman" pitchFamily="18" charset="0"/>
                <a:cs typeface="TTE23E4838t00" charset="0"/>
              </a:rPr>
              <a:t>).</a:t>
            </a:r>
          </a:p>
          <a:p>
            <a:endParaRPr lang="de-CH" baseline="0" dirty="0"/>
          </a:p>
          <a:p>
            <a:pPr defTabSz="882142">
              <a:defRPr/>
            </a:pPr>
            <a:r>
              <a:rPr lang="en-GB" dirty="0">
                <a:latin typeface="Arial Narrow" pitchFamily="34" charset="0"/>
                <a:ea typeface="Times New Roman" pitchFamily="18" charset="0"/>
                <a:cs typeface="TTE23E4838t00" charset="0"/>
              </a:rPr>
              <a:t>Exoskeleton adjustable to different patients requirements allowing long and challenging training sessions (</a:t>
            </a:r>
            <a:r>
              <a:rPr lang="en-US" altLang="zh-CN" dirty="0">
                <a:latin typeface="Arial Narrow" pitchFamily="34" charset="0"/>
                <a:ea typeface="SimSun" pitchFamily="2" charset="-122"/>
                <a:cs typeface="Times New Roman" pitchFamily="18" charset="0"/>
              </a:rPr>
              <a:t>stabilizes and controls hip and knee movements, adjustable guidance force …)</a:t>
            </a:r>
          </a:p>
          <a:p>
            <a:endParaRPr lang="en-US" dirty="0"/>
          </a:p>
          <a:p>
            <a:pPr defTabSz="882142">
              <a:defRPr/>
            </a:pPr>
            <a:r>
              <a:rPr lang="en-GB" dirty="0">
                <a:latin typeface="Arial Narrow" pitchFamily="34" charset="0"/>
                <a:cs typeface="Times New Roman" pitchFamily="18" charset="0"/>
              </a:rPr>
              <a:t>In severely impaired patients lack of knee and hip control might bare the risk of knee hyperextension</a:t>
            </a:r>
            <a:r>
              <a:rPr lang="de-CH" dirty="0">
                <a:latin typeface="Arial Narrow" pitchFamily="34" charset="0"/>
                <a:cs typeface="Times New Roman" pitchFamily="18" charset="0"/>
              </a:rPr>
              <a:t> </a:t>
            </a:r>
            <a:r>
              <a:rPr lang="de-CH" dirty="0">
                <a:latin typeface="Arial Narrow" pitchFamily="34" charset="0"/>
                <a:cs typeface="Times New Roman" pitchFamily="18" charset="0"/>
                <a:sym typeface="Wingdings" pitchFamily="2" charset="2"/>
              </a:rPr>
              <a:t></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therapist</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eventually</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has</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to</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guide</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the</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knee</a:t>
            </a:r>
            <a:r>
              <a:rPr lang="de-CH" dirty="0">
                <a:latin typeface="Arial Narrow" pitchFamily="34" charset="0"/>
                <a:cs typeface="Times New Roman" pitchFamily="18" charset="0"/>
              </a:rPr>
              <a:t>. A </a:t>
            </a:r>
            <a:r>
              <a:rPr lang="de-CH" dirty="0" err="1">
                <a:latin typeface="Arial Narrow" pitchFamily="34" charset="0"/>
                <a:cs typeface="Times New Roman" pitchFamily="18" charset="0"/>
              </a:rPr>
              <a:t>solution</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is</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to</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use</a:t>
            </a:r>
            <a:r>
              <a:rPr lang="de-CH" dirty="0">
                <a:latin typeface="Arial Narrow" pitchFamily="34" charset="0"/>
                <a:cs typeface="Times New Roman" pitchFamily="18" charset="0"/>
              </a:rPr>
              <a:t> an </a:t>
            </a:r>
            <a:r>
              <a:rPr lang="de-CH" dirty="0" err="1">
                <a:latin typeface="Arial Narrow" pitchFamily="34" charset="0"/>
                <a:cs typeface="Times New Roman" pitchFamily="18" charset="0"/>
              </a:rPr>
              <a:t>exoskeleton</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or</a:t>
            </a:r>
            <a:r>
              <a:rPr lang="de-CH" dirty="0">
                <a:latin typeface="Arial Narrow" pitchFamily="34" charset="0"/>
                <a:cs typeface="Times New Roman" pitchFamily="18" charset="0"/>
              </a:rPr>
              <a:t> multiple end-</a:t>
            </a:r>
            <a:r>
              <a:rPr lang="de-CH" dirty="0" err="1">
                <a:latin typeface="Arial Narrow" pitchFamily="34" charset="0"/>
                <a:cs typeface="Times New Roman" pitchFamily="18" charset="0"/>
              </a:rPr>
              <a:t>effector</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robots</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attached</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to</a:t>
            </a:r>
            <a:r>
              <a:rPr lang="de-CH" dirty="0">
                <a:latin typeface="Arial Narrow" pitchFamily="34" charset="0"/>
                <a:cs typeface="Times New Roman" pitchFamily="18" charset="0"/>
              </a:rPr>
              <a:t> different end </a:t>
            </a:r>
            <a:r>
              <a:rPr lang="de-CH" dirty="0" err="1">
                <a:latin typeface="Arial Narrow" pitchFamily="34" charset="0"/>
                <a:cs typeface="Times New Roman" pitchFamily="18" charset="0"/>
              </a:rPr>
              <a:t>points</a:t>
            </a:r>
            <a:r>
              <a:rPr lang="de-CH" dirty="0">
                <a:latin typeface="Arial Narrow" pitchFamily="34" charset="0"/>
                <a:cs typeface="Times New Roman" pitchFamily="18" charset="0"/>
              </a:rPr>
              <a:t>.</a:t>
            </a:r>
          </a:p>
          <a:p>
            <a:endParaRPr lang="en-US" dirty="0"/>
          </a:p>
          <a:p>
            <a:pPr defTabSz="882142">
              <a:defRPr/>
            </a:pPr>
            <a:r>
              <a:rPr lang="de-CH" dirty="0">
                <a:latin typeface="Arial Narrow" pitchFamily="34" charset="0"/>
                <a:cs typeface="Times New Roman" pitchFamily="18" charset="0"/>
              </a:rPr>
              <a:t>In </a:t>
            </a:r>
            <a:r>
              <a:rPr lang="de-CH" dirty="0" err="1">
                <a:latin typeface="Arial Narrow" pitchFamily="34" charset="0"/>
                <a:cs typeface="Times New Roman" pitchFamily="18" charset="0"/>
              </a:rPr>
              <a:t>patients</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that</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are</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already</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able</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to</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perform</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overground</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walking</a:t>
            </a:r>
            <a:r>
              <a:rPr lang="de-CH" dirty="0">
                <a:latin typeface="Arial Narrow" pitchFamily="34" charset="0"/>
                <a:cs typeface="Times New Roman" pitchFamily="18" charset="0"/>
              </a:rPr>
              <a:t> End-</a:t>
            </a:r>
            <a:r>
              <a:rPr lang="de-CH" dirty="0" err="1">
                <a:latin typeface="Arial Narrow" pitchFamily="34" charset="0"/>
                <a:cs typeface="Times New Roman" pitchFamily="18" charset="0"/>
              </a:rPr>
              <a:t>effector</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based</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systems</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provide</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more</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degrees</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of</a:t>
            </a:r>
            <a:r>
              <a:rPr lang="de-CH" dirty="0">
                <a:latin typeface="Arial Narrow" pitchFamily="34" charset="0"/>
                <a:cs typeface="Times New Roman" pitchFamily="18" charset="0"/>
              </a:rPr>
              <a:t> </a:t>
            </a:r>
            <a:r>
              <a:rPr lang="de-CH" dirty="0" err="1">
                <a:latin typeface="Arial Narrow" pitchFamily="34" charset="0"/>
                <a:cs typeface="Times New Roman" pitchFamily="18" charset="0"/>
              </a:rPr>
              <a:t>freedom</a:t>
            </a:r>
            <a:endParaRPr lang="de-CH" dirty="0">
              <a:latin typeface="Arial Narrow" pitchFamily="34" charset="0"/>
              <a:cs typeface="Times New Roman" pitchFamily="18" charset="0"/>
            </a:endParaRPr>
          </a:p>
          <a:p>
            <a:endParaRPr lang="en-US" dirty="0"/>
          </a:p>
          <a:p>
            <a:pPr defTabSz="882142">
              <a:defRPr/>
            </a:pPr>
            <a:r>
              <a:rPr lang="en-US" altLang="zh-CN" dirty="0">
                <a:latin typeface="Arial Narrow" pitchFamily="34" charset="0"/>
                <a:ea typeface="SimSun" pitchFamily="2" charset="-122"/>
                <a:cs typeface="Times New Roman" pitchFamily="18" charset="0"/>
              </a:rPr>
              <a:t>Exoskeleton provides ability to assess function (</a:t>
            </a:r>
            <a:r>
              <a:rPr lang="en-US" altLang="zh-CN" i="1" dirty="0" err="1">
                <a:latin typeface="Arial Narrow" pitchFamily="34" charset="0"/>
                <a:ea typeface="SimSun" pitchFamily="2" charset="-122"/>
                <a:cs typeface="Times New Roman" pitchFamily="18" charset="0"/>
              </a:rPr>
              <a:t>Schmartz</a:t>
            </a:r>
            <a:r>
              <a:rPr lang="en-US" altLang="zh-CN" i="1" dirty="0">
                <a:latin typeface="Arial Narrow" pitchFamily="34" charset="0"/>
                <a:ea typeface="SimSun" pitchFamily="2" charset="-122"/>
                <a:cs typeface="Times New Roman" pitchFamily="18" charset="0"/>
              </a:rPr>
              <a:t> et al., 2010; </a:t>
            </a:r>
            <a:r>
              <a:rPr lang="en-US" altLang="zh-CN" i="1" dirty="0" err="1">
                <a:latin typeface="Arial Narrow" pitchFamily="34" charset="0"/>
                <a:ea typeface="SimSun" pitchFamily="2" charset="-122"/>
                <a:cs typeface="Times New Roman" pitchFamily="18" charset="0"/>
              </a:rPr>
              <a:t>Mirbagheri</a:t>
            </a:r>
            <a:r>
              <a:rPr lang="en-US" altLang="zh-CN" i="1" dirty="0">
                <a:latin typeface="Arial Narrow" pitchFamily="34" charset="0"/>
                <a:ea typeface="SimSun" pitchFamily="2" charset="-122"/>
                <a:cs typeface="Times New Roman" pitchFamily="18" charset="0"/>
              </a:rPr>
              <a:t> et al., 2011</a:t>
            </a:r>
            <a:r>
              <a:rPr lang="en-US" altLang="zh-CN" dirty="0">
                <a:latin typeface="Arial Narrow" pitchFamily="34" charset="0"/>
                <a:ea typeface="SimSun" pitchFamily="2" charset="-122"/>
                <a:cs typeface="Times New Roman" pitchFamily="18" charset="0"/>
              </a:rPr>
              <a:t>)  or train against resistance (</a:t>
            </a:r>
            <a:r>
              <a:rPr lang="en-US" altLang="zh-CN" i="1" dirty="0">
                <a:latin typeface="Arial Narrow" pitchFamily="34" charset="0"/>
                <a:ea typeface="SimSun" pitchFamily="2" charset="-122"/>
                <a:cs typeface="Times New Roman" pitchFamily="18" charset="0"/>
              </a:rPr>
              <a:t>Lam et al., 2011 </a:t>
            </a:r>
            <a:r>
              <a:rPr lang="en-US" altLang="zh-CN" i="1" dirty="0" err="1">
                <a:latin typeface="Arial Narrow" pitchFamily="34" charset="0"/>
                <a:ea typeface="SimSun" pitchFamily="2" charset="-122"/>
                <a:cs typeface="Times New Roman" pitchFamily="18" charset="0"/>
              </a:rPr>
              <a:t>Houldin</a:t>
            </a:r>
            <a:r>
              <a:rPr lang="en-US" altLang="zh-CN" i="1" dirty="0">
                <a:latin typeface="Arial Narrow" pitchFamily="34" charset="0"/>
                <a:ea typeface="SimSun" pitchFamily="2" charset="-122"/>
                <a:cs typeface="Times New Roman" pitchFamily="18" charset="0"/>
              </a:rPr>
              <a:t> et al., 2011</a:t>
            </a:r>
            <a:r>
              <a:rPr lang="en-US" altLang="zh-CN" dirty="0">
                <a:latin typeface="Arial Narrow" pitchFamily="34" charset="0"/>
                <a:ea typeface="SimSun" pitchFamily="2" charset="-122"/>
                <a:cs typeface="Times New Roman" pitchFamily="18" charset="0"/>
              </a:rPr>
              <a:t>)</a:t>
            </a:r>
            <a:endParaRPr lang="en-US" dirty="0"/>
          </a:p>
          <a:p>
            <a:endParaRPr lang="de-CH" dirty="0"/>
          </a:p>
          <a:p>
            <a:r>
              <a:rPr lang="de-CH" dirty="0"/>
              <a:t>Robert </a:t>
            </a:r>
            <a:r>
              <a:rPr lang="de-CH" dirty="0" err="1"/>
              <a:t>Riener</a:t>
            </a:r>
            <a:r>
              <a:rPr lang="de-CH" dirty="0"/>
              <a:t>:</a:t>
            </a:r>
            <a:endParaRPr lang="en-US" dirty="0"/>
          </a:p>
          <a:p>
            <a:r>
              <a:rPr lang="en-US" b="0" dirty="0"/>
              <a:t>Why Exoskeletons for Arm Therapy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Better joint control (each actuator drives a joint axis) </a:t>
            </a:r>
          </a:p>
          <a:p>
            <a:r>
              <a:rPr lang="en-US" dirty="0"/>
              <a:t>- Better cope with singularities of human arm </a:t>
            </a:r>
          </a:p>
          <a:p>
            <a:r>
              <a:rPr lang="de-CH" dirty="0"/>
              <a:t>- Higher </a:t>
            </a:r>
            <a:r>
              <a:rPr lang="de-CH" dirty="0" err="1"/>
              <a:t>safety</a:t>
            </a:r>
            <a:r>
              <a:rPr lang="de-CH" dirty="0"/>
              <a:t> </a:t>
            </a:r>
          </a:p>
          <a:p>
            <a:r>
              <a:rPr lang="de-CH" dirty="0"/>
              <a:t>- Larger </a:t>
            </a:r>
            <a:r>
              <a:rPr lang="de-CH" dirty="0" err="1"/>
              <a:t>range</a:t>
            </a:r>
            <a:r>
              <a:rPr lang="de-CH" dirty="0"/>
              <a:t> </a:t>
            </a:r>
            <a:r>
              <a:rPr lang="de-CH" dirty="0" err="1"/>
              <a:t>of</a:t>
            </a:r>
            <a:r>
              <a:rPr lang="de-CH" dirty="0"/>
              <a:t> </a:t>
            </a:r>
            <a:r>
              <a:rPr lang="de-CH" dirty="0" err="1"/>
              <a:t>motion</a:t>
            </a:r>
            <a:r>
              <a:rPr lang="de-CH" dirty="0"/>
              <a:t> </a:t>
            </a:r>
          </a:p>
          <a:p>
            <a:r>
              <a:rPr lang="en-US" dirty="0"/>
              <a:t>- Training of ADL tasks, transfer to daily life </a:t>
            </a:r>
          </a:p>
          <a:p>
            <a:r>
              <a:rPr lang="en-US" b="0" dirty="0"/>
              <a:t>Not only treat impairment, but also compensate disability of ADL! </a:t>
            </a:r>
          </a:p>
          <a:p>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15</a:t>
            </a:fld>
            <a:endParaRPr lang="de-CH" dirty="0"/>
          </a:p>
        </p:txBody>
      </p:sp>
    </p:spTree>
    <p:extLst>
      <p:ext uri="{BB962C8B-B14F-4D97-AF65-F5344CB8AC3E}">
        <p14:creationId xmlns:p14="http://schemas.microsoft.com/office/powerpoint/2010/main" val="3863541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baseline="0" dirty="0"/>
          </a:p>
        </p:txBody>
      </p:sp>
      <p:sp>
        <p:nvSpPr>
          <p:cNvPr id="4" name="Slide Number Placeholder 3"/>
          <p:cNvSpPr>
            <a:spLocks noGrp="1"/>
          </p:cNvSpPr>
          <p:nvPr>
            <p:ph type="sldNum" sz="quarter" idx="10"/>
          </p:nvPr>
        </p:nvSpPr>
        <p:spPr/>
        <p:txBody>
          <a:bodyPr/>
          <a:lstStyle/>
          <a:p>
            <a:fld id="{4A5CCBA3-A251-43A9-B1B9-B309A3F689C0}" type="slidenum">
              <a:rPr lang="de-CH" smtClean="0"/>
              <a:t>16</a:t>
            </a:fld>
            <a:endParaRPr lang="de-CH" dirty="0"/>
          </a:p>
        </p:txBody>
      </p:sp>
    </p:spTree>
    <p:extLst>
      <p:ext uri="{BB962C8B-B14F-4D97-AF65-F5344CB8AC3E}">
        <p14:creationId xmlns:p14="http://schemas.microsoft.com/office/powerpoint/2010/main" val="2535233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Diaz et al. 2011:</a:t>
            </a:r>
          </a:p>
          <a:p>
            <a:r>
              <a:rPr lang="de-CH" dirty="0" err="1"/>
              <a:t>Treadmill</a:t>
            </a:r>
            <a:r>
              <a:rPr lang="de-CH" dirty="0"/>
              <a:t> </a:t>
            </a:r>
            <a:r>
              <a:rPr lang="de-CH" dirty="0" err="1"/>
              <a:t>gait</a:t>
            </a:r>
            <a:r>
              <a:rPr lang="de-CH" dirty="0"/>
              <a:t> </a:t>
            </a:r>
            <a:r>
              <a:rPr lang="de-CH" dirty="0" err="1"/>
              <a:t>trainers</a:t>
            </a:r>
            <a:r>
              <a:rPr lang="de-CH" dirty="0"/>
              <a:t>:</a:t>
            </a:r>
          </a:p>
          <a:p>
            <a:r>
              <a:rPr lang="de-CH" dirty="0" err="1"/>
              <a:t>Developed</a:t>
            </a:r>
            <a:r>
              <a:rPr lang="de-CH" dirty="0"/>
              <a:t> </a:t>
            </a:r>
            <a:r>
              <a:rPr lang="de-CH" dirty="0" err="1"/>
              <a:t>to</a:t>
            </a:r>
            <a:r>
              <a:rPr lang="de-CH" dirty="0"/>
              <a:t> </a:t>
            </a:r>
            <a:r>
              <a:rPr lang="de-CH" dirty="0" err="1"/>
              <a:t>automate</a:t>
            </a:r>
            <a:r>
              <a:rPr lang="de-CH" dirty="0"/>
              <a:t> </a:t>
            </a:r>
            <a:r>
              <a:rPr lang="de-CH" dirty="0" err="1"/>
              <a:t>and</a:t>
            </a:r>
            <a:r>
              <a:rPr lang="de-CH" dirty="0"/>
              <a:t> </a:t>
            </a:r>
            <a:r>
              <a:rPr lang="de-CH" dirty="0" err="1"/>
              <a:t>improve</a:t>
            </a:r>
            <a:r>
              <a:rPr lang="de-CH" dirty="0"/>
              <a:t> partial body-</a:t>
            </a:r>
            <a:r>
              <a:rPr lang="de-CH" dirty="0" err="1"/>
              <a:t>weight</a:t>
            </a:r>
            <a:r>
              <a:rPr lang="de-CH" dirty="0"/>
              <a:t> </a:t>
            </a:r>
            <a:r>
              <a:rPr lang="de-CH" dirty="0" err="1"/>
              <a:t>support</a:t>
            </a:r>
            <a:r>
              <a:rPr lang="de-CH" dirty="0"/>
              <a:t> </a:t>
            </a:r>
            <a:r>
              <a:rPr lang="de-CH" dirty="0" err="1"/>
              <a:t>treadmill</a:t>
            </a:r>
            <a:r>
              <a:rPr lang="de-CH" dirty="0"/>
              <a:t> </a:t>
            </a:r>
            <a:r>
              <a:rPr lang="de-CH" dirty="0" err="1"/>
              <a:t>training</a:t>
            </a:r>
            <a:r>
              <a:rPr lang="de-CH" dirty="0"/>
              <a:t> so </a:t>
            </a:r>
            <a:r>
              <a:rPr lang="de-CH" dirty="0" err="1"/>
              <a:t>that</a:t>
            </a:r>
            <a:r>
              <a:rPr lang="de-CH" dirty="0"/>
              <a:t> </a:t>
            </a:r>
            <a:r>
              <a:rPr lang="de-CH" dirty="0" err="1"/>
              <a:t>the</a:t>
            </a:r>
            <a:r>
              <a:rPr lang="de-CH" dirty="0"/>
              <a:t> </a:t>
            </a:r>
            <a:r>
              <a:rPr lang="de-CH" dirty="0" err="1"/>
              <a:t>therapist’s</a:t>
            </a:r>
            <a:r>
              <a:rPr lang="de-CH" dirty="0"/>
              <a:t> </a:t>
            </a:r>
            <a:r>
              <a:rPr lang="de-CH" dirty="0" err="1"/>
              <a:t>labor</a:t>
            </a:r>
            <a:r>
              <a:rPr lang="de-CH" dirty="0"/>
              <a:t> </a:t>
            </a:r>
            <a:r>
              <a:rPr lang="de-CH" dirty="0" err="1"/>
              <a:t>is</a:t>
            </a:r>
            <a:r>
              <a:rPr lang="de-CH" dirty="0"/>
              <a:t> </a:t>
            </a:r>
            <a:r>
              <a:rPr lang="de-CH" dirty="0" err="1"/>
              <a:t>reduced</a:t>
            </a:r>
            <a:r>
              <a:rPr lang="de-CH" dirty="0"/>
              <a:t>. System</a:t>
            </a:r>
            <a:r>
              <a:rPr lang="de-CH" baseline="0" dirty="0"/>
              <a:t> </a:t>
            </a:r>
            <a:r>
              <a:rPr lang="de-CH" baseline="0" dirty="0" err="1"/>
              <a:t>is</a:t>
            </a:r>
            <a:r>
              <a:rPr lang="de-CH" baseline="0" dirty="0"/>
              <a:t> a </a:t>
            </a:r>
            <a:r>
              <a:rPr lang="de-CH" baseline="0" dirty="0" err="1"/>
              <a:t>combination</a:t>
            </a:r>
            <a:r>
              <a:rPr lang="de-CH" baseline="0" dirty="0"/>
              <a:t> </a:t>
            </a:r>
            <a:r>
              <a:rPr lang="de-CH" baseline="0" dirty="0" err="1"/>
              <a:t>of</a:t>
            </a:r>
            <a:r>
              <a:rPr lang="de-CH" baseline="0" dirty="0"/>
              <a:t> an </a:t>
            </a:r>
            <a:r>
              <a:rPr lang="de-CH" baseline="0" dirty="0" err="1"/>
              <a:t>exoskeleton</a:t>
            </a:r>
            <a:r>
              <a:rPr lang="de-CH" baseline="0" dirty="0"/>
              <a:t> </a:t>
            </a:r>
            <a:r>
              <a:rPr lang="de-CH" baseline="0" dirty="0" err="1"/>
              <a:t>and</a:t>
            </a:r>
            <a:r>
              <a:rPr lang="de-CH" baseline="0" dirty="0"/>
              <a:t> a </a:t>
            </a:r>
            <a:r>
              <a:rPr lang="de-CH" baseline="0" dirty="0" err="1"/>
              <a:t>treadmill</a:t>
            </a:r>
            <a:r>
              <a:rPr lang="de-CH" baseline="0" dirty="0"/>
              <a:t>.</a:t>
            </a:r>
          </a:p>
          <a:p>
            <a:endParaRPr lang="de-CH" baseline="0" dirty="0"/>
          </a:p>
          <a:p>
            <a:r>
              <a:rPr lang="de-CH" baseline="0" dirty="0"/>
              <a:t>Foot-</a:t>
            </a:r>
            <a:r>
              <a:rPr lang="de-CH" baseline="0" dirty="0" err="1"/>
              <a:t>plate</a:t>
            </a:r>
            <a:r>
              <a:rPr lang="de-CH" baseline="0" dirty="0"/>
              <a:t>-</a:t>
            </a:r>
            <a:r>
              <a:rPr lang="de-CH" baseline="0" dirty="0" err="1"/>
              <a:t>based</a:t>
            </a:r>
            <a:r>
              <a:rPr lang="de-CH" baseline="0" dirty="0"/>
              <a:t> </a:t>
            </a:r>
            <a:r>
              <a:rPr lang="de-CH" baseline="0" dirty="0" err="1"/>
              <a:t>gait</a:t>
            </a:r>
            <a:r>
              <a:rPr lang="de-CH" baseline="0" dirty="0"/>
              <a:t> </a:t>
            </a:r>
            <a:r>
              <a:rPr lang="de-CH" baseline="0" dirty="0" err="1"/>
              <a:t>trainers</a:t>
            </a:r>
            <a:r>
              <a:rPr lang="de-CH" baseline="0" dirty="0"/>
              <a:t>:</a:t>
            </a:r>
          </a:p>
          <a:p>
            <a:r>
              <a:rPr lang="de-CH" baseline="0" dirty="0" err="1"/>
              <a:t>Feet</a:t>
            </a:r>
            <a:r>
              <a:rPr lang="de-CH" baseline="0" dirty="0"/>
              <a:t> </a:t>
            </a:r>
            <a:r>
              <a:rPr lang="de-CH" baseline="0" dirty="0" err="1"/>
              <a:t>of</a:t>
            </a:r>
            <a:r>
              <a:rPr lang="de-CH" baseline="0" dirty="0"/>
              <a:t> </a:t>
            </a:r>
            <a:r>
              <a:rPr lang="de-CH" baseline="0" dirty="0" err="1"/>
              <a:t>patients</a:t>
            </a:r>
            <a:r>
              <a:rPr lang="de-CH" baseline="0" dirty="0"/>
              <a:t> </a:t>
            </a:r>
            <a:r>
              <a:rPr lang="de-CH" baseline="0" dirty="0" err="1"/>
              <a:t>are</a:t>
            </a:r>
            <a:r>
              <a:rPr lang="de-CH" baseline="0" dirty="0"/>
              <a:t> </a:t>
            </a:r>
            <a:r>
              <a:rPr lang="de-CH" baseline="0" dirty="0" err="1"/>
              <a:t>placed</a:t>
            </a:r>
            <a:r>
              <a:rPr lang="de-CH" baseline="0" dirty="0"/>
              <a:t> on separate </a:t>
            </a:r>
            <a:r>
              <a:rPr lang="de-CH" baseline="0" dirty="0" err="1"/>
              <a:t>foot</a:t>
            </a:r>
            <a:r>
              <a:rPr lang="de-CH" baseline="0" dirty="0"/>
              <a:t> </a:t>
            </a:r>
            <a:r>
              <a:rPr lang="de-CH" baseline="0" dirty="0" err="1"/>
              <a:t>plates</a:t>
            </a:r>
            <a:r>
              <a:rPr lang="de-CH" baseline="0" dirty="0"/>
              <a:t> </a:t>
            </a:r>
            <a:r>
              <a:rPr lang="de-CH" baseline="0" dirty="0" err="1"/>
              <a:t>which</a:t>
            </a:r>
            <a:r>
              <a:rPr lang="de-CH" baseline="0" dirty="0"/>
              <a:t> </a:t>
            </a:r>
            <a:r>
              <a:rPr lang="de-CH" baseline="0" dirty="0" err="1"/>
              <a:t>are</a:t>
            </a:r>
            <a:r>
              <a:rPr lang="de-CH" baseline="0" dirty="0"/>
              <a:t> </a:t>
            </a:r>
            <a:r>
              <a:rPr lang="de-CH" baseline="0" dirty="0" err="1"/>
              <a:t>controlled</a:t>
            </a:r>
            <a:r>
              <a:rPr lang="de-CH" baseline="0" dirty="0"/>
              <a:t> </a:t>
            </a:r>
            <a:r>
              <a:rPr lang="de-CH" baseline="0" dirty="0" err="1"/>
              <a:t>by</a:t>
            </a:r>
            <a:r>
              <a:rPr lang="de-CH" baseline="0" dirty="0"/>
              <a:t> </a:t>
            </a:r>
            <a:r>
              <a:rPr lang="de-CH" baseline="0" dirty="0" err="1"/>
              <a:t>the</a:t>
            </a:r>
            <a:r>
              <a:rPr lang="de-CH" baseline="0" dirty="0"/>
              <a:t> </a:t>
            </a:r>
            <a:r>
              <a:rPr lang="de-CH" baseline="0" dirty="0" err="1"/>
              <a:t>robot</a:t>
            </a:r>
            <a:r>
              <a:rPr lang="de-CH" baseline="0" dirty="0"/>
              <a:t> </a:t>
            </a:r>
            <a:r>
              <a:rPr lang="de-CH" baseline="0" dirty="0" err="1"/>
              <a:t>to</a:t>
            </a:r>
            <a:r>
              <a:rPr lang="de-CH" baseline="0" dirty="0"/>
              <a:t> </a:t>
            </a:r>
            <a:r>
              <a:rPr lang="de-CH" baseline="0" dirty="0" err="1"/>
              <a:t>simulate</a:t>
            </a:r>
            <a:r>
              <a:rPr lang="de-CH" baseline="0" dirty="0"/>
              <a:t> different </a:t>
            </a:r>
            <a:r>
              <a:rPr lang="de-CH" baseline="0" dirty="0" err="1"/>
              <a:t>gait</a:t>
            </a:r>
            <a:r>
              <a:rPr lang="de-CH" baseline="0" dirty="0"/>
              <a:t> </a:t>
            </a:r>
            <a:r>
              <a:rPr lang="de-CH" baseline="0" dirty="0" err="1"/>
              <a:t>patterns</a:t>
            </a:r>
            <a:r>
              <a:rPr lang="de-CH" baseline="0" dirty="0"/>
              <a:t>.</a:t>
            </a:r>
          </a:p>
          <a:p>
            <a:endParaRPr lang="de-CH" baseline="0" dirty="0"/>
          </a:p>
          <a:p>
            <a:r>
              <a:rPr lang="de-CH" baseline="0" dirty="0" err="1"/>
              <a:t>Overground</a:t>
            </a:r>
            <a:r>
              <a:rPr lang="de-CH" baseline="0" dirty="0"/>
              <a:t> </a:t>
            </a:r>
            <a:r>
              <a:rPr lang="de-CH" baseline="0" dirty="0" err="1"/>
              <a:t>trainers</a:t>
            </a:r>
            <a:r>
              <a:rPr lang="de-CH" baseline="0" dirty="0"/>
              <a:t>:</a:t>
            </a:r>
          </a:p>
          <a:p>
            <a:r>
              <a:rPr lang="de-CH" baseline="0" dirty="0" err="1"/>
              <a:t>Robots</a:t>
            </a:r>
            <a:r>
              <a:rPr lang="de-CH" baseline="0" dirty="0"/>
              <a:t> </a:t>
            </a:r>
            <a:r>
              <a:rPr lang="de-CH" baseline="0" dirty="0" err="1"/>
              <a:t>servo</a:t>
            </a:r>
            <a:r>
              <a:rPr lang="de-CH" baseline="0" dirty="0"/>
              <a:t>-follow </a:t>
            </a:r>
            <a:r>
              <a:rPr lang="de-CH" baseline="0" dirty="0" err="1"/>
              <a:t>the</a:t>
            </a:r>
            <a:r>
              <a:rPr lang="de-CH" baseline="0" dirty="0"/>
              <a:t> </a:t>
            </a:r>
            <a:r>
              <a:rPr lang="de-CH" baseline="0" dirty="0" err="1"/>
              <a:t>patients</a:t>
            </a:r>
            <a:r>
              <a:rPr lang="de-CH" baseline="0" dirty="0"/>
              <a:t> </a:t>
            </a:r>
            <a:r>
              <a:rPr lang="de-CH" baseline="0" dirty="0" err="1"/>
              <a:t>walking</a:t>
            </a:r>
            <a:r>
              <a:rPr lang="de-CH" baseline="0" dirty="0"/>
              <a:t> </a:t>
            </a:r>
            <a:r>
              <a:rPr lang="de-CH" baseline="0" dirty="0" err="1"/>
              <a:t>path</a:t>
            </a:r>
            <a:r>
              <a:rPr lang="de-CH" baseline="0" dirty="0"/>
              <a:t> </a:t>
            </a:r>
            <a:r>
              <a:rPr lang="de-CH" baseline="0" dirty="0" err="1"/>
              <a:t>overground</a:t>
            </a:r>
            <a:r>
              <a:rPr lang="de-CH" baseline="0" dirty="0"/>
              <a:t>. </a:t>
            </a:r>
            <a:r>
              <a:rPr lang="de-CH" baseline="0" dirty="0" err="1"/>
              <a:t>Patients</a:t>
            </a:r>
            <a:r>
              <a:rPr lang="de-CH" baseline="0" dirty="0"/>
              <a:t> </a:t>
            </a:r>
            <a:r>
              <a:rPr lang="de-CH" baseline="0" dirty="0" err="1"/>
              <a:t>have</a:t>
            </a:r>
            <a:r>
              <a:rPr lang="de-CH" baseline="0" dirty="0"/>
              <a:t> </a:t>
            </a:r>
            <a:r>
              <a:rPr lang="de-CH" baseline="0" dirty="0" err="1"/>
              <a:t>to</a:t>
            </a:r>
            <a:r>
              <a:rPr lang="de-CH" baseline="0" dirty="0"/>
              <a:t> </a:t>
            </a:r>
            <a:r>
              <a:rPr lang="de-CH" baseline="0" dirty="0" err="1"/>
              <a:t>move</a:t>
            </a:r>
            <a:r>
              <a:rPr lang="de-CH" baseline="0" dirty="0"/>
              <a:t> </a:t>
            </a:r>
            <a:r>
              <a:rPr lang="de-CH" baseline="0" dirty="0" err="1"/>
              <a:t>under</a:t>
            </a:r>
            <a:r>
              <a:rPr lang="de-CH" baseline="0" dirty="0"/>
              <a:t> </a:t>
            </a:r>
            <a:r>
              <a:rPr lang="de-CH" baseline="0" dirty="0" err="1"/>
              <a:t>their</a:t>
            </a:r>
            <a:r>
              <a:rPr lang="de-CH" baseline="0" dirty="0"/>
              <a:t> </a:t>
            </a:r>
            <a:r>
              <a:rPr lang="de-CH" baseline="0" dirty="0" err="1"/>
              <a:t>own</a:t>
            </a:r>
            <a:r>
              <a:rPr lang="de-CH" baseline="0" dirty="0"/>
              <a:t> </a:t>
            </a:r>
            <a:r>
              <a:rPr lang="de-CH" baseline="0" dirty="0" err="1"/>
              <a:t>control</a:t>
            </a:r>
            <a:r>
              <a:rPr lang="de-CH" baseline="0" dirty="0"/>
              <a:t> </a:t>
            </a:r>
            <a:r>
              <a:rPr lang="de-CH" baseline="0" dirty="0" err="1"/>
              <a:t>because</a:t>
            </a:r>
            <a:r>
              <a:rPr lang="de-CH" baseline="0" dirty="0"/>
              <a:t> </a:t>
            </a:r>
            <a:r>
              <a:rPr lang="de-CH" baseline="0" dirty="0" err="1"/>
              <a:t>there</a:t>
            </a:r>
            <a:r>
              <a:rPr lang="de-CH" baseline="0" dirty="0"/>
              <a:t> </a:t>
            </a:r>
            <a:r>
              <a:rPr lang="de-CH" baseline="0" dirty="0" err="1"/>
              <a:t>is</a:t>
            </a:r>
            <a:r>
              <a:rPr lang="de-CH" baseline="0" dirty="0"/>
              <a:t> </a:t>
            </a:r>
            <a:r>
              <a:rPr lang="de-CH" baseline="0" dirty="0" err="1"/>
              <a:t>no</a:t>
            </a:r>
            <a:r>
              <a:rPr lang="de-CH" baseline="0" dirty="0"/>
              <a:t> </a:t>
            </a:r>
            <a:r>
              <a:rPr lang="de-CH" baseline="0" dirty="0" err="1"/>
              <a:t>predetermined</a:t>
            </a:r>
            <a:r>
              <a:rPr lang="de-CH" baseline="0" dirty="0"/>
              <a:t> </a:t>
            </a:r>
            <a:r>
              <a:rPr lang="de-CH" baseline="0" dirty="0" err="1"/>
              <a:t>movement</a:t>
            </a:r>
            <a:r>
              <a:rPr lang="de-CH" baseline="0" dirty="0"/>
              <a:t> </a:t>
            </a:r>
            <a:r>
              <a:rPr lang="de-CH" baseline="0" dirty="0" err="1"/>
              <a:t>pattern</a:t>
            </a:r>
            <a:r>
              <a:rPr lang="de-CH" baseline="0" dirty="0"/>
              <a:t>.</a:t>
            </a:r>
          </a:p>
          <a:p>
            <a:endParaRPr lang="de-CH" baseline="0" dirty="0"/>
          </a:p>
          <a:p>
            <a:r>
              <a:rPr lang="de-CH" baseline="0" dirty="0" err="1"/>
              <a:t>Stationary</a:t>
            </a:r>
            <a:r>
              <a:rPr lang="de-CH" baseline="0" dirty="0"/>
              <a:t> </a:t>
            </a:r>
            <a:r>
              <a:rPr lang="de-CH" baseline="0" dirty="0" err="1"/>
              <a:t>gait</a:t>
            </a:r>
            <a:r>
              <a:rPr lang="de-CH" baseline="0" dirty="0"/>
              <a:t> </a:t>
            </a:r>
            <a:r>
              <a:rPr lang="de-CH" baseline="0" dirty="0" err="1"/>
              <a:t>trainers</a:t>
            </a:r>
            <a:r>
              <a:rPr lang="de-CH" baseline="0" dirty="0"/>
              <a:t>:</a:t>
            </a:r>
          </a:p>
          <a:p>
            <a:r>
              <a:rPr lang="de-CH" baseline="0" dirty="0"/>
              <a:t>These </a:t>
            </a:r>
            <a:r>
              <a:rPr lang="de-CH" baseline="0" dirty="0" err="1"/>
              <a:t>devices</a:t>
            </a:r>
            <a:r>
              <a:rPr lang="de-CH" baseline="0" dirty="0"/>
              <a:t> </a:t>
            </a:r>
            <a:r>
              <a:rPr lang="de-CH" baseline="0" dirty="0" err="1"/>
              <a:t>train</a:t>
            </a:r>
            <a:r>
              <a:rPr lang="de-CH" baseline="0" dirty="0"/>
              <a:t> </a:t>
            </a:r>
            <a:r>
              <a:rPr lang="de-CH" baseline="0" dirty="0" err="1"/>
              <a:t>mainly</a:t>
            </a:r>
            <a:r>
              <a:rPr lang="de-CH" baseline="0" dirty="0"/>
              <a:t> leg </a:t>
            </a:r>
            <a:r>
              <a:rPr lang="de-CH" baseline="0" dirty="0" err="1"/>
              <a:t>strength</a:t>
            </a:r>
            <a:r>
              <a:rPr lang="de-CH" baseline="0" dirty="0"/>
              <a:t> </a:t>
            </a:r>
            <a:r>
              <a:rPr lang="de-CH" baseline="0" dirty="0" err="1"/>
              <a:t>and</a:t>
            </a:r>
            <a:r>
              <a:rPr lang="de-CH" baseline="0" dirty="0"/>
              <a:t> </a:t>
            </a:r>
            <a:r>
              <a:rPr lang="de-CH" baseline="0" dirty="0" err="1"/>
              <a:t>endurance</a:t>
            </a:r>
            <a:r>
              <a:rPr lang="de-CH" baseline="0" dirty="0"/>
              <a:t> </a:t>
            </a:r>
            <a:r>
              <a:rPr lang="de-CH" baseline="0" dirty="0" err="1"/>
              <a:t>as</a:t>
            </a:r>
            <a:r>
              <a:rPr lang="de-CH" baseline="0" dirty="0"/>
              <a:t> </a:t>
            </a:r>
            <a:r>
              <a:rPr lang="de-CH" baseline="0" dirty="0" err="1"/>
              <a:t>well</a:t>
            </a:r>
            <a:r>
              <a:rPr lang="de-CH" baseline="0" dirty="0"/>
              <a:t> </a:t>
            </a:r>
            <a:r>
              <a:rPr lang="de-CH" baseline="0" dirty="0" err="1"/>
              <a:t>as</a:t>
            </a:r>
            <a:r>
              <a:rPr lang="de-CH" baseline="0" dirty="0"/>
              <a:t> </a:t>
            </a:r>
            <a:r>
              <a:rPr lang="de-CH" baseline="0" dirty="0" err="1"/>
              <a:t>joint</a:t>
            </a:r>
            <a:r>
              <a:rPr lang="de-CH" baseline="0" dirty="0"/>
              <a:t> </a:t>
            </a:r>
            <a:r>
              <a:rPr lang="de-CH" baseline="0" dirty="0" err="1"/>
              <a:t>mobility</a:t>
            </a:r>
            <a:r>
              <a:rPr lang="de-CH" baseline="0" dirty="0"/>
              <a:t> </a:t>
            </a:r>
            <a:r>
              <a:rPr lang="de-CH" baseline="0" dirty="0" err="1"/>
              <a:t>and</a:t>
            </a:r>
            <a:r>
              <a:rPr lang="de-CH" baseline="0" dirty="0"/>
              <a:t> </a:t>
            </a:r>
            <a:r>
              <a:rPr lang="de-CH" baseline="0" dirty="0" err="1"/>
              <a:t>movement</a:t>
            </a:r>
            <a:r>
              <a:rPr lang="de-CH" baseline="0" dirty="0"/>
              <a:t> </a:t>
            </a:r>
            <a:r>
              <a:rPr lang="de-CH" baseline="0" dirty="0" err="1"/>
              <a:t>coordination</a:t>
            </a:r>
            <a:r>
              <a:rPr lang="de-CH" baseline="0" dirty="0"/>
              <a:t>.</a:t>
            </a:r>
          </a:p>
          <a:p>
            <a:endParaRPr lang="de-CH" baseline="0" dirty="0"/>
          </a:p>
          <a:p>
            <a:r>
              <a:rPr lang="de-CH" baseline="0" dirty="0" err="1"/>
              <a:t>Ankle</a:t>
            </a:r>
            <a:r>
              <a:rPr lang="de-CH" baseline="0" dirty="0"/>
              <a:t> </a:t>
            </a:r>
            <a:r>
              <a:rPr lang="de-CH" baseline="0" dirty="0" err="1"/>
              <a:t>and</a:t>
            </a:r>
            <a:r>
              <a:rPr lang="de-CH" baseline="0" dirty="0"/>
              <a:t> </a:t>
            </a:r>
            <a:r>
              <a:rPr lang="de-CH" baseline="0" dirty="0" err="1"/>
              <a:t>Knee</a:t>
            </a:r>
            <a:r>
              <a:rPr lang="de-CH" baseline="0" dirty="0"/>
              <a:t> Rehabilitation Systems</a:t>
            </a:r>
          </a:p>
          <a:p>
            <a:r>
              <a:rPr lang="de-CH" baseline="0" dirty="0"/>
              <a:t>These </a:t>
            </a:r>
            <a:r>
              <a:rPr lang="de-CH" baseline="0" dirty="0" err="1"/>
              <a:t>systems</a:t>
            </a:r>
            <a:r>
              <a:rPr lang="de-CH" baseline="0" dirty="0"/>
              <a:t> </a:t>
            </a:r>
            <a:r>
              <a:rPr lang="de-CH" baseline="0" dirty="0" err="1"/>
              <a:t>try</a:t>
            </a:r>
            <a:r>
              <a:rPr lang="de-CH" baseline="0" dirty="0"/>
              <a:t> </a:t>
            </a:r>
            <a:r>
              <a:rPr lang="de-CH" baseline="0" dirty="0" err="1"/>
              <a:t>to</a:t>
            </a:r>
            <a:r>
              <a:rPr lang="de-CH" baseline="0" dirty="0"/>
              <a:t> </a:t>
            </a:r>
            <a:r>
              <a:rPr lang="de-CH" baseline="0" dirty="0" err="1"/>
              <a:t>restore</a:t>
            </a:r>
            <a:r>
              <a:rPr lang="de-CH" baseline="0" dirty="0"/>
              <a:t> </a:t>
            </a:r>
            <a:r>
              <a:rPr lang="de-CH" baseline="0" dirty="0" err="1"/>
              <a:t>ankle</a:t>
            </a:r>
            <a:r>
              <a:rPr lang="de-CH" baseline="0" dirty="0"/>
              <a:t> </a:t>
            </a:r>
            <a:r>
              <a:rPr lang="de-CH" baseline="0" dirty="0" err="1"/>
              <a:t>and</a:t>
            </a:r>
            <a:r>
              <a:rPr lang="de-CH" baseline="0" dirty="0"/>
              <a:t> </a:t>
            </a:r>
            <a:r>
              <a:rPr lang="de-CH" baseline="0" dirty="0" err="1"/>
              <a:t>knee</a:t>
            </a:r>
            <a:r>
              <a:rPr lang="de-CH" baseline="0" dirty="0"/>
              <a:t> </a:t>
            </a:r>
            <a:r>
              <a:rPr lang="de-CH" baseline="0" dirty="0" err="1"/>
              <a:t>motions</a:t>
            </a:r>
            <a:r>
              <a:rPr lang="de-CH" baseline="0" dirty="0"/>
              <a:t>. </a:t>
            </a:r>
            <a:r>
              <a:rPr lang="de-CH" baseline="0" dirty="0" err="1"/>
              <a:t>Stationary</a:t>
            </a:r>
            <a:r>
              <a:rPr lang="de-CH" baseline="0" dirty="0"/>
              <a:t> </a:t>
            </a:r>
            <a:r>
              <a:rPr lang="de-CH" baseline="0" dirty="0" err="1"/>
              <a:t>systems</a:t>
            </a:r>
            <a:r>
              <a:rPr lang="de-CH" baseline="0" dirty="0"/>
              <a:t> </a:t>
            </a:r>
            <a:r>
              <a:rPr lang="de-CH" baseline="0" dirty="0" err="1"/>
              <a:t>train</a:t>
            </a:r>
            <a:r>
              <a:rPr lang="de-CH" baseline="0" dirty="0"/>
              <a:t> </a:t>
            </a:r>
            <a:r>
              <a:rPr lang="de-CH" baseline="0" dirty="0" err="1"/>
              <a:t>patients</a:t>
            </a:r>
            <a:r>
              <a:rPr lang="de-CH" baseline="0" dirty="0"/>
              <a:t> </a:t>
            </a:r>
            <a:r>
              <a:rPr lang="de-CH" baseline="0" dirty="0" err="1"/>
              <a:t>without</a:t>
            </a:r>
            <a:r>
              <a:rPr lang="de-CH" baseline="0" dirty="0"/>
              <a:t> </a:t>
            </a:r>
            <a:r>
              <a:rPr lang="de-CH" baseline="0" dirty="0" err="1"/>
              <a:t>them</a:t>
            </a:r>
            <a:r>
              <a:rPr lang="de-CH" baseline="0" dirty="0"/>
              <a:t> </a:t>
            </a:r>
            <a:r>
              <a:rPr lang="de-CH" baseline="0" dirty="0" err="1"/>
              <a:t>having</a:t>
            </a:r>
            <a:r>
              <a:rPr lang="de-CH" baseline="0" dirty="0"/>
              <a:t> </a:t>
            </a:r>
            <a:r>
              <a:rPr lang="de-CH" baseline="0" dirty="0" err="1"/>
              <a:t>to</a:t>
            </a:r>
            <a:r>
              <a:rPr lang="de-CH" baseline="0" dirty="0"/>
              <a:t> </a:t>
            </a:r>
            <a:r>
              <a:rPr lang="de-CH" baseline="0" dirty="0" err="1"/>
              <a:t>walk</a:t>
            </a:r>
            <a:r>
              <a:rPr lang="de-CH" baseline="0" dirty="0"/>
              <a:t>. </a:t>
            </a:r>
            <a:r>
              <a:rPr lang="de-CH" baseline="0" dirty="0" err="1"/>
              <a:t>Active</a:t>
            </a:r>
            <a:r>
              <a:rPr lang="de-CH" baseline="0" dirty="0"/>
              <a:t> </a:t>
            </a:r>
            <a:r>
              <a:rPr lang="de-CH" baseline="0" dirty="0" err="1"/>
              <a:t>foot</a:t>
            </a:r>
            <a:r>
              <a:rPr lang="de-CH" baseline="0" dirty="0"/>
              <a:t> </a:t>
            </a:r>
            <a:r>
              <a:rPr lang="de-CH" baseline="0" dirty="0" err="1"/>
              <a:t>orthoses</a:t>
            </a:r>
            <a:r>
              <a:rPr lang="de-CH" baseline="0" dirty="0"/>
              <a:t> on </a:t>
            </a:r>
            <a:r>
              <a:rPr lang="de-CH" baseline="0" dirty="0" err="1"/>
              <a:t>the</a:t>
            </a:r>
            <a:r>
              <a:rPr lang="de-CH" baseline="0" dirty="0"/>
              <a:t> </a:t>
            </a:r>
            <a:r>
              <a:rPr lang="de-CH" baseline="0" dirty="0" err="1"/>
              <a:t>other</a:t>
            </a:r>
            <a:r>
              <a:rPr lang="de-CH" baseline="0" dirty="0"/>
              <a:t> </a:t>
            </a:r>
            <a:r>
              <a:rPr lang="de-CH" baseline="0" dirty="0" err="1"/>
              <a:t>hand</a:t>
            </a:r>
            <a:r>
              <a:rPr lang="de-CH" baseline="0" dirty="0"/>
              <a:t> </a:t>
            </a:r>
            <a:r>
              <a:rPr lang="de-CH" baseline="0" dirty="0" err="1"/>
              <a:t>are</a:t>
            </a:r>
            <a:r>
              <a:rPr lang="de-CH" baseline="0" dirty="0"/>
              <a:t> </a:t>
            </a:r>
            <a:r>
              <a:rPr lang="de-CH" baseline="0" dirty="0" err="1"/>
              <a:t>exoskeletons</a:t>
            </a:r>
            <a:r>
              <a:rPr lang="de-CH" baseline="0" dirty="0"/>
              <a:t> </a:t>
            </a:r>
            <a:r>
              <a:rPr lang="de-CH" baseline="0" dirty="0" err="1"/>
              <a:t>worn</a:t>
            </a:r>
            <a:r>
              <a:rPr lang="de-CH" baseline="0" dirty="0"/>
              <a:t> </a:t>
            </a:r>
            <a:r>
              <a:rPr lang="de-CH" baseline="0" dirty="0" err="1"/>
              <a:t>while</a:t>
            </a:r>
            <a:r>
              <a:rPr lang="de-CH" baseline="0" dirty="0"/>
              <a:t> </a:t>
            </a:r>
            <a:r>
              <a:rPr lang="de-CH" baseline="0" dirty="0" err="1"/>
              <a:t>walking</a:t>
            </a:r>
            <a:r>
              <a:rPr lang="de-CH" baseline="0" dirty="0"/>
              <a:t> </a:t>
            </a:r>
            <a:r>
              <a:rPr lang="de-CH" baseline="0" dirty="0" err="1"/>
              <a:t>overground</a:t>
            </a:r>
            <a:r>
              <a:rPr lang="de-CH" baseline="0" dirty="0"/>
              <a:t> </a:t>
            </a:r>
            <a:r>
              <a:rPr lang="de-CH" baseline="0" dirty="0" err="1"/>
              <a:t>or</a:t>
            </a:r>
            <a:r>
              <a:rPr lang="de-CH" baseline="0" dirty="0"/>
              <a:t> on </a:t>
            </a:r>
            <a:r>
              <a:rPr lang="de-CH" baseline="0" dirty="0" err="1"/>
              <a:t>treadmills</a:t>
            </a:r>
            <a:r>
              <a:rPr lang="de-CH" baseline="0" dirty="0"/>
              <a:t>. </a:t>
            </a:r>
            <a:r>
              <a:rPr lang="de-CH" baseline="0" dirty="0" err="1"/>
              <a:t>They</a:t>
            </a:r>
            <a:r>
              <a:rPr lang="de-CH" baseline="0" dirty="0"/>
              <a:t> </a:t>
            </a:r>
            <a:r>
              <a:rPr lang="de-CH" baseline="0" dirty="0" err="1"/>
              <a:t>control</a:t>
            </a:r>
            <a:r>
              <a:rPr lang="de-CH" baseline="0" dirty="0"/>
              <a:t> </a:t>
            </a:r>
            <a:r>
              <a:rPr lang="de-CH" baseline="0" dirty="0" err="1"/>
              <a:t>position</a:t>
            </a:r>
            <a:r>
              <a:rPr lang="de-CH" baseline="0" dirty="0"/>
              <a:t> </a:t>
            </a:r>
            <a:r>
              <a:rPr lang="de-CH" baseline="0" dirty="0" err="1"/>
              <a:t>and</a:t>
            </a:r>
            <a:r>
              <a:rPr lang="de-CH" baseline="0" dirty="0"/>
              <a:t> </a:t>
            </a:r>
            <a:r>
              <a:rPr lang="de-CH" baseline="0" dirty="0" err="1"/>
              <a:t>motion</a:t>
            </a:r>
            <a:r>
              <a:rPr lang="de-CH" baseline="0" dirty="0"/>
              <a:t> </a:t>
            </a:r>
            <a:r>
              <a:rPr lang="de-CH" baseline="0" dirty="0" err="1"/>
              <a:t>of</a:t>
            </a:r>
            <a:r>
              <a:rPr lang="de-CH" baseline="0" dirty="0"/>
              <a:t> </a:t>
            </a:r>
            <a:r>
              <a:rPr lang="de-CH" baseline="0" dirty="0" err="1"/>
              <a:t>the</a:t>
            </a:r>
            <a:r>
              <a:rPr lang="de-CH" baseline="0" dirty="0"/>
              <a:t> </a:t>
            </a:r>
            <a:r>
              <a:rPr lang="de-CH" baseline="0" dirty="0" err="1"/>
              <a:t>ankle</a:t>
            </a:r>
            <a:r>
              <a:rPr lang="de-CH" baseline="0" dirty="0"/>
              <a:t>, </a:t>
            </a:r>
            <a:r>
              <a:rPr lang="de-CH" baseline="0" dirty="0" err="1"/>
              <a:t>compensate</a:t>
            </a:r>
            <a:r>
              <a:rPr lang="de-CH" baseline="0" dirty="0"/>
              <a:t> </a:t>
            </a:r>
            <a:r>
              <a:rPr lang="de-CH" baseline="0" dirty="0" err="1"/>
              <a:t>for</a:t>
            </a:r>
            <a:r>
              <a:rPr lang="de-CH" baseline="0" dirty="0"/>
              <a:t> </a:t>
            </a:r>
            <a:r>
              <a:rPr lang="de-CH" baseline="0" dirty="0" err="1"/>
              <a:t>weakness</a:t>
            </a:r>
            <a:r>
              <a:rPr lang="de-CH" baseline="0" dirty="0"/>
              <a:t> </a:t>
            </a:r>
            <a:r>
              <a:rPr lang="de-CH" baseline="0" dirty="0" err="1"/>
              <a:t>or</a:t>
            </a:r>
            <a:r>
              <a:rPr lang="de-CH" baseline="0" dirty="0"/>
              <a:t> </a:t>
            </a:r>
            <a:r>
              <a:rPr lang="de-CH" baseline="0" dirty="0" err="1"/>
              <a:t>correct</a:t>
            </a:r>
            <a:r>
              <a:rPr lang="de-CH" baseline="0" dirty="0"/>
              <a:t> </a:t>
            </a:r>
            <a:r>
              <a:rPr lang="de-CH" baseline="0" dirty="0" err="1"/>
              <a:t>deformities</a:t>
            </a:r>
            <a:r>
              <a:rPr lang="de-CH" baseline="0" dirty="0"/>
              <a:t> </a:t>
            </a:r>
            <a:r>
              <a:rPr lang="de-CH" baseline="0" dirty="0" err="1"/>
              <a:t>to</a:t>
            </a:r>
            <a:r>
              <a:rPr lang="de-CH" baseline="0" dirty="0"/>
              <a:t> promote </a:t>
            </a:r>
            <a:r>
              <a:rPr lang="de-CH" baseline="0" dirty="0" err="1"/>
              <a:t>appropriate</a:t>
            </a:r>
            <a:r>
              <a:rPr lang="de-CH" baseline="0" dirty="0"/>
              <a:t> </a:t>
            </a:r>
            <a:r>
              <a:rPr lang="de-CH" baseline="0" dirty="0" err="1"/>
              <a:t>gait</a:t>
            </a:r>
            <a:r>
              <a:rPr lang="de-CH" baseline="0" dirty="0"/>
              <a:t> </a:t>
            </a:r>
            <a:r>
              <a:rPr lang="de-CH" baseline="0" dirty="0" err="1"/>
              <a:t>dynamics</a:t>
            </a:r>
            <a:r>
              <a:rPr lang="de-CH" baseline="0" dirty="0"/>
              <a:t>.</a:t>
            </a:r>
          </a:p>
        </p:txBody>
      </p:sp>
      <p:sp>
        <p:nvSpPr>
          <p:cNvPr id="4" name="Slide Number Placeholder 3"/>
          <p:cNvSpPr>
            <a:spLocks noGrp="1"/>
          </p:cNvSpPr>
          <p:nvPr>
            <p:ph type="sldNum" sz="quarter" idx="10"/>
          </p:nvPr>
        </p:nvSpPr>
        <p:spPr/>
        <p:txBody>
          <a:bodyPr/>
          <a:lstStyle/>
          <a:p>
            <a:fld id="{4A5CCBA3-A251-43A9-B1B9-B309A3F689C0}" type="slidenum">
              <a:rPr lang="de-CH" smtClean="0"/>
              <a:t>17</a:t>
            </a:fld>
            <a:endParaRPr lang="de-CH" dirty="0"/>
          </a:p>
        </p:txBody>
      </p:sp>
    </p:spTree>
    <p:extLst>
      <p:ext uri="{BB962C8B-B14F-4D97-AF65-F5344CB8AC3E}">
        <p14:creationId xmlns:p14="http://schemas.microsoft.com/office/powerpoint/2010/main" val="3322600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err="1"/>
              <a:t>Physiotherapy</a:t>
            </a:r>
            <a:r>
              <a:rPr lang="de-CH" dirty="0"/>
              <a:t>/Movement </a:t>
            </a:r>
            <a:r>
              <a:rPr lang="de-CH" dirty="0" err="1"/>
              <a:t>therapy</a:t>
            </a:r>
            <a:r>
              <a:rPr lang="de-CH" dirty="0"/>
              <a:t> </a:t>
            </a:r>
            <a:r>
              <a:rPr lang="de-CH" dirty="0" err="1"/>
              <a:t>is</a:t>
            </a:r>
            <a:r>
              <a:rPr lang="de-CH" baseline="0" dirty="0"/>
              <a:t> </a:t>
            </a:r>
            <a:r>
              <a:rPr lang="de-CH" baseline="0" dirty="0" err="1"/>
              <a:t>based</a:t>
            </a:r>
            <a:r>
              <a:rPr lang="de-CH" baseline="0" dirty="0"/>
              <a:t> on extensive </a:t>
            </a:r>
            <a:r>
              <a:rPr lang="de-CH" baseline="0" dirty="0" err="1"/>
              <a:t>physical</a:t>
            </a:r>
            <a:r>
              <a:rPr lang="de-CH" baseline="0" dirty="0"/>
              <a:t> </a:t>
            </a:r>
            <a:r>
              <a:rPr lang="de-CH" baseline="0" dirty="0" err="1"/>
              <a:t>contact</a:t>
            </a:r>
            <a:r>
              <a:rPr lang="de-CH" baseline="0" dirty="0"/>
              <a:t> – </a:t>
            </a:r>
            <a:r>
              <a:rPr lang="de-CH" baseline="0" dirty="0" err="1"/>
              <a:t>interactions</a:t>
            </a:r>
            <a:r>
              <a:rPr lang="de-CH" baseline="0" dirty="0"/>
              <a:t> </a:t>
            </a:r>
            <a:r>
              <a:rPr lang="de-CH" baseline="0" dirty="0" err="1"/>
              <a:t>between</a:t>
            </a:r>
            <a:r>
              <a:rPr lang="de-CH" baseline="0" dirty="0"/>
              <a:t> </a:t>
            </a:r>
            <a:r>
              <a:rPr lang="de-CH" baseline="0" dirty="0" err="1"/>
              <a:t>robot</a:t>
            </a:r>
            <a:r>
              <a:rPr lang="de-CH" baseline="0" dirty="0"/>
              <a:t> </a:t>
            </a:r>
            <a:r>
              <a:rPr lang="de-CH" baseline="0" dirty="0" err="1"/>
              <a:t>and</a:t>
            </a:r>
            <a:r>
              <a:rPr lang="de-CH" baseline="0" dirty="0"/>
              <a:t> </a:t>
            </a:r>
            <a:r>
              <a:rPr lang="de-CH" baseline="0" dirty="0" err="1"/>
              <a:t>patient</a:t>
            </a:r>
            <a:r>
              <a:rPr lang="de-CH" baseline="0" dirty="0"/>
              <a:t> </a:t>
            </a:r>
            <a:r>
              <a:rPr lang="de-CH" baseline="0" dirty="0" err="1"/>
              <a:t>need</a:t>
            </a:r>
            <a:r>
              <a:rPr lang="de-CH" baseline="0" dirty="0"/>
              <a:t> </a:t>
            </a:r>
            <a:r>
              <a:rPr lang="de-CH" baseline="0" dirty="0" err="1"/>
              <a:t>to</a:t>
            </a:r>
            <a:r>
              <a:rPr lang="de-CH" baseline="0" dirty="0"/>
              <a:t> </a:t>
            </a:r>
            <a:r>
              <a:rPr lang="de-CH" baseline="0" dirty="0" err="1"/>
              <a:t>be</a:t>
            </a:r>
            <a:r>
              <a:rPr lang="de-CH" baseline="0" dirty="0"/>
              <a:t> </a:t>
            </a:r>
            <a:r>
              <a:rPr lang="de-CH" baseline="0" dirty="0" err="1"/>
              <a:t>controlled</a:t>
            </a:r>
            <a:r>
              <a:rPr lang="de-CH" baseline="0" dirty="0"/>
              <a:t> (</a:t>
            </a:r>
            <a:r>
              <a:rPr lang="de-CH" baseline="0" dirty="0" err="1"/>
              <a:t>safe</a:t>
            </a:r>
            <a:r>
              <a:rPr lang="de-CH" baseline="0" dirty="0"/>
              <a:t>, </a:t>
            </a:r>
            <a:r>
              <a:rPr lang="de-CH" baseline="0" dirty="0" err="1"/>
              <a:t>stable</a:t>
            </a:r>
            <a:r>
              <a:rPr lang="de-CH" baseline="0" dirty="0"/>
              <a:t>, </a:t>
            </a:r>
            <a:r>
              <a:rPr lang="de-CH" baseline="0" dirty="0" err="1"/>
              <a:t>gentle</a:t>
            </a:r>
            <a:r>
              <a:rPr lang="de-CH" baseline="0" dirty="0"/>
              <a:t>). </a:t>
            </a:r>
          </a:p>
          <a:p>
            <a:endParaRPr lang="de-CH" dirty="0"/>
          </a:p>
          <a:p>
            <a:pPr lvl="0"/>
            <a:r>
              <a:rPr lang="en-US" dirty="0"/>
              <a:t>-Open-loop position control mode:</a:t>
            </a:r>
            <a:br>
              <a:rPr lang="en-US" dirty="0"/>
            </a:br>
            <a:r>
              <a:rPr lang="en-US" dirty="0"/>
              <a:t>Exact execution of predefined reference trajectories. Useful for severely affected patients which have troubles performing movements on their own. A down side is that muscle movements are only generated in a passive way </a:t>
            </a:r>
            <a:r>
              <a:rPr lang="en-US" dirty="0">
                <a:sym typeface="Wingdings" panose="05000000000000000000" pitchFamily="2" charset="2"/>
              </a:rPr>
              <a:t> reduced </a:t>
            </a:r>
            <a:r>
              <a:rPr lang="en-US" dirty="0"/>
              <a:t>active participation and training</a:t>
            </a:r>
          </a:p>
          <a:p>
            <a:pPr lvl="0"/>
            <a:r>
              <a:rPr lang="en-US" dirty="0"/>
              <a:t>-Closed-loop “assist-as-needed” control mode:</a:t>
            </a:r>
            <a:br>
              <a:rPr lang="en-US" dirty="0"/>
            </a:br>
            <a:r>
              <a:rPr lang="en-US" dirty="0"/>
              <a:t>Patient receives as much support or guidance as needed to complete a movement. This way patients are challenged as much as possible</a:t>
            </a:r>
          </a:p>
          <a:p>
            <a:pPr lvl="0"/>
            <a:r>
              <a:rPr lang="en-US" dirty="0"/>
              <a:t>-Force-fields:</a:t>
            </a:r>
            <a:br>
              <a:rPr lang="en-US" dirty="0"/>
            </a:br>
            <a:r>
              <a:rPr lang="en-US" dirty="0"/>
              <a:t>Introduces defined forces which can interfere with or assist a movement </a:t>
            </a:r>
            <a:r>
              <a:rPr lang="en-US" dirty="0">
                <a:sym typeface="Wingdings" panose="05000000000000000000" pitchFamily="2" charset="2"/>
              </a:rPr>
              <a:t> possibility to create movement variability which is part of </a:t>
            </a:r>
            <a:r>
              <a:rPr lang="en-US" dirty="0"/>
              <a:t>physiological movements</a:t>
            </a:r>
          </a:p>
          <a:p>
            <a:pPr lvl="0"/>
            <a:endParaRPr lang="en-US" dirty="0"/>
          </a:p>
          <a:p>
            <a:pPr lvl="0"/>
            <a:r>
              <a:rPr lang="en-US" dirty="0" err="1"/>
              <a:t>Loureiro</a:t>
            </a:r>
            <a:r>
              <a:rPr lang="en-US" baseline="0" dirty="0"/>
              <a:t> et al. 2011</a:t>
            </a:r>
            <a:r>
              <a:rPr lang="en-US" dirty="0"/>
              <a:t>:</a:t>
            </a:r>
          </a:p>
          <a:p>
            <a:pPr lvl="0"/>
            <a:r>
              <a:rPr lang="en-US" dirty="0"/>
              <a:t>Way rehabilitation robots should work:</a:t>
            </a:r>
          </a:p>
          <a:p>
            <a:pPr lvl="0"/>
            <a:r>
              <a:rPr lang="de-CH" dirty="0"/>
              <a:t>Mimik human </a:t>
            </a:r>
            <a:r>
              <a:rPr lang="de-CH" dirty="0" err="1"/>
              <a:t>therapist</a:t>
            </a:r>
            <a:r>
              <a:rPr lang="de-CH" dirty="0"/>
              <a:t> </a:t>
            </a:r>
            <a:r>
              <a:rPr lang="de-CH" dirty="0" err="1"/>
              <a:t>behaviour</a:t>
            </a:r>
            <a:r>
              <a:rPr lang="de-CH" dirty="0"/>
              <a:t>. </a:t>
            </a:r>
            <a:r>
              <a:rPr lang="de-CH" dirty="0" err="1"/>
              <a:t>Be</a:t>
            </a:r>
            <a:r>
              <a:rPr lang="de-CH" dirty="0"/>
              <a:t> </a:t>
            </a:r>
            <a:r>
              <a:rPr lang="de-CH" dirty="0" err="1"/>
              <a:t>compliant</a:t>
            </a:r>
            <a:r>
              <a:rPr lang="de-CH" dirty="0"/>
              <a:t> </a:t>
            </a:r>
            <a:r>
              <a:rPr lang="de-CH" dirty="0" err="1"/>
              <a:t>when</a:t>
            </a:r>
            <a:r>
              <a:rPr lang="de-CH" dirty="0"/>
              <a:t> </a:t>
            </a:r>
            <a:r>
              <a:rPr lang="de-CH" dirty="0" err="1"/>
              <a:t>assisting</a:t>
            </a:r>
            <a:r>
              <a:rPr lang="de-CH" dirty="0"/>
              <a:t> </a:t>
            </a:r>
            <a:r>
              <a:rPr lang="de-CH" dirty="0" err="1"/>
              <a:t>movements</a:t>
            </a:r>
            <a:r>
              <a:rPr lang="de-CH" dirty="0"/>
              <a:t>, </a:t>
            </a:r>
            <a:r>
              <a:rPr lang="de-CH" dirty="0" err="1"/>
              <a:t>provide</a:t>
            </a:r>
            <a:r>
              <a:rPr lang="de-CH" dirty="0"/>
              <a:t> </a:t>
            </a:r>
            <a:r>
              <a:rPr lang="de-CH" dirty="0" err="1"/>
              <a:t>full</a:t>
            </a:r>
            <a:r>
              <a:rPr lang="de-CH" dirty="0"/>
              <a:t> </a:t>
            </a:r>
            <a:r>
              <a:rPr lang="de-CH" dirty="0" err="1"/>
              <a:t>support</a:t>
            </a:r>
            <a:r>
              <a:rPr lang="de-CH" dirty="0"/>
              <a:t> </a:t>
            </a:r>
            <a:r>
              <a:rPr lang="de-CH" dirty="0" err="1"/>
              <a:t>within</a:t>
            </a:r>
            <a:r>
              <a:rPr lang="de-CH" dirty="0"/>
              <a:t> </a:t>
            </a:r>
            <a:r>
              <a:rPr lang="de-CH" dirty="0" err="1"/>
              <a:t>the</a:t>
            </a:r>
            <a:r>
              <a:rPr lang="de-CH" dirty="0"/>
              <a:t> </a:t>
            </a:r>
            <a:r>
              <a:rPr lang="de-CH" dirty="0" err="1"/>
              <a:t>patient’s</a:t>
            </a:r>
            <a:r>
              <a:rPr lang="de-CH" dirty="0"/>
              <a:t> passive </a:t>
            </a:r>
            <a:r>
              <a:rPr lang="de-CH" dirty="0" err="1"/>
              <a:t>range</a:t>
            </a:r>
            <a:r>
              <a:rPr lang="de-CH" dirty="0"/>
              <a:t> </a:t>
            </a:r>
            <a:r>
              <a:rPr lang="de-CH" dirty="0" err="1"/>
              <a:t>of</a:t>
            </a:r>
            <a:r>
              <a:rPr lang="de-CH" dirty="0"/>
              <a:t> </a:t>
            </a:r>
            <a:r>
              <a:rPr lang="de-CH" dirty="0" err="1"/>
              <a:t>motion</a:t>
            </a:r>
            <a:r>
              <a:rPr lang="de-CH" dirty="0"/>
              <a:t> </a:t>
            </a:r>
            <a:r>
              <a:rPr lang="de-CH" dirty="0" err="1"/>
              <a:t>and</a:t>
            </a:r>
            <a:r>
              <a:rPr lang="de-CH" dirty="0"/>
              <a:t> </a:t>
            </a:r>
            <a:r>
              <a:rPr lang="de-CH" dirty="0" err="1"/>
              <a:t>nourish</a:t>
            </a:r>
            <a:r>
              <a:rPr lang="de-CH" dirty="0"/>
              <a:t> </a:t>
            </a:r>
            <a:r>
              <a:rPr lang="de-CH" dirty="0" err="1"/>
              <a:t>the</a:t>
            </a:r>
            <a:r>
              <a:rPr lang="de-CH" dirty="0"/>
              <a:t> </a:t>
            </a:r>
            <a:r>
              <a:rPr lang="de-CH" dirty="0" err="1"/>
              <a:t>patient’s</a:t>
            </a:r>
            <a:r>
              <a:rPr lang="de-CH" dirty="0"/>
              <a:t> </a:t>
            </a:r>
            <a:r>
              <a:rPr lang="de-CH" dirty="0" err="1"/>
              <a:t>confidence</a:t>
            </a:r>
            <a:r>
              <a:rPr lang="de-CH" dirty="0"/>
              <a:t> </a:t>
            </a:r>
            <a:r>
              <a:rPr lang="de-CH" dirty="0" err="1"/>
              <a:t>and</a:t>
            </a:r>
            <a:r>
              <a:rPr lang="de-CH" dirty="0"/>
              <a:t> </a:t>
            </a:r>
            <a:r>
              <a:rPr lang="de-CH" dirty="0" err="1"/>
              <a:t>motivation</a:t>
            </a:r>
            <a:r>
              <a:rPr lang="de-CH" dirty="0"/>
              <a:t> </a:t>
            </a:r>
            <a:r>
              <a:rPr lang="de-CH" dirty="0" err="1"/>
              <a:t>levels</a:t>
            </a:r>
            <a:r>
              <a:rPr lang="de-CH" dirty="0"/>
              <a:t> </a:t>
            </a:r>
            <a:r>
              <a:rPr lang="de-CH" dirty="0" err="1"/>
              <a:t>through</a:t>
            </a:r>
            <a:r>
              <a:rPr lang="de-CH" dirty="0"/>
              <a:t> goal-</a:t>
            </a:r>
            <a:r>
              <a:rPr lang="de-CH" dirty="0" err="1"/>
              <a:t>oriented</a:t>
            </a:r>
            <a:r>
              <a:rPr lang="de-CH" baseline="0" dirty="0"/>
              <a:t> informative </a:t>
            </a:r>
            <a:r>
              <a:rPr lang="de-CH" baseline="0" dirty="0" err="1"/>
              <a:t>biofeedback</a:t>
            </a:r>
            <a:r>
              <a:rPr lang="de-CH" baseline="0" dirty="0"/>
              <a:t>.</a:t>
            </a:r>
          </a:p>
          <a:p>
            <a:pPr lvl="0"/>
            <a:endParaRPr lang="de-CH" baseline="0" dirty="0"/>
          </a:p>
          <a:p>
            <a:pPr lvl="0"/>
            <a:r>
              <a:rPr lang="de-CH" baseline="0" dirty="0"/>
              <a:t>Passive </a:t>
            </a:r>
            <a:r>
              <a:rPr lang="de-CH" baseline="0" dirty="0" err="1"/>
              <a:t>systems</a:t>
            </a:r>
            <a:r>
              <a:rPr lang="de-CH" baseline="0" dirty="0"/>
              <a:t> </a:t>
            </a:r>
            <a:r>
              <a:rPr lang="de-CH" baseline="0" dirty="0" err="1"/>
              <a:t>often</a:t>
            </a:r>
            <a:r>
              <a:rPr lang="de-CH" baseline="0" dirty="0"/>
              <a:t> </a:t>
            </a:r>
            <a:r>
              <a:rPr lang="de-CH" baseline="0" dirty="0" err="1"/>
              <a:t>consist</a:t>
            </a:r>
            <a:r>
              <a:rPr lang="de-CH" baseline="0" dirty="0"/>
              <a:t> </a:t>
            </a:r>
            <a:r>
              <a:rPr lang="de-CH" baseline="0" dirty="0" err="1"/>
              <a:t>of</a:t>
            </a:r>
            <a:r>
              <a:rPr lang="de-CH" baseline="0" dirty="0"/>
              <a:t> </a:t>
            </a:r>
            <a:r>
              <a:rPr lang="de-CH" baseline="0" dirty="0" err="1"/>
              <a:t>mechanical</a:t>
            </a:r>
            <a:r>
              <a:rPr lang="de-CH" baseline="0" dirty="0"/>
              <a:t> </a:t>
            </a:r>
            <a:r>
              <a:rPr lang="de-CH" baseline="0" dirty="0" err="1"/>
              <a:t>linkages</a:t>
            </a:r>
            <a:r>
              <a:rPr lang="de-CH" baseline="0" dirty="0"/>
              <a:t> </a:t>
            </a:r>
            <a:r>
              <a:rPr lang="de-CH" baseline="0" dirty="0" err="1"/>
              <a:t>that</a:t>
            </a:r>
            <a:r>
              <a:rPr lang="de-CH" baseline="0" dirty="0"/>
              <a:t> </a:t>
            </a:r>
            <a:r>
              <a:rPr lang="de-CH" baseline="0" dirty="0" err="1"/>
              <a:t>move</a:t>
            </a:r>
            <a:r>
              <a:rPr lang="de-CH" baseline="0" dirty="0"/>
              <a:t> </a:t>
            </a:r>
            <a:r>
              <a:rPr lang="de-CH" baseline="0" dirty="0" err="1"/>
              <a:t>without</a:t>
            </a:r>
            <a:r>
              <a:rPr lang="de-CH" baseline="0" dirty="0"/>
              <a:t> </a:t>
            </a:r>
            <a:r>
              <a:rPr lang="de-CH" baseline="0" dirty="0" err="1"/>
              <a:t>much</a:t>
            </a:r>
            <a:r>
              <a:rPr lang="de-CH" baseline="0" dirty="0"/>
              <a:t> </a:t>
            </a:r>
            <a:r>
              <a:rPr lang="de-CH" baseline="0" dirty="0" err="1"/>
              <a:t>resistance</a:t>
            </a:r>
            <a:r>
              <a:rPr lang="de-CH" baseline="0" dirty="0"/>
              <a:t> </a:t>
            </a:r>
            <a:r>
              <a:rPr lang="de-CH" baseline="0" dirty="0" err="1"/>
              <a:t>when</a:t>
            </a:r>
            <a:r>
              <a:rPr lang="de-CH" baseline="0" dirty="0"/>
              <a:t> </a:t>
            </a:r>
            <a:r>
              <a:rPr lang="de-CH" baseline="0" dirty="0" err="1"/>
              <a:t>pushed</a:t>
            </a:r>
            <a:r>
              <a:rPr lang="de-CH" baseline="0" dirty="0"/>
              <a:t> </a:t>
            </a:r>
            <a:r>
              <a:rPr lang="de-CH" baseline="0" dirty="0" err="1"/>
              <a:t>or</a:t>
            </a:r>
            <a:r>
              <a:rPr lang="de-CH" baseline="0" dirty="0"/>
              <a:t> </a:t>
            </a:r>
            <a:r>
              <a:rPr lang="de-CH" baseline="0" dirty="0" err="1"/>
              <a:t>pulled</a:t>
            </a:r>
            <a:r>
              <a:rPr lang="de-CH" baseline="0" dirty="0"/>
              <a:t>.</a:t>
            </a:r>
          </a:p>
          <a:p>
            <a:pPr lvl="0"/>
            <a:endParaRPr lang="de-CH" baseline="0" dirty="0"/>
          </a:p>
          <a:p>
            <a:pPr lvl="0"/>
            <a:r>
              <a:rPr lang="de-CH" baseline="0" dirty="0" err="1"/>
              <a:t>Active</a:t>
            </a:r>
            <a:r>
              <a:rPr lang="de-CH" baseline="0" dirty="0"/>
              <a:t> </a:t>
            </a:r>
            <a:r>
              <a:rPr lang="de-CH" baseline="0" dirty="0" err="1"/>
              <a:t>systems</a:t>
            </a:r>
            <a:r>
              <a:rPr lang="de-CH" baseline="0" dirty="0"/>
              <a:t> </a:t>
            </a:r>
            <a:r>
              <a:rPr lang="de-CH" baseline="0" dirty="0" err="1"/>
              <a:t>are</a:t>
            </a:r>
            <a:r>
              <a:rPr lang="de-CH" baseline="0" dirty="0"/>
              <a:t> </a:t>
            </a:r>
            <a:r>
              <a:rPr lang="de-CH" baseline="0" dirty="0" err="1"/>
              <a:t>operated</a:t>
            </a:r>
            <a:r>
              <a:rPr lang="de-CH" baseline="0" dirty="0"/>
              <a:t> </a:t>
            </a:r>
            <a:r>
              <a:rPr lang="de-CH" baseline="0" dirty="0" err="1"/>
              <a:t>using</a:t>
            </a:r>
            <a:r>
              <a:rPr lang="de-CH" baseline="0" dirty="0"/>
              <a:t> traditional </a:t>
            </a:r>
            <a:r>
              <a:rPr lang="de-CH" baseline="0" dirty="0" err="1"/>
              <a:t>position</a:t>
            </a:r>
            <a:r>
              <a:rPr lang="de-CH" baseline="0" dirty="0"/>
              <a:t> </a:t>
            </a:r>
            <a:r>
              <a:rPr lang="de-CH" baseline="0" dirty="0" err="1"/>
              <a:t>control</a:t>
            </a:r>
            <a:r>
              <a:rPr lang="de-CH" baseline="0" dirty="0"/>
              <a:t>, </a:t>
            </a:r>
            <a:r>
              <a:rPr lang="de-CH" baseline="0" dirty="0" err="1"/>
              <a:t>moving</a:t>
            </a:r>
            <a:r>
              <a:rPr lang="de-CH" baseline="0" dirty="0"/>
              <a:t> a </a:t>
            </a:r>
            <a:r>
              <a:rPr lang="de-CH" baseline="0" dirty="0" err="1"/>
              <a:t>patients</a:t>
            </a:r>
            <a:r>
              <a:rPr lang="de-CH" baseline="0" dirty="0"/>
              <a:t> arm </a:t>
            </a:r>
            <a:r>
              <a:rPr lang="de-CH" baseline="0" dirty="0" err="1"/>
              <a:t>from</a:t>
            </a:r>
            <a:r>
              <a:rPr lang="de-CH" baseline="0" dirty="0"/>
              <a:t> </a:t>
            </a:r>
            <a:r>
              <a:rPr lang="de-CH" baseline="0" dirty="0" err="1"/>
              <a:t>point</a:t>
            </a:r>
            <a:r>
              <a:rPr lang="de-CH" baseline="0" dirty="0"/>
              <a:t> A </a:t>
            </a:r>
            <a:r>
              <a:rPr lang="de-CH" baseline="0" dirty="0" err="1"/>
              <a:t>to</a:t>
            </a:r>
            <a:r>
              <a:rPr lang="de-CH" baseline="0" dirty="0"/>
              <a:t> B </a:t>
            </a:r>
            <a:r>
              <a:rPr lang="de-CH" baseline="0" dirty="0" err="1"/>
              <a:t>using</a:t>
            </a:r>
            <a:r>
              <a:rPr lang="de-CH" baseline="0" dirty="0"/>
              <a:t> a </a:t>
            </a:r>
            <a:r>
              <a:rPr lang="de-CH" baseline="0" dirty="0" err="1"/>
              <a:t>certain</a:t>
            </a:r>
            <a:r>
              <a:rPr lang="de-CH" baseline="0" dirty="0"/>
              <a:t> </a:t>
            </a:r>
            <a:r>
              <a:rPr lang="de-CH" baseline="0" dirty="0" err="1"/>
              <a:t>velocity</a:t>
            </a:r>
            <a:r>
              <a:rPr lang="de-CH" baseline="0" dirty="0"/>
              <a:t> </a:t>
            </a:r>
            <a:r>
              <a:rPr lang="de-CH" baseline="0" dirty="0" err="1"/>
              <a:t>profile</a:t>
            </a:r>
            <a:r>
              <a:rPr lang="de-CH" baseline="0" dirty="0"/>
              <a:t>.</a:t>
            </a:r>
          </a:p>
          <a:p>
            <a:pPr lvl="0"/>
            <a:endParaRPr lang="de-CH" baseline="0" dirty="0"/>
          </a:p>
          <a:p>
            <a:pPr lvl="0"/>
            <a:r>
              <a:rPr lang="de-CH" baseline="0" dirty="0"/>
              <a:t>Interactive </a:t>
            </a:r>
            <a:r>
              <a:rPr lang="de-CH" baseline="0" dirty="0" err="1"/>
              <a:t>systems</a:t>
            </a:r>
            <a:r>
              <a:rPr lang="de-CH" baseline="0" dirty="0"/>
              <a:t> </a:t>
            </a:r>
            <a:r>
              <a:rPr lang="de-CH" baseline="0" dirty="0" err="1"/>
              <a:t>are</a:t>
            </a:r>
            <a:r>
              <a:rPr lang="de-CH" baseline="0" dirty="0"/>
              <a:t> </a:t>
            </a:r>
            <a:r>
              <a:rPr lang="de-CH" baseline="0" dirty="0" err="1"/>
              <a:t>often</a:t>
            </a:r>
            <a:r>
              <a:rPr lang="de-CH" baseline="0" dirty="0"/>
              <a:t> </a:t>
            </a:r>
            <a:r>
              <a:rPr lang="de-CH" baseline="0" dirty="0" err="1"/>
              <a:t>backdriveable</a:t>
            </a:r>
            <a:r>
              <a:rPr lang="de-CH" baseline="0" dirty="0"/>
              <a:t> </a:t>
            </a:r>
            <a:r>
              <a:rPr lang="de-CH" baseline="0" dirty="0" err="1"/>
              <a:t>and</a:t>
            </a:r>
            <a:r>
              <a:rPr lang="de-CH" baseline="0" dirty="0"/>
              <a:t> </a:t>
            </a:r>
            <a:r>
              <a:rPr lang="de-CH" baseline="0" dirty="0" err="1"/>
              <a:t>posses</a:t>
            </a:r>
            <a:r>
              <a:rPr lang="de-CH" baseline="0" dirty="0"/>
              <a:t> </a:t>
            </a:r>
            <a:r>
              <a:rPr lang="de-CH" baseline="0" dirty="0" err="1"/>
              <a:t>low</a:t>
            </a:r>
            <a:r>
              <a:rPr lang="de-CH" baseline="0" dirty="0"/>
              <a:t>, </a:t>
            </a:r>
            <a:r>
              <a:rPr lang="de-CH" baseline="0" dirty="0" err="1"/>
              <a:t>intrinsic</a:t>
            </a:r>
            <a:r>
              <a:rPr lang="de-CH" baseline="0" dirty="0"/>
              <a:t>, end </a:t>
            </a:r>
            <a:r>
              <a:rPr lang="de-CH" baseline="0" dirty="0" err="1"/>
              <a:t>point</a:t>
            </a:r>
            <a:r>
              <a:rPr lang="de-CH" baseline="0" dirty="0"/>
              <a:t> </a:t>
            </a:r>
            <a:r>
              <a:rPr lang="de-CH" baseline="0" dirty="0" err="1"/>
              <a:t>impedance</a:t>
            </a:r>
            <a:r>
              <a:rPr lang="de-CH" baseline="0" dirty="0"/>
              <a:t>.</a:t>
            </a:r>
          </a:p>
          <a:p>
            <a:pPr lvl="0"/>
            <a:endParaRPr lang="de-CH" baseline="0" dirty="0"/>
          </a:p>
          <a:p>
            <a:pPr defTabSz="882142">
              <a:defRPr/>
            </a:pPr>
            <a:r>
              <a:rPr lang="en-US" b="0" dirty="0"/>
              <a:t>Book: Introduction to Neural Engineering for Motor Rehabilitation</a:t>
            </a:r>
          </a:p>
          <a:p>
            <a:pPr defTabSz="882142">
              <a:defRPr/>
            </a:pPr>
            <a:r>
              <a:rPr lang="en-US" dirty="0"/>
              <a:t>Challenge-based control:</a:t>
            </a:r>
          </a:p>
          <a:p>
            <a:pPr defTabSz="882142">
              <a:defRPr/>
            </a:pPr>
            <a:r>
              <a:rPr lang="en-US" dirty="0"/>
              <a:t>Force-fields:</a:t>
            </a:r>
            <a:br>
              <a:rPr lang="en-US" dirty="0"/>
            </a:br>
            <a:r>
              <a:rPr lang="en-US" dirty="0"/>
              <a:t>Interfering or assisting forces. Provides m</a:t>
            </a:r>
            <a:r>
              <a:rPr lang="en-US" dirty="0">
                <a:sym typeface="Wingdings" panose="05000000000000000000" pitchFamily="2" charset="2"/>
              </a:rPr>
              <a:t>ovement variability.</a:t>
            </a:r>
            <a:endParaRPr lang="de-CH" dirty="0"/>
          </a:p>
          <a:p>
            <a:pPr defTabSz="882142">
              <a:defRPr/>
            </a:pPr>
            <a:endParaRPr lang="de-CH" dirty="0"/>
          </a:p>
          <a:p>
            <a:pPr defTabSz="882142">
              <a:defRPr/>
            </a:pPr>
            <a:r>
              <a:rPr lang="de-CH" dirty="0"/>
              <a:t>Passive </a:t>
            </a:r>
            <a:r>
              <a:rPr lang="de-CH" dirty="0" err="1"/>
              <a:t>control</a:t>
            </a:r>
            <a:r>
              <a:rPr lang="de-CH" dirty="0"/>
              <a:t>:</a:t>
            </a:r>
          </a:p>
          <a:p>
            <a:pPr defTabSz="882142">
              <a:defRPr/>
            </a:pPr>
            <a:r>
              <a:rPr lang="en-US" dirty="0"/>
              <a:t>Limb is constraint to a determined range of motion but else freely moveable.</a:t>
            </a:r>
          </a:p>
          <a:p>
            <a:pPr defTabSz="882142">
              <a:defRPr/>
            </a:pPr>
            <a:r>
              <a:rPr lang="en-US" dirty="0"/>
              <a:t>For lightly affected patients in combination with gravity reduction.</a:t>
            </a:r>
          </a:p>
          <a:p>
            <a:pPr defTabSz="882142">
              <a:defRPr/>
            </a:pPr>
            <a:endParaRPr lang="de-CH" dirty="0"/>
          </a:p>
          <a:p>
            <a:pPr defTabSz="882142">
              <a:defRPr/>
            </a:pPr>
            <a:r>
              <a:rPr lang="de-CH" dirty="0" err="1"/>
              <a:t>Active</a:t>
            </a:r>
            <a:r>
              <a:rPr lang="de-CH" dirty="0"/>
              <a:t> </a:t>
            </a:r>
            <a:r>
              <a:rPr lang="de-CH" dirty="0" err="1"/>
              <a:t>control</a:t>
            </a:r>
            <a:r>
              <a:rPr lang="de-CH" dirty="0"/>
              <a:t>:</a:t>
            </a:r>
          </a:p>
          <a:p>
            <a:pPr defTabSz="882142">
              <a:defRPr/>
            </a:pPr>
            <a:r>
              <a:rPr lang="en-US" dirty="0"/>
              <a:t>Robot moves patients limbs through a predefined path.</a:t>
            </a:r>
          </a:p>
          <a:p>
            <a:pPr defTabSz="882142">
              <a:defRPr/>
            </a:pPr>
            <a:r>
              <a:rPr lang="en-US" dirty="0"/>
              <a:t>For severely affected patients that can’t move on their own. </a:t>
            </a:r>
            <a:br>
              <a:rPr lang="en-US" dirty="0"/>
            </a:br>
            <a:r>
              <a:rPr lang="en-US" dirty="0"/>
              <a:t>R</a:t>
            </a:r>
            <a:r>
              <a:rPr lang="en-US" dirty="0">
                <a:sym typeface="Wingdings" panose="05000000000000000000" pitchFamily="2" charset="2"/>
              </a:rPr>
              <a:t>educed patient </a:t>
            </a:r>
            <a:r>
              <a:rPr lang="en-US" dirty="0"/>
              <a:t>activity can limit learning.</a:t>
            </a:r>
          </a:p>
          <a:p>
            <a:pPr defTabSz="882142">
              <a:defRPr/>
            </a:pPr>
            <a:endParaRPr lang="de-CH" dirty="0"/>
          </a:p>
          <a:p>
            <a:pPr defTabSz="882142">
              <a:defRPr/>
            </a:pPr>
            <a:r>
              <a:rPr lang="de-CH" dirty="0"/>
              <a:t>Patient-</a:t>
            </a:r>
            <a:r>
              <a:rPr lang="de-CH" dirty="0" err="1"/>
              <a:t>cooperative</a:t>
            </a:r>
            <a:r>
              <a:rPr lang="de-CH" dirty="0"/>
              <a:t> </a:t>
            </a:r>
            <a:r>
              <a:rPr lang="de-CH" dirty="0" err="1"/>
              <a:t>control</a:t>
            </a:r>
            <a:r>
              <a:rPr lang="de-CH" dirty="0"/>
              <a:t>:</a:t>
            </a:r>
          </a:p>
          <a:p>
            <a:pPr defTabSz="882142">
              <a:defRPr/>
            </a:pPr>
            <a:r>
              <a:rPr lang="en-US" dirty="0"/>
              <a:t>Provides assistance when performing a movement.</a:t>
            </a:r>
          </a:p>
          <a:p>
            <a:pPr defTabSz="882142">
              <a:defRPr/>
            </a:pPr>
            <a:r>
              <a:rPr lang="en-US" dirty="0"/>
              <a:t>Provides challenges such as resistance and constraints on the unaffected limb. </a:t>
            </a:r>
          </a:p>
          <a:p>
            <a:pPr defTabSz="882142">
              <a:defRPr/>
            </a:pPr>
            <a:r>
              <a:rPr lang="en-US" dirty="0"/>
              <a:t>Haptic simulation provides interactive environment</a:t>
            </a:r>
          </a:p>
          <a:p>
            <a:pPr defTabSz="882142">
              <a:defRPr/>
            </a:pPr>
            <a:endParaRPr lang="de-CH" b="0" dirty="0"/>
          </a:p>
          <a:p>
            <a:r>
              <a:rPr lang="de-CH" b="0" dirty="0"/>
              <a:t>Path Control </a:t>
            </a:r>
          </a:p>
          <a:p>
            <a:r>
              <a:rPr lang="en-US" dirty="0"/>
              <a:t>•Path is like a virtual rail </a:t>
            </a:r>
          </a:p>
          <a:p>
            <a:r>
              <a:rPr lang="en-US" dirty="0"/>
              <a:t>•Patient controls timing of movement </a:t>
            </a:r>
          </a:p>
          <a:p>
            <a:r>
              <a:rPr lang="en-US" dirty="0"/>
              <a:t>•Robot applies assistive and corrective torques </a:t>
            </a:r>
          </a:p>
        </p:txBody>
      </p:sp>
      <p:sp>
        <p:nvSpPr>
          <p:cNvPr id="4" name="Slide Number Placeholder 3"/>
          <p:cNvSpPr>
            <a:spLocks noGrp="1"/>
          </p:cNvSpPr>
          <p:nvPr>
            <p:ph type="sldNum" sz="quarter" idx="10"/>
          </p:nvPr>
        </p:nvSpPr>
        <p:spPr/>
        <p:txBody>
          <a:bodyPr/>
          <a:lstStyle/>
          <a:p>
            <a:fld id="{4A5CCBA3-A251-43A9-B1B9-B309A3F689C0}" type="slidenum">
              <a:rPr lang="de-CH" smtClean="0"/>
              <a:t>18</a:t>
            </a:fld>
            <a:endParaRPr lang="de-CH" dirty="0"/>
          </a:p>
        </p:txBody>
      </p:sp>
    </p:spTree>
    <p:extLst>
      <p:ext uri="{BB962C8B-B14F-4D97-AF65-F5344CB8AC3E}">
        <p14:creationId xmlns:p14="http://schemas.microsoft.com/office/powerpoint/2010/main" val="1537036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Therapy</a:t>
            </a:r>
            <a:r>
              <a:rPr lang="de-CH" dirty="0"/>
              <a:t> </a:t>
            </a:r>
            <a:r>
              <a:rPr lang="de-CH" dirty="0" err="1"/>
              <a:t>duration</a:t>
            </a:r>
            <a:r>
              <a:rPr lang="de-CH" dirty="0"/>
              <a:t>, </a:t>
            </a:r>
            <a:r>
              <a:rPr lang="de-CH" dirty="0" err="1"/>
              <a:t>frequency</a:t>
            </a:r>
            <a:endParaRPr lang="de-CH"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err="1"/>
              <a:t>Therapy</a:t>
            </a:r>
            <a:r>
              <a:rPr lang="de-CH" baseline="0" dirty="0"/>
              <a:t> </a:t>
            </a:r>
            <a:r>
              <a:rPr lang="de-CH" baseline="0" dirty="0" err="1"/>
              <a:t>duration</a:t>
            </a:r>
            <a:r>
              <a:rPr lang="de-CH" baseline="0" dirty="0"/>
              <a:t> </a:t>
            </a:r>
            <a:r>
              <a:rPr lang="de-CH" baseline="0" dirty="0" err="1"/>
              <a:t>and</a:t>
            </a:r>
            <a:r>
              <a:rPr lang="de-CH" baseline="0" dirty="0"/>
              <a:t> </a:t>
            </a:r>
            <a:r>
              <a:rPr lang="de-CH" baseline="0" dirty="0" err="1"/>
              <a:t>frequency</a:t>
            </a:r>
            <a:r>
              <a:rPr lang="de-CH" baseline="0" dirty="0"/>
              <a:t> </a:t>
            </a:r>
            <a:r>
              <a:rPr lang="de-CH" baseline="0" dirty="0" err="1"/>
              <a:t>is</a:t>
            </a:r>
            <a:r>
              <a:rPr lang="de-CH" baseline="0" dirty="0"/>
              <a:t> </a:t>
            </a:r>
            <a:r>
              <a:rPr lang="de-CH" baseline="0" dirty="0" err="1"/>
              <a:t>often</a:t>
            </a:r>
            <a:r>
              <a:rPr lang="de-CH" baseline="0" dirty="0"/>
              <a:t> not </a:t>
            </a:r>
            <a:r>
              <a:rPr lang="de-CH" baseline="0" dirty="0" err="1"/>
              <a:t>adhering</a:t>
            </a:r>
            <a:r>
              <a:rPr lang="de-CH" baseline="0" dirty="0"/>
              <a:t> </a:t>
            </a:r>
            <a:r>
              <a:rPr lang="de-CH" baseline="0" dirty="0" err="1"/>
              <a:t>to</a:t>
            </a:r>
            <a:r>
              <a:rPr lang="de-CH" baseline="0" dirty="0"/>
              <a:t> </a:t>
            </a:r>
            <a:r>
              <a:rPr lang="de-CH" baseline="0" dirty="0" err="1"/>
              <a:t>proposed</a:t>
            </a:r>
            <a:r>
              <a:rPr lang="de-CH" baseline="0" dirty="0"/>
              <a:t> </a:t>
            </a:r>
            <a:r>
              <a:rPr lang="de-CH" baseline="0" dirty="0" err="1"/>
              <a:t>amounts</a:t>
            </a:r>
            <a:r>
              <a:rPr lang="de-CH" baseline="0" dirty="0"/>
              <a:t> </a:t>
            </a:r>
            <a:r>
              <a:rPr lang="de-CH" baseline="0" dirty="0" err="1"/>
              <a:t>from</a:t>
            </a:r>
            <a:r>
              <a:rPr lang="de-CH" baseline="0" dirty="0"/>
              <a:t> </a:t>
            </a:r>
            <a:r>
              <a:rPr lang="de-CH" baseline="0" dirty="0" err="1"/>
              <a:t>scientific</a:t>
            </a:r>
            <a:r>
              <a:rPr lang="de-CH" baseline="0" dirty="0"/>
              <a:t> </a:t>
            </a:r>
            <a:r>
              <a:rPr lang="de-CH" baseline="0" dirty="0" err="1"/>
              <a:t>knowledge</a:t>
            </a:r>
            <a:r>
              <a:rPr lang="de-CH" baseline="0" dirty="0"/>
              <a:t> but limited </a:t>
            </a:r>
            <a:r>
              <a:rPr lang="de-CH" baseline="0" dirty="0" err="1"/>
              <a:t>by</a:t>
            </a:r>
            <a:r>
              <a:rPr lang="de-CH" baseline="0" dirty="0"/>
              <a:t> </a:t>
            </a:r>
            <a:r>
              <a:rPr lang="de-CH" baseline="0" dirty="0" err="1"/>
              <a:t>the</a:t>
            </a:r>
            <a:r>
              <a:rPr lang="de-CH" baseline="0" dirty="0"/>
              <a:t> </a:t>
            </a:r>
            <a:r>
              <a:rPr lang="de-CH" baseline="0" dirty="0" err="1"/>
              <a:t>availability</a:t>
            </a:r>
            <a:r>
              <a:rPr lang="de-CH" baseline="0" dirty="0"/>
              <a:t> </a:t>
            </a:r>
            <a:r>
              <a:rPr lang="de-CH" baseline="0" dirty="0" err="1"/>
              <a:t>of</a:t>
            </a:r>
            <a:r>
              <a:rPr lang="de-CH" baseline="0" dirty="0"/>
              <a:t> </a:t>
            </a:r>
            <a:r>
              <a:rPr lang="de-CH" baseline="0" dirty="0" err="1"/>
              <a:t>therapists</a:t>
            </a:r>
            <a:r>
              <a:rPr lang="de-CH" baseline="0" dirty="0"/>
              <a:t> </a:t>
            </a:r>
            <a:r>
              <a:rPr lang="de-CH" baseline="0" dirty="0" err="1"/>
              <a:t>and</a:t>
            </a:r>
            <a:r>
              <a:rPr lang="de-CH" baseline="0" dirty="0"/>
              <a:t> </a:t>
            </a:r>
            <a:r>
              <a:rPr lang="de-CH" baseline="0" dirty="0" err="1"/>
              <a:t>staff</a:t>
            </a:r>
            <a:r>
              <a:rPr lang="de-CH" baseline="0" dirty="0"/>
              <a:t>. Robot-</a:t>
            </a:r>
            <a:r>
              <a:rPr lang="de-CH" baseline="0" dirty="0" err="1"/>
              <a:t>assisted</a:t>
            </a:r>
            <a:r>
              <a:rPr lang="de-CH" baseline="0" dirty="0"/>
              <a:t> </a:t>
            </a:r>
            <a:r>
              <a:rPr lang="de-CH" baseline="0" dirty="0" err="1"/>
              <a:t>therapy</a:t>
            </a:r>
            <a:r>
              <a:rPr lang="de-CH" baseline="0" dirty="0"/>
              <a:t> </a:t>
            </a:r>
            <a:r>
              <a:rPr lang="de-CH" baseline="0" dirty="0" err="1"/>
              <a:t>can</a:t>
            </a:r>
            <a:r>
              <a:rPr lang="de-CH" baseline="0" dirty="0"/>
              <a:t> </a:t>
            </a:r>
            <a:r>
              <a:rPr lang="de-CH" baseline="0" dirty="0" err="1"/>
              <a:t>improve</a:t>
            </a:r>
            <a:r>
              <a:rPr lang="de-CH" baseline="0" dirty="0"/>
              <a:t> </a:t>
            </a:r>
            <a:r>
              <a:rPr lang="de-CH" baseline="0" dirty="0" err="1"/>
              <a:t>that</a:t>
            </a:r>
            <a:r>
              <a:rPr lang="de-CH" baseline="0" dirty="0"/>
              <a:t> </a:t>
            </a:r>
            <a:r>
              <a:rPr lang="de-CH" baseline="0" dirty="0" err="1"/>
              <a:t>by</a:t>
            </a:r>
            <a:r>
              <a:rPr lang="de-CH" baseline="0" dirty="0"/>
              <a:t> </a:t>
            </a:r>
            <a:r>
              <a:rPr lang="de-CH" baseline="0" dirty="0" err="1"/>
              <a:t>freeing</a:t>
            </a:r>
            <a:r>
              <a:rPr lang="de-CH" baseline="0" dirty="0"/>
              <a:t> </a:t>
            </a:r>
            <a:r>
              <a:rPr lang="de-CH" baseline="0" dirty="0" err="1"/>
              <a:t>therapists</a:t>
            </a:r>
            <a:r>
              <a:rPr lang="de-CH" baseline="0" dirty="0"/>
              <a:t> </a:t>
            </a:r>
            <a:r>
              <a:rPr lang="de-CH" baseline="0" dirty="0" err="1"/>
              <a:t>from</a:t>
            </a:r>
            <a:r>
              <a:rPr lang="de-CH" baseline="0" dirty="0"/>
              <a:t> </a:t>
            </a:r>
            <a:r>
              <a:rPr lang="de-CH" dirty="0" err="1"/>
              <a:t>physically</a:t>
            </a:r>
            <a:r>
              <a:rPr lang="de-CH" dirty="0"/>
              <a:t> </a:t>
            </a:r>
            <a:r>
              <a:rPr lang="de-CH" dirty="0" err="1"/>
              <a:t>exhausting</a:t>
            </a:r>
            <a:r>
              <a:rPr lang="de-CH" dirty="0"/>
              <a:t>, </a:t>
            </a:r>
            <a:r>
              <a:rPr lang="de-CH" dirty="0" err="1"/>
              <a:t>manual</a:t>
            </a:r>
            <a:r>
              <a:rPr lang="de-CH" dirty="0"/>
              <a:t> </a:t>
            </a:r>
            <a:r>
              <a:rPr lang="de-CH" dirty="0" err="1"/>
              <a:t>work</a:t>
            </a:r>
            <a:r>
              <a:rPr lang="de-CH" dirty="0"/>
              <a:t> </a:t>
            </a:r>
            <a:r>
              <a:rPr lang="de-CH" dirty="0" err="1"/>
              <a:t>of</a:t>
            </a:r>
            <a:r>
              <a:rPr lang="de-CH" dirty="0"/>
              <a:t> </a:t>
            </a:r>
            <a:r>
              <a:rPr lang="de-CH" dirty="0" err="1"/>
              <a:t>guiding</a:t>
            </a:r>
            <a:r>
              <a:rPr lang="de-CH" dirty="0"/>
              <a:t> </a:t>
            </a:r>
            <a:r>
              <a:rPr lang="de-CH" dirty="0" err="1"/>
              <a:t>patients</a:t>
            </a:r>
            <a:r>
              <a:rPr lang="de-CH" dirty="0"/>
              <a:t> </a:t>
            </a:r>
            <a:r>
              <a:rPr lang="de-CH" dirty="0" err="1"/>
              <a:t>movements</a:t>
            </a:r>
            <a:r>
              <a:rPr lang="de-CH" dirty="0"/>
              <a:t> (</a:t>
            </a:r>
            <a:r>
              <a:rPr lang="de-CH" dirty="0" err="1"/>
              <a:t>conventional</a:t>
            </a:r>
            <a:r>
              <a:rPr lang="de-CH" dirty="0"/>
              <a:t> </a:t>
            </a:r>
            <a:r>
              <a:rPr lang="de-CH" dirty="0" err="1"/>
              <a:t>gait</a:t>
            </a:r>
            <a:r>
              <a:rPr lang="de-CH" dirty="0"/>
              <a:t> </a:t>
            </a:r>
            <a:r>
              <a:rPr lang="de-CH" dirty="0" err="1"/>
              <a:t>therapy</a:t>
            </a:r>
            <a:r>
              <a:rPr lang="de-CH" dirty="0"/>
              <a:t> </a:t>
            </a:r>
            <a:r>
              <a:rPr lang="de-CH" dirty="0" err="1"/>
              <a:t>often</a:t>
            </a:r>
            <a:r>
              <a:rPr lang="de-CH" baseline="0" dirty="0"/>
              <a:t> </a:t>
            </a:r>
            <a:r>
              <a:rPr lang="de-CH" baseline="0" dirty="0" err="1"/>
              <a:t>requires</a:t>
            </a:r>
            <a:r>
              <a:rPr lang="de-CH" baseline="0" dirty="0"/>
              <a:t> </a:t>
            </a:r>
            <a:r>
              <a:rPr lang="de-CH" baseline="0" dirty="0" err="1"/>
              <a:t>more</a:t>
            </a:r>
            <a:r>
              <a:rPr lang="de-CH" baseline="0" dirty="0"/>
              <a:t> </a:t>
            </a:r>
            <a:r>
              <a:rPr lang="de-CH" baseline="0" dirty="0" err="1"/>
              <a:t>than</a:t>
            </a:r>
            <a:r>
              <a:rPr lang="de-CH" baseline="0" dirty="0"/>
              <a:t> 3 </a:t>
            </a:r>
            <a:r>
              <a:rPr lang="de-CH" baseline="0" dirty="0" err="1"/>
              <a:t>therapists</a:t>
            </a:r>
            <a:r>
              <a:rPr lang="de-CH" dirty="0"/>
              <a:t>) so</a:t>
            </a:r>
            <a:r>
              <a:rPr lang="de-CH" baseline="0" dirty="0"/>
              <a:t> </a:t>
            </a:r>
            <a:r>
              <a:rPr lang="de-CH" baseline="0" dirty="0" err="1"/>
              <a:t>that</a:t>
            </a:r>
            <a:r>
              <a:rPr lang="de-CH" baseline="0" dirty="0"/>
              <a:t> </a:t>
            </a:r>
            <a:r>
              <a:rPr lang="de-CH" baseline="0" dirty="0" err="1"/>
              <a:t>therapists</a:t>
            </a:r>
            <a:r>
              <a:rPr lang="de-CH" baseline="0" dirty="0"/>
              <a:t> </a:t>
            </a:r>
            <a:r>
              <a:rPr lang="de-CH" baseline="0" dirty="0" err="1"/>
              <a:t>can</a:t>
            </a:r>
            <a:r>
              <a:rPr lang="de-CH" baseline="0" dirty="0"/>
              <a:t> </a:t>
            </a:r>
            <a:r>
              <a:rPr lang="de-CH" baseline="0" dirty="0" err="1"/>
              <a:t>focus</a:t>
            </a:r>
            <a:r>
              <a:rPr lang="de-CH" baseline="0" dirty="0"/>
              <a:t> on </a:t>
            </a:r>
            <a:r>
              <a:rPr lang="de-CH" baseline="0" dirty="0" err="1"/>
              <a:t>patients</a:t>
            </a:r>
            <a:r>
              <a:rPr lang="de-CH" baseline="0" dirty="0"/>
              <a:t> </a:t>
            </a:r>
            <a:r>
              <a:rPr lang="de-CH" baseline="0" dirty="0" err="1"/>
              <a:t>and</a:t>
            </a:r>
            <a:r>
              <a:rPr lang="de-CH" baseline="0" dirty="0"/>
              <a:t> </a:t>
            </a:r>
            <a:r>
              <a:rPr lang="de-CH" baseline="0" dirty="0" err="1"/>
              <a:t>therapy</a:t>
            </a:r>
            <a:endParaRPr lang="de-CH" baseline="0" dirty="0"/>
          </a:p>
          <a:p>
            <a:endParaRPr lang="de-CH" baseline="0" dirty="0"/>
          </a:p>
          <a:p>
            <a:r>
              <a:rPr lang="de-CH" baseline="0" dirty="0" err="1"/>
              <a:t>Reliability</a:t>
            </a:r>
            <a:r>
              <a:rPr lang="de-CH" baseline="0" dirty="0"/>
              <a:t> </a:t>
            </a:r>
            <a:r>
              <a:rPr lang="de-CH" baseline="0" dirty="0" err="1"/>
              <a:t>and</a:t>
            </a:r>
            <a:r>
              <a:rPr lang="de-CH" baseline="0" dirty="0"/>
              <a:t> </a:t>
            </a:r>
            <a:r>
              <a:rPr lang="de-CH" baseline="0" dirty="0" err="1"/>
              <a:t>repetitions</a:t>
            </a:r>
            <a:endParaRPr lang="de-CH"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err="1"/>
              <a:t>Another</a:t>
            </a:r>
            <a:r>
              <a:rPr lang="de-CH" baseline="0" dirty="0"/>
              <a:t> </a:t>
            </a:r>
            <a:r>
              <a:rPr lang="de-CH" baseline="0" dirty="0" err="1"/>
              <a:t>limitation</a:t>
            </a:r>
            <a:r>
              <a:rPr lang="de-CH" baseline="0" dirty="0"/>
              <a:t> </a:t>
            </a:r>
            <a:r>
              <a:rPr lang="de-CH" baseline="0" dirty="0" err="1"/>
              <a:t>is</a:t>
            </a:r>
            <a:r>
              <a:rPr lang="de-CH" baseline="0" dirty="0"/>
              <a:t> </a:t>
            </a:r>
            <a:r>
              <a:rPr lang="de-CH" baseline="0" dirty="0" err="1"/>
              <a:t>the</a:t>
            </a:r>
            <a:r>
              <a:rPr lang="de-CH" baseline="0" dirty="0"/>
              <a:t> </a:t>
            </a:r>
            <a:r>
              <a:rPr lang="de-CH" baseline="0" dirty="0" err="1"/>
              <a:t>amount</a:t>
            </a:r>
            <a:r>
              <a:rPr lang="de-CH" baseline="0" dirty="0"/>
              <a:t> </a:t>
            </a:r>
            <a:r>
              <a:rPr lang="de-CH" baseline="0" dirty="0" err="1"/>
              <a:t>of</a:t>
            </a:r>
            <a:r>
              <a:rPr lang="de-CH" baseline="0" dirty="0"/>
              <a:t> </a:t>
            </a:r>
            <a:r>
              <a:rPr lang="de-CH" baseline="0" dirty="0" err="1"/>
              <a:t>repetitions</a:t>
            </a:r>
            <a:r>
              <a:rPr lang="de-CH" baseline="0" dirty="0"/>
              <a:t> </a:t>
            </a:r>
            <a:r>
              <a:rPr lang="de-CH" baseline="0" dirty="0" err="1"/>
              <a:t>that</a:t>
            </a:r>
            <a:r>
              <a:rPr lang="de-CH" baseline="0" dirty="0"/>
              <a:t> </a:t>
            </a:r>
            <a:r>
              <a:rPr lang="de-CH" baseline="0" dirty="0" err="1"/>
              <a:t>can</a:t>
            </a:r>
            <a:r>
              <a:rPr lang="de-CH" baseline="0" dirty="0"/>
              <a:t> </a:t>
            </a:r>
            <a:r>
              <a:rPr lang="de-CH" baseline="0" dirty="0" err="1"/>
              <a:t>be</a:t>
            </a:r>
            <a:r>
              <a:rPr lang="de-CH" baseline="0" dirty="0"/>
              <a:t> </a:t>
            </a:r>
            <a:r>
              <a:rPr lang="de-CH" baseline="0" dirty="0" err="1"/>
              <a:t>given</a:t>
            </a:r>
            <a:r>
              <a:rPr lang="de-CH" baseline="0" dirty="0"/>
              <a:t> </a:t>
            </a:r>
            <a:r>
              <a:rPr lang="de-CH" baseline="0" dirty="0" err="1"/>
              <a:t>by</a:t>
            </a:r>
            <a:r>
              <a:rPr lang="de-CH" baseline="0" dirty="0"/>
              <a:t> a </a:t>
            </a:r>
            <a:r>
              <a:rPr lang="de-CH" baseline="0" dirty="0" err="1"/>
              <a:t>therapist</a:t>
            </a:r>
            <a:r>
              <a:rPr lang="de-CH" baseline="0" dirty="0"/>
              <a:t> </a:t>
            </a:r>
            <a:r>
              <a:rPr lang="de-CH" baseline="0" dirty="0" err="1"/>
              <a:t>and</a:t>
            </a:r>
            <a:r>
              <a:rPr lang="de-CH" baseline="0" dirty="0"/>
              <a:t> </a:t>
            </a:r>
            <a:r>
              <a:rPr lang="de-CH" baseline="0" dirty="0" err="1"/>
              <a:t>the</a:t>
            </a:r>
            <a:r>
              <a:rPr lang="de-CH" baseline="0" dirty="0"/>
              <a:t> </a:t>
            </a:r>
            <a:r>
              <a:rPr lang="de-CH" baseline="0" dirty="0" err="1"/>
              <a:t>reliability</a:t>
            </a:r>
            <a:r>
              <a:rPr lang="de-CH" baseline="0" dirty="0"/>
              <a:t> </a:t>
            </a:r>
            <a:r>
              <a:rPr lang="de-CH" baseline="0" dirty="0" err="1"/>
              <a:t>of</a:t>
            </a:r>
            <a:r>
              <a:rPr lang="de-CH" baseline="0" dirty="0"/>
              <a:t> </a:t>
            </a:r>
            <a:r>
              <a:rPr lang="de-CH" baseline="0" dirty="0" err="1"/>
              <a:t>these</a:t>
            </a:r>
            <a:r>
              <a:rPr lang="de-CH" baseline="0" dirty="0"/>
              <a:t> </a:t>
            </a:r>
            <a:r>
              <a:rPr lang="de-CH" baseline="0" dirty="0" err="1"/>
              <a:t>repetitions</a:t>
            </a:r>
            <a:r>
              <a:rPr lang="de-CH" baseline="0" dirty="0"/>
              <a:t>. Robot-</a:t>
            </a:r>
            <a:r>
              <a:rPr lang="de-CH" baseline="0" dirty="0" err="1"/>
              <a:t>assisted</a:t>
            </a:r>
            <a:r>
              <a:rPr lang="de-CH" baseline="0" dirty="0"/>
              <a:t> </a:t>
            </a:r>
            <a:r>
              <a:rPr lang="de-CH" baseline="0" dirty="0" err="1"/>
              <a:t>therapy</a:t>
            </a:r>
            <a:r>
              <a:rPr lang="de-CH" baseline="0" dirty="0"/>
              <a:t> </a:t>
            </a:r>
            <a:r>
              <a:rPr lang="de-CH" baseline="0" dirty="0" err="1"/>
              <a:t>has</a:t>
            </a:r>
            <a:r>
              <a:rPr lang="de-CH" baseline="0" dirty="0"/>
              <a:t> </a:t>
            </a:r>
            <a:r>
              <a:rPr lang="de-CH" baseline="0" dirty="0" err="1"/>
              <a:t>the</a:t>
            </a:r>
            <a:r>
              <a:rPr lang="de-CH" baseline="0" dirty="0"/>
              <a:t> p</a:t>
            </a:r>
            <a:r>
              <a:rPr lang="en-US" dirty="0" err="1"/>
              <a:t>otential</a:t>
            </a:r>
            <a:r>
              <a:rPr lang="en-US" dirty="0"/>
              <a:t> for giving more standardized therapy through precisely controllable, secure movements with increased number of repetitions and higher intensity.</a:t>
            </a:r>
          </a:p>
          <a:p>
            <a:endParaRPr lang="de-CH" baseline="0" dirty="0"/>
          </a:p>
          <a:p>
            <a:r>
              <a:rPr lang="de-CH" baseline="0" dirty="0"/>
              <a:t>Pros </a:t>
            </a:r>
            <a:r>
              <a:rPr lang="de-CH" baseline="0" dirty="0" err="1"/>
              <a:t>of</a:t>
            </a:r>
            <a:r>
              <a:rPr lang="de-CH" baseline="0" dirty="0"/>
              <a:t> </a:t>
            </a:r>
            <a:r>
              <a:rPr lang="de-CH" baseline="0" dirty="0" err="1"/>
              <a:t>robot-assisted</a:t>
            </a:r>
            <a:r>
              <a:rPr lang="de-CH" baseline="0" dirty="0"/>
              <a:t> </a:t>
            </a:r>
            <a:r>
              <a:rPr lang="de-CH" baseline="0" dirty="0" err="1"/>
              <a:t>therapy</a:t>
            </a:r>
            <a:endParaRPr lang="de-CH" baseline="0" dirty="0"/>
          </a:p>
          <a:p>
            <a:r>
              <a:rPr lang="de-CH" dirty="0"/>
              <a:t>-</a:t>
            </a:r>
            <a:r>
              <a:rPr lang="de-CH" dirty="0" err="1"/>
              <a:t>Ability</a:t>
            </a:r>
            <a:r>
              <a:rPr lang="de-CH" dirty="0"/>
              <a:t> </a:t>
            </a:r>
            <a:r>
              <a:rPr lang="de-CH" dirty="0" err="1"/>
              <a:t>to</a:t>
            </a:r>
            <a:r>
              <a:rPr lang="de-CH" dirty="0"/>
              <a:t> </a:t>
            </a:r>
            <a:r>
              <a:rPr lang="de-CH" dirty="0" err="1"/>
              <a:t>provide</a:t>
            </a:r>
            <a:r>
              <a:rPr lang="de-CH" dirty="0"/>
              <a:t> </a:t>
            </a:r>
            <a:r>
              <a:rPr lang="de-CH" dirty="0" err="1"/>
              <a:t>new</a:t>
            </a:r>
            <a:r>
              <a:rPr lang="de-CH" dirty="0"/>
              <a:t> </a:t>
            </a:r>
            <a:r>
              <a:rPr lang="de-CH" dirty="0" err="1"/>
              <a:t>objective</a:t>
            </a:r>
            <a:r>
              <a:rPr lang="de-CH" dirty="0"/>
              <a:t> </a:t>
            </a:r>
            <a:r>
              <a:rPr lang="de-CH" dirty="0" err="1"/>
              <a:t>and</a:t>
            </a:r>
            <a:r>
              <a:rPr lang="de-CH" dirty="0"/>
              <a:t> </a:t>
            </a:r>
            <a:r>
              <a:rPr lang="de-CH" dirty="0" err="1"/>
              <a:t>detailed</a:t>
            </a:r>
            <a:r>
              <a:rPr lang="de-CH" dirty="0"/>
              <a:t> </a:t>
            </a:r>
            <a:r>
              <a:rPr lang="de-CH" dirty="0" err="1"/>
              <a:t>assessment</a:t>
            </a:r>
            <a:r>
              <a:rPr lang="de-CH" dirty="0"/>
              <a:t> </a:t>
            </a:r>
            <a:r>
              <a:rPr lang="de-CH" dirty="0" err="1"/>
              <a:t>methods</a:t>
            </a:r>
            <a:r>
              <a:rPr lang="de-CH" dirty="0"/>
              <a:t> (</a:t>
            </a:r>
            <a:r>
              <a:rPr lang="de-CH" dirty="0" err="1"/>
              <a:t>kinematics</a:t>
            </a:r>
            <a:r>
              <a:rPr lang="de-CH" dirty="0"/>
              <a:t> </a:t>
            </a:r>
            <a:r>
              <a:rPr lang="de-CH" dirty="0" err="1"/>
              <a:t>and</a:t>
            </a:r>
            <a:r>
              <a:rPr lang="de-CH" dirty="0"/>
              <a:t> </a:t>
            </a:r>
            <a:r>
              <a:rPr lang="de-CH" dirty="0" err="1"/>
              <a:t>kinetics</a:t>
            </a:r>
            <a:r>
              <a:rPr lang="de-CH" dirty="0"/>
              <a:t>)</a:t>
            </a:r>
          </a:p>
          <a:p>
            <a:r>
              <a:rPr lang="de-CH" dirty="0"/>
              <a:t>-</a:t>
            </a:r>
            <a:r>
              <a:rPr lang="de-CH" dirty="0" err="1"/>
              <a:t>Means</a:t>
            </a:r>
            <a:r>
              <a:rPr lang="de-CH" dirty="0"/>
              <a:t> </a:t>
            </a:r>
            <a:r>
              <a:rPr lang="de-CH" dirty="0" err="1"/>
              <a:t>of</a:t>
            </a:r>
            <a:r>
              <a:rPr lang="de-CH" dirty="0"/>
              <a:t> </a:t>
            </a:r>
            <a:r>
              <a:rPr lang="de-CH" dirty="0" err="1"/>
              <a:t>giving</a:t>
            </a:r>
            <a:r>
              <a:rPr lang="de-CH" dirty="0"/>
              <a:t> </a:t>
            </a:r>
            <a:r>
              <a:rPr lang="de-CH" dirty="0" err="1"/>
              <a:t>new</a:t>
            </a:r>
            <a:r>
              <a:rPr lang="de-CH" dirty="0"/>
              <a:t> </a:t>
            </a:r>
            <a:r>
              <a:rPr lang="de-CH" dirty="0" err="1"/>
              <a:t>interventions</a:t>
            </a:r>
            <a:endParaRPr lang="de-CH" dirty="0"/>
          </a:p>
          <a:p>
            <a:pPr marL="0" lvl="1" defTabSz="914251">
              <a:defRPr/>
            </a:pPr>
            <a:r>
              <a:rPr lang="de-CH" dirty="0"/>
              <a:t>-</a:t>
            </a:r>
            <a:r>
              <a:rPr lang="en-US" dirty="0"/>
              <a:t>Robots also have the potential to intelligently assist in accomplishing a much broader range of activities of daily living than is currently possible, including walking and manipulation tasks, improving independence and quality of life for many individuals with a severe disability.</a:t>
            </a:r>
            <a:endParaRPr lang="de-CH" dirty="0"/>
          </a:p>
          <a:p>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err="1"/>
              <a:t>Robotics</a:t>
            </a:r>
            <a:r>
              <a:rPr lang="de-CH" dirty="0"/>
              <a:t> in neurorehabilitation, Loris </a:t>
            </a:r>
            <a:r>
              <a:rPr lang="de-CH" dirty="0" err="1"/>
              <a:t>Pignolo</a:t>
            </a:r>
            <a:r>
              <a:rPr lang="de-CH" dirty="0"/>
              <a:t>, Eng 2009.</a:t>
            </a:r>
          </a:p>
          <a:p>
            <a:endParaRPr lang="de-CH" dirty="0"/>
          </a:p>
          <a:p>
            <a:r>
              <a:rPr lang="en-US" dirty="0"/>
              <a:t>Evidence in rehabilitation points towards intensive and prolonged training. The problem with conventional therapy is that each therapist can only treat a single subject at a time which involves strenuous manual work. To improve the therapy robotic devices have been developed which can take over the manual labor of moving the patient. Over the last years these robotic therapeutic devices have become very elaborate adding a great amount of possibilities for improved therapy.</a:t>
            </a:r>
          </a:p>
          <a:p>
            <a:endParaRPr lang="de-CH" dirty="0"/>
          </a:p>
          <a:p>
            <a:r>
              <a:rPr lang="en-US" dirty="0"/>
              <a:t>Robots also allow reliable quantitative measures of various physical properties over a wide range of variation (10, 11), with levels of speed, accuracy, power and endurance over time that are unachievable by humans. Reliability in the execution of repetitive tasks is high. What robots lack is the flexibility and adaptation, code-independent communication, high-level information processing, and detection of and responsiveness to weak and otherwise undetected significant sensory inputs </a:t>
            </a:r>
            <a:r>
              <a:rPr lang="de-CH" dirty="0" err="1"/>
              <a:t>which</a:t>
            </a:r>
            <a:r>
              <a:rPr lang="de-CH" dirty="0"/>
              <a:t> </a:t>
            </a:r>
            <a:r>
              <a:rPr lang="de-CH" dirty="0" err="1"/>
              <a:t>come</a:t>
            </a:r>
            <a:r>
              <a:rPr lang="de-CH" dirty="0"/>
              <a:t> </a:t>
            </a:r>
            <a:r>
              <a:rPr lang="de-CH" dirty="0" err="1"/>
              <a:t>with</a:t>
            </a:r>
            <a:r>
              <a:rPr lang="de-CH" dirty="0"/>
              <a:t> a human </a:t>
            </a:r>
            <a:r>
              <a:rPr lang="de-CH" dirty="0" err="1"/>
              <a:t>therapist</a:t>
            </a:r>
            <a:r>
              <a:rPr lang="de-CH" dirty="0"/>
              <a:t>.</a:t>
            </a:r>
          </a:p>
          <a:p>
            <a:endParaRPr lang="de-CH" dirty="0"/>
          </a:p>
          <a:p>
            <a:r>
              <a:rPr lang="de-CH" dirty="0" err="1"/>
              <a:t>Slides</a:t>
            </a:r>
            <a:r>
              <a:rPr lang="de-CH" dirty="0"/>
              <a:t> </a:t>
            </a:r>
            <a:r>
              <a:rPr lang="de-CH" dirty="0" err="1"/>
              <a:t>from</a:t>
            </a:r>
            <a:r>
              <a:rPr lang="de-CH" dirty="0"/>
              <a:t> Robert </a:t>
            </a:r>
            <a:r>
              <a:rPr lang="de-CH" dirty="0" err="1"/>
              <a:t>Riener</a:t>
            </a:r>
            <a:r>
              <a:rPr lang="de-CH" dirty="0"/>
              <a:t>:</a:t>
            </a:r>
          </a:p>
          <a:p>
            <a:r>
              <a:rPr lang="de-CH" dirty="0" err="1"/>
              <a:t>Conventional</a:t>
            </a:r>
            <a:r>
              <a:rPr lang="de-CH" baseline="0" dirty="0"/>
              <a:t> </a:t>
            </a:r>
            <a:r>
              <a:rPr lang="de-CH" baseline="0" dirty="0" err="1"/>
              <a:t>Therapy</a:t>
            </a:r>
            <a:endParaRPr lang="de-CH" dirty="0"/>
          </a:p>
          <a:p>
            <a:pPr rtl="0" eaLnBrk="1" fontAlgn="ctr" latinLnBrk="0" hangingPunct="1"/>
            <a:r>
              <a:rPr lang="en-US" sz="1200" b="0" i="0" u="none" strike="noStrike" kern="1200" dirty="0">
                <a:solidFill>
                  <a:schemeClr val="tx1"/>
                </a:solidFill>
                <a:effectLst/>
                <a:latin typeface="+mn-lt"/>
                <a:ea typeface="+mn-ea"/>
                <a:cs typeface="+mn-cs"/>
              </a:rPr>
              <a:t>-Limited by availability of therapists.</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-Poor </a:t>
            </a:r>
            <a:r>
              <a:rPr lang="de-CH" sz="1200" b="0" i="0" u="none" strike="noStrike" kern="1200" dirty="0" err="1">
                <a:solidFill>
                  <a:schemeClr val="tx1"/>
                </a:solidFill>
                <a:effectLst/>
                <a:latin typeface="+mn-lt"/>
                <a:ea typeface="+mn-ea"/>
                <a:cs typeface="+mn-cs"/>
              </a:rPr>
              <a:t>reliability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repetitive </a:t>
            </a:r>
            <a:r>
              <a:rPr lang="de-CH" sz="1200" b="0" i="0" u="none" strike="noStrike" kern="1200" dirty="0" err="1">
                <a:solidFill>
                  <a:schemeClr val="tx1"/>
                </a:solidFill>
                <a:effectLst/>
                <a:latin typeface="+mn-lt"/>
                <a:ea typeface="+mn-ea"/>
                <a:cs typeface="+mn-cs"/>
              </a:rPr>
              <a:t>tasks</a:t>
            </a:r>
            <a:endParaRPr lang="de-CH"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-Limited number of repetitions.</a:t>
            </a:r>
            <a:endParaRPr lang="de-CH" sz="1200" b="0" i="0" u="none" strike="noStrike" kern="1200" dirty="0">
              <a:solidFill>
                <a:schemeClr val="tx1"/>
              </a:solidFill>
              <a:effectLst/>
              <a:latin typeface="+mn-lt"/>
              <a:ea typeface="+mn-ea"/>
              <a:cs typeface="+mn-cs"/>
            </a:endParaRPr>
          </a:p>
          <a:p>
            <a:pPr rtl="0" eaLnBrk="1" fontAlgn="auto"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Impairment</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severity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can</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prevent</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practicing</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-Assessments</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can</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be</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subjective</a:t>
            </a:r>
            <a:endParaRPr lang="de-CH"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-Poor motivation of patients.</a:t>
            </a:r>
            <a:endParaRPr lang="de-CH"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-Unclear feedback regarding process</a:t>
            </a:r>
            <a:endParaRPr lang="de-CH" sz="1200" b="0" i="0" u="none" strike="noStrike" kern="1200" dirty="0">
              <a:solidFill>
                <a:schemeClr val="tx1"/>
              </a:solidFill>
              <a:effectLst/>
              <a:latin typeface="+mn-lt"/>
              <a:ea typeface="+mn-ea"/>
              <a:cs typeface="+mn-cs"/>
            </a:endParaRPr>
          </a:p>
          <a:p>
            <a:endParaRPr lang="de-CH" dirty="0"/>
          </a:p>
          <a:p>
            <a:r>
              <a:rPr lang="de-CH" dirty="0"/>
              <a:t>Robot-</a:t>
            </a:r>
            <a:r>
              <a:rPr lang="de-CH" dirty="0" err="1"/>
              <a:t>assisted</a:t>
            </a:r>
            <a:r>
              <a:rPr lang="de-CH" baseline="0" dirty="0"/>
              <a:t> </a:t>
            </a:r>
            <a:r>
              <a:rPr lang="de-CH" baseline="0" dirty="0" err="1"/>
              <a:t>Therapy</a:t>
            </a:r>
            <a:endParaRPr lang="de-CH" dirty="0"/>
          </a:p>
          <a:p>
            <a:pPr rtl="0" eaLnBrk="1" fontAlgn="ctr" latinLnBrk="0" hangingPunct="1"/>
            <a:r>
              <a:rPr lang="de-CH" sz="1200" b="0" i="0" u="none" strike="noStrike" kern="1200" dirty="0">
                <a:solidFill>
                  <a:schemeClr val="tx1"/>
                </a:solidFill>
                <a:effectLst/>
                <a:latin typeface="+mn-lt"/>
                <a:ea typeface="+mn-ea"/>
                <a:cs typeface="+mn-cs"/>
              </a:rPr>
              <a:t>-Supports </a:t>
            </a:r>
            <a:r>
              <a:rPr lang="de-CH" sz="1200" b="0" i="0" u="none" strike="noStrike" kern="1200" dirty="0" err="1">
                <a:solidFill>
                  <a:schemeClr val="tx1"/>
                </a:solidFill>
                <a:effectLst/>
                <a:latin typeface="+mn-lt"/>
                <a:ea typeface="+mn-ea"/>
                <a:cs typeface="+mn-cs"/>
              </a:rPr>
              <a:t>therapist</a:t>
            </a:r>
            <a:br>
              <a:rPr lang="de-CH" sz="1200" b="0" i="0" u="none" strike="noStrike" kern="1200" dirty="0">
                <a:solidFill>
                  <a:schemeClr val="tx1"/>
                </a:solidFill>
                <a:effectLst/>
                <a:latin typeface="+mn-lt"/>
                <a:ea typeface="+mn-ea"/>
                <a:cs typeface="+mn-cs"/>
              </a:rPr>
            </a:br>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Frees</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from</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tedious</a:t>
            </a:r>
            <a:r>
              <a:rPr lang="de-CH" sz="1200" b="0" i="0" u="none" strike="noStrike" kern="1200" dirty="0">
                <a:solidFill>
                  <a:schemeClr val="tx1"/>
                </a:solidFill>
                <a:effectLst/>
                <a:latin typeface="+mn-lt"/>
                <a:ea typeface="+mn-ea"/>
                <a:cs typeface="+mn-cs"/>
              </a:rPr>
              <a:t>,</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manual</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work</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Highly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standardized</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therapy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precise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secure</a:t>
            </a:r>
            <a:r>
              <a:rPr lang="de-CH" sz="1200" b="0" i="0" u="none" strike="noStrike" kern="1200" dirty="0">
                <a:solidFill>
                  <a:schemeClr val="tx1"/>
                </a:solidFill>
                <a:effectLst/>
                <a:latin typeface="+mn-lt"/>
                <a:ea typeface="+mn-ea"/>
                <a:cs typeface="+mn-cs"/>
              </a:rPr>
              <a:t>)</a:t>
            </a:r>
          </a:p>
          <a:p>
            <a:pPr rtl="0" eaLnBrk="1" fontAlgn="ctr" latinLnBrk="0" hangingPunct="1"/>
            <a:r>
              <a:rPr lang="de-CH" sz="1200" b="0" i="0" u="none" strike="noStrike" kern="1200" dirty="0">
                <a:solidFill>
                  <a:schemeClr val="tx1"/>
                </a:solidFill>
                <a:effectLst/>
                <a:latin typeface="+mn-lt"/>
                <a:ea typeface="+mn-ea"/>
                <a:cs typeface="+mn-cs"/>
              </a:rPr>
              <a:t>-High </a:t>
            </a:r>
            <a:r>
              <a:rPr lang="de-CH" sz="1200" b="0" i="0" u="none" strike="noStrike" kern="1200" dirty="0" err="1">
                <a:solidFill>
                  <a:schemeClr val="tx1"/>
                </a:solidFill>
                <a:effectLst/>
                <a:latin typeface="+mn-lt"/>
                <a:ea typeface="+mn-ea"/>
                <a:cs typeface="+mn-cs"/>
              </a:rPr>
              <a:t>amounts</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of</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repetitions</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and</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intensity</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-Intelligent</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assistance</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supporting</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as</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much</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as</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needed</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Objective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assessments</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measurement</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undetectable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quantities</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Highly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motivated</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patients</a:t>
            </a:r>
            <a:endParaRPr lang="de-CH" sz="1200" b="0" i="0" u="none" strike="noStrike" kern="1200" dirty="0">
              <a:solidFill>
                <a:schemeClr val="tx1"/>
              </a:solidFill>
              <a:effectLst/>
              <a:latin typeface="+mn-lt"/>
              <a:ea typeface="+mn-ea"/>
              <a:cs typeface="+mn-cs"/>
            </a:endParaRPr>
          </a:p>
          <a:p>
            <a:pPr rtl="0" eaLnBrk="1" fontAlgn="auto"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Detailed</a:t>
            </a:r>
            <a:r>
              <a:rPr lang="de-CH" sz="1200" b="0" i="0" u="none" strike="noStrike" kern="1200" baseline="0" dirty="0">
                <a:solidFill>
                  <a:schemeClr val="tx1"/>
                </a:solidFill>
                <a:effectLst/>
                <a:latin typeface="+mn-lt"/>
                <a:ea typeface="+mn-ea"/>
                <a:cs typeface="+mn-cs"/>
              </a:rPr>
              <a:t> and </a:t>
            </a:r>
            <a:r>
              <a:rPr lang="de-CH" sz="1200" b="0" i="0" u="none" strike="noStrike" kern="1200" baseline="0" dirty="0" err="1">
                <a:solidFill>
                  <a:schemeClr val="tx1"/>
                </a:solidFill>
                <a:effectLst/>
                <a:latin typeface="+mn-lt"/>
                <a:ea typeface="+mn-ea"/>
                <a:cs typeface="+mn-cs"/>
              </a:rPr>
              <a:t>timed</a:t>
            </a:r>
            <a:r>
              <a:rPr lang="de-CH" sz="1200" b="0" i="0" u="none" strike="noStrike" kern="1200" dirty="0">
                <a:solidFill>
                  <a:schemeClr val="tx1"/>
                </a:solidFill>
                <a:effectLst/>
                <a:latin typeface="+mn-lt"/>
                <a:ea typeface="+mn-ea"/>
                <a:cs typeface="+mn-cs"/>
              </a:rPr>
              <a:t> sensory feedback </a:t>
            </a:r>
          </a:p>
          <a:p>
            <a:pPr rtl="0" eaLnBrk="1" fontAlgn="auto" latinLnBrk="0" hangingPunct="1"/>
            <a:r>
              <a:rPr lang="de-CH" sz="1200" b="0" i="0" u="none" strike="noStrike" kern="1200" dirty="0">
                <a:solidFill>
                  <a:schemeClr val="tx1"/>
                </a:solidFill>
                <a:effectLst/>
                <a:latin typeface="+mn-lt"/>
                <a:ea typeface="+mn-ea"/>
                <a:cs typeface="+mn-cs"/>
              </a:rPr>
              <a:t>-New </a:t>
            </a:r>
            <a:r>
              <a:rPr lang="de-CH" sz="1200" b="0" i="0" u="none" strike="noStrike" kern="1200" dirty="0" err="1">
                <a:solidFill>
                  <a:schemeClr val="tx1"/>
                </a:solidFill>
                <a:effectLst/>
                <a:latin typeface="+mn-lt"/>
                <a:ea typeface="+mn-ea"/>
                <a:cs typeface="+mn-cs"/>
              </a:rPr>
              <a:t>interventions</a:t>
            </a:r>
            <a:r>
              <a:rPr lang="de-CH" sz="1200" b="0" i="0" u="none" strike="noStrike" kern="1200" dirty="0">
                <a:solidFill>
                  <a:schemeClr val="tx1"/>
                </a:solidFill>
                <a:effectLst/>
                <a:latin typeface="+mn-lt"/>
                <a:ea typeface="+mn-ea"/>
                <a:cs typeface="+mn-cs"/>
              </a:rPr>
              <a:t> (e.g. </a:t>
            </a:r>
            <a:r>
              <a:rPr lang="de-CH" sz="1200" b="0" i="0" u="none" strike="noStrike" kern="1200" dirty="0" err="1">
                <a:solidFill>
                  <a:schemeClr val="tx1"/>
                </a:solidFill>
                <a:effectLst/>
                <a:latin typeface="+mn-lt"/>
                <a:ea typeface="+mn-ea"/>
                <a:cs typeface="+mn-cs"/>
              </a:rPr>
              <a:t>force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field</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training</a:t>
            </a:r>
            <a:r>
              <a:rPr lang="de-CH" sz="1200" b="0" i="0" u="none" strike="noStrike" kern="1200" dirty="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4A5CCBA3-A251-43A9-B1B9-B309A3F689C0}" type="slidenum">
              <a:rPr lang="de-CH" smtClean="0"/>
              <a:t>19</a:t>
            </a:fld>
            <a:endParaRPr lang="de-CH" dirty="0"/>
          </a:p>
        </p:txBody>
      </p:sp>
    </p:spTree>
    <p:extLst>
      <p:ext uri="{BB962C8B-B14F-4D97-AF65-F5344CB8AC3E}">
        <p14:creationId xmlns:p14="http://schemas.microsoft.com/office/powerpoint/2010/main" val="4094089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20</a:t>
            </a:fld>
            <a:endParaRPr lang="de-CH" dirty="0"/>
          </a:p>
        </p:txBody>
      </p:sp>
    </p:spTree>
    <p:extLst>
      <p:ext uri="{BB962C8B-B14F-4D97-AF65-F5344CB8AC3E}">
        <p14:creationId xmlns:p14="http://schemas.microsoft.com/office/powerpoint/2010/main" val="23604175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Pros</a:t>
            </a:r>
          </a:p>
          <a:p>
            <a:r>
              <a:rPr lang="de-CH" dirty="0" err="1"/>
              <a:t>Machine</a:t>
            </a:r>
            <a:r>
              <a:rPr lang="de-CH" dirty="0"/>
              <a:t>:</a:t>
            </a:r>
            <a:r>
              <a:rPr lang="de-CH" baseline="0" dirty="0"/>
              <a:t> </a:t>
            </a:r>
            <a:r>
              <a:rPr lang="de-CH" baseline="0" dirty="0" err="1"/>
              <a:t>Accurate</a:t>
            </a:r>
            <a:r>
              <a:rPr lang="de-CH" baseline="0" dirty="0"/>
              <a:t> </a:t>
            </a:r>
            <a:r>
              <a:rPr lang="de-CH" baseline="0" dirty="0" err="1"/>
              <a:t>assessment</a:t>
            </a:r>
            <a:r>
              <a:rPr lang="de-CH" baseline="0" dirty="0"/>
              <a:t> </a:t>
            </a:r>
            <a:r>
              <a:rPr lang="de-CH" baseline="0" dirty="0" err="1"/>
              <a:t>of</a:t>
            </a:r>
            <a:r>
              <a:rPr lang="de-CH" baseline="0" dirty="0"/>
              <a:t> </a:t>
            </a:r>
            <a:r>
              <a:rPr lang="de-CH" baseline="0" dirty="0" err="1"/>
              <a:t>physical</a:t>
            </a:r>
            <a:r>
              <a:rPr lang="de-CH" baseline="0" dirty="0"/>
              <a:t> </a:t>
            </a:r>
            <a:r>
              <a:rPr lang="de-CH" baseline="0" dirty="0" err="1"/>
              <a:t>measures</a:t>
            </a:r>
            <a:r>
              <a:rPr lang="de-CH" baseline="0" dirty="0"/>
              <a:t> </a:t>
            </a:r>
            <a:r>
              <a:rPr lang="de-CH" baseline="0" dirty="0" err="1"/>
              <a:t>within</a:t>
            </a:r>
            <a:r>
              <a:rPr lang="de-CH" baseline="0" dirty="0"/>
              <a:t> </a:t>
            </a:r>
            <a:r>
              <a:rPr lang="de-CH" baseline="0" dirty="0" err="1"/>
              <a:t>wide</a:t>
            </a:r>
            <a:r>
              <a:rPr lang="de-CH" baseline="0" dirty="0"/>
              <a:t> </a:t>
            </a:r>
            <a:r>
              <a:rPr lang="de-CH" baseline="0" dirty="0" err="1"/>
              <a:t>range</a:t>
            </a:r>
            <a:r>
              <a:rPr lang="de-CH" baseline="0" dirty="0"/>
              <a:t> </a:t>
            </a:r>
            <a:r>
              <a:rPr lang="de-CH" baseline="0" dirty="0" err="1"/>
              <a:t>of</a:t>
            </a:r>
            <a:r>
              <a:rPr lang="de-CH" baseline="0" dirty="0"/>
              <a:t> </a:t>
            </a:r>
            <a:r>
              <a:rPr lang="de-CH" baseline="0" dirty="0" err="1"/>
              <a:t>variability</a:t>
            </a:r>
            <a:endParaRPr lang="de-CH" baseline="0" dirty="0"/>
          </a:p>
          <a:p>
            <a:r>
              <a:rPr lang="de-CH" baseline="0" dirty="0" err="1"/>
              <a:t>Detection</a:t>
            </a:r>
            <a:r>
              <a:rPr lang="de-CH" baseline="0" dirty="0"/>
              <a:t> </a:t>
            </a:r>
            <a:r>
              <a:rPr lang="de-CH" baseline="0" dirty="0" err="1"/>
              <a:t>of</a:t>
            </a:r>
            <a:r>
              <a:rPr lang="de-CH" baseline="0" dirty="0"/>
              <a:t> </a:t>
            </a:r>
            <a:r>
              <a:rPr lang="de-CH" baseline="0" dirty="0" err="1"/>
              <a:t>physical</a:t>
            </a:r>
            <a:r>
              <a:rPr lang="de-CH" baseline="0" dirty="0"/>
              <a:t> </a:t>
            </a:r>
            <a:r>
              <a:rPr lang="de-CH" baseline="0" dirty="0" err="1"/>
              <a:t>measures</a:t>
            </a:r>
            <a:r>
              <a:rPr lang="de-CH" baseline="0" dirty="0"/>
              <a:t> </a:t>
            </a:r>
            <a:r>
              <a:rPr lang="de-CH" baseline="0" dirty="0" err="1"/>
              <a:t>undetectable</a:t>
            </a:r>
            <a:r>
              <a:rPr lang="de-CH" baseline="0" dirty="0"/>
              <a:t> </a:t>
            </a:r>
            <a:r>
              <a:rPr lang="de-CH" baseline="0" dirty="0" err="1"/>
              <a:t>to</a:t>
            </a:r>
            <a:r>
              <a:rPr lang="de-CH" baseline="0" dirty="0"/>
              <a:t> </a:t>
            </a:r>
            <a:r>
              <a:rPr lang="de-CH" baseline="0" dirty="0" err="1"/>
              <a:t>humans</a:t>
            </a:r>
            <a:r>
              <a:rPr lang="de-CH" baseline="0" dirty="0"/>
              <a:t> (e.g. </a:t>
            </a:r>
            <a:r>
              <a:rPr lang="de-CH" baseline="0" dirty="0" err="1"/>
              <a:t>electromagnetic</a:t>
            </a:r>
            <a:r>
              <a:rPr lang="de-CH" baseline="0" dirty="0"/>
              <a:t> </a:t>
            </a:r>
            <a:r>
              <a:rPr lang="de-CH" baseline="0" dirty="0" err="1"/>
              <a:t>waves</a:t>
            </a:r>
            <a:r>
              <a:rPr lang="de-CH" baseline="0" dirty="0"/>
              <a:t>)</a:t>
            </a:r>
          </a:p>
          <a:p>
            <a:r>
              <a:rPr lang="de-CH" baseline="0" dirty="0"/>
              <a:t>Speed, </a:t>
            </a:r>
            <a:r>
              <a:rPr lang="de-CH" baseline="0" dirty="0" err="1"/>
              <a:t>accuracy</a:t>
            </a:r>
            <a:r>
              <a:rPr lang="de-CH" baseline="0" dirty="0"/>
              <a:t>, power</a:t>
            </a:r>
          </a:p>
          <a:p>
            <a:r>
              <a:rPr lang="de-CH" baseline="0" dirty="0"/>
              <a:t>Memory </a:t>
            </a:r>
            <a:r>
              <a:rPr lang="de-CH" baseline="0" dirty="0" err="1"/>
              <a:t>storage</a:t>
            </a:r>
            <a:endParaRPr lang="de-CH" baseline="0" dirty="0"/>
          </a:p>
          <a:p>
            <a:r>
              <a:rPr lang="de-CH" baseline="0" dirty="0" err="1"/>
              <a:t>Endurance</a:t>
            </a:r>
            <a:r>
              <a:rPr lang="de-CH" baseline="0" dirty="0"/>
              <a:t> </a:t>
            </a:r>
            <a:r>
              <a:rPr lang="de-CH" baseline="0" dirty="0" err="1"/>
              <a:t>with</a:t>
            </a:r>
            <a:r>
              <a:rPr lang="de-CH" baseline="0" dirty="0"/>
              <a:t> </a:t>
            </a:r>
            <a:r>
              <a:rPr lang="de-CH" baseline="0" dirty="0" err="1"/>
              <a:t>accuracy</a:t>
            </a:r>
            <a:r>
              <a:rPr lang="de-CH" baseline="0" dirty="0"/>
              <a:t> </a:t>
            </a:r>
            <a:r>
              <a:rPr lang="de-CH" baseline="0" dirty="0" err="1"/>
              <a:t>over</a:t>
            </a:r>
            <a:r>
              <a:rPr lang="de-CH" baseline="0" dirty="0"/>
              <a:t> repetitive </a:t>
            </a:r>
            <a:r>
              <a:rPr lang="de-CH" baseline="0" dirty="0" err="1"/>
              <a:t>tasks</a:t>
            </a:r>
            <a:endParaRPr lang="de-CH" baseline="0" dirty="0"/>
          </a:p>
          <a:p>
            <a:r>
              <a:rPr lang="de-CH" baseline="0" dirty="0" err="1"/>
              <a:t>Reliability</a:t>
            </a:r>
            <a:endParaRPr lang="de-CH" baseline="0" dirty="0"/>
          </a:p>
          <a:p>
            <a:r>
              <a:rPr lang="de-CH" baseline="0" dirty="0" err="1"/>
              <a:t>Possible</a:t>
            </a:r>
            <a:r>
              <a:rPr lang="de-CH" baseline="0" dirty="0"/>
              <a:t> </a:t>
            </a:r>
            <a:r>
              <a:rPr lang="de-CH" baseline="0" dirty="0" err="1"/>
              <a:t>use</a:t>
            </a:r>
            <a:r>
              <a:rPr lang="de-CH" baseline="0" dirty="0"/>
              <a:t> in </a:t>
            </a:r>
            <a:r>
              <a:rPr lang="de-CH" baseline="0" dirty="0" err="1"/>
              <a:t>dangerous</a:t>
            </a:r>
            <a:r>
              <a:rPr lang="de-CH" baseline="0" dirty="0"/>
              <a:t> </a:t>
            </a:r>
            <a:r>
              <a:rPr lang="de-CH" baseline="0" dirty="0" err="1"/>
              <a:t>environments</a:t>
            </a:r>
            <a:endParaRPr lang="de-CH" baseline="0" dirty="0"/>
          </a:p>
          <a:p>
            <a:r>
              <a:rPr lang="de-CH" baseline="0" dirty="0"/>
              <a:t>Human: High-level </a:t>
            </a:r>
            <a:r>
              <a:rPr lang="de-CH" baseline="0" dirty="0" err="1"/>
              <a:t>cognitive</a:t>
            </a:r>
            <a:r>
              <a:rPr lang="de-CH" baseline="0" dirty="0"/>
              <a:t> </a:t>
            </a:r>
            <a:r>
              <a:rPr lang="de-CH" baseline="0" dirty="0" err="1"/>
              <a:t>processing</a:t>
            </a:r>
            <a:r>
              <a:rPr lang="de-CH" baseline="0" dirty="0"/>
              <a:t> </a:t>
            </a:r>
            <a:r>
              <a:rPr lang="de-CH" baseline="0" dirty="0" err="1"/>
              <a:t>and</a:t>
            </a:r>
            <a:r>
              <a:rPr lang="de-CH" baseline="0" dirty="0"/>
              <a:t> </a:t>
            </a:r>
            <a:r>
              <a:rPr lang="de-CH" baseline="0" dirty="0" err="1"/>
              <a:t>flexibility</a:t>
            </a:r>
            <a:endParaRPr lang="de-CH" baseline="0" dirty="0"/>
          </a:p>
          <a:p>
            <a:r>
              <a:rPr lang="de-CH" baseline="0" dirty="0"/>
              <a:t>More </a:t>
            </a:r>
            <a:r>
              <a:rPr lang="de-CH" baseline="0" dirty="0" err="1"/>
              <a:t>degrees</a:t>
            </a:r>
            <a:r>
              <a:rPr lang="de-CH" baseline="0" dirty="0"/>
              <a:t> </a:t>
            </a:r>
            <a:r>
              <a:rPr lang="de-CH" baseline="0" dirty="0" err="1"/>
              <a:t>of</a:t>
            </a:r>
            <a:r>
              <a:rPr lang="de-CH" baseline="0" dirty="0"/>
              <a:t> </a:t>
            </a:r>
            <a:r>
              <a:rPr lang="de-CH" baseline="0" dirty="0" err="1"/>
              <a:t>freedom</a:t>
            </a:r>
            <a:endParaRPr lang="de-CH" baseline="0" dirty="0"/>
          </a:p>
          <a:p>
            <a:r>
              <a:rPr lang="de-CH" baseline="0" dirty="0" err="1"/>
              <a:t>Accuracy</a:t>
            </a:r>
            <a:r>
              <a:rPr lang="de-CH" baseline="0" dirty="0"/>
              <a:t> in the </a:t>
            </a:r>
            <a:r>
              <a:rPr lang="de-CH" baseline="0" dirty="0" err="1"/>
              <a:t>execution</a:t>
            </a:r>
            <a:r>
              <a:rPr lang="de-CH" baseline="0" dirty="0"/>
              <a:t> of complex sensory motor tasks</a:t>
            </a:r>
          </a:p>
          <a:p>
            <a:r>
              <a:rPr lang="de-CH" baseline="0" dirty="0"/>
              <a:t>Communication </a:t>
            </a:r>
            <a:r>
              <a:rPr lang="de-CH" baseline="0" dirty="0" err="1"/>
              <a:t>irrespective</a:t>
            </a:r>
            <a:r>
              <a:rPr lang="de-CH" baseline="0" dirty="0"/>
              <a:t> </a:t>
            </a:r>
            <a:r>
              <a:rPr lang="de-CH" baseline="0" dirty="0" err="1"/>
              <a:t>of</a:t>
            </a:r>
            <a:r>
              <a:rPr lang="de-CH" baseline="0" dirty="0"/>
              <a:t> </a:t>
            </a:r>
            <a:r>
              <a:rPr lang="de-CH" baseline="0" dirty="0" err="1"/>
              <a:t>coded</a:t>
            </a:r>
            <a:r>
              <a:rPr lang="de-CH" baseline="0" dirty="0"/>
              <a:t> </a:t>
            </a:r>
            <a:r>
              <a:rPr lang="de-CH" baseline="0" dirty="0" err="1"/>
              <a:t>language</a:t>
            </a:r>
            <a:endParaRPr lang="de-CH" baseline="0" dirty="0"/>
          </a:p>
          <a:p>
            <a:r>
              <a:rPr lang="de-CH" baseline="0" dirty="0"/>
              <a:t>Insight</a:t>
            </a:r>
          </a:p>
          <a:p>
            <a:endParaRPr lang="de-CH" baseline="0" dirty="0"/>
          </a:p>
          <a:p>
            <a:r>
              <a:rPr lang="de-CH" baseline="0" dirty="0" err="1"/>
              <a:t>Cons</a:t>
            </a:r>
            <a:endParaRPr lang="de-CH" baseline="0" dirty="0"/>
          </a:p>
          <a:p>
            <a:r>
              <a:rPr lang="de-CH" baseline="0" dirty="0" err="1"/>
              <a:t>Machine</a:t>
            </a:r>
            <a:r>
              <a:rPr lang="de-CH" baseline="0" dirty="0"/>
              <a:t>: </a:t>
            </a:r>
            <a:r>
              <a:rPr lang="de-CH" baseline="0" dirty="0" err="1"/>
              <a:t>No</a:t>
            </a:r>
            <a:r>
              <a:rPr lang="de-CH" baseline="0" dirty="0"/>
              <a:t> </a:t>
            </a:r>
            <a:r>
              <a:rPr lang="de-CH" baseline="0" dirty="0" err="1"/>
              <a:t>cognitive</a:t>
            </a:r>
            <a:r>
              <a:rPr lang="de-CH" baseline="0" dirty="0"/>
              <a:t> </a:t>
            </a:r>
            <a:r>
              <a:rPr lang="de-CH" baseline="0" dirty="0" err="1"/>
              <a:t>abilities</a:t>
            </a:r>
            <a:r>
              <a:rPr lang="de-CH" baseline="0" dirty="0"/>
              <a:t> </a:t>
            </a:r>
            <a:r>
              <a:rPr lang="de-CH" baseline="0" dirty="0" err="1"/>
              <a:t>or</a:t>
            </a:r>
            <a:r>
              <a:rPr lang="de-CH" baseline="0" dirty="0"/>
              <a:t> </a:t>
            </a:r>
            <a:r>
              <a:rPr lang="de-CH" baseline="0" dirty="0" err="1"/>
              <a:t>flexibility</a:t>
            </a:r>
            <a:endParaRPr lang="de-CH" baseline="0" dirty="0"/>
          </a:p>
          <a:p>
            <a:r>
              <a:rPr lang="de-CH" baseline="0" dirty="0"/>
              <a:t>Limited man/</a:t>
            </a:r>
            <a:r>
              <a:rPr lang="de-CH" baseline="0" dirty="0" err="1"/>
              <a:t>machine</a:t>
            </a:r>
            <a:r>
              <a:rPr lang="de-CH" baseline="0" dirty="0"/>
              <a:t> </a:t>
            </a:r>
            <a:r>
              <a:rPr lang="de-CH" baseline="0" dirty="0" err="1"/>
              <a:t>communication</a:t>
            </a:r>
            <a:endParaRPr lang="de-CH" baseline="0" dirty="0"/>
          </a:p>
          <a:p>
            <a:r>
              <a:rPr lang="de-CH" baseline="0" dirty="0" err="1"/>
              <a:t>Inability</a:t>
            </a:r>
            <a:r>
              <a:rPr lang="de-CH" baseline="0" dirty="0"/>
              <a:t> </a:t>
            </a:r>
            <a:r>
              <a:rPr lang="de-CH" baseline="0" dirty="0" err="1"/>
              <a:t>to</a:t>
            </a:r>
            <a:r>
              <a:rPr lang="de-CH" baseline="0" dirty="0"/>
              <a:t> </a:t>
            </a:r>
            <a:r>
              <a:rPr lang="de-CH" baseline="0" dirty="0" err="1"/>
              <a:t>respond</a:t>
            </a:r>
            <a:r>
              <a:rPr lang="de-CH" baseline="0" dirty="0"/>
              <a:t> </a:t>
            </a:r>
            <a:r>
              <a:rPr lang="de-CH" baseline="0" dirty="0" err="1"/>
              <a:t>to</a:t>
            </a:r>
            <a:r>
              <a:rPr lang="de-CH" baseline="0" dirty="0"/>
              <a:t> </a:t>
            </a:r>
            <a:r>
              <a:rPr lang="de-CH" baseline="0" dirty="0" err="1"/>
              <a:t>unpredicted</a:t>
            </a:r>
            <a:r>
              <a:rPr lang="de-CH" baseline="0" dirty="0"/>
              <a:t> </a:t>
            </a:r>
            <a:r>
              <a:rPr lang="de-CH" baseline="0" dirty="0" err="1"/>
              <a:t>events</a:t>
            </a:r>
            <a:endParaRPr lang="de-CH" baseline="0" dirty="0"/>
          </a:p>
          <a:p>
            <a:r>
              <a:rPr lang="de-CH" baseline="0" dirty="0"/>
              <a:t>Limited </a:t>
            </a:r>
            <a:r>
              <a:rPr lang="de-CH" baseline="0" dirty="0" err="1"/>
              <a:t>identification</a:t>
            </a:r>
            <a:r>
              <a:rPr lang="de-CH" baseline="0" dirty="0"/>
              <a:t> </a:t>
            </a:r>
            <a:r>
              <a:rPr lang="de-CH" baseline="0" dirty="0" err="1"/>
              <a:t>of</a:t>
            </a:r>
            <a:r>
              <a:rPr lang="de-CH" baseline="0" dirty="0"/>
              <a:t> </a:t>
            </a:r>
            <a:r>
              <a:rPr lang="de-CH" baseline="0" dirty="0" err="1"/>
              <a:t>salient</a:t>
            </a:r>
            <a:r>
              <a:rPr lang="de-CH" baseline="0" dirty="0"/>
              <a:t> </a:t>
            </a:r>
            <a:r>
              <a:rPr lang="de-CH" baseline="0" dirty="0" err="1"/>
              <a:t>features</a:t>
            </a:r>
            <a:r>
              <a:rPr lang="de-CH" baseline="0" dirty="0"/>
              <a:t> </a:t>
            </a:r>
            <a:r>
              <a:rPr lang="de-CH" baseline="0" dirty="0" err="1"/>
              <a:t>and</a:t>
            </a:r>
            <a:r>
              <a:rPr lang="de-CH" baseline="0" dirty="0"/>
              <a:t> </a:t>
            </a:r>
            <a:r>
              <a:rPr lang="de-CH" baseline="0" dirty="0" err="1"/>
              <a:t>recognition</a:t>
            </a:r>
            <a:endParaRPr lang="de-CH" baseline="0" dirty="0"/>
          </a:p>
          <a:p>
            <a:r>
              <a:rPr lang="de-CH" baseline="0" dirty="0"/>
              <a:t>Limited </a:t>
            </a:r>
            <a:r>
              <a:rPr lang="de-CH" baseline="0" dirty="0" err="1"/>
              <a:t>degrees</a:t>
            </a:r>
            <a:r>
              <a:rPr lang="de-CH" baseline="0" dirty="0"/>
              <a:t> </a:t>
            </a:r>
            <a:r>
              <a:rPr lang="de-CH" baseline="0" dirty="0" err="1"/>
              <a:t>of</a:t>
            </a:r>
            <a:r>
              <a:rPr lang="de-CH" baseline="0" dirty="0"/>
              <a:t> </a:t>
            </a:r>
            <a:r>
              <a:rPr lang="de-CH" baseline="0" dirty="0" err="1"/>
              <a:t>freedom</a:t>
            </a:r>
            <a:endParaRPr lang="de-CH" baseline="0" dirty="0"/>
          </a:p>
          <a:p>
            <a:r>
              <a:rPr lang="de-CH" baseline="0" dirty="0"/>
              <a:t>Human: </a:t>
            </a:r>
            <a:r>
              <a:rPr lang="de-CH" baseline="0" dirty="0" err="1"/>
              <a:t>Poorly</a:t>
            </a:r>
            <a:r>
              <a:rPr lang="de-CH" baseline="0" dirty="0"/>
              <a:t> </a:t>
            </a:r>
            <a:r>
              <a:rPr lang="de-CH" baseline="0" dirty="0" err="1"/>
              <a:t>reliable</a:t>
            </a:r>
            <a:r>
              <a:rPr lang="de-CH" baseline="0" dirty="0"/>
              <a:t> in repetitive </a:t>
            </a:r>
            <a:r>
              <a:rPr lang="de-CH" baseline="0" dirty="0" err="1"/>
              <a:t>monotonous</a:t>
            </a:r>
            <a:r>
              <a:rPr lang="de-CH" baseline="0" dirty="0"/>
              <a:t> </a:t>
            </a:r>
            <a:r>
              <a:rPr lang="de-CH" baseline="0" dirty="0" err="1"/>
              <a:t>tasks</a:t>
            </a:r>
            <a:r>
              <a:rPr lang="de-CH" baseline="0" dirty="0"/>
              <a:t> </a:t>
            </a:r>
            <a:r>
              <a:rPr lang="de-CH" baseline="0" dirty="0" err="1"/>
              <a:t>over</a:t>
            </a:r>
            <a:r>
              <a:rPr lang="de-CH" baseline="0" dirty="0"/>
              <a:t> </a:t>
            </a:r>
            <a:r>
              <a:rPr lang="de-CH" baseline="0" dirty="0" err="1"/>
              <a:t>prolonged</a:t>
            </a:r>
            <a:r>
              <a:rPr lang="de-CH" baseline="0" dirty="0"/>
              <a:t> </a:t>
            </a:r>
            <a:r>
              <a:rPr lang="de-CH" baseline="0" dirty="0" err="1"/>
              <a:t>periods</a:t>
            </a:r>
            <a:r>
              <a:rPr lang="de-CH" baseline="0" dirty="0"/>
              <a:t> </a:t>
            </a:r>
            <a:r>
              <a:rPr lang="de-CH" baseline="0" dirty="0" err="1"/>
              <a:t>of</a:t>
            </a:r>
            <a:r>
              <a:rPr lang="de-CH" baseline="0" dirty="0"/>
              <a:t> time</a:t>
            </a:r>
          </a:p>
          <a:p>
            <a:r>
              <a:rPr lang="de-CH" baseline="0" dirty="0"/>
              <a:t>Limited </a:t>
            </a:r>
            <a:r>
              <a:rPr lang="de-CH" baseline="0" dirty="0" err="1"/>
              <a:t>speed</a:t>
            </a:r>
            <a:r>
              <a:rPr lang="de-CH" baseline="0" dirty="0"/>
              <a:t> </a:t>
            </a:r>
            <a:r>
              <a:rPr lang="de-CH" baseline="0" dirty="0" err="1"/>
              <a:t>and</a:t>
            </a:r>
            <a:r>
              <a:rPr lang="de-CH" baseline="0" dirty="0"/>
              <a:t> </a:t>
            </a:r>
            <a:r>
              <a:rPr lang="de-CH" baseline="0" dirty="0" err="1"/>
              <a:t>accuracy</a:t>
            </a:r>
            <a:r>
              <a:rPr lang="de-CH" baseline="0" dirty="0"/>
              <a:t> at high </a:t>
            </a:r>
            <a:r>
              <a:rPr lang="de-CH" baseline="0" dirty="0" err="1"/>
              <a:t>speeds</a:t>
            </a:r>
            <a:endParaRPr lang="de-CH" baseline="0" dirty="0"/>
          </a:p>
          <a:p>
            <a:r>
              <a:rPr lang="de-CH" baseline="0" dirty="0"/>
              <a:t>Variable </a:t>
            </a:r>
            <a:r>
              <a:rPr lang="de-CH" baseline="0" dirty="0" err="1"/>
              <a:t>performance</a:t>
            </a:r>
            <a:r>
              <a:rPr lang="de-CH" baseline="0" dirty="0"/>
              <a:t> </a:t>
            </a:r>
            <a:r>
              <a:rPr lang="de-CH" baseline="0" dirty="0" err="1"/>
              <a:t>depending</a:t>
            </a:r>
            <a:r>
              <a:rPr lang="de-CH" baseline="0" dirty="0"/>
              <a:t> on </a:t>
            </a:r>
            <a:r>
              <a:rPr lang="de-CH" baseline="0" dirty="0" err="1"/>
              <a:t>condition</a:t>
            </a:r>
            <a:r>
              <a:rPr lang="de-CH" baseline="0" dirty="0"/>
              <a:t>, </a:t>
            </a:r>
            <a:r>
              <a:rPr lang="de-CH" baseline="0" dirty="0" err="1"/>
              <a:t>motivation</a:t>
            </a:r>
            <a:r>
              <a:rPr lang="de-CH" baseline="0" dirty="0"/>
              <a:t>, </a:t>
            </a:r>
            <a:r>
              <a:rPr lang="de-CH" baseline="0" dirty="0" err="1"/>
              <a:t>attention</a:t>
            </a:r>
            <a:r>
              <a:rPr lang="de-CH" baseline="0" dirty="0"/>
              <a:t>, </a:t>
            </a:r>
            <a:r>
              <a:rPr lang="de-CH" baseline="0" dirty="0" err="1"/>
              <a:t>physiological</a:t>
            </a:r>
            <a:r>
              <a:rPr lang="de-CH" baseline="0" dirty="0"/>
              <a:t> </a:t>
            </a:r>
            <a:r>
              <a:rPr lang="de-CH" baseline="0" dirty="0" err="1"/>
              <a:t>and</a:t>
            </a:r>
            <a:r>
              <a:rPr lang="de-CH" baseline="0" dirty="0"/>
              <a:t>/</a:t>
            </a:r>
            <a:r>
              <a:rPr lang="de-CH" baseline="0" dirty="0" err="1"/>
              <a:t>or</a:t>
            </a:r>
            <a:r>
              <a:rPr lang="de-CH" baseline="0" dirty="0"/>
              <a:t> </a:t>
            </a:r>
            <a:r>
              <a:rPr lang="de-CH" baseline="0" dirty="0" err="1"/>
              <a:t>psychological</a:t>
            </a:r>
            <a:r>
              <a:rPr lang="de-CH" baseline="0" dirty="0"/>
              <a:t> </a:t>
            </a:r>
            <a:r>
              <a:rPr lang="de-CH" baseline="0" dirty="0" err="1"/>
              <a:t>factors</a:t>
            </a:r>
            <a:r>
              <a:rPr lang="de-CH" baseline="0" dirty="0"/>
              <a:t>/</a:t>
            </a:r>
            <a:r>
              <a:rPr lang="de-CH" baseline="0" dirty="0" err="1"/>
              <a:t>contingencies</a:t>
            </a:r>
            <a:endParaRPr lang="de-CH" baseline="0" dirty="0"/>
          </a:p>
          <a:p>
            <a:r>
              <a:rPr lang="de-CH" baseline="0" dirty="0"/>
              <a:t>Errors </a:t>
            </a:r>
            <a:r>
              <a:rPr lang="de-CH" baseline="0" dirty="0" err="1"/>
              <a:t>unavoidable</a:t>
            </a:r>
            <a:endParaRPr lang="de-CH" baseline="0" dirty="0"/>
          </a:p>
          <a:p>
            <a:r>
              <a:rPr lang="de-CH" baseline="0" dirty="0"/>
              <a:t>Limited </a:t>
            </a:r>
            <a:r>
              <a:rPr lang="de-CH" baseline="0" dirty="0" err="1"/>
              <a:t>detection</a:t>
            </a:r>
            <a:r>
              <a:rPr lang="de-CH" baseline="0" dirty="0"/>
              <a:t> </a:t>
            </a:r>
            <a:r>
              <a:rPr lang="de-CH" baseline="0" dirty="0" err="1"/>
              <a:t>of</a:t>
            </a:r>
            <a:r>
              <a:rPr lang="de-CH" baseline="0" dirty="0"/>
              <a:t> </a:t>
            </a:r>
            <a:r>
              <a:rPr lang="de-CH" baseline="0" dirty="0" err="1"/>
              <a:t>physical</a:t>
            </a:r>
            <a:r>
              <a:rPr lang="de-CH" baseline="0" dirty="0"/>
              <a:t> </a:t>
            </a:r>
            <a:r>
              <a:rPr lang="de-CH" baseline="0" dirty="0" err="1"/>
              <a:t>quantities</a:t>
            </a:r>
            <a:endParaRPr lang="de-CH" baseline="0" dirty="0"/>
          </a:p>
          <a:p>
            <a:r>
              <a:rPr lang="de-CH" baseline="0" dirty="0" err="1"/>
              <a:t>Inaccurate</a:t>
            </a:r>
            <a:r>
              <a:rPr lang="de-CH" baseline="0" dirty="0"/>
              <a:t> </a:t>
            </a:r>
            <a:r>
              <a:rPr lang="de-CH" baseline="0" dirty="0" err="1"/>
              <a:t>memory</a:t>
            </a:r>
            <a:r>
              <a:rPr lang="de-CH" baseline="0" dirty="0"/>
              <a:t> </a:t>
            </a:r>
            <a:r>
              <a:rPr lang="de-CH" baseline="0" dirty="0" err="1"/>
              <a:t>storage</a:t>
            </a:r>
            <a:r>
              <a:rPr lang="de-CH" baseline="0" dirty="0"/>
              <a:t>/</a:t>
            </a:r>
            <a:r>
              <a:rPr lang="de-CH" baseline="0" dirty="0" err="1"/>
              <a:t>retrieval</a:t>
            </a:r>
            <a:endParaRPr lang="de-CH" baseline="0" dirty="0"/>
          </a:p>
          <a:p>
            <a:endParaRPr lang="de-CH" baseline="0" dirty="0"/>
          </a:p>
          <a:p>
            <a:r>
              <a:rPr lang="de-CH" baseline="0" dirty="0"/>
              <a:t>Slide </a:t>
            </a:r>
            <a:r>
              <a:rPr lang="de-CH" baseline="0" dirty="0" err="1"/>
              <a:t>from</a:t>
            </a:r>
            <a:r>
              <a:rPr lang="de-CH" baseline="0" dirty="0"/>
              <a:t> Roger </a:t>
            </a:r>
            <a:r>
              <a:rPr lang="de-CH" baseline="0" dirty="0" err="1"/>
              <a:t>Gassert</a:t>
            </a:r>
            <a:endParaRPr lang="de-CH" baseline="0" dirty="0"/>
          </a:p>
          <a:p>
            <a:pPr rtl="0" eaLnBrk="1" fontAlgn="ctr"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Less</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costly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short</a:t>
            </a:r>
            <a:r>
              <a:rPr lang="de-CH" sz="1200" b="0" i="0" u="none" strike="noStrike" kern="1200" dirty="0">
                <a:solidFill>
                  <a:schemeClr val="tx1"/>
                </a:solidFill>
                <a:effectLst/>
                <a:latin typeface="+mn-lt"/>
                <a:ea typeface="+mn-ea"/>
                <a:cs typeface="+mn-cs"/>
              </a:rPr>
              <a:t>-term)</a:t>
            </a:r>
          </a:p>
          <a:p>
            <a:pPr rtl="0" eaLnBrk="1" fontAlgn="ctr" latinLnBrk="0" hangingPunct="1"/>
            <a:r>
              <a:rPr lang="de-CH" sz="1200" b="0" i="0" u="none" strike="noStrike" kern="1200" dirty="0">
                <a:solidFill>
                  <a:schemeClr val="tx1"/>
                </a:solidFill>
                <a:effectLst/>
                <a:latin typeface="+mn-lt"/>
                <a:ea typeface="+mn-ea"/>
                <a:cs typeface="+mn-cs"/>
              </a:rPr>
              <a:t>-Not </a:t>
            </a:r>
            <a:r>
              <a:rPr lang="de-CH" sz="1200" b="0" i="0" u="none" strike="noStrike" kern="1200" dirty="0" err="1">
                <a:solidFill>
                  <a:schemeClr val="tx1"/>
                </a:solidFill>
                <a:effectLst/>
                <a:latin typeface="+mn-lt"/>
                <a:ea typeface="+mn-ea"/>
                <a:cs typeface="+mn-cs"/>
              </a:rPr>
              <a:t>much</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space</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needed</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No</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risk</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obsolenscence</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Therapist</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can</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treat</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most</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body</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parts</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-High </a:t>
            </a:r>
            <a:r>
              <a:rPr lang="de-CH" sz="1200" b="0" i="0" u="none" strike="noStrike" kern="1200" dirty="0" err="1">
                <a:solidFill>
                  <a:schemeClr val="tx1"/>
                </a:solidFill>
                <a:effectLst/>
                <a:latin typeface="+mn-lt"/>
                <a:ea typeface="+mn-ea"/>
                <a:cs typeface="+mn-cs"/>
              </a:rPr>
              <a:t>degree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feedback</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or</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flexibility</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through</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therapist</a:t>
            </a:r>
            <a:endParaRPr lang="de-CH" sz="1200" b="0" i="0" u="none" strike="noStrike" kern="1200" dirty="0">
              <a:solidFill>
                <a:schemeClr val="tx1"/>
              </a:solidFill>
              <a:effectLst/>
              <a:latin typeface="+mn-lt"/>
              <a:ea typeface="+mn-ea"/>
              <a:cs typeface="+mn-cs"/>
            </a:endParaRPr>
          </a:p>
          <a:p>
            <a:endParaRPr lang="de-CH" dirty="0"/>
          </a:p>
          <a:p>
            <a:pPr rtl="0" eaLnBrk="1" fontAlgn="auto"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Costly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short</a:t>
            </a:r>
            <a:r>
              <a:rPr lang="de-CH" sz="1200" b="0" i="0" u="none" strike="noStrike" kern="1200" dirty="0">
                <a:solidFill>
                  <a:schemeClr val="tx1"/>
                </a:solidFill>
                <a:effectLst/>
                <a:latin typeface="+mn-lt"/>
                <a:ea typeface="+mn-ea"/>
                <a:cs typeface="+mn-cs"/>
              </a:rPr>
              <a:t>-term)</a:t>
            </a:r>
          </a:p>
          <a:p>
            <a:pPr rtl="0" eaLnBrk="1" fontAlgn="ctr" latinLnBrk="0" hangingPunct="1"/>
            <a:r>
              <a:rPr lang="de-CH" sz="1200" b="0" i="0" u="none" strike="noStrike" kern="1200" dirty="0">
                <a:solidFill>
                  <a:schemeClr val="tx1"/>
                </a:solidFill>
                <a:effectLst/>
                <a:latin typeface="+mn-lt"/>
                <a:ea typeface="+mn-ea"/>
                <a:cs typeface="+mn-cs"/>
              </a:rPr>
              <a:t>-Space </a:t>
            </a:r>
            <a:r>
              <a:rPr lang="de-CH" sz="1200" b="0" i="0" u="none" strike="noStrike" kern="1200" dirty="0" err="1">
                <a:solidFill>
                  <a:schemeClr val="tx1"/>
                </a:solidFill>
                <a:effectLst/>
                <a:latin typeface="+mn-lt"/>
                <a:ea typeface="+mn-ea"/>
                <a:cs typeface="+mn-cs"/>
              </a:rPr>
              <a:t>consuming</a:t>
            </a:r>
            <a:endParaRPr lang="de-CH" sz="1200" b="0" i="0" u="none" strike="noStrike" kern="1200" dirty="0">
              <a:solidFill>
                <a:schemeClr val="tx1"/>
              </a:solidFill>
              <a:effectLst/>
              <a:latin typeface="+mn-lt"/>
              <a:ea typeface="+mn-ea"/>
              <a:cs typeface="+mn-cs"/>
            </a:endParaRPr>
          </a:p>
          <a:p>
            <a:pPr rtl="0" eaLnBrk="1" fontAlgn="auto" latinLnBrk="0" hangingPunct="1"/>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Risk</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obsolenscence</a:t>
            </a:r>
            <a:endParaRPr lang="de-CH" sz="1200" b="0" i="0" u="none" strike="noStrike" kern="1200" dirty="0">
              <a:solidFill>
                <a:schemeClr val="tx1"/>
              </a:solidFill>
              <a:effectLst/>
              <a:latin typeface="+mn-lt"/>
              <a:ea typeface="+mn-ea"/>
              <a:cs typeface="+mn-cs"/>
            </a:endParaRPr>
          </a:p>
          <a:p>
            <a:pPr rtl="0" eaLnBrk="1" fontAlgn="auto" latinLnBrk="0" hangingPunct="1"/>
            <a:r>
              <a:rPr lang="de-CH" sz="1200" b="0" i="0" u="none" strike="noStrike" kern="1200" dirty="0">
                <a:solidFill>
                  <a:schemeClr val="tx1"/>
                </a:solidFill>
                <a:effectLst/>
                <a:latin typeface="+mn-lt"/>
                <a:ea typeface="+mn-ea"/>
                <a:cs typeface="+mn-cs"/>
              </a:rPr>
              <a:t>-Limited </a:t>
            </a:r>
            <a:r>
              <a:rPr lang="de-CH" sz="1200" b="0" i="0" u="none" strike="noStrike" kern="1200" dirty="0" err="1">
                <a:solidFill>
                  <a:schemeClr val="tx1"/>
                </a:solidFill>
                <a:effectLst/>
                <a:latin typeface="+mn-lt"/>
                <a:ea typeface="+mn-ea"/>
                <a:cs typeface="+mn-cs"/>
              </a:rPr>
              <a:t>to</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portions</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affected</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limb</a:t>
            </a:r>
            <a:endParaRPr lang="de-CH" sz="1200" b="0" i="0" u="none" strike="noStrike" kern="1200" dirty="0">
              <a:solidFill>
                <a:schemeClr val="tx1"/>
              </a:solidFill>
              <a:effectLst/>
              <a:latin typeface="+mn-lt"/>
              <a:ea typeface="+mn-ea"/>
              <a:cs typeface="+mn-cs"/>
            </a:endParaRPr>
          </a:p>
          <a:p>
            <a:pPr rtl="0" eaLnBrk="1" fontAlgn="auto" latinLnBrk="0" hangingPunct="1"/>
            <a:r>
              <a:rPr lang="de-CH" sz="1200" b="0" i="0" u="none" strike="noStrike" kern="1200" dirty="0">
                <a:solidFill>
                  <a:schemeClr val="tx1"/>
                </a:solidFill>
                <a:effectLst/>
                <a:latin typeface="+mn-lt"/>
                <a:ea typeface="+mn-ea"/>
                <a:cs typeface="+mn-cs"/>
              </a:rPr>
              <a:t>-Lacks </a:t>
            </a:r>
            <a:r>
              <a:rPr lang="de-CH" sz="1200" b="0" i="0" u="none" strike="noStrike" kern="1200" dirty="0" err="1">
                <a:solidFill>
                  <a:schemeClr val="tx1"/>
                </a:solidFill>
                <a:effectLst/>
                <a:latin typeface="+mn-lt"/>
                <a:ea typeface="+mn-ea"/>
                <a:cs typeface="+mn-cs"/>
              </a:rPr>
              <a:t>degree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feedback</a:t>
            </a:r>
            <a:r>
              <a:rPr lang="de-CH" sz="1200" b="0" i="0" u="none" strike="noStrike" kern="1200" dirty="0">
                <a:solidFill>
                  <a:schemeClr val="tx1"/>
                </a:solidFill>
                <a:effectLst/>
                <a:latin typeface="+mn-lt"/>
                <a:ea typeface="+mn-ea"/>
                <a:cs typeface="+mn-cs"/>
              </a:rPr>
              <a:t>/</a:t>
            </a:r>
            <a:r>
              <a:rPr lang="de-CH" sz="1200" b="0" i="0" u="none" strike="noStrike" kern="1200" dirty="0" err="1">
                <a:solidFill>
                  <a:schemeClr val="tx1"/>
                </a:solidFill>
                <a:effectLst/>
                <a:latin typeface="+mn-lt"/>
                <a:ea typeface="+mn-ea"/>
                <a:cs typeface="+mn-cs"/>
              </a:rPr>
              <a:t>adjustment</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flexibility</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and</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degree</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of</a:t>
            </a:r>
            <a:r>
              <a:rPr lang="de-CH" sz="1200" b="0" i="0" u="none" strike="noStrike" kern="1200" dirty="0">
                <a:solidFill>
                  <a:schemeClr val="tx1"/>
                </a:solidFill>
                <a:effectLst/>
                <a:latin typeface="+mn-lt"/>
                <a:ea typeface="+mn-ea"/>
                <a:cs typeface="+mn-cs"/>
              </a:rPr>
              <a:t> </a:t>
            </a:r>
            <a:r>
              <a:rPr lang="de-CH" sz="1200" b="0" i="0" u="none" strike="noStrike" kern="1200" dirty="0" err="1">
                <a:solidFill>
                  <a:schemeClr val="tx1"/>
                </a:solidFill>
                <a:effectLst/>
                <a:latin typeface="+mn-lt"/>
                <a:ea typeface="+mn-ea"/>
                <a:cs typeface="+mn-cs"/>
              </a:rPr>
              <a:t>freedoms</a:t>
            </a:r>
            <a:endParaRPr lang="de-CH" sz="1200" b="0" i="0" u="none" strike="noStrike" kern="1200" dirty="0">
              <a:solidFill>
                <a:schemeClr val="tx1"/>
              </a:solidFill>
              <a:effectLst/>
              <a:latin typeface="+mn-lt"/>
              <a:ea typeface="+mn-ea"/>
              <a:cs typeface="+mn-cs"/>
            </a:endParaRPr>
          </a:p>
          <a:p>
            <a:pPr rtl="0" eaLnBrk="1" fontAlgn="ctr" latinLnBrk="0" hangingPunct="1"/>
            <a:r>
              <a:rPr lang="de-CH" sz="1200" b="0" i="0" u="none" strike="noStrike" kern="1200" dirty="0">
                <a:solidFill>
                  <a:schemeClr val="tx1"/>
                </a:solidFill>
                <a:effectLst/>
                <a:latin typeface="+mn-lt"/>
                <a:ea typeface="+mn-ea"/>
                <a:cs typeface="+mn-cs"/>
              </a:rPr>
              <a:t>-Limited </a:t>
            </a:r>
            <a:r>
              <a:rPr lang="de-CH" sz="1200" b="0" i="0" u="none" strike="noStrike" kern="1200" dirty="0" err="1">
                <a:solidFill>
                  <a:schemeClr val="tx1"/>
                </a:solidFill>
                <a:effectLst/>
                <a:latin typeface="+mn-lt"/>
                <a:ea typeface="+mn-ea"/>
                <a:cs typeface="+mn-cs"/>
              </a:rPr>
              <a:t>communication</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between</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robot</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and</a:t>
            </a:r>
            <a:r>
              <a:rPr lang="de-CH" sz="1200" b="0" i="0" u="none" strike="noStrike" kern="1200" baseline="0" dirty="0">
                <a:solidFill>
                  <a:schemeClr val="tx1"/>
                </a:solidFill>
                <a:effectLst/>
                <a:latin typeface="+mn-lt"/>
                <a:ea typeface="+mn-ea"/>
                <a:cs typeface="+mn-cs"/>
              </a:rPr>
              <a:t> </a:t>
            </a:r>
            <a:r>
              <a:rPr lang="de-CH" sz="1200" b="0" i="0" u="none" strike="noStrike" kern="1200" baseline="0" dirty="0" err="1">
                <a:solidFill>
                  <a:schemeClr val="tx1"/>
                </a:solidFill>
                <a:effectLst/>
                <a:latin typeface="+mn-lt"/>
                <a:ea typeface="+mn-ea"/>
                <a:cs typeface="+mn-cs"/>
              </a:rPr>
              <a:t>patient</a:t>
            </a:r>
            <a:endParaRPr lang="de-CH" sz="1200" b="0" i="0" u="none" strike="noStrike" kern="1200" dirty="0">
              <a:solidFill>
                <a:schemeClr val="tx1"/>
              </a:solidFill>
              <a:effectLst/>
              <a:latin typeface="+mn-lt"/>
              <a:ea typeface="+mn-ea"/>
              <a:cs typeface="+mn-cs"/>
            </a:endParaRP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21</a:t>
            </a:fld>
            <a:endParaRPr lang="de-CH" dirty="0"/>
          </a:p>
        </p:txBody>
      </p:sp>
    </p:spTree>
    <p:extLst>
      <p:ext uri="{BB962C8B-B14F-4D97-AF65-F5344CB8AC3E}">
        <p14:creationId xmlns:p14="http://schemas.microsoft.com/office/powerpoint/2010/main" val="2137757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a:t>[</a:t>
            </a:r>
            <a:r>
              <a:rPr lang="en-US" noProof="0" dirty="0"/>
              <a:t>Attention</a:t>
            </a:r>
            <a:r>
              <a:rPr lang="de-CH" dirty="0"/>
              <a:t>: </a:t>
            </a:r>
            <a:r>
              <a:rPr lang="en-US" noProof="0" dirty="0"/>
              <a:t>slide</a:t>
            </a:r>
            <a:r>
              <a:rPr lang="de-CH" dirty="0"/>
              <a:t> </a:t>
            </a:r>
            <a:r>
              <a:rPr lang="en-US" noProof="0" dirty="0"/>
              <a:t>contains</a:t>
            </a:r>
            <a:r>
              <a:rPr lang="de-CH" dirty="0"/>
              <a:t> </a:t>
            </a:r>
            <a:r>
              <a:rPr lang="en-US" noProof="0" dirty="0"/>
              <a:t>animations</a:t>
            </a:r>
            <a:r>
              <a:rPr lang="de-CH"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a:t>Target </a:t>
            </a:r>
            <a:r>
              <a:rPr lang="en-US" noProof="0" dirty="0"/>
              <a:t>audience</a:t>
            </a:r>
            <a:r>
              <a:rPr lang="de-CH" dirty="0"/>
              <a:t>: </a:t>
            </a:r>
            <a:r>
              <a:rPr lang="en-US" noProof="0" dirty="0"/>
              <a:t>Clinicians</a:t>
            </a:r>
            <a:r>
              <a:rPr lang="de-CH" dirty="0"/>
              <a:t>, </a:t>
            </a:r>
            <a:r>
              <a:rPr lang="en-US" noProof="0" dirty="0"/>
              <a:t>engineers</a:t>
            </a:r>
            <a:r>
              <a:rPr lang="de-CH" dirty="0"/>
              <a:t> </a:t>
            </a:r>
            <a:r>
              <a:rPr lang="en-US" noProof="0" dirty="0"/>
              <a:t>and</a:t>
            </a:r>
            <a:r>
              <a:rPr lang="de-CH" dirty="0"/>
              <a:t> </a:t>
            </a:r>
            <a:r>
              <a:rPr lang="en-US" noProof="0" dirty="0"/>
              <a:t>scientists</a:t>
            </a:r>
            <a:r>
              <a:rPr lang="de-CH" dirty="0"/>
              <a:t> </a:t>
            </a:r>
            <a:r>
              <a:rPr lang="en-US" noProof="0" dirty="0"/>
              <a:t>or</a:t>
            </a:r>
            <a:r>
              <a:rPr lang="de-CH" baseline="0" dirty="0"/>
              <a:t> </a:t>
            </a:r>
            <a:r>
              <a:rPr lang="en-US" baseline="0" noProof="0" dirty="0"/>
              <a:t>anyone</a:t>
            </a:r>
            <a:r>
              <a:rPr lang="de-CH" baseline="0" dirty="0"/>
              <a:t> </a:t>
            </a:r>
            <a:r>
              <a:rPr lang="en-US" baseline="0" noProof="0" dirty="0"/>
              <a:t>with</a:t>
            </a:r>
            <a:r>
              <a:rPr lang="de-CH" baseline="0" dirty="0"/>
              <a:t> an </a:t>
            </a:r>
            <a:r>
              <a:rPr lang="en-US" baseline="0" noProof="0" dirty="0"/>
              <a:t>interest</a:t>
            </a:r>
            <a:r>
              <a:rPr lang="de-CH" baseline="0" dirty="0"/>
              <a:t> in </a:t>
            </a:r>
            <a:r>
              <a:rPr lang="en-US" baseline="0" noProof="0" dirty="0"/>
              <a:t>the</a:t>
            </a:r>
            <a:r>
              <a:rPr lang="de-CH" baseline="0" dirty="0"/>
              <a:t> </a:t>
            </a:r>
            <a:r>
              <a:rPr lang="en-GB" baseline="0" noProof="0" dirty="0"/>
              <a:t>application</a:t>
            </a:r>
            <a:r>
              <a:rPr lang="de-CH" baseline="0" dirty="0"/>
              <a:t> </a:t>
            </a:r>
            <a:r>
              <a:rPr lang="en-US" baseline="0" noProof="0" dirty="0"/>
              <a:t>of</a:t>
            </a:r>
            <a:r>
              <a:rPr lang="de-CH" baseline="0" dirty="0"/>
              <a:t> </a:t>
            </a:r>
            <a:r>
              <a:rPr lang="en-US" baseline="0" noProof="0" dirty="0"/>
              <a:t>new</a:t>
            </a:r>
            <a:r>
              <a:rPr lang="de-CH" baseline="0" dirty="0"/>
              <a:t> </a:t>
            </a:r>
            <a:r>
              <a:rPr lang="en-US" baseline="0" noProof="0" dirty="0"/>
              <a:t>technologies</a:t>
            </a:r>
            <a:r>
              <a:rPr lang="de-CH" baseline="0" dirty="0"/>
              <a:t> </a:t>
            </a:r>
            <a:r>
              <a:rPr lang="en-US" baseline="0" noProof="0" dirty="0"/>
              <a:t>for</a:t>
            </a:r>
            <a:r>
              <a:rPr lang="de-CH" baseline="0" dirty="0"/>
              <a:t> neurorehabilitation</a:t>
            </a:r>
            <a:r>
              <a:rPr lang="de-CH"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Aim of this slide pool</a:t>
            </a:r>
            <a:r>
              <a:rPr lang="en-US" baseline="0" noProof="0" dirty="0"/>
              <a:t>: </a:t>
            </a:r>
            <a:r>
              <a:rPr lang="en-US" noProof="0" dirty="0"/>
              <a:t>Provide a concise</a:t>
            </a:r>
            <a:r>
              <a:rPr lang="en-US" baseline="0" noProof="0" dirty="0"/>
              <a:t> and </a:t>
            </a:r>
            <a:r>
              <a:rPr lang="en-US" noProof="0" dirty="0"/>
              <a:t>comprehensive summary about new technologies in rehabilitation.</a:t>
            </a:r>
          </a:p>
        </p:txBody>
      </p:sp>
      <p:sp>
        <p:nvSpPr>
          <p:cNvPr id="4" name="Slide Number Placeholder 3"/>
          <p:cNvSpPr>
            <a:spLocks noGrp="1"/>
          </p:cNvSpPr>
          <p:nvPr>
            <p:ph type="sldNum" sz="quarter" idx="10"/>
          </p:nvPr>
        </p:nvSpPr>
        <p:spPr/>
        <p:txBody>
          <a:bodyPr/>
          <a:lstStyle/>
          <a:p>
            <a:fld id="{4A5CCBA3-A251-43A9-B1B9-B309A3F689C0}" type="slidenum">
              <a:rPr lang="de-CH" smtClean="0"/>
              <a:t>3</a:t>
            </a:fld>
            <a:endParaRPr lang="de-CH" dirty="0"/>
          </a:p>
        </p:txBody>
      </p:sp>
    </p:spTree>
    <p:extLst>
      <p:ext uri="{BB962C8B-B14F-4D97-AF65-F5344CB8AC3E}">
        <p14:creationId xmlns:p14="http://schemas.microsoft.com/office/powerpoint/2010/main" val="3820859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de-CH" dirty="0" err="1"/>
              <a:t>Is</a:t>
            </a:r>
            <a:r>
              <a:rPr lang="de-CH" dirty="0"/>
              <a:t> </a:t>
            </a:r>
            <a:r>
              <a:rPr lang="de-CH" dirty="0" err="1"/>
              <a:t>able</a:t>
            </a:r>
            <a:r>
              <a:rPr lang="de-CH" dirty="0"/>
              <a:t> </a:t>
            </a:r>
            <a:r>
              <a:rPr lang="de-CH" dirty="0" err="1"/>
              <a:t>to</a:t>
            </a:r>
            <a:r>
              <a:rPr lang="de-CH" dirty="0"/>
              <a:t> </a:t>
            </a:r>
            <a:r>
              <a:rPr lang="de-CH" dirty="0" err="1"/>
              <a:t>deliver</a:t>
            </a:r>
            <a:r>
              <a:rPr lang="de-CH" dirty="0"/>
              <a:t> high </a:t>
            </a:r>
            <a:r>
              <a:rPr lang="de-CH" dirty="0" err="1"/>
              <a:t>amounts</a:t>
            </a:r>
            <a:r>
              <a:rPr lang="de-CH" dirty="0"/>
              <a:t> </a:t>
            </a:r>
            <a:r>
              <a:rPr lang="de-CH" dirty="0" err="1"/>
              <a:t>of</a:t>
            </a:r>
            <a:r>
              <a:rPr lang="de-CH" dirty="0"/>
              <a:t> </a:t>
            </a:r>
            <a:r>
              <a:rPr lang="de-CH" dirty="0" err="1"/>
              <a:t>repetitions</a:t>
            </a:r>
            <a:r>
              <a:rPr lang="de-CH" dirty="0"/>
              <a:t> in a </a:t>
            </a:r>
            <a:r>
              <a:rPr lang="de-CH" dirty="0" err="1"/>
              <a:t>single</a:t>
            </a:r>
            <a:r>
              <a:rPr lang="de-CH" dirty="0"/>
              <a:t> </a:t>
            </a:r>
            <a:r>
              <a:rPr lang="de-CH" dirty="0" err="1"/>
              <a:t>therapy</a:t>
            </a:r>
            <a:r>
              <a:rPr lang="de-CH" dirty="0"/>
              <a:t> </a:t>
            </a:r>
            <a:r>
              <a:rPr lang="de-CH" dirty="0" err="1"/>
              <a:t>session</a:t>
            </a:r>
            <a:endParaRPr lang="de-CH" dirty="0"/>
          </a:p>
          <a:p>
            <a:pPr lvl="1"/>
            <a:r>
              <a:rPr lang="de-CH" dirty="0" err="1"/>
              <a:t>Is</a:t>
            </a:r>
            <a:r>
              <a:rPr lang="de-CH" dirty="0"/>
              <a:t> not </a:t>
            </a:r>
            <a:r>
              <a:rPr lang="de-CH" dirty="0" err="1"/>
              <a:t>affected</a:t>
            </a:r>
            <a:r>
              <a:rPr lang="de-CH" dirty="0"/>
              <a:t> </a:t>
            </a:r>
            <a:r>
              <a:rPr lang="de-CH" dirty="0" err="1"/>
              <a:t>by</a:t>
            </a:r>
            <a:r>
              <a:rPr lang="de-CH" dirty="0"/>
              <a:t> </a:t>
            </a:r>
            <a:r>
              <a:rPr lang="de-CH" dirty="0" err="1"/>
              <a:t>fatigue</a:t>
            </a:r>
            <a:r>
              <a:rPr lang="de-CH" dirty="0"/>
              <a:t> </a:t>
            </a:r>
            <a:r>
              <a:rPr lang="de-CH" dirty="0" err="1"/>
              <a:t>and</a:t>
            </a:r>
            <a:r>
              <a:rPr lang="de-CH" dirty="0"/>
              <a:t> </a:t>
            </a:r>
            <a:r>
              <a:rPr lang="de-CH" dirty="0" err="1"/>
              <a:t>can</a:t>
            </a:r>
            <a:r>
              <a:rPr lang="de-CH" dirty="0"/>
              <a:t> </a:t>
            </a:r>
            <a:r>
              <a:rPr lang="de-CH" dirty="0" err="1"/>
              <a:t>provide</a:t>
            </a:r>
            <a:r>
              <a:rPr lang="de-CH" dirty="0"/>
              <a:t> </a:t>
            </a:r>
            <a:r>
              <a:rPr lang="de-CH" dirty="0" err="1"/>
              <a:t>long</a:t>
            </a:r>
            <a:r>
              <a:rPr lang="de-CH" dirty="0"/>
              <a:t> </a:t>
            </a:r>
            <a:r>
              <a:rPr lang="de-CH" dirty="0" err="1"/>
              <a:t>duration</a:t>
            </a:r>
            <a:endParaRPr lang="de-CH" dirty="0"/>
          </a:p>
          <a:p>
            <a:pPr lvl="1"/>
            <a:r>
              <a:rPr lang="de-CH" dirty="0"/>
              <a:t>Can </a:t>
            </a:r>
            <a:r>
              <a:rPr lang="de-CH" dirty="0" err="1"/>
              <a:t>provide</a:t>
            </a:r>
            <a:r>
              <a:rPr lang="de-CH" dirty="0"/>
              <a:t> variable </a:t>
            </a:r>
            <a:r>
              <a:rPr lang="de-CH" dirty="0" err="1"/>
              <a:t>practice</a:t>
            </a:r>
            <a:r>
              <a:rPr lang="de-CH" dirty="0"/>
              <a:t> </a:t>
            </a:r>
            <a:r>
              <a:rPr lang="de-CH" dirty="0" err="1"/>
              <a:t>schedules</a:t>
            </a:r>
            <a:r>
              <a:rPr lang="de-CH" dirty="0"/>
              <a:t> at </a:t>
            </a:r>
            <a:r>
              <a:rPr lang="de-CH" dirty="0" err="1"/>
              <a:t>arbitrary</a:t>
            </a:r>
            <a:r>
              <a:rPr lang="de-CH" dirty="0"/>
              <a:t> </a:t>
            </a:r>
            <a:r>
              <a:rPr lang="de-CH" dirty="0" err="1"/>
              <a:t>frequencies</a:t>
            </a:r>
            <a:endParaRPr lang="de-CH" dirty="0"/>
          </a:p>
          <a:p>
            <a:pPr lvl="1"/>
            <a:r>
              <a:rPr lang="de-CH" dirty="0"/>
              <a:t>Can </a:t>
            </a:r>
            <a:r>
              <a:rPr lang="de-CH" dirty="0" err="1"/>
              <a:t>measure</a:t>
            </a:r>
            <a:r>
              <a:rPr lang="de-CH" dirty="0"/>
              <a:t> </a:t>
            </a:r>
            <a:r>
              <a:rPr lang="de-CH" dirty="0" err="1"/>
              <a:t>patient</a:t>
            </a:r>
            <a:r>
              <a:rPr lang="de-CH" dirty="0"/>
              <a:t> </a:t>
            </a:r>
            <a:r>
              <a:rPr lang="de-CH" dirty="0" err="1"/>
              <a:t>effort</a:t>
            </a:r>
            <a:r>
              <a:rPr lang="de-CH" dirty="0"/>
              <a:t> </a:t>
            </a:r>
            <a:r>
              <a:rPr lang="de-CH" dirty="0" err="1"/>
              <a:t>and</a:t>
            </a:r>
            <a:r>
              <a:rPr lang="de-CH" dirty="0"/>
              <a:t> </a:t>
            </a:r>
            <a:r>
              <a:rPr lang="de-CH" dirty="0" err="1"/>
              <a:t>challenge</a:t>
            </a:r>
            <a:r>
              <a:rPr lang="de-CH" dirty="0"/>
              <a:t> </a:t>
            </a:r>
            <a:r>
              <a:rPr lang="de-CH" dirty="0" err="1"/>
              <a:t>them</a:t>
            </a:r>
            <a:r>
              <a:rPr lang="de-CH" dirty="0"/>
              <a:t> </a:t>
            </a:r>
            <a:r>
              <a:rPr lang="de-CH" dirty="0" err="1"/>
              <a:t>accordingly</a:t>
            </a:r>
            <a:endParaRPr lang="de-CH" dirty="0"/>
          </a:p>
          <a:p>
            <a:pPr lvl="1"/>
            <a:r>
              <a:rPr lang="de-CH" dirty="0"/>
              <a:t>Can </a:t>
            </a:r>
            <a:r>
              <a:rPr lang="de-CH" dirty="0" err="1"/>
              <a:t>be</a:t>
            </a:r>
            <a:r>
              <a:rPr lang="de-CH" dirty="0"/>
              <a:t> </a:t>
            </a:r>
            <a:r>
              <a:rPr lang="de-CH" dirty="0" err="1"/>
              <a:t>applied</a:t>
            </a:r>
            <a:r>
              <a:rPr lang="de-CH" dirty="0"/>
              <a:t> </a:t>
            </a:r>
            <a:r>
              <a:rPr lang="de-CH" dirty="0" err="1"/>
              <a:t>to</a:t>
            </a:r>
            <a:r>
              <a:rPr lang="de-CH" dirty="0"/>
              <a:t> </a:t>
            </a:r>
            <a:r>
              <a:rPr lang="de-CH" dirty="0" err="1"/>
              <a:t>train</a:t>
            </a:r>
            <a:r>
              <a:rPr lang="de-CH" dirty="0"/>
              <a:t> partial </a:t>
            </a:r>
            <a:r>
              <a:rPr lang="de-CH" dirty="0" err="1"/>
              <a:t>movements</a:t>
            </a:r>
            <a:r>
              <a:rPr lang="de-CH" dirty="0"/>
              <a:t> </a:t>
            </a:r>
            <a:r>
              <a:rPr lang="de-CH" dirty="0" err="1"/>
              <a:t>or</a:t>
            </a:r>
            <a:r>
              <a:rPr lang="de-CH" dirty="0"/>
              <a:t> </a:t>
            </a:r>
            <a:r>
              <a:rPr lang="de-CH" dirty="0" err="1"/>
              <a:t>specific</a:t>
            </a:r>
            <a:r>
              <a:rPr lang="de-CH" dirty="0"/>
              <a:t> </a:t>
            </a:r>
            <a:r>
              <a:rPr lang="de-CH" dirty="0" err="1"/>
              <a:t>limb</a:t>
            </a:r>
            <a:r>
              <a:rPr lang="de-CH" dirty="0"/>
              <a:t> </a:t>
            </a:r>
            <a:r>
              <a:rPr lang="de-CH" dirty="0" err="1"/>
              <a:t>segments</a:t>
            </a:r>
            <a:r>
              <a:rPr lang="de-CH" dirty="0"/>
              <a:t> (different </a:t>
            </a:r>
            <a:r>
              <a:rPr lang="de-CH" dirty="0" err="1"/>
              <a:t>devices</a:t>
            </a:r>
            <a:r>
              <a:rPr lang="de-CH" dirty="0"/>
              <a:t>)</a:t>
            </a:r>
          </a:p>
          <a:p>
            <a:pPr lvl="1"/>
            <a:r>
              <a:rPr lang="de-CH" dirty="0" err="1"/>
              <a:t>Is</a:t>
            </a:r>
            <a:r>
              <a:rPr lang="de-CH" dirty="0"/>
              <a:t> </a:t>
            </a:r>
            <a:r>
              <a:rPr lang="de-CH" dirty="0" err="1"/>
              <a:t>able</a:t>
            </a:r>
            <a:r>
              <a:rPr lang="de-CH" dirty="0"/>
              <a:t> </a:t>
            </a:r>
            <a:r>
              <a:rPr lang="de-CH" dirty="0" err="1"/>
              <a:t>to</a:t>
            </a:r>
            <a:r>
              <a:rPr lang="de-CH" dirty="0"/>
              <a:t> </a:t>
            </a:r>
            <a:r>
              <a:rPr lang="de-CH" dirty="0" err="1"/>
              <a:t>provide</a:t>
            </a:r>
            <a:r>
              <a:rPr lang="de-CH" dirty="0"/>
              <a:t> </a:t>
            </a:r>
            <a:r>
              <a:rPr lang="de-CH" dirty="0" err="1"/>
              <a:t>specific</a:t>
            </a:r>
            <a:r>
              <a:rPr lang="de-CH" dirty="0"/>
              <a:t> </a:t>
            </a:r>
            <a:r>
              <a:rPr lang="de-CH" dirty="0" err="1"/>
              <a:t>and</a:t>
            </a:r>
            <a:r>
              <a:rPr lang="de-CH" dirty="0"/>
              <a:t> </a:t>
            </a:r>
            <a:r>
              <a:rPr lang="de-CH" dirty="0" err="1"/>
              <a:t>functional</a:t>
            </a:r>
            <a:r>
              <a:rPr lang="de-CH" dirty="0"/>
              <a:t> </a:t>
            </a:r>
            <a:r>
              <a:rPr lang="de-CH" dirty="0" err="1"/>
              <a:t>training</a:t>
            </a:r>
            <a:r>
              <a:rPr lang="de-CH" dirty="0"/>
              <a:t> in </a:t>
            </a:r>
            <a:r>
              <a:rPr lang="de-CH" dirty="0" err="1"/>
              <a:t>combination</a:t>
            </a:r>
            <a:r>
              <a:rPr lang="de-CH" dirty="0"/>
              <a:t> </a:t>
            </a:r>
            <a:r>
              <a:rPr lang="de-CH" dirty="0" err="1"/>
              <a:t>with</a:t>
            </a:r>
            <a:r>
              <a:rPr lang="de-CH" dirty="0"/>
              <a:t> </a:t>
            </a:r>
            <a:r>
              <a:rPr lang="de-CH" dirty="0" err="1"/>
              <a:t>virtual</a:t>
            </a:r>
            <a:r>
              <a:rPr lang="de-CH" dirty="0"/>
              <a:t> </a:t>
            </a:r>
            <a:r>
              <a:rPr lang="de-CH" dirty="0" err="1"/>
              <a:t>reality</a:t>
            </a:r>
            <a:endParaRPr lang="de-CH" dirty="0"/>
          </a:p>
          <a:p>
            <a:pPr lvl="1"/>
            <a:r>
              <a:rPr lang="de-CH" dirty="0"/>
              <a:t>Can </a:t>
            </a:r>
            <a:r>
              <a:rPr lang="de-CH" dirty="0" err="1"/>
              <a:t>have</a:t>
            </a:r>
            <a:r>
              <a:rPr lang="de-CH" dirty="0"/>
              <a:t> a high </a:t>
            </a:r>
            <a:r>
              <a:rPr lang="de-CH" dirty="0" err="1"/>
              <a:t>degree</a:t>
            </a:r>
            <a:r>
              <a:rPr lang="de-CH" dirty="0"/>
              <a:t> </a:t>
            </a:r>
            <a:r>
              <a:rPr lang="de-CH" dirty="0" err="1"/>
              <a:t>of</a:t>
            </a:r>
            <a:r>
              <a:rPr lang="de-CH" dirty="0"/>
              <a:t> </a:t>
            </a:r>
            <a:r>
              <a:rPr lang="de-CH" dirty="0" err="1"/>
              <a:t>variability</a:t>
            </a:r>
            <a:r>
              <a:rPr lang="de-CH" dirty="0"/>
              <a:t> </a:t>
            </a:r>
            <a:r>
              <a:rPr lang="de-CH" dirty="0" err="1"/>
              <a:t>and</a:t>
            </a:r>
            <a:r>
              <a:rPr lang="de-CH" dirty="0"/>
              <a:t> </a:t>
            </a:r>
            <a:r>
              <a:rPr lang="de-CH" dirty="0" err="1"/>
              <a:t>be</a:t>
            </a:r>
            <a:r>
              <a:rPr lang="de-CH" dirty="0"/>
              <a:t> </a:t>
            </a:r>
            <a:r>
              <a:rPr lang="de-CH" dirty="0" err="1"/>
              <a:t>adjusted</a:t>
            </a:r>
            <a:r>
              <a:rPr lang="de-CH" dirty="0"/>
              <a:t> </a:t>
            </a:r>
            <a:r>
              <a:rPr lang="de-CH" dirty="0" err="1"/>
              <a:t>to</a:t>
            </a:r>
            <a:r>
              <a:rPr lang="de-CH" dirty="0"/>
              <a:t> </a:t>
            </a:r>
            <a:r>
              <a:rPr lang="de-CH" dirty="0" err="1"/>
              <a:t>the</a:t>
            </a:r>
            <a:r>
              <a:rPr lang="de-CH" dirty="0"/>
              <a:t> individual </a:t>
            </a:r>
            <a:r>
              <a:rPr lang="de-CH" dirty="0" err="1"/>
              <a:t>patient</a:t>
            </a:r>
            <a:endParaRPr lang="de-CH" dirty="0"/>
          </a:p>
          <a:p>
            <a:pPr lvl="1"/>
            <a:r>
              <a:rPr lang="de-CH" dirty="0" err="1"/>
              <a:t>Is</a:t>
            </a:r>
            <a:r>
              <a:rPr lang="de-CH" dirty="0"/>
              <a:t> </a:t>
            </a:r>
            <a:r>
              <a:rPr lang="de-CH" dirty="0" err="1"/>
              <a:t>highly</a:t>
            </a:r>
            <a:r>
              <a:rPr lang="de-CH" dirty="0"/>
              <a:t> </a:t>
            </a:r>
            <a:r>
              <a:rPr lang="de-CH" dirty="0" err="1"/>
              <a:t>motivating</a:t>
            </a:r>
            <a:r>
              <a:rPr lang="de-CH" dirty="0"/>
              <a:t> in </a:t>
            </a:r>
            <a:r>
              <a:rPr lang="de-CH" dirty="0" err="1"/>
              <a:t>combination</a:t>
            </a:r>
            <a:r>
              <a:rPr lang="de-CH" dirty="0"/>
              <a:t> </a:t>
            </a:r>
            <a:r>
              <a:rPr lang="de-CH" dirty="0" err="1"/>
              <a:t>with</a:t>
            </a:r>
            <a:r>
              <a:rPr lang="de-CH" dirty="0"/>
              <a:t> VR </a:t>
            </a:r>
            <a:r>
              <a:rPr lang="de-CH" dirty="0" err="1"/>
              <a:t>and</a:t>
            </a:r>
            <a:r>
              <a:rPr lang="de-CH" dirty="0"/>
              <a:t> </a:t>
            </a:r>
            <a:r>
              <a:rPr lang="de-CH" dirty="0" err="1"/>
              <a:t>exciting</a:t>
            </a:r>
            <a:r>
              <a:rPr lang="de-CH" dirty="0"/>
              <a:t> </a:t>
            </a:r>
            <a:r>
              <a:rPr lang="de-CH" dirty="0" err="1"/>
              <a:t>serious</a:t>
            </a:r>
            <a:r>
              <a:rPr lang="de-CH" dirty="0"/>
              <a:t> </a:t>
            </a:r>
            <a:r>
              <a:rPr lang="de-CH" dirty="0" err="1"/>
              <a:t>games</a:t>
            </a:r>
            <a:endParaRPr lang="de-CH" dirty="0"/>
          </a:p>
          <a:p>
            <a:pPr lvl="1"/>
            <a:r>
              <a:rPr lang="de-CH" dirty="0"/>
              <a:t>Can </a:t>
            </a:r>
            <a:r>
              <a:rPr lang="de-CH" dirty="0" err="1"/>
              <a:t>provide</a:t>
            </a:r>
            <a:r>
              <a:rPr lang="de-CH" dirty="0"/>
              <a:t> </a:t>
            </a:r>
            <a:r>
              <a:rPr lang="de-CH" dirty="0" err="1"/>
              <a:t>instructions</a:t>
            </a:r>
            <a:r>
              <a:rPr lang="de-CH" dirty="0"/>
              <a:t> </a:t>
            </a:r>
            <a:r>
              <a:rPr lang="de-CH" dirty="0" err="1"/>
              <a:t>visually</a:t>
            </a:r>
            <a:r>
              <a:rPr lang="de-CH" dirty="0"/>
              <a:t> </a:t>
            </a:r>
            <a:r>
              <a:rPr lang="de-CH" dirty="0" err="1"/>
              <a:t>or</a:t>
            </a:r>
            <a:r>
              <a:rPr lang="de-CH" dirty="0"/>
              <a:t> </a:t>
            </a:r>
            <a:r>
              <a:rPr lang="de-CH" dirty="0" err="1"/>
              <a:t>auditory</a:t>
            </a:r>
            <a:r>
              <a:rPr lang="de-CH" dirty="0"/>
              <a:t> at </a:t>
            </a:r>
            <a:r>
              <a:rPr lang="de-CH" dirty="0" err="1"/>
              <a:t>specific</a:t>
            </a:r>
            <a:r>
              <a:rPr lang="de-CH" dirty="0"/>
              <a:t> </a:t>
            </a:r>
            <a:r>
              <a:rPr lang="de-CH" dirty="0" err="1"/>
              <a:t>times</a:t>
            </a:r>
            <a:endParaRPr lang="de-CH" dirty="0"/>
          </a:p>
          <a:p>
            <a:pPr lvl="1"/>
            <a:r>
              <a:rPr lang="de-CH" dirty="0"/>
              <a:t>Can </a:t>
            </a:r>
            <a:r>
              <a:rPr lang="de-CH" dirty="0" err="1"/>
              <a:t>deliver</a:t>
            </a:r>
            <a:r>
              <a:rPr lang="de-CH" dirty="0"/>
              <a:t> </a:t>
            </a:r>
            <a:r>
              <a:rPr lang="de-CH" dirty="0" err="1"/>
              <a:t>haptic</a:t>
            </a:r>
            <a:r>
              <a:rPr lang="de-CH" dirty="0"/>
              <a:t> </a:t>
            </a:r>
            <a:r>
              <a:rPr lang="de-CH" dirty="0" err="1"/>
              <a:t>feedback</a:t>
            </a:r>
            <a:r>
              <a:rPr lang="de-CH" dirty="0"/>
              <a:t> </a:t>
            </a:r>
            <a:r>
              <a:rPr lang="de-CH" dirty="0" err="1"/>
              <a:t>through</a:t>
            </a:r>
            <a:r>
              <a:rPr lang="de-CH" dirty="0"/>
              <a:t> </a:t>
            </a:r>
            <a:r>
              <a:rPr lang="de-CH" dirty="0" err="1"/>
              <a:t>resistance</a:t>
            </a:r>
            <a:r>
              <a:rPr lang="de-CH" dirty="0"/>
              <a:t> </a:t>
            </a:r>
            <a:r>
              <a:rPr lang="de-CH" dirty="0" err="1"/>
              <a:t>or</a:t>
            </a:r>
            <a:r>
              <a:rPr lang="de-CH" dirty="0"/>
              <a:t> </a:t>
            </a:r>
            <a:r>
              <a:rPr lang="de-CH" dirty="0" err="1"/>
              <a:t>as</a:t>
            </a:r>
            <a:r>
              <a:rPr lang="de-CH" dirty="0"/>
              <a:t> </a:t>
            </a:r>
            <a:r>
              <a:rPr lang="de-CH" dirty="0" err="1"/>
              <a:t>sound</a:t>
            </a:r>
            <a:r>
              <a:rPr lang="de-CH" dirty="0"/>
              <a:t> </a:t>
            </a:r>
            <a:r>
              <a:rPr lang="de-CH" dirty="0" err="1"/>
              <a:t>or</a:t>
            </a:r>
            <a:r>
              <a:rPr lang="de-CH" dirty="0"/>
              <a:t> </a:t>
            </a:r>
            <a:r>
              <a:rPr lang="de-CH" dirty="0" err="1"/>
              <a:t>written</a:t>
            </a:r>
            <a:r>
              <a:rPr lang="de-CH" dirty="0"/>
              <a:t> </a:t>
            </a:r>
            <a:r>
              <a:rPr lang="de-CH" dirty="0" err="1"/>
              <a:t>text</a:t>
            </a:r>
            <a:r>
              <a:rPr lang="de-CH" dirty="0"/>
              <a:t>. Can </a:t>
            </a:r>
            <a:r>
              <a:rPr lang="de-CH" dirty="0" err="1"/>
              <a:t>be</a:t>
            </a:r>
            <a:r>
              <a:rPr lang="de-CH" dirty="0"/>
              <a:t> </a:t>
            </a:r>
            <a:r>
              <a:rPr lang="de-CH" dirty="0" err="1"/>
              <a:t>combined</a:t>
            </a:r>
            <a:r>
              <a:rPr lang="de-CH" dirty="0"/>
              <a:t> </a:t>
            </a:r>
            <a:r>
              <a:rPr lang="de-CH" dirty="0" err="1"/>
              <a:t>with</a:t>
            </a:r>
            <a:r>
              <a:rPr lang="de-CH" dirty="0"/>
              <a:t> FES </a:t>
            </a:r>
            <a:r>
              <a:rPr lang="de-CH" dirty="0" err="1"/>
              <a:t>to</a:t>
            </a:r>
            <a:r>
              <a:rPr lang="de-CH" dirty="0"/>
              <a:t> </a:t>
            </a:r>
            <a:r>
              <a:rPr lang="de-CH" dirty="0" err="1"/>
              <a:t>provide</a:t>
            </a:r>
            <a:r>
              <a:rPr lang="de-CH" dirty="0"/>
              <a:t> afferent </a:t>
            </a:r>
            <a:r>
              <a:rPr lang="de-CH" dirty="0" err="1"/>
              <a:t>feedback</a:t>
            </a:r>
            <a:r>
              <a:rPr lang="de-CH" dirty="0"/>
              <a:t>.</a:t>
            </a:r>
          </a:p>
          <a:p>
            <a:pPr lvl="1"/>
            <a:r>
              <a:rPr lang="de-CH" dirty="0" err="1"/>
              <a:t>Is</a:t>
            </a:r>
            <a:r>
              <a:rPr lang="de-CH" dirty="0"/>
              <a:t> </a:t>
            </a:r>
            <a:r>
              <a:rPr lang="de-CH" dirty="0" err="1"/>
              <a:t>able</a:t>
            </a:r>
            <a:r>
              <a:rPr lang="de-CH" dirty="0"/>
              <a:t> </a:t>
            </a:r>
            <a:r>
              <a:rPr lang="de-CH" dirty="0" err="1"/>
              <a:t>to</a:t>
            </a:r>
            <a:r>
              <a:rPr lang="de-CH" dirty="0"/>
              <a:t> </a:t>
            </a:r>
            <a:r>
              <a:rPr lang="de-CH" dirty="0" err="1"/>
              <a:t>guide</a:t>
            </a:r>
            <a:r>
              <a:rPr lang="de-CH" dirty="0"/>
              <a:t> </a:t>
            </a:r>
            <a:r>
              <a:rPr lang="de-CH" dirty="0" err="1"/>
              <a:t>severly</a:t>
            </a:r>
            <a:r>
              <a:rPr lang="de-CH" dirty="0"/>
              <a:t> </a:t>
            </a:r>
            <a:r>
              <a:rPr lang="de-CH" dirty="0" err="1"/>
              <a:t>affeted</a:t>
            </a:r>
            <a:r>
              <a:rPr lang="de-CH" dirty="0"/>
              <a:t> </a:t>
            </a:r>
            <a:r>
              <a:rPr lang="de-CH" dirty="0" err="1"/>
              <a:t>patients</a:t>
            </a:r>
            <a:r>
              <a:rPr lang="de-CH" dirty="0"/>
              <a:t> </a:t>
            </a:r>
            <a:r>
              <a:rPr lang="de-CH" dirty="0" err="1"/>
              <a:t>or</a:t>
            </a:r>
            <a:r>
              <a:rPr lang="de-CH" dirty="0"/>
              <a:t> </a:t>
            </a:r>
            <a:r>
              <a:rPr lang="de-CH" dirty="0" err="1"/>
              <a:t>assist</a:t>
            </a:r>
            <a:r>
              <a:rPr lang="de-CH" dirty="0"/>
              <a:t> </a:t>
            </a:r>
            <a:r>
              <a:rPr lang="de-CH" dirty="0" err="1"/>
              <a:t>mildly</a:t>
            </a:r>
            <a:r>
              <a:rPr lang="de-CH" dirty="0"/>
              <a:t> </a:t>
            </a:r>
            <a:r>
              <a:rPr lang="de-CH" dirty="0" err="1"/>
              <a:t>affected</a:t>
            </a:r>
            <a:r>
              <a:rPr lang="de-CH" dirty="0"/>
              <a:t> </a:t>
            </a:r>
            <a:r>
              <a:rPr lang="de-CH" dirty="0" err="1"/>
              <a:t>patients</a:t>
            </a:r>
            <a:endParaRPr lang="de-CH" dirty="0"/>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Robert </a:t>
            </a:r>
            <a:r>
              <a:rPr lang="de-CH" sz="1200" b="0" i="0" u="none" strike="noStrike" kern="1200" baseline="0" dirty="0" err="1">
                <a:solidFill>
                  <a:schemeClr val="tx1"/>
                </a:solidFill>
                <a:latin typeface="+mn-lt"/>
                <a:ea typeface="+mn-ea"/>
                <a:cs typeface="+mn-cs"/>
              </a:rPr>
              <a:t>Riener</a:t>
            </a:r>
            <a:r>
              <a:rPr lang="de-CH" sz="1200" b="0" i="0" u="none" strike="noStrike" kern="1200" baseline="0" dirty="0">
                <a:solidFill>
                  <a:schemeClr val="tx1"/>
                </a:solidFill>
                <a:latin typeface="+mn-lt"/>
                <a:ea typeface="+mn-ea"/>
                <a:cs typeface="+mn-cs"/>
              </a:rPr>
              <a:t> – </a:t>
            </a:r>
            <a:r>
              <a:rPr lang="de-CH" sz="1200" b="0" i="0" u="none" strike="noStrike" kern="1200" baseline="0" dirty="0" err="1">
                <a:solidFill>
                  <a:schemeClr val="tx1"/>
                </a:solidFill>
                <a:latin typeface="+mn-lt"/>
                <a:ea typeface="+mn-ea"/>
                <a:cs typeface="+mn-cs"/>
              </a:rPr>
              <a:t>Lecture</a:t>
            </a:r>
            <a:r>
              <a:rPr lang="de-CH" sz="1200" b="0" i="0" u="none" strike="noStrike" kern="1200" baseline="0" dirty="0">
                <a:solidFill>
                  <a:schemeClr val="tx1"/>
                </a:solidFill>
                <a:latin typeface="+mn-lt"/>
                <a:ea typeface="+mn-ea"/>
                <a:cs typeface="+mn-cs"/>
              </a:rPr>
              <a:t> 8</a:t>
            </a:r>
          </a:p>
          <a:p>
            <a:r>
              <a:rPr lang="en-US" sz="1200" b="0" i="0" u="none" strike="noStrike" kern="1200" baseline="0" dirty="0">
                <a:solidFill>
                  <a:schemeClr val="tx1"/>
                </a:solidFill>
                <a:latin typeface="+mn-lt"/>
                <a:ea typeface="+mn-ea"/>
                <a:cs typeface="+mn-cs"/>
              </a:rPr>
              <a:t>• Support therapists against physical load </a:t>
            </a:r>
          </a:p>
          <a:p>
            <a:r>
              <a:rPr lang="en-US" sz="1200" b="0" i="0" u="none" strike="noStrike" kern="1200" baseline="0" dirty="0">
                <a:solidFill>
                  <a:schemeClr val="tx1"/>
                </a:solidFill>
                <a:latin typeface="+mn-lt"/>
                <a:ea typeface="+mn-ea"/>
                <a:cs typeface="+mn-cs"/>
              </a:rPr>
              <a:t>• More intensive training for patients (longer, more often, faster) </a:t>
            </a:r>
          </a:p>
          <a:p>
            <a:r>
              <a:rPr lang="en-US" sz="1200" b="0" i="0" u="none" strike="noStrike" kern="1200" baseline="0" dirty="0">
                <a:solidFill>
                  <a:schemeClr val="tx1"/>
                </a:solidFill>
                <a:latin typeface="+mn-lt"/>
                <a:ea typeface="+mn-ea"/>
                <a:cs typeface="+mn-cs"/>
              </a:rPr>
              <a:t>• New kind of motions and new kind of force support </a:t>
            </a:r>
          </a:p>
          <a:p>
            <a:r>
              <a:rPr lang="en-US" sz="1200" b="0" i="0" u="none" strike="noStrike" kern="1200" baseline="0" dirty="0">
                <a:solidFill>
                  <a:schemeClr val="tx1"/>
                </a:solidFill>
                <a:latin typeface="+mn-lt"/>
                <a:ea typeface="+mn-ea"/>
                <a:cs typeface="+mn-cs"/>
              </a:rPr>
              <a:t>• Highly repetitive, measureable, comparable, quantitative assessment </a:t>
            </a:r>
          </a:p>
          <a:p>
            <a:r>
              <a:rPr lang="en-US" sz="1200" b="0" i="0" u="none" strike="noStrike" kern="1200" baseline="0" dirty="0">
                <a:solidFill>
                  <a:schemeClr val="tx1"/>
                </a:solidFill>
                <a:latin typeface="+mn-lt"/>
                <a:ea typeface="+mn-ea"/>
                <a:cs typeface="+mn-cs"/>
              </a:rPr>
              <a:t>• Increased motivation applying audio-visual displays and games scenarios </a:t>
            </a:r>
          </a:p>
        </p:txBody>
      </p:sp>
      <p:sp>
        <p:nvSpPr>
          <p:cNvPr id="4" name="Slide Number Placeholder 3"/>
          <p:cNvSpPr>
            <a:spLocks noGrp="1"/>
          </p:cNvSpPr>
          <p:nvPr>
            <p:ph type="sldNum" sz="quarter" idx="10"/>
          </p:nvPr>
        </p:nvSpPr>
        <p:spPr/>
        <p:txBody>
          <a:bodyPr/>
          <a:lstStyle/>
          <a:p>
            <a:fld id="{A31AEAEA-2C48-42B4-BB13-27FE8A0ADC24}" type="slidenum">
              <a:rPr lang="de-CH" smtClean="0"/>
              <a:t>22</a:t>
            </a:fld>
            <a:endParaRPr lang="de-CH"/>
          </a:p>
        </p:txBody>
      </p:sp>
    </p:spTree>
    <p:extLst>
      <p:ext uri="{BB962C8B-B14F-4D97-AF65-F5344CB8AC3E}">
        <p14:creationId xmlns:p14="http://schemas.microsoft.com/office/powerpoint/2010/main" val="1928756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31AEAEA-2C48-42B4-BB13-27FE8A0ADC24}" type="slidenum">
              <a:rPr lang="de-CH" smtClean="0"/>
              <a:t>23</a:t>
            </a:fld>
            <a:endParaRPr lang="de-CH"/>
          </a:p>
        </p:txBody>
      </p:sp>
    </p:spTree>
    <p:extLst>
      <p:ext uri="{BB962C8B-B14F-4D97-AF65-F5344CB8AC3E}">
        <p14:creationId xmlns:p14="http://schemas.microsoft.com/office/powerpoint/2010/main" val="1544468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200" b="0" i="0" u="none" strike="noStrike" kern="1200" baseline="0" dirty="0">
                <a:solidFill>
                  <a:schemeClr val="tx1"/>
                </a:solidFill>
                <a:latin typeface="+mn-lt"/>
                <a:ea typeface="+mn-ea"/>
                <a:cs typeface="+mn-cs"/>
              </a:rPr>
              <a:t>Neurorehabilitation Technology</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Beginning in the late 1980s, engineering and rehabilitation research groups identified the potential to develop new technologies for upper extremity rehabilitation in neurologic disorders. A key realization was that rehabilitation technology had not yet taken full advantage of computers and robotic technology. Existing therapeutic equipment allowed people with arm weakness to practice arm movement, but it did so with limited flexibility, feedback, and engagement. For example, devices such as overhead slings, mobile arm supports, or simply a towel on a tabletop provided assistance in moving the arm against gravity, and devices such as elastic bands and hand exercise bicycles provided resistance for specific arm movements. Yet they had limited adjustability in the pattern of assistance, they could apply relative to that which was possible with a robotic device. Further, upper-extremity rehabilitation technology that was routinely used in clinics lacked sensors, with the notable exception of dynamometers. Adding sensors and then connecting the sensors to a computer would allow measurement and recording of arm movement ability, providing feedback to both the patient and therapist about progress. Further, once the sensed information was in the computer, then it could be used to control computer games, which allowed for the possibility of improving patient engagement in the exercises performed with the device.</a:t>
            </a:r>
          </a:p>
          <a:p>
            <a:r>
              <a:rPr lang="en-US" sz="1200" b="0" i="0" u="none" strike="noStrike" kern="1200" baseline="0" dirty="0">
                <a:solidFill>
                  <a:schemeClr val="tx1"/>
                </a:solidFill>
                <a:latin typeface="+mn-lt"/>
                <a:ea typeface="+mn-ea"/>
                <a:cs typeface="+mn-cs"/>
              </a:rPr>
              <a:t>Out of this rationale came several new robotic devices, including the MIT-Manus [ 1 ] , the MIME [ 2 ] , the ARM-Guide [ 3 ] , and the </a:t>
            </a:r>
            <a:r>
              <a:rPr lang="en-US" sz="1200" b="0" i="0" u="none" strike="noStrike" kern="1200" baseline="0" dirty="0" err="1">
                <a:solidFill>
                  <a:schemeClr val="tx1"/>
                </a:solidFill>
                <a:latin typeface="+mn-lt"/>
                <a:ea typeface="+mn-ea"/>
                <a:cs typeface="+mn-cs"/>
              </a:rPr>
              <a:t>BiManuTrac</a:t>
            </a:r>
            <a:r>
              <a:rPr lang="en-US" sz="1200" b="0" i="0" u="none" strike="noStrike" kern="1200" baseline="0" dirty="0">
                <a:solidFill>
                  <a:schemeClr val="tx1"/>
                </a:solidFill>
                <a:latin typeface="+mn-lt"/>
                <a:ea typeface="+mn-ea"/>
                <a:cs typeface="+mn-cs"/>
              </a:rPr>
              <a:t> [ 4 ] . Each device took the approach of assisting patients in making movements with the arm or forearm as they played simple computer games. Twenty years later, hundreds of patients have been involved in randomized controlled trials with these earlier devices, and two of these original devices are commercially available (</a:t>
            </a:r>
            <a:r>
              <a:rPr lang="en-US" sz="1200" b="0" i="0" u="none" strike="noStrike" kern="1200" baseline="0" dirty="0" err="1">
                <a:solidFill>
                  <a:schemeClr val="tx1"/>
                </a:solidFill>
                <a:latin typeface="+mn-lt"/>
                <a:ea typeface="+mn-ea"/>
                <a:cs typeface="+mn-cs"/>
              </a:rPr>
              <a:t>MITManus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BiManuTrac</a:t>
            </a:r>
            <a:r>
              <a:rPr lang="en-US" sz="1200" b="0" i="0" u="none" strike="noStrike" kern="1200" baseline="0" dirty="0">
                <a:solidFill>
                  <a:schemeClr val="tx1"/>
                </a:solidFill>
                <a:latin typeface="+mn-lt"/>
                <a:ea typeface="+mn-ea"/>
                <a:cs typeface="+mn-cs"/>
              </a:rPr>
              <a:t> 9 ] ). The studies indicate that people with an acute or chronic stroke can recover additional movement ability if they exercise for tens of hours with these devices; the transfer to functional movement is typically small [ 5– 7 ] . Exercise with a robotic device has also been found to be as effective or, in some cases, more effective than a matched amount of exercise performed with a therapist [ 2, 8, , or a matched amount of exercise performed with another rehabilitation technology, such as electromyogram triggered functional electrical stimulation [ 10 ] or sensor-based approaches to range of motion exercise [ 11 ]. Given these limitations in outcomes, developers of next generation technology for upper extremity therapy asked the question “How can we improve upon these initial robotic designs?” Many possible pathways have emerged, but three stood out to my group in the early 2000s. First, robotic devices were at the high end of complexity in the spectrum of therapeutic technology. While these devices were powerful tools for studying rehabilitation therapy, it was unclear  whether their therapeutic benefit justified their cost. What had been demonstrated was the importance of repetitive practice of movement attempts, with or without robotic guidance present [ 12 ] . Further, installing motors on an </a:t>
            </a:r>
            <a:r>
              <a:rPr lang="en-US" sz="1200" b="0" i="0" u="none" strike="noStrike" kern="1200" baseline="0" dirty="0" err="1">
                <a:solidFill>
                  <a:schemeClr val="tx1"/>
                </a:solidFill>
                <a:latin typeface="+mn-lt"/>
                <a:ea typeface="+mn-ea"/>
                <a:cs typeface="+mn-cs"/>
              </a:rPr>
              <a:t>orthosis</a:t>
            </a:r>
            <a:r>
              <a:rPr lang="en-US" sz="1200" b="0" i="0" u="none" strike="noStrike" kern="1200" baseline="0" dirty="0">
                <a:solidFill>
                  <a:schemeClr val="tx1"/>
                </a:solidFill>
                <a:latin typeface="+mn-lt"/>
                <a:ea typeface="+mn-ea"/>
                <a:cs typeface="+mn-cs"/>
              </a:rPr>
              <a:t> or </a:t>
            </a:r>
            <a:r>
              <a:rPr lang="en-US" sz="1200" b="0" i="0" u="none" strike="noStrike" kern="1200" baseline="0" dirty="0" err="1">
                <a:solidFill>
                  <a:schemeClr val="tx1"/>
                </a:solidFill>
                <a:latin typeface="+mn-lt"/>
                <a:ea typeface="+mn-ea"/>
                <a:cs typeface="+mn-cs"/>
              </a:rPr>
              <a:t>manipulandum</a:t>
            </a:r>
            <a:r>
              <a:rPr lang="en-US" sz="1200" b="0" i="0" u="none" strike="noStrike" kern="1200" baseline="0" dirty="0">
                <a:solidFill>
                  <a:schemeClr val="tx1"/>
                </a:solidFill>
                <a:latin typeface="+mn-lt"/>
                <a:ea typeface="+mn-ea"/>
                <a:cs typeface="+mn-cs"/>
              </a:rPr>
              <a:t> (making the device robotic) increased cost and complexity and decreased safety. Therefore, we asked whether it would be possible to gain the </a:t>
            </a:r>
            <a:r>
              <a:rPr lang="en-US" sz="1200" b="0" i="0" u="none" strike="noStrike" kern="1200" baseline="0" dirty="0" err="1">
                <a:solidFill>
                  <a:schemeClr val="tx1"/>
                </a:solidFill>
                <a:latin typeface="+mn-lt"/>
                <a:ea typeface="+mn-ea"/>
                <a:cs typeface="+mn-cs"/>
              </a:rPr>
              <a:t>benefi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ts</a:t>
            </a:r>
            <a:r>
              <a:rPr lang="en-US" sz="1200" b="0" i="0" u="none" strike="noStrike" kern="1200" baseline="0" dirty="0">
                <a:solidFill>
                  <a:schemeClr val="tx1"/>
                </a:solidFill>
                <a:latin typeface="+mn-lt"/>
                <a:ea typeface="+mn-ea"/>
                <a:cs typeface="+mn-cs"/>
              </a:rPr>
              <a:t> of robotic assistance without the robot. The second new pathway emerged out of the observation that initial robotic therapy devices did a relatively poor job of training functional movements. Functional movements are characterized by three features. First, they are oriented at achieving activities of daily living: prevailing robot therapies focused on simple range of motion and tracking games rather than simulating activities of daily living. Second, they often involve the use of many or all joints of the arm simultaneously; existing robots typically offered one or two degrees of freedom, with the exception of the MIME device, but this device relied on an industrial robot that did not match the workspace of the human arm. Third, functional movements typically require coordination of the hand with the arm to achieve a meaningful goal; existing robots typically worked on the arm or forearm in</a:t>
            </a:r>
          </a:p>
          <a:p>
            <a:r>
              <a:rPr lang="en-US" sz="1200" b="0" i="0" u="none" strike="noStrike" kern="1200" baseline="0" dirty="0">
                <a:solidFill>
                  <a:schemeClr val="tx1"/>
                </a:solidFill>
                <a:latin typeface="+mn-lt"/>
                <a:ea typeface="+mn-ea"/>
                <a:cs typeface="+mn-cs"/>
              </a:rPr>
              <a:t>isolation. At the same time, the importance of functional training was also being promoted by the broader fi </a:t>
            </a:r>
            <a:r>
              <a:rPr lang="en-US" sz="1200" b="0" i="0" u="none" strike="noStrike" kern="1200" baseline="0" dirty="0" err="1">
                <a:solidFill>
                  <a:schemeClr val="tx1"/>
                </a:solidFill>
                <a:latin typeface="+mn-lt"/>
                <a:ea typeface="+mn-ea"/>
                <a:cs typeface="+mn-cs"/>
              </a:rPr>
              <a:t>eld</a:t>
            </a:r>
            <a:r>
              <a:rPr lang="en-US" sz="1200" b="0" i="0" u="none" strike="noStrike" kern="1200" baseline="0" dirty="0">
                <a:solidFill>
                  <a:schemeClr val="tx1"/>
                </a:solidFill>
                <a:latin typeface="+mn-lt"/>
                <a:ea typeface="+mn-ea"/>
                <a:cs typeface="+mn-cs"/>
              </a:rPr>
              <a:t> of rehabilitation science. This position was </a:t>
            </a:r>
            <a:r>
              <a:rPr lang="en-US" sz="1200" b="0" i="0" u="none" strike="noStrike" kern="1200" baseline="0" dirty="0" err="1">
                <a:solidFill>
                  <a:schemeClr val="tx1"/>
                </a:solidFill>
                <a:latin typeface="+mn-lt"/>
                <a:ea typeface="+mn-ea"/>
                <a:cs typeface="+mn-cs"/>
              </a:rPr>
              <a:t>infl</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uenced</a:t>
            </a:r>
            <a:r>
              <a:rPr lang="en-US" sz="1200" b="0" i="0" u="none" strike="noStrike" kern="1200" baseline="0" dirty="0">
                <a:solidFill>
                  <a:schemeClr val="tx1"/>
                </a:solidFill>
                <a:latin typeface="+mn-lt"/>
                <a:ea typeface="+mn-ea"/>
                <a:cs typeface="+mn-cs"/>
              </a:rPr>
              <a:t> by both occupational therapy models in which functional practice is noted to hold greater meaning for a patient and by motor learning models in which transfer of learning is noted to be limited, and therefore, functional transfer would theoretically be maximized if patients spent therapy time practicing the activities they actually needed to relearn to do.</a:t>
            </a:r>
            <a:endParaRPr lang="en-US" dirty="0"/>
          </a:p>
          <a:p>
            <a:endParaRPr lang="en-US" dirty="0"/>
          </a:p>
          <a:p>
            <a:r>
              <a:rPr lang="en-US" sz="1200" b="0" i="0" u="none" strike="noStrike" kern="1200" baseline="0" dirty="0">
                <a:solidFill>
                  <a:schemeClr val="tx1"/>
                </a:solidFill>
                <a:latin typeface="+mn-lt"/>
                <a:ea typeface="+mn-ea"/>
                <a:cs typeface="+mn-cs"/>
              </a:rPr>
              <a:t>Whether assistance to movements is even necessary, as motor gains evidently depend largely on the efforts made by the participant. Robot-assisted movement</a:t>
            </a:r>
          </a:p>
          <a:p>
            <a:r>
              <a:rPr lang="en-US" sz="1200" b="0" i="0" u="none" strike="noStrike" kern="1200" baseline="0" dirty="0">
                <a:solidFill>
                  <a:schemeClr val="tx1"/>
                </a:solidFill>
                <a:latin typeface="+mn-lt"/>
                <a:ea typeface="+mn-ea"/>
                <a:cs typeface="+mn-cs"/>
              </a:rPr>
              <a:t>training for the stroke-impaired arm: Does it matter what the robot does?” [ 69 ] compared robotically assisted reaching with unassisted reaching in chronic stroke subjects. The two groups showed similar improvements, suggesting that the crucial factor in motor rehabilitation is not the assistance provided by a robot, but rather</a:t>
            </a:r>
          </a:p>
          <a:p>
            <a:r>
              <a:rPr lang="en-US" sz="1200" b="0" i="0" u="none" strike="noStrike" kern="1200" baseline="0" dirty="0">
                <a:solidFill>
                  <a:schemeClr val="tx1"/>
                </a:solidFill>
                <a:latin typeface="+mn-lt"/>
                <a:ea typeface="+mn-ea"/>
                <a:cs typeface="+mn-cs"/>
              </a:rPr>
              <a:t>the participant’s own voluntary efforts to move.</a:t>
            </a:r>
          </a:p>
          <a:p>
            <a:endParaRPr lang="en-US" sz="1200" b="0" i="0" u="none" strike="noStrike" kern="1200" baseline="0" dirty="0">
              <a:solidFill>
                <a:schemeClr val="tx1"/>
              </a:solidFill>
              <a:latin typeface="+mn-lt"/>
              <a:ea typeface="+mn-ea"/>
              <a:cs typeface="+mn-cs"/>
            </a:endParaRPr>
          </a:p>
          <a:p>
            <a:r>
              <a:rPr lang="en-US" dirty="0"/>
              <a:t>One kind of machines is driven by the force of the person using it, e.g., strengthening apparatus. These are considered as passive devices. Other systems include electric drives or other actuators, e.g., pneumatic devices, and can apply supporting, assisting, or resistance forces. Such actuated devices are referred to as active systems.</a:t>
            </a:r>
          </a:p>
          <a:p>
            <a:endParaRPr lang="de-CH" dirty="0"/>
          </a:p>
          <a:p>
            <a:r>
              <a:rPr lang="en-US" sz="1200" b="0" i="0" u="none" strike="noStrike" kern="1200" baseline="0" dirty="0" err="1">
                <a:solidFill>
                  <a:schemeClr val="tx1"/>
                </a:solidFill>
                <a:latin typeface="+mn-lt"/>
                <a:ea typeface="+mn-ea"/>
                <a:cs typeface="+mn-cs"/>
              </a:rPr>
              <a:t>Rudhe</a:t>
            </a:r>
            <a:r>
              <a:rPr lang="en-US" sz="1200" b="0" i="0" u="none" strike="noStrike" kern="1200" baseline="0" dirty="0">
                <a:solidFill>
                  <a:schemeClr val="tx1"/>
                </a:solidFill>
                <a:latin typeface="+mn-lt"/>
                <a:ea typeface="+mn-ea"/>
                <a:cs typeface="+mn-cs"/>
              </a:rPr>
              <a:t> et al. 2012</a:t>
            </a:r>
            <a:endParaRPr lang="de-CH" dirty="0"/>
          </a:p>
          <a:p>
            <a:r>
              <a:rPr lang="en-US" sz="1200" b="0" i="0" u="none" strike="noStrike" kern="1200" baseline="0" dirty="0">
                <a:solidFill>
                  <a:schemeClr val="tx1"/>
                </a:solidFill>
                <a:latin typeface="+mn-lt"/>
                <a:ea typeface="+mn-ea"/>
                <a:cs typeface="+mn-cs"/>
              </a:rPr>
              <a:t>These non-robotic, gravity support systems are based on an ergonomic arm exoskeleton with integrated springs. Such devices cradle the entire arm, from shoulder to the hand, and counterbalance the weight of the patients’ arm. They enhance any residual function and neuromuscular control and assist active movement across a large 3-D workspace providing an augmented feedback [16]. As there are no actuators implemented in these devices, all movements are generated by the users themselves. The passive </a:t>
            </a:r>
            <a:r>
              <a:rPr lang="en-US" sz="1200" b="0" i="0" u="none" strike="noStrike" kern="1200" baseline="0" dirty="0" err="1">
                <a:solidFill>
                  <a:schemeClr val="tx1"/>
                </a:solidFill>
                <a:latin typeface="+mn-lt"/>
                <a:ea typeface="+mn-ea"/>
                <a:cs typeface="+mn-cs"/>
              </a:rPr>
              <a:t>orthoses</a:t>
            </a:r>
            <a:r>
              <a:rPr lang="en-US" sz="1200" b="0" i="0" u="none" strike="noStrike" kern="1200" baseline="0" dirty="0">
                <a:solidFill>
                  <a:schemeClr val="tx1"/>
                </a:solidFill>
                <a:latin typeface="+mn-lt"/>
                <a:ea typeface="+mn-ea"/>
                <a:cs typeface="+mn-cs"/>
              </a:rPr>
              <a:t> and robotic devices are equipped with sensors responsible for the assessment of their multiple degrees of freedom as well as to display the movement of different joints. Therefore, enormous amounts of data are collected during training that could be used not only to monitor the training session (intensity, duration, frequency etc.) but also to follow changes in the functional impairment. Recently studies have started to focus on the effectiveness of training with a gravity compensation device in different patient groups [16-18].</a:t>
            </a:r>
          </a:p>
          <a:p>
            <a:r>
              <a:rPr lang="en-US" sz="1200" b="0" i="0" u="none" strike="noStrike" kern="1200" baseline="0" dirty="0">
                <a:solidFill>
                  <a:schemeClr val="tx1"/>
                </a:solidFill>
                <a:latin typeface="+mn-lt"/>
                <a:ea typeface="+mn-ea"/>
                <a:cs typeface="+mn-cs"/>
              </a:rPr>
              <a:t>However, psychometric properties (reliability and validation) that account for clinical and patient-relevant aspects (such as the influence of the positioning of the</a:t>
            </a:r>
          </a:p>
          <a:p>
            <a:r>
              <a:rPr lang="en-US" sz="1200" b="0" i="0" u="none" strike="noStrike" kern="1200" baseline="0" dirty="0">
                <a:solidFill>
                  <a:schemeClr val="tx1"/>
                </a:solidFill>
                <a:latin typeface="+mn-lt"/>
                <a:ea typeface="+mn-ea"/>
                <a:cs typeface="+mn-cs"/>
              </a:rPr>
              <a:t>patient) have not been sufficiently addressed. </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Spring-based </a:t>
            </a:r>
            <a:r>
              <a:rPr lang="en-US" sz="1200" b="0" i="0" u="none" strike="noStrike" kern="1200" baseline="0" dirty="0" err="1">
                <a:solidFill>
                  <a:schemeClr val="tx1"/>
                </a:solidFill>
                <a:latin typeface="+mn-lt"/>
                <a:ea typeface="+mn-ea"/>
                <a:cs typeface="+mn-cs"/>
              </a:rPr>
              <a:t>orthoses</a:t>
            </a:r>
            <a:r>
              <a:rPr lang="en-US" sz="1200" b="0" i="0" u="none" strike="noStrike" kern="1200" baseline="0" dirty="0">
                <a:solidFill>
                  <a:schemeClr val="tx1"/>
                </a:solidFill>
                <a:latin typeface="+mn-lt"/>
                <a:ea typeface="+mn-ea"/>
                <a:cs typeface="+mn-cs"/>
              </a:rPr>
              <a:t>, such as T-WREX and </a:t>
            </a:r>
            <a:r>
              <a:rPr lang="en-US" sz="1200" b="0" i="0" u="none" strike="noStrike" kern="1200" baseline="0" dirty="0" err="1">
                <a:solidFill>
                  <a:schemeClr val="tx1"/>
                </a:solidFill>
                <a:latin typeface="+mn-lt"/>
                <a:ea typeface="+mn-ea"/>
                <a:cs typeface="+mn-cs"/>
              </a:rPr>
              <a:t>ArmeoSpring</a:t>
            </a:r>
            <a:r>
              <a:rPr lang="en-US" sz="1200" b="0" i="0" u="none" strike="noStrike" kern="1200" baseline="0" dirty="0">
                <a:solidFill>
                  <a:schemeClr val="tx1"/>
                </a:solidFill>
                <a:latin typeface="+mn-lt"/>
                <a:ea typeface="+mn-ea"/>
                <a:cs typeface="+mn-cs"/>
              </a:rPr>
              <a:t>, are based on the rationale that functionally oriented activities, physical assistance in the form of gravity balance, and computer gaming and feedback will best promote movement recovery of the arm that is severely to moderately impaired after stroke. the patients recovered </a:t>
            </a:r>
            <a:r>
              <a:rPr lang="en-US" sz="1200" b="0" i="0" u="none" strike="noStrike" kern="1200" baseline="0" dirty="0" err="1">
                <a:solidFill>
                  <a:schemeClr val="tx1"/>
                </a:solidFill>
                <a:latin typeface="+mn-lt"/>
                <a:ea typeface="+mn-ea"/>
                <a:cs typeface="+mn-cs"/>
              </a:rPr>
              <a:t>signifi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cantly</a:t>
            </a:r>
            <a:r>
              <a:rPr lang="en-US" sz="1200" b="0" i="0" u="none" strike="noStrike" kern="1200" baseline="0" dirty="0">
                <a:solidFill>
                  <a:schemeClr val="tx1"/>
                </a:solidFill>
                <a:latin typeface="+mn-lt"/>
                <a:ea typeface="+mn-ea"/>
                <a:cs typeface="+mn-cs"/>
              </a:rPr>
              <a:t> more arm movement ability than a control group that practiced tabletop exercises, a form of exercise which had diminished functional relevance, less-sophisticated mechanical assistance, and no gaming or objective feedback aspects. Further, the patients </a:t>
            </a:r>
            <a:r>
              <a:rPr lang="en-US" sz="1200" b="0" i="0" u="none" strike="noStrike" kern="1200" baseline="0" dirty="0" err="1">
                <a:solidFill>
                  <a:schemeClr val="tx1"/>
                </a:solidFill>
                <a:latin typeface="+mn-lt"/>
                <a:ea typeface="+mn-ea"/>
                <a:cs typeface="+mn-cs"/>
              </a:rPr>
              <a:t>signifi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cantly</a:t>
            </a:r>
            <a:r>
              <a:rPr lang="en-US" sz="1200" b="0" i="0" u="none" strike="noStrike" kern="1200" baseline="0" dirty="0">
                <a:solidFill>
                  <a:schemeClr val="tx1"/>
                </a:solidFill>
                <a:latin typeface="+mn-lt"/>
                <a:ea typeface="+mn-ea"/>
                <a:cs typeface="+mn-cs"/>
              </a:rPr>
              <a:t> preferred exercising with T-WREX and could perform the exercises with only brief interaction with a supervising therapist. These results indicated that the starting rationale had at least some</a:t>
            </a:r>
          </a:p>
          <a:p>
            <a:r>
              <a:rPr lang="en-US" sz="1200" b="0" i="0" u="none" strike="noStrike" kern="1200" baseline="0" dirty="0">
                <a:solidFill>
                  <a:schemeClr val="tx1"/>
                </a:solidFill>
                <a:latin typeface="+mn-lt"/>
                <a:ea typeface="+mn-ea"/>
                <a:cs typeface="+mn-cs"/>
              </a:rPr>
              <a:t>validity. In addition, T-WREX was simpler, less expensive, and safer than a robotic device because it did not require actuators.</a:t>
            </a:r>
          </a:p>
        </p:txBody>
      </p:sp>
      <p:sp>
        <p:nvSpPr>
          <p:cNvPr id="4" name="Slide Number Placeholder 3"/>
          <p:cNvSpPr>
            <a:spLocks noGrp="1"/>
          </p:cNvSpPr>
          <p:nvPr>
            <p:ph type="sldNum" sz="quarter" idx="10"/>
          </p:nvPr>
        </p:nvSpPr>
        <p:spPr/>
        <p:txBody>
          <a:bodyPr/>
          <a:lstStyle/>
          <a:p>
            <a:fld id="{4A5CCBA3-A251-43A9-B1B9-B309A3F689C0}" type="slidenum">
              <a:rPr lang="de-CH" smtClean="0"/>
              <a:t>25</a:t>
            </a:fld>
            <a:endParaRPr lang="de-CH" dirty="0"/>
          </a:p>
        </p:txBody>
      </p:sp>
    </p:spTree>
    <p:extLst>
      <p:ext uri="{BB962C8B-B14F-4D97-AF65-F5344CB8AC3E}">
        <p14:creationId xmlns:p14="http://schemas.microsoft.com/office/powerpoint/2010/main" val="828742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exoskeleton device, springs support the human arm against gravity. The mechanical design allows the therapist to adjust the spring length and to select the proper amount of support. Sensors measure the position and orientation of the human arm, which is transmitted to the graphical display where the patient can see his own movement on the computer screen. </a:t>
            </a:r>
            <a:endParaRPr lang="de-CH" dirty="0"/>
          </a:p>
          <a:p>
            <a:endParaRPr lang="de-CH" dirty="0"/>
          </a:p>
          <a:p>
            <a:r>
              <a:rPr lang="en-US" dirty="0"/>
              <a:t>Arm support training – facilitates activation of agonists, possibly reduces abnormal coupling</a:t>
            </a:r>
          </a:p>
          <a:p>
            <a:pPr marL="0" marR="0" indent="0" algn="l" defTabSz="914400" rtl="0" eaLnBrk="1" fontAlgn="auto" latinLnBrk="0" hangingPunct="1">
              <a:lnSpc>
                <a:spcPct val="100000"/>
              </a:lnSpc>
              <a:spcBef>
                <a:spcPts val="0"/>
              </a:spcBef>
              <a:spcAft>
                <a:spcPts val="0"/>
              </a:spcAft>
              <a:buClrTx/>
              <a:buSzTx/>
              <a:buFontTx/>
              <a:buNone/>
              <a:tabLst/>
              <a:defRPr/>
            </a:pPr>
            <a:r>
              <a:rPr lang="de-CH" dirty="0" err="1"/>
              <a:t>Weight</a:t>
            </a:r>
            <a:r>
              <a:rPr lang="de-CH" dirty="0"/>
              <a:t> </a:t>
            </a:r>
            <a:r>
              <a:rPr lang="de-CH" dirty="0" err="1"/>
              <a:t>supported</a:t>
            </a:r>
            <a:r>
              <a:rPr lang="de-CH" dirty="0"/>
              <a:t> / passive </a:t>
            </a:r>
            <a:r>
              <a:rPr lang="de-CH" dirty="0" err="1"/>
              <a:t>orthoses</a:t>
            </a:r>
            <a:r>
              <a:rPr lang="de-CH" dirty="0"/>
              <a:t> / </a:t>
            </a:r>
            <a:r>
              <a:rPr lang="en-US" sz="1200" b="0" kern="1200" dirty="0">
                <a:solidFill>
                  <a:schemeClr val="tx1"/>
                </a:solidFill>
                <a:effectLst/>
                <a:latin typeface="+mn-lt"/>
                <a:ea typeface="+mn-ea"/>
                <a:cs typeface="+mn-cs"/>
              </a:rPr>
              <a:t>overhead sling suspension system</a:t>
            </a:r>
            <a:endParaRPr lang="de-CH" dirty="0"/>
          </a:p>
          <a:p>
            <a:r>
              <a:rPr lang="en-US" dirty="0"/>
              <a:t>Generally composed of links and springs, static balancing mechanism using counter weights or springs or a combination of both.</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26</a:t>
            </a:fld>
            <a:endParaRPr lang="de-CH" dirty="0"/>
          </a:p>
        </p:txBody>
      </p:sp>
    </p:spTree>
    <p:extLst>
      <p:ext uri="{BB962C8B-B14F-4D97-AF65-F5344CB8AC3E}">
        <p14:creationId xmlns:p14="http://schemas.microsoft.com/office/powerpoint/2010/main" val="3452035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therapeutic situations, therapists often apply full or partial support to a paretic limb or, in some instances to the trunk, to help reduce the effect of gravity on the patient’s motion. This is extremely difficult to do during a dynamic activity like walking, where the weight of the leg may create problems for the patient whose muscles are weak or lacks normal neuromuscular control due to a neurological insult.</a:t>
            </a:r>
            <a:endParaRPr lang="de-CH" baseline="0" dirty="0"/>
          </a:p>
        </p:txBody>
      </p:sp>
      <p:sp>
        <p:nvSpPr>
          <p:cNvPr id="4" name="Slide Number Placeholder 3"/>
          <p:cNvSpPr>
            <a:spLocks noGrp="1"/>
          </p:cNvSpPr>
          <p:nvPr>
            <p:ph type="sldNum" sz="quarter" idx="10"/>
          </p:nvPr>
        </p:nvSpPr>
        <p:spPr/>
        <p:txBody>
          <a:bodyPr/>
          <a:lstStyle/>
          <a:p>
            <a:fld id="{4A5CCBA3-A251-43A9-B1B9-B309A3F689C0}" type="slidenum">
              <a:rPr lang="de-CH" smtClean="0"/>
              <a:t>27</a:t>
            </a:fld>
            <a:endParaRPr lang="de-CH" dirty="0"/>
          </a:p>
        </p:txBody>
      </p:sp>
    </p:spTree>
    <p:extLst>
      <p:ext uri="{BB962C8B-B14F-4D97-AF65-F5344CB8AC3E}">
        <p14:creationId xmlns:p14="http://schemas.microsoft.com/office/powerpoint/2010/main" val="4286843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Neurorehabilitation Technology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training seems suitable for patients who can actively move the arm but suffer from reduced workspace and poor motor control. </a:t>
            </a:r>
          </a:p>
          <a:p>
            <a:endParaRPr lang="en-US" dirty="0"/>
          </a:p>
          <a:p>
            <a:r>
              <a:rPr lang="en-US" dirty="0"/>
              <a:t>Compared to motorized robots, this approach has the great advantage of significantly lower costs and weight. Moreover, the device is easier to use and intrinsically safe. The disadvantage is that it is not possible to support the patient other than against gravity, so, for instance, the device cannot support the patient in directed reaching movements, nor can it challenge the patient by resisting movement. Some devices overcome this by adding brakes to the robot that dissipate energy and challenge the patient’s movements. Current evidence suggests that </a:t>
            </a:r>
            <a:r>
              <a:rPr lang="en-US" dirty="0" err="1"/>
              <a:t>nonmotorized</a:t>
            </a:r>
            <a:r>
              <a:rPr lang="en-US" dirty="0"/>
              <a:t> devices might be very well suited for the training of mildly impaired stroke patients who do not need as much support as heavily impaired subjects.</a:t>
            </a:r>
          </a:p>
          <a:p>
            <a:endParaRPr lang="en-US" dirty="0"/>
          </a:p>
          <a:p>
            <a:r>
              <a:rPr lang="en-US" kern="0" dirty="0"/>
              <a:t>- No external/internal power source needed</a:t>
            </a:r>
          </a:p>
          <a:p>
            <a:r>
              <a:rPr lang="en-US" kern="0" dirty="0"/>
              <a:t>- No active feedback or movement correction/guidance</a:t>
            </a:r>
          </a:p>
          <a:p>
            <a:r>
              <a:rPr lang="en-US" kern="0" dirty="0"/>
              <a:t>- Allows patients to move under their own control </a:t>
            </a:r>
          </a:p>
          <a:p>
            <a:r>
              <a:rPr lang="en-US" kern="0" dirty="0"/>
              <a:t>- Preferable for patients that can move their limbs with little or no help</a:t>
            </a:r>
          </a:p>
          <a:p>
            <a:pPr marL="0" marR="0" indent="0" algn="l" defTabSz="914400" rtl="0" eaLnBrk="1" fontAlgn="auto" latinLnBrk="0" hangingPunct="1">
              <a:lnSpc>
                <a:spcPct val="100000"/>
              </a:lnSpc>
              <a:spcBef>
                <a:spcPts val="0"/>
              </a:spcBef>
              <a:spcAft>
                <a:spcPts val="0"/>
              </a:spcAft>
              <a:buClrTx/>
              <a:buSzTx/>
              <a:buFontTx/>
              <a:buNone/>
              <a:tabLst/>
              <a:defRPr/>
            </a:pPr>
            <a:r>
              <a:rPr lang="en-US" kern="0" dirty="0"/>
              <a:t>- No need for actuators </a:t>
            </a:r>
          </a:p>
          <a:p>
            <a:pPr marL="0" marR="0" indent="0" algn="l" defTabSz="914400" rtl="0" eaLnBrk="1" fontAlgn="auto" latinLnBrk="0" hangingPunct="1">
              <a:lnSpc>
                <a:spcPct val="100000"/>
              </a:lnSpc>
              <a:spcBef>
                <a:spcPts val="0"/>
              </a:spcBef>
              <a:spcAft>
                <a:spcPts val="0"/>
              </a:spcAft>
              <a:buClrTx/>
              <a:buSzTx/>
              <a:buFontTx/>
              <a:buNone/>
              <a:tabLst/>
              <a:defRPr/>
            </a:pPr>
            <a:r>
              <a:rPr lang="en-US" kern="0" dirty="0"/>
              <a:t>- Reduced system complexity and costs and increased patient's safety and acceptance level</a:t>
            </a:r>
          </a:p>
          <a:p>
            <a:endParaRPr lang="en-US" dirty="0"/>
          </a:p>
          <a:p>
            <a:endParaRPr lang="en-US" dirty="0"/>
          </a:p>
          <a:p>
            <a:r>
              <a:rPr lang="en-US" sz="1200" b="0" i="0" u="none" strike="noStrike" kern="1200" baseline="0" dirty="0">
                <a:solidFill>
                  <a:schemeClr val="tx1"/>
                </a:solidFill>
                <a:latin typeface="+mn-lt"/>
                <a:ea typeface="+mn-ea"/>
                <a:cs typeface="+mn-cs"/>
              </a:rPr>
              <a:t>Used to reduce or eliminate the effects of gravity and thereby allowing the user to effectively use his weak muscles for performing functional tasks like eating, drinking, or grooming. These devices may also help the patient retain or reestablish important proprioceptive information about the achievable workspace that the impaired limb should be able to reach as recovery progresses. Since the purely passive devices are relatively simple in their construction, they are affordable also for the patients themselves and are easy to use. The main disadvantage of these simple passive devices, which are mainly based on springs or counterweights, is that they basically provide a constant amount of weight reduction regardless of the position of the extremity. Even in positions of the arm, where less or no support is necessary, the patient is supported. Additionally, the desired movement trajectory cannot be predefined, and therefore the user may train a wrong, </a:t>
            </a:r>
            <a:r>
              <a:rPr lang="en-US" sz="1200" b="0" i="0" u="none" strike="noStrike" kern="1200" baseline="0" dirty="0" err="1">
                <a:solidFill>
                  <a:schemeClr val="tx1"/>
                </a:solidFill>
                <a:latin typeface="+mn-lt"/>
                <a:ea typeface="+mn-ea"/>
                <a:cs typeface="+mn-cs"/>
              </a:rPr>
              <a:t>unphysiological</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movement pattern. In the worst case, the patient cannot complete a desired movement at all. To overcome this limitation, passive devices are often used during occupational therapy sessions under supervision of a therapist, who actively supports the movements to ensure that a physiological movement trajectory is achieved.</a:t>
            </a:r>
          </a:p>
          <a:p>
            <a:endParaRPr lang="en-US" sz="1200" b="0" i="0" u="none" strike="noStrike" kern="1200" baseline="0" dirty="0">
              <a:solidFill>
                <a:schemeClr val="tx1"/>
              </a:solidFill>
              <a:latin typeface="+mn-lt"/>
              <a:ea typeface="+mn-ea"/>
              <a:cs typeface="+mn-cs"/>
            </a:endParaRPr>
          </a:p>
          <a:p>
            <a:r>
              <a:rPr lang="en-US" dirty="0">
                <a:effectLst/>
              </a:rPr>
              <a:t>However, they are often modified in the development process with more active characteristics. Still, the main characteristic that identifies a non-actuated or passive device is the lack of the ability to perform movement; they may be an option for continuation of the rehabilitation process, rather than for training of people with significant movement disorders at an early stage of rehabilitation. </a:t>
            </a:r>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28</a:t>
            </a:fld>
            <a:endParaRPr lang="de-CH" dirty="0"/>
          </a:p>
        </p:txBody>
      </p:sp>
    </p:spTree>
    <p:extLst>
      <p:ext uri="{BB962C8B-B14F-4D97-AF65-F5344CB8AC3E}">
        <p14:creationId xmlns:p14="http://schemas.microsoft.com/office/powerpoint/2010/main" val="832931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t>29</a:t>
            </a:fld>
            <a:endParaRPr lang="de-CH" dirty="0"/>
          </a:p>
        </p:txBody>
      </p:sp>
    </p:spTree>
    <p:extLst>
      <p:ext uri="{BB962C8B-B14F-4D97-AF65-F5344CB8AC3E}">
        <p14:creationId xmlns:p14="http://schemas.microsoft.com/office/powerpoint/2010/main" val="15233437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30</a:t>
            </a:fld>
            <a:endParaRPr lang="de-CH" dirty="0"/>
          </a:p>
        </p:txBody>
      </p:sp>
    </p:spTree>
    <p:extLst>
      <p:ext uri="{BB962C8B-B14F-4D97-AF65-F5344CB8AC3E}">
        <p14:creationId xmlns:p14="http://schemas.microsoft.com/office/powerpoint/2010/main" val="3252880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FES involves applying an electrical current, with electrodes on or close to the innervating nerve </a:t>
            </a:r>
            <a:r>
              <a:rPr lang="en-US" dirty="0" err="1"/>
              <a:t>fibres</a:t>
            </a:r>
            <a:r>
              <a:rPr lang="en-US" dirty="0"/>
              <a:t>. This generates an action potential which in turn produces a muscle contraction that can be modified by changing stimulus parameters laying the bases to restore functional movement. 2,4,7 An electrical field produced by the stimulating electrode depolarizes the cell membranes of neurons. The nerve is stimulated as it has a lower firing threshold than muscle. When depolarization reaches threshold, an action potential is produced by the influx of sodium from extracellular to intracellular space. The action potential travels distally to the neuromuscular junction and causes contraction of muscle </a:t>
            </a:r>
            <a:r>
              <a:rPr lang="en-US" dirty="0" err="1"/>
              <a:t>fibres</a:t>
            </a:r>
            <a:r>
              <a:rPr lang="en-US" dirty="0"/>
              <a:t>. The large motor units (type II) are activated first as they fire at a lower threshold. These are the motor units used for speed, power and tend to fatigue more quickly.</a:t>
            </a:r>
          </a:p>
          <a:p>
            <a:endParaRPr lang="de-CH" dirty="0"/>
          </a:p>
          <a:p>
            <a:r>
              <a:rPr lang="de-CH" dirty="0"/>
              <a:t>Neurorehabilitation Technology (Chapter 7)</a:t>
            </a:r>
          </a:p>
          <a:p>
            <a:endParaRPr lang="de-CH" dirty="0"/>
          </a:p>
          <a:p>
            <a:r>
              <a:rPr lang="de-CH" dirty="0" err="1"/>
              <a:t>Functional</a:t>
            </a:r>
            <a:r>
              <a:rPr lang="de-CH" dirty="0"/>
              <a:t> </a:t>
            </a:r>
            <a:r>
              <a:rPr lang="de-CH" dirty="0" err="1"/>
              <a:t>electrical</a:t>
            </a:r>
            <a:r>
              <a:rPr lang="de-CH" dirty="0"/>
              <a:t> </a:t>
            </a:r>
            <a:r>
              <a:rPr lang="de-CH" dirty="0" err="1"/>
              <a:t>stimulation</a:t>
            </a:r>
            <a:r>
              <a:rPr lang="de-CH" dirty="0"/>
              <a:t> was </a:t>
            </a:r>
            <a:r>
              <a:rPr lang="de-CH" dirty="0" err="1"/>
              <a:t>originally</a:t>
            </a:r>
            <a:r>
              <a:rPr lang="de-CH" dirty="0"/>
              <a:t> </a:t>
            </a:r>
            <a:r>
              <a:rPr lang="de-CH" dirty="0" err="1"/>
              <a:t>developed</a:t>
            </a:r>
            <a:r>
              <a:rPr lang="de-CH" dirty="0"/>
              <a:t> </a:t>
            </a:r>
            <a:r>
              <a:rPr lang="de-CH" dirty="0" err="1"/>
              <a:t>for</a:t>
            </a:r>
            <a:r>
              <a:rPr lang="de-CH" dirty="0"/>
              <a:t> </a:t>
            </a:r>
            <a:r>
              <a:rPr lang="de-CH" dirty="0" err="1"/>
              <a:t>the</a:t>
            </a:r>
            <a:r>
              <a:rPr lang="de-CH" dirty="0"/>
              <a:t> </a:t>
            </a:r>
            <a:r>
              <a:rPr lang="de-CH" dirty="0" err="1"/>
              <a:t>application</a:t>
            </a:r>
            <a:r>
              <a:rPr lang="de-CH" dirty="0"/>
              <a:t> </a:t>
            </a:r>
            <a:r>
              <a:rPr lang="de-CH" dirty="0" err="1"/>
              <a:t>as</a:t>
            </a:r>
            <a:r>
              <a:rPr lang="de-CH" dirty="0"/>
              <a:t> </a:t>
            </a:r>
            <a:r>
              <a:rPr lang="de-CH" dirty="0" err="1"/>
              <a:t>neuroprostheses</a:t>
            </a:r>
            <a:r>
              <a:rPr lang="de-CH" dirty="0"/>
              <a:t> </a:t>
            </a:r>
            <a:r>
              <a:rPr lang="de-CH" dirty="0" err="1"/>
              <a:t>to</a:t>
            </a:r>
            <a:r>
              <a:rPr lang="de-CH" dirty="0"/>
              <a:t> </a:t>
            </a:r>
            <a:r>
              <a:rPr lang="de-CH" dirty="0" err="1"/>
              <a:t>substitute</a:t>
            </a:r>
            <a:r>
              <a:rPr lang="de-CH" dirty="0"/>
              <a:t> </a:t>
            </a:r>
            <a:r>
              <a:rPr lang="de-CH" dirty="0" err="1"/>
              <a:t>impaired</a:t>
            </a:r>
            <a:r>
              <a:rPr lang="de-CH" dirty="0"/>
              <a:t> </a:t>
            </a:r>
            <a:r>
              <a:rPr lang="de-CH" dirty="0" err="1"/>
              <a:t>function</a:t>
            </a:r>
            <a:r>
              <a:rPr lang="de-CH" dirty="0"/>
              <a:t>. Over </a:t>
            </a:r>
            <a:r>
              <a:rPr lang="de-CH" dirty="0" err="1"/>
              <a:t>the</a:t>
            </a:r>
            <a:r>
              <a:rPr lang="de-CH" dirty="0"/>
              <a:t> </a:t>
            </a:r>
            <a:r>
              <a:rPr lang="de-CH" dirty="0" err="1"/>
              <a:t>years</a:t>
            </a:r>
            <a:r>
              <a:rPr lang="de-CH" dirty="0"/>
              <a:t> </a:t>
            </a:r>
            <a:r>
              <a:rPr lang="de-CH" dirty="0" err="1"/>
              <a:t>application</a:t>
            </a:r>
            <a:r>
              <a:rPr lang="de-CH" baseline="0" dirty="0"/>
              <a:t> </a:t>
            </a:r>
            <a:r>
              <a:rPr lang="de-CH" baseline="0" dirty="0" err="1"/>
              <a:t>changed</a:t>
            </a:r>
            <a:r>
              <a:rPr lang="de-CH" baseline="0" dirty="0"/>
              <a:t> </a:t>
            </a:r>
            <a:r>
              <a:rPr lang="de-CH" baseline="0" dirty="0" err="1"/>
              <a:t>to</a:t>
            </a:r>
            <a:r>
              <a:rPr lang="de-CH" baseline="0" dirty="0"/>
              <a:t> </a:t>
            </a:r>
            <a:r>
              <a:rPr lang="de-CH" baseline="0" dirty="0" err="1"/>
              <a:t>help</a:t>
            </a:r>
            <a:r>
              <a:rPr lang="de-CH" baseline="0" dirty="0"/>
              <a:t> </a:t>
            </a:r>
            <a:r>
              <a:rPr lang="de-CH" baseline="0" dirty="0" err="1"/>
              <a:t>retraining</a:t>
            </a:r>
            <a:r>
              <a:rPr lang="de-CH" baseline="0" dirty="0"/>
              <a:t> </a:t>
            </a:r>
            <a:r>
              <a:rPr lang="de-CH" baseline="0" dirty="0" err="1"/>
              <a:t>voluntary</a:t>
            </a:r>
            <a:r>
              <a:rPr lang="de-CH" baseline="0" dirty="0"/>
              <a:t> </a:t>
            </a:r>
            <a:r>
              <a:rPr lang="de-CH" baseline="0" dirty="0" err="1"/>
              <a:t>motor</a:t>
            </a:r>
            <a:r>
              <a:rPr lang="de-CH" baseline="0" dirty="0"/>
              <a:t> </a:t>
            </a:r>
            <a:r>
              <a:rPr lang="de-CH" baseline="0" dirty="0" err="1"/>
              <a:t>functions</a:t>
            </a:r>
            <a:r>
              <a:rPr lang="de-CH" dirty="0"/>
              <a:t>. </a:t>
            </a:r>
            <a:r>
              <a:rPr lang="de-CH" dirty="0" err="1"/>
              <a:t>There</a:t>
            </a:r>
            <a:r>
              <a:rPr lang="de-CH" dirty="0"/>
              <a:t> </a:t>
            </a:r>
            <a:r>
              <a:rPr lang="de-CH" dirty="0" err="1"/>
              <a:t>has</a:t>
            </a:r>
            <a:r>
              <a:rPr lang="de-CH" dirty="0"/>
              <a:t> </a:t>
            </a:r>
            <a:r>
              <a:rPr lang="de-CH" dirty="0" err="1"/>
              <a:t>been</a:t>
            </a:r>
            <a:r>
              <a:rPr lang="de-CH" dirty="0"/>
              <a:t> a </a:t>
            </a:r>
            <a:r>
              <a:rPr lang="de-CH" dirty="0" err="1"/>
              <a:t>change</a:t>
            </a:r>
            <a:r>
              <a:rPr lang="de-CH" dirty="0"/>
              <a:t> in </a:t>
            </a:r>
            <a:r>
              <a:rPr lang="de-CH" dirty="0" err="1"/>
              <a:t>thinking</a:t>
            </a:r>
            <a:r>
              <a:rPr lang="de-CH" dirty="0"/>
              <a:t> </a:t>
            </a:r>
            <a:r>
              <a:rPr lang="de-CH" dirty="0" err="1"/>
              <a:t>away</a:t>
            </a:r>
            <a:r>
              <a:rPr lang="de-CH" dirty="0"/>
              <a:t> </a:t>
            </a:r>
            <a:r>
              <a:rPr lang="de-CH" dirty="0" err="1"/>
              <a:t>from</a:t>
            </a:r>
            <a:r>
              <a:rPr lang="de-CH" dirty="0"/>
              <a:t> </a:t>
            </a:r>
            <a:r>
              <a:rPr lang="de-CH" dirty="0" err="1"/>
              <a:t>staying</a:t>
            </a:r>
            <a:r>
              <a:rPr lang="de-CH" dirty="0"/>
              <a:t> </a:t>
            </a:r>
            <a:r>
              <a:rPr lang="de-CH" dirty="0" err="1"/>
              <a:t>life-long</a:t>
            </a:r>
            <a:r>
              <a:rPr lang="de-CH" baseline="0" dirty="0"/>
              <a:t> </a:t>
            </a:r>
            <a:r>
              <a:rPr lang="de-CH" dirty="0" err="1"/>
              <a:t>dependent</a:t>
            </a:r>
            <a:r>
              <a:rPr lang="de-CH" dirty="0"/>
              <a:t> on FES</a:t>
            </a:r>
            <a:r>
              <a:rPr lang="de-CH" baseline="0" dirty="0"/>
              <a:t> </a:t>
            </a:r>
            <a:r>
              <a:rPr lang="de-CH" baseline="0" dirty="0" err="1"/>
              <a:t>towards</a:t>
            </a:r>
            <a:r>
              <a:rPr lang="de-CH" baseline="0" dirty="0"/>
              <a:t> </a:t>
            </a:r>
            <a:r>
              <a:rPr lang="de-CH" baseline="0" dirty="0" err="1"/>
              <a:t>shorter</a:t>
            </a:r>
            <a:r>
              <a:rPr lang="de-CH" baseline="0" dirty="0"/>
              <a:t> </a:t>
            </a:r>
            <a:r>
              <a:rPr lang="de-CH" baseline="0" dirty="0" err="1"/>
              <a:t>therapeutic</a:t>
            </a:r>
            <a:r>
              <a:rPr lang="de-CH" baseline="0" dirty="0"/>
              <a:t> </a:t>
            </a:r>
            <a:r>
              <a:rPr lang="de-CH" baseline="0" dirty="0" err="1"/>
              <a:t>usage</a:t>
            </a:r>
            <a:r>
              <a:rPr lang="de-CH" baseline="0" dirty="0"/>
              <a:t> </a:t>
            </a:r>
            <a:r>
              <a:rPr lang="de-CH" baseline="0" dirty="0" err="1"/>
              <a:t>termed</a:t>
            </a:r>
            <a:r>
              <a:rPr lang="de-CH" baseline="0" dirty="0"/>
              <a:t> </a:t>
            </a:r>
            <a:r>
              <a:rPr lang="de-CH" baseline="0" dirty="0" err="1"/>
              <a:t>functional</a:t>
            </a:r>
            <a:r>
              <a:rPr lang="de-CH" baseline="0" dirty="0"/>
              <a:t> </a:t>
            </a:r>
            <a:r>
              <a:rPr lang="de-CH" baseline="0" dirty="0" err="1"/>
              <a:t>electrical</a:t>
            </a:r>
            <a:r>
              <a:rPr lang="de-CH" baseline="0" dirty="0"/>
              <a:t> </a:t>
            </a:r>
            <a:r>
              <a:rPr lang="de-CH" baseline="0" dirty="0" err="1"/>
              <a:t>therapy</a:t>
            </a:r>
            <a:r>
              <a:rPr lang="de-CH" baseline="0" dirty="0"/>
              <a:t> </a:t>
            </a:r>
            <a:r>
              <a:rPr lang="de-CH" baseline="0" dirty="0" err="1"/>
              <a:t>which</a:t>
            </a:r>
            <a:r>
              <a:rPr lang="de-CH" baseline="0" dirty="0"/>
              <a:t> </a:t>
            </a:r>
            <a:r>
              <a:rPr lang="de-CH" baseline="0" dirty="0" err="1"/>
              <a:t>aims</a:t>
            </a:r>
            <a:r>
              <a:rPr lang="de-CH" baseline="0" dirty="0"/>
              <a:t> </a:t>
            </a:r>
            <a:r>
              <a:rPr lang="de-CH" baseline="0" dirty="0" err="1"/>
              <a:t>to</a:t>
            </a:r>
            <a:r>
              <a:rPr lang="de-CH" baseline="0" dirty="0"/>
              <a:t> </a:t>
            </a:r>
            <a:r>
              <a:rPr lang="de-CH" baseline="0" dirty="0" err="1"/>
              <a:t>improve</a:t>
            </a:r>
            <a:r>
              <a:rPr lang="de-CH" baseline="0" dirty="0"/>
              <a:t> </a:t>
            </a:r>
            <a:r>
              <a:rPr lang="de-CH" baseline="0" dirty="0" err="1"/>
              <a:t>voluntary</a:t>
            </a:r>
            <a:r>
              <a:rPr lang="de-CH" baseline="0" dirty="0"/>
              <a:t> </a:t>
            </a:r>
            <a:r>
              <a:rPr lang="de-CH" baseline="0" dirty="0" err="1"/>
              <a:t>function</a:t>
            </a:r>
            <a:r>
              <a:rPr lang="de-CH" baseline="0" dirty="0"/>
              <a:t>.</a:t>
            </a:r>
            <a:endParaRPr lang="de-CH" dirty="0"/>
          </a:p>
          <a:p>
            <a:endParaRPr lang="de-CH" dirty="0"/>
          </a:p>
          <a:p>
            <a:r>
              <a:rPr lang="en-US" dirty="0"/>
              <a:t>Functional electrical stimulation can be applied as long as there are intact muscles and nerves innervating them as well as joints and soft tissue supporting the muscle joint structures.</a:t>
            </a:r>
          </a:p>
          <a:p>
            <a:endParaRPr lang="en-US" dirty="0"/>
          </a:p>
          <a:p>
            <a:r>
              <a:rPr lang="en-US" dirty="0"/>
              <a:t>Simple joint movements elicited by electric stimulation is called neuromuscular electrical stimulation (NMES). A pattern of NMES that tries to create a coordinated body or limb movement compared to a muscle movement is called FES.</a:t>
            </a:r>
          </a:p>
          <a:p>
            <a:endParaRPr lang="en-US" dirty="0"/>
          </a:p>
          <a:p>
            <a:r>
              <a:rPr lang="de-CH" dirty="0" err="1"/>
              <a:t>Electrical</a:t>
            </a:r>
            <a:r>
              <a:rPr lang="de-CH" dirty="0"/>
              <a:t> </a:t>
            </a:r>
            <a:r>
              <a:rPr lang="de-CH" dirty="0" err="1"/>
              <a:t>stimulation</a:t>
            </a:r>
            <a:r>
              <a:rPr lang="de-CH" dirty="0"/>
              <a:t> </a:t>
            </a:r>
            <a:r>
              <a:rPr lang="de-CH" dirty="0" err="1"/>
              <a:t>changes</a:t>
            </a:r>
            <a:r>
              <a:rPr lang="de-CH" dirty="0"/>
              <a:t> </a:t>
            </a:r>
            <a:r>
              <a:rPr lang="de-CH" dirty="0" err="1"/>
              <a:t>the</a:t>
            </a:r>
            <a:r>
              <a:rPr lang="de-CH" dirty="0"/>
              <a:t> potential </a:t>
            </a:r>
            <a:r>
              <a:rPr lang="de-CH" dirty="0" err="1"/>
              <a:t>across</a:t>
            </a:r>
            <a:r>
              <a:rPr lang="de-CH" dirty="0"/>
              <a:t> a nerve </a:t>
            </a:r>
            <a:r>
              <a:rPr lang="de-CH" dirty="0" err="1"/>
              <a:t>cell</a:t>
            </a:r>
            <a:r>
              <a:rPr lang="de-CH" dirty="0"/>
              <a:t> </a:t>
            </a:r>
            <a:r>
              <a:rPr lang="de-CH" dirty="0" err="1"/>
              <a:t>membrane</a:t>
            </a:r>
            <a:r>
              <a:rPr lang="de-CH" dirty="0"/>
              <a:t> </a:t>
            </a:r>
            <a:r>
              <a:rPr lang="de-CH" dirty="0" err="1"/>
              <a:t>and</a:t>
            </a:r>
            <a:r>
              <a:rPr lang="de-CH" dirty="0"/>
              <a:t> </a:t>
            </a:r>
            <a:r>
              <a:rPr lang="de-CH" dirty="0" err="1"/>
              <a:t>thus</a:t>
            </a:r>
            <a:r>
              <a:rPr lang="de-CH" dirty="0"/>
              <a:t> </a:t>
            </a:r>
            <a:r>
              <a:rPr lang="de-CH" dirty="0" err="1"/>
              <a:t>can</a:t>
            </a:r>
            <a:r>
              <a:rPr lang="de-CH" dirty="0"/>
              <a:t> </a:t>
            </a:r>
            <a:r>
              <a:rPr lang="de-CH" dirty="0" err="1"/>
              <a:t>elicit</a:t>
            </a:r>
            <a:r>
              <a:rPr lang="de-CH" dirty="0"/>
              <a:t> an </a:t>
            </a:r>
            <a:r>
              <a:rPr lang="en-US" dirty="0"/>
              <a:t>action potential (induction of electrical charge in the immediate vicinity of the outer membrane of the cell).</a:t>
            </a:r>
          </a:p>
          <a:p>
            <a:endParaRPr lang="de-CH" dirty="0"/>
          </a:p>
          <a:p>
            <a:r>
              <a:rPr lang="en-US" sz="1200" b="0" i="0" u="none" strike="noStrike" kern="1200" baseline="0" dirty="0">
                <a:solidFill>
                  <a:schemeClr val="tx1"/>
                </a:solidFill>
                <a:latin typeface="+mn-lt"/>
                <a:ea typeface="+mn-ea"/>
                <a:cs typeface="+mn-cs"/>
              </a:rPr>
              <a:t>Functional Electrical Stimulation (FES) has been used as a treatment modality for gait and chronic stroke since the 1960’s.1,2 </a:t>
            </a:r>
            <a:r>
              <a:rPr lang="en-US" sz="1200" b="0" i="0" u="none" strike="noStrike" kern="1200" baseline="0" dirty="0" err="1">
                <a:solidFill>
                  <a:schemeClr val="tx1"/>
                </a:solidFill>
                <a:latin typeface="+mn-lt"/>
                <a:ea typeface="+mn-ea"/>
                <a:cs typeface="+mn-cs"/>
              </a:rPr>
              <a:t>Lieberson</a:t>
            </a:r>
            <a:r>
              <a:rPr lang="en-US" sz="1200" b="0" i="0" u="none" strike="noStrike" kern="1200" baseline="0" dirty="0">
                <a:solidFill>
                  <a:schemeClr val="tx1"/>
                </a:solidFill>
                <a:latin typeface="+mn-lt"/>
                <a:ea typeface="+mn-ea"/>
                <a:cs typeface="+mn-cs"/>
              </a:rPr>
              <a:t> was one of the first to investigate the use of FES for foot drop.</a:t>
            </a:r>
          </a:p>
          <a:p>
            <a:endParaRPr lang="de-CH" sz="1200" b="0" i="0" u="none" strike="noStrike" kern="1200" baseline="0" dirty="0">
              <a:solidFill>
                <a:schemeClr val="tx1"/>
              </a:solidFill>
              <a:latin typeface="+mn-lt"/>
              <a:ea typeface="+mn-ea"/>
              <a:cs typeface="+mn-cs"/>
            </a:endParaRPr>
          </a:p>
          <a:p>
            <a:r>
              <a:rPr lang="de-CH" dirty="0" err="1"/>
              <a:t>Alon</a:t>
            </a:r>
            <a:r>
              <a:rPr lang="de-CH" dirty="0"/>
              <a:t> et al. 2013</a:t>
            </a:r>
          </a:p>
          <a:p>
            <a:endParaRPr lang="de-CH" dirty="0"/>
          </a:p>
          <a:p>
            <a:r>
              <a:rPr lang="en-US" dirty="0"/>
              <a:t>The ability of FES to excite directly peripheral sensory and motor nerves is the principal physiological event leading to bidirectional propagation of action potentials. The excitation of sensory nerves results in the perception of tingling. The excitation of motor nerves leads to muscle contraction. The direct excitatory responses expand into numerous indirect responses affecting the peripheral neuromuscular, vascular, and articular (joint) systems while concurrently affecting the central nervous system (CNS). </a:t>
            </a:r>
          </a:p>
          <a:p>
            <a:endParaRPr lang="en-US" dirty="0"/>
          </a:p>
          <a:p>
            <a:r>
              <a:rPr lang="en-US" dirty="0"/>
              <a:t>Using surface electrodes, sensory nerve fibers are typically excited first. As the amount of the pulse’s electric charge increases (increase in stimulation intensity), more sensory fibers are depolarized, and the perception of tingling increase. When the pulse charge is sufficient, motor nerve fibers are also excited, and the muscle fibers innervated by the excited nerve fibers (motor units) contract [26]. Thus the perception of tingling and the muscle contraction are indirect responses to the excitation of the sensory and motor nerves respectively. As the intensity of stimulation (pulse charge) continues to increase, more nerve fibers are excited; the perception of tingling increases further and muscle contraction grows stronger, leading to joint motion. Thus the higher the intensity, the less comfortable is the perception of stimulation [31]. It is critical to recognize that the correlation between stimulation intensity and force of muscle contraction among patients is poor: some patients require low intensity to elicit very strong contraction, while others require high stimulus intensity that only elicits very weak contraction. Accordingly, the clinician must focus on the ability to achieve the desired contraction (and comfort perception) and not on the stimulator visual display of milliamps (or dial). From an electrophysiological perspective, the objective is to induce sufficient muscle contraction required to perform the task while keeping the sensory perception at a tolerable level. </a:t>
            </a:r>
          </a:p>
        </p:txBody>
      </p:sp>
      <p:sp>
        <p:nvSpPr>
          <p:cNvPr id="4" name="Slide Number Placeholder 3"/>
          <p:cNvSpPr>
            <a:spLocks noGrp="1"/>
          </p:cNvSpPr>
          <p:nvPr>
            <p:ph type="sldNum" sz="quarter" idx="10"/>
          </p:nvPr>
        </p:nvSpPr>
        <p:spPr/>
        <p:txBody>
          <a:bodyPr/>
          <a:lstStyle/>
          <a:p>
            <a:fld id="{4A5CCBA3-A251-43A9-B1B9-B309A3F689C0}" type="slidenum">
              <a:rPr lang="de-CH" smtClean="0"/>
              <a:t>32</a:t>
            </a:fld>
            <a:endParaRPr lang="de-CH" dirty="0"/>
          </a:p>
        </p:txBody>
      </p:sp>
    </p:spTree>
    <p:extLst>
      <p:ext uri="{BB962C8B-B14F-4D97-AF65-F5344CB8AC3E}">
        <p14:creationId xmlns:p14="http://schemas.microsoft.com/office/powerpoint/2010/main" val="16128243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Stimulators</a:t>
            </a:r>
          </a:p>
          <a:p>
            <a:r>
              <a:rPr lang="en-US" sz="1200" b="0" i="0" u="none" strike="noStrike" kern="1200" baseline="0" dirty="0">
                <a:solidFill>
                  <a:schemeClr val="tx1"/>
                </a:solidFill>
                <a:latin typeface="+mn-lt"/>
                <a:ea typeface="+mn-ea"/>
                <a:cs typeface="+mn-cs"/>
              </a:rPr>
              <a:t>These control the current or voltage 10</a:t>
            </a:r>
          </a:p>
          <a:p>
            <a:r>
              <a:rPr lang="en-US" sz="1200" b="0" i="0" u="none" strike="noStrike" kern="1200" baseline="0" dirty="0">
                <a:solidFill>
                  <a:schemeClr val="tx1"/>
                </a:solidFill>
                <a:latin typeface="+mn-lt"/>
                <a:ea typeface="+mn-ea"/>
                <a:cs typeface="+mn-cs"/>
              </a:rPr>
              <a:t>- With voltage regulated stimulators the amount of delivered current is dependent on electrode interface impedance 10</a:t>
            </a:r>
          </a:p>
          <a:p>
            <a:r>
              <a:rPr lang="en-US" sz="1200" b="0" i="0" u="none" strike="noStrike" kern="1200" baseline="0" dirty="0">
                <a:solidFill>
                  <a:schemeClr val="tx1"/>
                </a:solidFill>
                <a:latin typeface="+mn-lt"/>
                <a:ea typeface="+mn-ea"/>
                <a:cs typeface="+mn-cs"/>
              </a:rPr>
              <a:t>With surface electrodes, as the electrodes dry or lose contact with skin, the impedance increases and the current flow decreases thereby10 reducing the risk of burns6,10</a:t>
            </a:r>
          </a:p>
          <a:p>
            <a:r>
              <a:rPr lang="en-US" sz="1200" b="0" i="0" u="none" strike="noStrike" kern="1200" baseline="0" dirty="0">
                <a:solidFill>
                  <a:schemeClr val="tx1"/>
                </a:solidFill>
                <a:latin typeface="+mn-lt"/>
                <a:ea typeface="+mn-ea"/>
                <a:cs typeface="+mn-cs"/>
              </a:rPr>
              <a:t>- Due to the electrode-skin interface and variable impedance, the motor response is less consistent10</a:t>
            </a:r>
          </a:p>
          <a:p>
            <a:r>
              <a:rPr lang="en-US" sz="1200" b="0" i="0" u="none" strike="noStrike" kern="1200" baseline="0" dirty="0">
                <a:solidFill>
                  <a:schemeClr val="tx1"/>
                </a:solidFill>
                <a:latin typeface="+mn-lt"/>
                <a:ea typeface="+mn-ea"/>
                <a:cs typeface="+mn-cs"/>
              </a:rPr>
              <a:t>- Used with surface or transcutaneous electrodes6 </a:t>
            </a:r>
          </a:p>
          <a:p>
            <a:r>
              <a:rPr lang="en-US" sz="1200" b="0" i="0" u="none" strike="noStrike" kern="1200" baseline="0" dirty="0">
                <a:solidFill>
                  <a:schemeClr val="tx1"/>
                </a:solidFill>
                <a:latin typeface="+mn-lt"/>
                <a:ea typeface="+mn-ea"/>
                <a:cs typeface="+mn-cs"/>
              </a:rPr>
              <a:t>- Current is better regulated and not affected by impedance with current regulated stimulators10</a:t>
            </a:r>
          </a:p>
          <a:p>
            <a:r>
              <a:rPr lang="en-US" sz="1200" b="0" i="0" u="none" strike="noStrike" kern="1200" baseline="0" dirty="0">
                <a:solidFill>
                  <a:schemeClr val="tx1"/>
                </a:solidFill>
                <a:latin typeface="+mn-lt"/>
                <a:ea typeface="+mn-ea"/>
                <a:cs typeface="+mn-cs"/>
              </a:rPr>
              <a:t>- Used with implanted electrodes6,10</a:t>
            </a:r>
          </a:p>
          <a:p>
            <a:r>
              <a:rPr lang="en-US" sz="1200" b="0" i="0" u="none" strike="noStrike" kern="1200" baseline="0" dirty="0">
                <a:solidFill>
                  <a:schemeClr val="tx1"/>
                </a:solidFill>
                <a:latin typeface="+mn-lt"/>
                <a:ea typeface="+mn-ea"/>
                <a:cs typeface="+mn-cs"/>
              </a:rPr>
              <a:t>- More consistent motor response10 </a:t>
            </a:r>
          </a:p>
          <a:p>
            <a:endParaRPr lang="de-CH" dirty="0"/>
          </a:p>
          <a:p>
            <a:r>
              <a:rPr lang="de-CH" dirty="0"/>
              <a:t>Biomaterials</a:t>
            </a:r>
          </a:p>
          <a:p>
            <a:r>
              <a:rPr lang="en-US" sz="1200" b="0" i="0" u="none" strike="noStrike" kern="1200" baseline="0" dirty="0">
                <a:solidFill>
                  <a:schemeClr val="tx1"/>
                </a:solidFill>
                <a:latin typeface="+mn-lt"/>
                <a:ea typeface="+mn-ea"/>
                <a:cs typeface="+mn-cs"/>
              </a:rPr>
              <a:t>natural or synthetic material that is suitable for introduction into living tissue (medical device)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Proximity of electrode and nerve reduces the intensity of stimulation required for axonal excitation</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err="1">
                <a:solidFill>
                  <a:schemeClr val="tx1"/>
                </a:solidFill>
                <a:latin typeface="+mn-lt"/>
                <a:ea typeface="+mn-ea"/>
                <a:cs typeface="+mn-cs"/>
              </a:rPr>
              <a:t>Electrode</a:t>
            </a:r>
            <a:r>
              <a:rPr lang="de-CH" sz="1200" b="0" i="0" u="none" strike="noStrike" kern="1200" baseline="0" dirty="0">
                <a:solidFill>
                  <a:schemeClr val="tx1"/>
                </a:solidFill>
                <a:latin typeface="+mn-lt"/>
                <a:ea typeface="+mn-ea"/>
                <a:cs typeface="+mn-cs"/>
              </a:rPr>
              <a:t> </a:t>
            </a:r>
            <a:r>
              <a:rPr lang="de-CH" sz="1200" b="0" i="0" u="none" strike="noStrike" kern="1200" baseline="0" dirty="0" err="1">
                <a:solidFill>
                  <a:schemeClr val="tx1"/>
                </a:solidFill>
                <a:latin typeface="+mn-lt"/>
                <a:ea typeface="+mn-ea"/>
                <a:cs typeface="+mn-cs"/>
              </a:rPr>
              <a:t>advantages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Reduction of hazardous electrochemical processes and power consumption of the stimulator system</a:t>
            </a:r>
          </a:p>
          <a:p>
            <a:r>
              <a:rPr lang="en-US" sz="1200" b="0" i="0" u="none" strike="noStrike" kern="1200" baseline="0" dirty="0">
                <a:solidFill>
                  <a:schemeClr val="tx1"/>
                </a:solidFill>
                <a:latin typeface="+mn-lt"/>
                <a:ea typeface="+mn-ea"/>
                <a:cs typeface="+mn-cs"/>
              </a:rPr>
              <a:t>Minimal mechanical distortion of the electrodes during </a:t>
            </a:r>
            <a:r>
              <a:rPr lang="en-US" sz="1200" b="0" i="0" u="none" strike="noStrike" kern="1200" baseline="0" dirty="0" err="1">
                <a:solidFill>
                  <a:schemeClr val="tx1"/>
                </a:solidFill>
                <a:latin typeface="+mn-lt"/>
                <a:ea typeface="+mn-ea"/>
                <a:cs typeface="+mn-cs"/>
              </a:rPr>
              <a:t>movement,reducing</a:t>
            </a:r>
            <a:r>
              <a:rPr lang="en-US" sz="1200" b="0" i="0" u="none" strike="noStrike" kern="1200" baseline="0" dirty="0">
                <a:solidFill>
                  <a:schemeClr val="tx1"/>
                </a:solidFill>
                <a:latin typeface="+mn-lt"/>
                <a:ea typeface="+mn-ea"/>
                <a:cs typeface="+mn-cs"/>
              </a:rPr>
              <a:t> the chances for lead failure</a:t>
            </a:r>
          </a:p>
          <a:p>
            <a:r>
              <a:rPr lang="en-US" sz="1200" b="0" i="0" u="none" strike="noStrike" kern="1200" baseline="0" dirty="0">
                <a:solidFill>
                  <a:schemeClr val="tx1"/>
                </a:solidFill>
                <a:latin typeface="+mn-lt"/>
                <a:ea typeface="+mn-ea"/>
                <a:cs typeface="+mn-cs"/>
              </a:rPr>
              <a:t>The electrical characteristics are not affected by changes in muscle length during movement</a:t>
            </a:r>
          </a:p>
          <a:p>
            <a:r>
              <a:rPr lang="en-US" sz="1200" b="0" i="0" u="none" strike="noStrike" kern="1200" baseline="0" dirty="0">
                <a:solidFill>
                  <a:schemeClr val="tx1"/>
                </a:solidFill>
                <a:latin typeface="+mn-lt"/>
                <a:ea typeface="+mn-ea"/>
                <a:cs typeface="+mn-cs"/>
              </a:rPr>
              <a:t>Selective stimulation of fascicles within the nerve is </a:t>
            </a:r>
            <a:r>
              <a:rPr lang="en-US" sz="1200" b="0" i="0" u="none" strike="noStrike" kern="1200" baseline="0" dirty="0" err="1">
                <a:solidFill>
                  <a:schemeClr val="tx1"/>
                </a:solidFill>
                <a:latin typeface="+mn-lt"/>
                <a:ea typeface="+mn-ea"/>
                <a:cs typeface="+mn-cs"/>
              </a:rPr>
              <a:t>possible,by</a:t>
            </a:r>
            <a:r>
              <a:rPr lang="en-US" sz="1200" b="0" i="0" u="none" strike="noStrike" kern="1200" baseline="0" dirty="0">
                <a:solidFill>
                  <a:schemeClr val="tx1"/>
                </a:solidFill>
                <a:latin typeface="+mn-lt"/>
                <a:ea typeface="+mn-ea"/>
                <a:cs typeface="+mn-cs"/>
              </a:rPr>
              <a:t> multiple-contact electrodes and by manipulating the stimulation pulse parameters</a:t>
            </a:r>
          </a:p>
          <a:p>
            <a:r>
              <a:rPr lang="en-US" sz="1200" b="0" i="0" u="none" strike="noStrike" kern="1200" baseline="0" dirty="0">
                <a:solidFill>
                  <a:schemeClr val="tx1"/>
                </a:solidFill>
                <a:latin typeface="+mn-lt"/>
                <a:ea typeface="+mn-ea"/>
                <a:cs typeface="+mn-cs"/>
              </a:rPr>
              <a:t>Recording of nerve electrical activity can be achieved with the same electrodes</a:t>
            </a:r>
          </a:p>
          <a:p>
            <a:endParaRPr lang="de-CH" dirty="0"/>
          </a:p>
          <a:p>
            <a:r>
              <a:rPr lang="de-CH" dirty="0" err="1"/>
              <a:t>Electrode</a:t>
            </a:r>
            <a:r>
              <a:rPr lang="de-CH" dirty="0"/>
              <a:t> </a:t>
            </a:r>
            <a:r>
              <a:rPr lang="de-CH" dirty="0" err="1"/>
              <a:t>disadvantages</a:t>
            </a:r>
            <a:endParaRPr lang="de-CH" dirty="0"/>
          </a:p>
          <a:p>
            <a:r>
              <a:rPr lang="en-US" sz="1200" b="0" i="0" u="none" strike="noStrike" kern="1200" baseline="0" dirty="0">
                <a:solidFill>
                  <a:schemeClr val="tx1"/>
                </a:solidFill>
                <a:latin typeface="+mn-lt"/>
                <a:ea typeface="+mn-ea"/>
                <a:cs typeface="+mn-cs"/>
              </a:rPr>
              <a:t>Nerves can be damaged by the implanted electrode</a:t>
            </a:r>
          </a:p>
          <a:p>
            <a:r>
              <a:rPr lang="en-US" sz="1200" b="0" i="0" u="none" strike="noStrike" kern="1200" baseline="0" dirty="0">
                <a:solidFill>
                  <a:schemeClr val="tx1"/>
                </a:solidFill>
                <a:latin typeface="+mn-lt"/>
                <a:ea typeface="+mn-ea"/>
                <a:cs typeface="+mn-cs"/>
              </a:rPr>
              <a:t>Implantation requires delicate surgical procedure, depending on the accessibility of the nerves</a:t>
            </a:r>
          </a:p>
          <a:p>
            <a:r>
              <a:rPr lang="en-US" sz="1200" b="0" i="0" u="none" strike="noStrike" kern="1200" baseline="0" dirty="0">
                <a:solidFill>
                  <a:schemeClr val="tx1"/>
                </a:solidFill>
                <a:latin typeface="+mn-lt"/>
                <a:ea typeface="+mn-ea"/>
                <a:cs typeface="+mn-cs"/>
              </a:rPr>
              <a:t>Reverse order of recruitment of motor units during electrical stimulation leading to fast-fatigue production</a:t>
            </a:r>
          </a:p>
          <a:p>
            <a:r>
              <a:rPr lang="en-US" sz="1200" b="0" i="0" u="none" strike="noStrike" kern="1200" baseline="0" dirty="0">
                <a:solidFill>
                  <a:schemeClr val="tx1"/>
                </a:solidFill>
                <a:latin typeface="+mn-lt"/>
                <a:ea typeface="+mn-ea"/>
                <a:cs typeface="+mn-cs"/>
              </a:rPr>
              <a:t>Selective stimulation requires careful testing after implantation given the variability in fascicular architecture of each peripheral nerve</a:t>
            </a:r>
          </a:p>
          <a:p>
            <a:endParaRPr lang="de-CH" dirty="0"/>
          </a:p>
          <a:p>
            <a:r>
              <a:rPr lang="de-CH" dirty="0" err="1"/>
              <a:t>Alon</a:t>
            </a:r>
            <a:r>
              <a:rPr lang="de-CH" dirty="0"/>
              <a:t> et al. 2013</a:t>
            </a:r>
          </a:p>
          <a:p>
            <a:endParaRPr lang="de-CH" dirty="0"/>
          </a:p>
          <a:p>
            <a:r>
              <a:rPr lang="en-US" dirty="0"/>
              <a:t>the most advanced FES are wearable systems that incorporate the latest in bio-compatible materials interfacing with the body, micro-electronic infra-structure, small and fast recharging batteries, and software-driven selection of parameters as well as functional and task-specific training programs. Few FES systems also incorporate “intelligent” software that monitors patient performance and automatically adjusts the stimulation as the task or functional activity changes, or automatically adjust to account for changes in terrain while walking [60,61]. </a:t>
            </a:r>
          </a:p>
          <a:p>
            <a:endParaRPr lang="en-US" dirty="0"/>
          </a:p>
          <a:p>
            <a:r>
              <a:rPr lang="en-US" dirty="0"/>
              <a:t>Bio-compatible materials refer mostly to the electrodes, and the material used to secure them to the body. The typical self-adhesive electrodes may soon be replaced with water-soaked, highly absorbent fabric to further minimize skin irritation and improve the comfort of stimulation. The wearable system’s material should also be easy to clean to minimize bacterial and other contamination. This is particularly important for patients who depend on the FES for several hours every day. Wireless FES means that the typical lead wires have been eliminated- a major practical and cosmetic improvement. Wireless may also mean that communication between the stimulator, the sensors that control the stimulation, and the programming of the stimulator to set the individual patient’s treatment and functional activities are all done wirelessly. Wireless communication makes the patients’ evaluation and training considerably faster, saving the clinicians’ precious time. It likewise dramatically improves the ease of at-home use for the patient. “Intelligent software” could have diverse meanings, and the astute clinician should learn the specific meaning from the product’s manufacturer. </a:t>
            </a:r>
          </a:p>
          <a:p>
            <a:endParaRPr lang="de-CH" dirty="0"/>
          </a:p>
          <a:p>
            <a:r>
              <a:rPr lang="en-US" dirty="0"/>
              <a:t>Hamid et al. 2008</a:t>
            </a:r>
          </a:p>
          <a:p>
            <a:endParaRPr lang="en-US" dirty="0"/>
          </a:p>
          <a:p>
            <a:r>
              <a:rPr lang="en-US" dirty="0"/>
              <a:t>Both nerves and muscle </a:t>
            </a:r>
            <a:r>
              <a:rPr lang="en-US" dirty="0" err="1"/>
              <a:t>fibres</a:t>
            </a:r>
            <a:r>
              <a:rPr lang="en-US" dirty="0"/>
              <a:t> respond to electric current. However, for practical purposes FES is used to directly stimulate nerve </a:t>
            </a:r>
            <a:r>
              <a:rPr lang="en-US" dirty="0" err="1"/>
              <a:t>fibres</a:t>
            </a:r>
            <a:r>
              <a:rPr lang="en-US" dirty="0"/>
              <a:t> only, as a much lower amount of current is required to generate an action potential in a nerve than the one required for muscular </a:t>
            </a:r>
            <a:r>
              <a:rPr lang="de-CH" dirty="0" err="1"/>
              <a:t>depolarisation</a:t>
            </a:r>
            <a:r>
              <a:rPr lang="de-CH" dirty="0"/>
              <a:t>.</a:t>
            </a:r>
          </a:p>
          <a:p>
            <a:r>
              <a:rPr lang="en-US" dirty="0"/>
              <a:t>The main component of a FES system is the microprocessor-based electronic stimulator which determines when and how the stimulation is provided, with channels for delivery of individual pulses through a set of electrodes connected to the neuromuscular system. The microprocessor contains programs for sitting, standing, walking, hand grasp etc. It serves to generate a train of impulses that grossly imitate the neural triggers that would have normally passed through the spinal cord to </a:t>
            </a:r>
            <a:r>
              <a:rPr lang="de-CH" dirty="0" err="1"/>
              <a:t>the</a:t>
            </a:r>
            <a:r>
              <a:rPr lang="de-CH" dirty="0"/>
              <a:t> </a:t>
            </a:r>
            <a:r>
              <a:rPr lang="de-CH" dirty="0" err="1"/>
              <a:t>appropriate</a:t>
            </a:r>
            <a:r>
              <a:rPr lang="de-CH" dirty="0"/>
              <a:t> </a:t>
            </a:r>
            <a:r>
              <a:rPr lang="de-CH" dirty="0" err="1"/>
              <a:t>peripheral</a:t>
            </a:r>
            <a:r>
              <a:rPr lang="de-CH" dirty="0"/>
              <a:t> </a:t>
            </a:r>
            <a:r>
              <a:rPr lang="de-CH" dirty="0" err="1"/>
              <a:t>nerves</a:t>
            </a:r>
            <a:r>
              <a:rPr lang="de-CH" dirty="0"/>
              <a:t> </a:t>
            </a:r>
            <a:r>
              <a:rPr lang="de-CH" dirty="0" err="1"/>
              <a:t>below</a:t>
            </a:r>
            <a:r>
              <a:rPr lang="de-CH" dirty="0"/>
              <a:t> spinal </a:t>
            </a:r>
            <a:r>
              <a:rPr lang="de-CH" dirty="0" err="1"/>
              <a:t>cord</a:t>
            </a:r>
            <a:r>
              <a:rPr lang="de-CH" dirty="0"/>
              <a:t> </a:t>
            </a:r>
            <a:r>
              <a:rPr lang="de-CH" dirty="0" err="1"/>
              <a:t>lesion</a:t>
            </a:r>
            <a:r>
              <a:rPr lang="de-CH" dirty="0"/>
              <a:t> </a:t>
            </a:r>
            <a:r>
              <a:rPr lang="en-US" dirty="0"/>
              <a:t>for these different programs. These stimuli thus trigger action potentials in the peripheral nerves which </a:t>
            </a:r>
            <a:r>
              <a:rPr lang="en-US" dirty="0" err="1"/>
              <a:t>inturn</a:t>
            </a:r>
            <a:r>
              <a:rPr lang="en-US" dirty="0"/>
              <a:t> activate muscle contractions in the associated muscles </a:t>
            </a:r>
            <a:r>
              <a:rPr lang="en-US" dirty="0" err="1"/>
              <a:t>fibres</a:t>
            </a:r>
            <a:r>
              <a:rPr lang="en-US" dirty="0"/>
              <a:t> [72]. The pulse amplitude (magnitude of current), duration, frequency, waveform (a display of a signal on an oscilloscope that shows the magnitude of current or voltage with respect to time) and duty cycle (the total time to complete one on/off cycle) regulate the stimulation parameters. The numbers of channels, which can range from one to several, govern the sophistication required for complex outputs like FES assisted standing.</a:t>
            </a:r>
          </a:p>
          <a:p>
            <a:r>
              <a:rPr lang="en-US" dirty="0"/>
              <a:t>The programmable microprocessor activates the various channels sequentially or in unison to synchronize the complex output of the stimulator. Electrodes provide the interface between the electrical stimulator and the nervous system. Various types of electrodes have been developed and are available ranging from non-invasive </a:t>
            </a:r>
            <a:r>
              <a:rPr lang="de-CH" dirty="0" err="1"/>
              <a:t>surface</a:t>
            </a:r>
            <a:r>
              <a:rPr lang="de-CH" dirty="0"/>
              <a:t> </a:t>
            </a:r>
            <a:r>
              <a:rPr lang="de-CH" dirty="0" err="1"/>
              <a:t>electrodes</a:t>
            </a:r>
            <a:r>
              <a:rPr lang="de-CH" dirty="0"/>
              <a:t> </a:t>
            </a:r>
            <a:r>
              <a:rPr lang="de-CH" dirty="0" err="1"/>
              <a:t>to</a:t>
            </a:r>
            <a:r>
              <a:rPr lang="de-CH" dirty="0"/>
              <a:t> invasive </a:t>
            </a:r>
            <a:r>
              <a:rPr lang="de-CH" dirty="0" err="1"/>
              <a:t>implantable</a:t>
            </a:r>
            <a:r>
              <a:rPr lang="de-CH" dirty="0"/>
              <a:t> </a:t>
            </a:r>
            <a:r>
              <a:rPr lang="de-CH" dirty="0" err="1"/>
              <a:t>ones</a:t>
            </a:r>
            <a:r>
              <a:rPr lang="de-CH" dirty="0"/>
              <a:t>. </a:t>
            </a:r>
            <a:r>
              <a:rPr lang="de-CH" dirty="0" err="1"/>
              <a:t>Implantable</a:t>
            </a:r>
            <a:r>
              <a:rPr lang="de-CH" dirty="0"/>
              <a:t> </a:t>
            </a:r>
            <a:r>
              <a:rPr lang="en-US" dirty="0"/>
              <a:t>electrodes provide more specific and selective stimulation to the desired muscle group than the surface electrodes. The feedback control of the FES system can be either open-looped or closed-looped. Open-looped control is used for simple tasks such as for muscle strengthening alone, and requires a constant electrical output from the stimulator. In a closed-looped system, the parameters for electrical stimulation are constantly modified by a computer via feedback information on muscle force and joint position thus stimulating various muscle groups simultaneously leading to a combination of muscular contraction needed for a complex sophisticated functional activity such as walking [34]. Paraplegic patients using FES for ambulation still require the use of walker or other orthotic devices for </a:t>
            </a:r>
            <a:r>
              <a:rPr lang="en-US" dirty="0" err="1"/>
              <a:t>stabilising</a:t>
            </a:r>
            <a:r>
              <a:rPr lang="en-US" dirty="0"/>
              <a:t> the ankle, </a:t>
            </a:r>
            <a:r>
              <a:rPr lang="de-CH" dirty="0" err="1"/>
              <a:t>knees</a:t>
            </a:r>
            <a:r>
              <a:rPr lang="de-CH" dirty="0"/>
              <a:t> </a:t>
            </a:r>
            <a:r>
              <a:rPr lang="de-CH" dirty="0" err="1"/>
              <a:t>and</a:t>
            </a:r>
            <a:r>
              <a:rPr lang="de-CH" dirty="0"/>
              <a:t> </a:t>
            </a:r>
            <a:r>
              <a:rPr lang="de-CH" dirty="0" err="1"/>
              <a:t>hips</a:t>
            </a:r>
            <a:r>
              <a:rPr lang="de-CH" dirty="0"/>
              <a:t>.</a:t>
            </a:r>
          </a:p>
          <a:p>
            <a:endParaRPr lang="de-CH" dirty="0"/>
          </a:p>
          <a:p>
            <a:endParaRPr lang="de-CH" dirty="0"/>
          </a:p>
          <a:p>
            <a:endParaRPr lang="de-CH" dirty="0"/>
          </a:p>
          <a:p>
            <a:r>
              <a:rPr lang="en-US" dirty="0">
                <a:effectLst/>
              </a:rPr>
              <a:t>Most FES systems are basically quite similar in design and purpose, but the electrical stimulation may be delivered either by surface (transcutaneous), percutaneous or implanted leads and electrodes. The main components of FES systems (</a:t>
            </a:r>
            <a:r>
              <a:rPr lang="en-US" dirty="0">
                <a:effectLst/>
                <a:hlinkClick r:id="rId3"/>
              </a:rPr>
              <a:t>Figure 1</a:t>
            </a:r>
            <a:r>
              <a:rPr lang="en-US" dirty="0">
                <a:effectLst/>
              </a:rPr>
              <a:t>) include a portable power source (rechargeable battery), command microprocessor/control unit, stimulator, lead wires, electrodes and sensors.</a:t>
            </a:r>
            <a:r>
              <a:rPr lang="en-US" baseline="30000" dirty="0">
                <a:effectLst/>
                <a:hlinkClick r:id="rId4"/>
              </a:rPr>
              <a:t>18</a:t>
            </a:r>
            <a:r>
              <a:rPr lang="en-US" dirty="0">
                <a:effectLst/>
              </a:rPr>
              <a:t> Surface FES systems have electrodes that are placed on the skin over the desired nerves or their motor points and these are connected by lead wires to the stimulator, which is carried by the user. Surface FES systems can be safely used by clinicians and are relatively inexpensive, but accurate placement of the electrodes may be difficult and time consuming. It may not be possible to generate isolated contractions of specific muscles and deep muscles may not be activated at all. Additionally, surface stimulation may be painful and the systems visible appearance may be cosmetically unacceptable. Although surface FES system's are adequate for therapeutic or short-term use, implantable systems seem more desirable for long-term use.</a:t>
            </a:r>
          </a:p>
          <a:p>
            <a:endParaRPr lang="de-CH" dirty="0">
              <a:effectLst/>
            </a:endParaRPr>
          </a:p>
          <a:p>
            <a:r>
              <a:rPr lang="en-US" dirty="0">
                <a:effectLst/>
              </a:rPr>
              <a:t>Intramuscular electrodes with percutaneous leads have mainly been used during the development of implantable FES systems. To date, they are not part of any FES systems approved for clinical use, but they are undergoing clinical trials for shorter-term muscle conditioning paradigms, such as for relief of pain in shoulder subluxation. They may be inserted through the skin with a large gauge hypodermic needle and placed at the motor point of the desired muscle. When the needle is withdrawn, the electrode remains with the lead wire exiting through the skin and connecting with an external stimulator. In general, percutaneous lead wires appear safe, but with prolonged use, utmost caution is necessary to prevent infection and granuloma formation.</a:t>
            </a:r>
            <a:r>
              <a:rPr lang="en-US" baseline="30000" dirty="0">
                <a:effectLst/>
                <a:hlinkClick r:id="rId5"/>
              </a:rPr>
              <a:t>19</a:t>
            </a:r>
            <a:endParaRPr lang="en-US" dirty="0">
              <a:effectLst/>
            </a:endParaRPr>
          </a:p>
          <a:p>
            <a:r>
              <a:rPr lang="en-US" dirty="0">
                <a:effectLst/>
              </a:rPr>
              <a:t>Implanted FES systems are ideal for long-term use. Here, the electrodes, lead wires and stimulator are implanted, but the control unit and the rechargeable battery power source are external. The stimulator receives commands and power through a radiofrequency telemetry link (antenna) from the control unit and batteries respectively, but these are usually externally placed. Unfortunately, the power demands of multichannel FES systems are too great to permit the use of implantable batteries using current technology. Voluntary activation of the system is achieved via external transducers or switches connected to the control unit. The implanted electrodes are surgically placed adjacent to a nerve (</a:t>
            </a:r>
            <a:r>
              <a:rPr lang="en-US" dirty="0" err="1">
                <a:effectLst/>
              </a:rPr>
              <a:t>epineural</a:t>
            </a:r>
            <a:r>
              <a:rPr lang="en-US" dirty="0">
                <a:effectLst/>
              </a:rPr>
              <a:t>), around a nerve via helix or a cuff, or at the motor point on the muscle surface (</a:t>
            </a:r>
            <a:r>
              <a:rPr lang="en-US" dirty="0" err="1">
                <a:effectLst/>
              </a:rPr>
              <a:t>epimysial</a:t>
            </a:r>
            <a:r>
              <a:rPr lang="en-US" dirty="0">
                <a:effectLst/>
              </a:rPr>
              <a:t>) or within the muscle itself (intramuscular). Nerve-based electrodes provide good muscle specificity and allow stimulation of specific muscles and excellent recruitment with relatively low electrical currents. Care must be taken during the surgical procedure and during long-term stimulation at relatively high frequencies to avoid damage to the nerve. Fortunately, guidelines for safe stimulation have been developed and these electrodes have been used successfully in many applications, such as control of bladder, phrenic nerve for breathing, peripheral nerve stimulation for pain control, and cranial nerve stimulation for epilepsy suppression. </a:t>
            </a:r>
            <a:r>
              <a:rPr lang="en-US" dirty="0" err="1">
                <a:effectLst/>
              </a:rPr>
              <a:t>Epimysial</a:t>
            </a:r>
            <a:r>
              <a:rPr lang="en-US" dirty="0">
                <a:effectLst/>
              </a:rPr>
              <a:t> electrodes generate minimal damage and have proven to be durable for upper and lower limb applications,</a:t>
            </a:r>
            <a:r>
              <a:rPr lang="en-US" baseline="30000" dirty="0">
                <a:effectLst/>
                <a:hlinkClick r:id="rId6"/>
              </a:rPr>
              <a:t>20</a:t>
            </a:r>
            <a:r>
              <a:rPr lang="en-US" baseline="30000" dirty="0">
                <a:effectLst/>
              </a:rPr>
              <a:t>, </a:t>
            </a:r>
            <a:r>
              <a:rPr lang="en-US" baseline="30000" dirty="0">
                <a:effectLst/>
                <a:hlinkClick r:id="rId7"/>
              </a:rPr>
              <a:t>21</a:t>
            </a:r>
            <a:r>
              <a:rPr lang="en-US" dirty="0">
                <a:effectLst/>
              </a:rPr>
              <a:t> but for activation of deep and very small muscles, intramuscular electrodes are preferable.</a:t>
            </a:r>
          </a:p>
          <a:p>
            <a:endParaRPr lang="de-CH" dirty="0"/>
          </a:p>
          <a:p>
            <a:r>
              <a:rPr lang="en-US" dirty="0">
                <a:effectLst/>
              </a:rPr>
              <a:t>Normal motor activity depends not only on synchronized muscle contractions but also on a highly sophisticated sensory feedback processed through innumerable sensory end organs, sensory nerves, the spinal cord and the brain. Unfortunately, modern medical technology does not even come close to providing such sensory information, which is a major shortcoming of multichannel FES systems. Relatively primitive sensory feedback signals from the limbs can be obtained from externally placed goniometers and potentiometers placed at various joints. These can measure joint positions and motion, permitting the systems microprocessor to calculate the velocity and acceleration of movement and consequently adjust and control the stimulator.</a:t>
            </a:r>
          </a:p>
          <a:p>
            <a:endParaRPr lang="de-CH" dirty="0">
              <a:effectLst/>
            </a:endParaRPr>
          </a:p>
          <a:p>
            <a:r>
              <a:rPr lang="en-US" dirty="0">
                <a:effectLst/>
              </a:rPr>
              <a:t>The user and the control unit operate the FES system in an interactive fashion. The control unit, which is located external to the body in all currently used FES systems, contains the system's microprocessor (computer, intelligence) and usually the battery. It has three main functions:</a:t>
            </a:r>
            <a:r>
              <a:rPr lang="en-US" baseline="30000" dirty="0">
                <a:effectLst/>
                <a:hlinkClick r:id="rId8"/>
              </a:rPr>
              <a:t>13</a:t>
            </a:r>
            <a:r>
              <a:rPr lang="en-US" dirty="0">
                <a:effectLst/>
              </a:rPr>
              <a:t> (a) supplies power from its batteries to the entire system; (b) extracts information from the user and the sensors; and (c) transforms the received information into commands that are transmitted by radiofrequency signals through an externally located transmitting coil to the implanted stimulator. The user is able to control the entire system by varieties of sources, such as a joystick or switches that may use breath force, myoelectric signals, and voice recognition or motion sensors. Depending on the feedback and automatic control provided by the system, the control can be classified either as open loop or closed loop. In an open loop control, preprogrammed patterns of electrical stimulation are individually created for a specific function without automatic correction for changes in muscle force or joint motion. In a closed loop control, the control unit receives information on muscle force and joint motion from the sensors and automatically modifies the electrical stimulation.</a:t>
            </a:r>
            <a:r>
              <a:rPr lang="en-US" baseline="30000" dirty="0">
                <a:effectLst/>
                <a:hlinkClick r:id="rId9"/>
              </a:rPr>
              <a:t>23</a:t>
            </a:r>
            <a:endParaRPr lang="en-US" dirty="0">
              <a:effectLst/>
            </a:endParaRPr>
          </a:p>
          <a:p>
            <a:r>
              <a:rPr lang="en-US" dirty="0">
                <a:effectLst/>
              </a:rPr>
              <a:t>Several criteria for effective application of FES have been identified as follows:</a:t>
            </a:r>
            <a:r>
              <a:rPr lang="en-US" baseline="30000" dirty="0">
                <a:effectLst/>
                <a:hlinkClick r:id="rId8"/>
              </a:rPr>
              <a:t>13</a:t>
            </a:r>
            <a:r>
              <a:rPr lang="en-US" dirty="0">
                <a:effectLst/>
              </a:rPr>
              <a:t> (a) the strength of the FES-induced muscle contraction must be forceful, controllable and repeatable; (b) the electrical stimulus must not be painful; (c) the LMN must be intact and the neural structures must not be damaged by the FES; and (d) the method of FES delivery must be acceptable to the user. These criteria must be considered when the various methods of applying electrical stimulation are selected for functional purposes.</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33</a:t>
            </a:fld>
            <a:endParaRPr lang="de-CH" dirty="0"/>
          </a:p>
        </p:txBody>
      </p:sp>
    </p:spTree>
    <p:extLst>
      <p:ext uri="{BB962C8B-B14F-4D97-AF65-F5344CB8AC3E}">
        <p14:creationId xmlns:p14="http://schemas.microsoft.com/office/powerpoint/2010/main" val="3340945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There</a:t>
            </a:r>
            <a:r>
              <a:rPr lang="de-CH" baseline="0" dirty="0"/>
              <a:t> </a:t>
            </a:r>
            <a:r>
              <a:rPr lang="de-CH" baseline="0" dirty="0" err="1"/>
              <a:t>are</a:t>
            </a:r>
            <a:r>
              <a:rPr lang="de-CH" baseline="0" dirty="0"/>
              <a:t> </a:t>
            </a:r>
            <a:r>
              <a:rPr lang="de-CH" baseline="0" dirty="0" err="1"/>
              <a:t>various</a:t>
            </a:r>
            <a:r>
              <a:rPr lang="de-CH" baseline="0" dirty="0"/>
              <a:t> </a:t>
            </a:r>
            <a:r>
              <a:rPr lang="de-CH" baseline="0" dirty="0" err="1"/>
              <a:t>reasons</a:t>
            </a:r>
            <a:r>
              <a:rPr lang="de-CH" baseline="0" dirty="0"/>
              <a:t> </a:t>
            </a:r>
            <a:r>
              <a:rPr lang="de-CH" baseline="0" dirty="0" err="1"/>
              <a:t>why</a:t>
            </a:r>
            <a:r>
              <a:rPr lang="de-CH" baseline="0" dirty="0"/>
              <a:t> </a:t>
            </a:r>
            <a:r>
              <a:rPr lang="de-CH" baseline="0" dirty="0" err="1"/>
              <a:t>new</a:t>
            </a:r>
            <a:r>
              <a:rPr lang="de-CH" baseline="0" dirty="0"/>
              <a:t> </a:t>
            </a:r>
            <a:r>
              <a:rPr lang="de-CH" baseline="0" dirty="0" err="1"/>
              <a:t>technologies</a:t>
            </a:r>
            <a:r>
              <a:rPr lang="de-CH" baseline="0" dirty="0"/>
              <a:t> </a:t>
            </a:r>
            <a:r>
              <a:rPr lang="de-CH" baseline="0" dirty="0" err="1"/>
              <a:t>are</a:t>
            </a:r>
            <a:r>
              <a:rPr lang="de-CH" baseline="0" dirty="0"/>
              <a:t> </a:t>
            </a:r>
            <a:r>
              <a:rPr lang="de-CH" baseline="0" dirty="0" err="1"/>
              <a:t>becoming</a:t>
            </a:r>
            <a:r>
              <a:rPr lang="de-CH" baseline="0" dirty="0"/>
              <a:t> </a:t>
            </a:r>
            <a:r>
              <a:rPr lang="de-CH" baseline="0" dirty="0" err="1"/>
              <a:t>more</a:t>
            </a:r>
            <a:r>
              <a:rPr lang="de-CH" baseline="0" dirty="0"/>
              <a:t> </a:t>
            </a:r>
            <a:r>
              <a:rPr lang="de-CH" baseline="0" dirty="0" err="1"/>
              <a:t>and</a:t>
            </a:r>
            <a:r>
              <a:rPr lang="de-CH" baseline="0" dirty="0"/>
              <a:t> </a:t>
            </a:r>
            <a:r>
              <a:rPr lang="de-CH" baseline="0" dirty="0" err="1"/>
              <a:t>more</a:t>
            </a:r>
            <a:r>
              <a:rPr lang="de-CH" baseline="0" dirty="0"/>
              <a:t> </a:t>
            </a:r>
            <a:r>
              <a:rPr lang="de-CH" baseline="0" dirty="0" err="1"/>
              <a:t>applied</a:t>
            </a:r>
            <a:r>
              <a:rPr lang="de-CH" baseline="0" dirty="0"/>
              <a:t> in </a:t>
            </a:r>
            <a:r>
              <a:rPr lang="de-CH" baseline="0" dirty="0" err="1"/>
              <a:t>rehabilitation</a:t>
            </a:r>
            <a:r>
              <a:rPr lang="de-CH" baseline="0" dirty="0"/>
              <a:t>. </a:t>
            </a:r>
            <a:r>
              <a:rPr lang="de-CH" baseline="0" dirty="0" err="1"/>
              <a:t>One</a:t>
            </a:r>
            <a:r>
              <a:rPr lang="de-CH" baseline="0" dirty="0"/>
              <a:t> </a:t>
            </a:r>
            <a:r>
              <a:rPr lang="de-CH" baseline="0" dirty="0" err="1"/>
              <a:t>group</a:t>
            </a:r>
            <a:r>
              <a:rPr lang="de-CH" baseline="0" dirty="0"/>
              <a:t> </a:t>
            </a:r>
            <a:r>
              <a:rPr lang="de-CH" baseline="0" dirty="0" err="1"/>
              <a:t>of</a:t>
            </a:r>
            <a:r>
              <a:rPr lang="de-CH" baseline="0" dirty="0"/>
              <a:t> such </a:t>
            </a:r>
            <a:r>
              <a:rPr lang="de-CH" baseline="0" dirty="0" err="1"/>
              <a:t>reasons</a:t>
            </a:r>
            <a:r>
              <a:rPr lang="de-CH" baseline="0" dirty="0"/>
              <a:t> </a:t>
            </a:r>
            <a:r>
              <a:rPr lang="de-CH" baseline="0" dirty="0" err="1"/>
              <a:t>can</a:t>
            </a:r>
            <a:r>
              <a:rPr lang="de-CH" baseline="0" dirty="0"/>
              <a:t> </a:t>
            </a:r>
            <a:r>
              <a:rPr lang="de-CH" baseline="0" dirty="0" err="1"/>
              <a:t>be</a:t>
            </a:r>
            <a:r>
              <a:rPr lang="de-CH" baseline="0" dirty="0"/>
              <a:t> </a:t>
            </a:r>
            <a:r>
              <a:rPr lang="de-CH" baseline="0" dirty="0" err="1"/>
              <a:t>summarized</a:t>
            </a:r>
            <a:r>
              <a:rPr lang="de-CH" baseline="0" dirty="0"/>
              <a:t> </a:t>
            </a:r>
            <a:r>
              <a:rPr lang="de-CH" baseline="0" dirty="0" err="1"/>
              <a:t>as</a:t>
            </a:r>
            <a:r>
              <a:rPr lang="de-CH" baseline="0" dirty="0"/>
              <a:t> </a:t>
            </a:r>
            <a:r>
              <a:rPr lang="de-CH" baseline="0" dirty="0" err="1"/>
              <a:t>societal</a:t>
            </a:r>
            <a:r>
              <a:rPr lang="de-CH" baseline="0" dirty="0"/>
              <a:t> </a:t>
            </a:r>
            <a:r>
              <a:rPr lang="de-CH" baseline="0" dirty="0" err="1"/>
              <a:t>drivers</a:t>
            </a:r>
            <a:r>
              <a:rPr lang="de-CH" baseline="0" dirty="0"/>
              <a:t>. These </a:t>
            </a:r>
            <a:r>
              <a:rPr lang="de-CH" baseline="0" dirty="0" err="1"/>
              <a:t>include</a:t>
            </a:r>
            <a:r>
              <a:rPr lang="de-CH" baseline="0" dirty="0"/>
              <a:t> </a:t>
            </a:r>
            <a:r>
              <a:rPr lang="de-CH" baseline="0" dirty="0" err="1"/>
              <a:t>for</a:t>
            </a:r>
            <a:r>
              <a:rPr lang="de-CH" baseline="0" dirty="0"/>
              <a:t> </a:t>
            </a:r>
            <a:r>
              <a:rPr lang="de-CH" baseline="0" dirty="0" err="1"/>
              <a:t>example</a:t>
            </a:r>
            <a:r>
              <a:rPr lang="de-CH" baseline="0" dirty="0"/>
              <a:t> </a:t>
            </a:r>
            <a:r>
              <a:rPr lang="de-CH" baseline="0" dirty="0" err="1"/>
              <a:t>the</a:t>
            </a:r>
            <a:r>
              <a:rPr lang="de-CH" baseline="0" dirty="0"/>
              <a:t> </a:t>
            </a:r>
            <a:r>
              <a:rPr lang="de-CH" baseline="0" dirty="0" err="1"/>
              <a:t>overaging</a:t>
            </a:r>
            <a:r>
              <a:rPr lang="de-CH" baseline="0" dirty="0"/>
              <a:t> </a:t>
            </a:r>
            <a:r>
              <a:rPr lang="de-CH" baseline="0" dirty="0" err="1"/>
              <a:t>of</a:t>
            </a:r>
            <a:r>
              <a:rPr lang="de-CH" baseline="0" dirty="0"/>
              <a:t> </a:t>
            </a:r>
            <a:r>
              <a:rPr lang="de-CH" baseline="0" dirty="0" err="1"/>
              <a:t>the</a:t>
            </a:r>
            <a:r>
              <a:rPr lang="de-CH" baseline="0" dirty="0"/>
              <a:t> </a:t>
            </a:r>
            <a:r>
              <a:rPr lang="de-CH" baseline="0" dirty="0" err="1"/>
              <a:t>population</a:t>
            </a:r>
            <a:r>
              <a:rPr lang="de-CH" baseline="0" dirty="0"/>
              <a:t> (in 2030 </a:t>
            </a:r>
            <a:r>
              <a:rPr lang="de-CH" baseline="0" dirty="0" err="1"/>
              <a:t>around</a:t>
            </a:r>
            <a:r>
              <a:rPr lang="de-CH" baseline="0" dirty="0"/>
              <a:t> 25% </a:t>
            </a:r>
            <a:r>
              <a:rPr lang="de-CH" baseline="0" dirty="0" err="1"/>
              <a:t>of</a:t>
            </a:r>
            <a:r>
              <a:rPr lang="de-CH" baseline="0" dirty="0"/>
              <a:t> </a:t>
            </a:r>
            <a:r>
              <a:rPr lang="de-CH" baseline="0" dirty="0" err="1"/>
              <a:t>people</a:t>
            </a:r>
            <a:r>
              <a:rPr lang="de-CH" baseline="0" dirty="0"/>
              <a:t> will </a:t>
            </a:r>
            <a:r>
              <a:rPr lang="de-CH" baseline="0" dirty="0" err="1"/>
              <a:t>be</a:t>
            </a:r>
            <a:r>
              <a:rPr lang="de-CH" baseline="0" dirty="0"/>
              <a:t> </a:t>
            </a:r>
            <a:r>
              <a:rPr lang="de-CH" baseline="0" dirty="0" err="1"/>
              <a:t>over</a:t>
            </a:r>
            <a:r>
              <a:rPr lang="de-CH" baseline="0" dirty="0"/>
              <a:t> 65; in 2050 </a:t>
            </a:r>
            <a:r>
              <a:rPr lang="de-CH" baseline="0" dirty="0" err="1"/>
              <a:t>this</a:t>
            </a:r>
            <a:r>
              <a:rPr lang="de-CH" baseline="0" dirty="0"/>
              <a:t> </a:t>
            </a:r>
            <a:r>
              <a:rPr lang="de-CH" baseline="0" dirty="0" err="1"/>
              <a:t>number</a:t>
            </a:r>
            <a:r>
              <a:rPr lang="de-CH" baseline="0" dirty="0"/>
              <a:t> will </a:t>
            </a:r>
            <a:r>
              <a:rPr lang="de-CH" baseline="0" dirty="0" err="1"/>
              <a:t>have</a:t>
            </a:r>
            <a:r>
              <a:rPr lang="de-CH" baseline="0" dirty="0"/>
              <a:t> </a:t>
            </a:r>
            <a:r>
              <a:rPr lang="de-CH" baseline="0" dirty="0" err="1"/>
              <a:t>more</a:t>
            </a:r>
            <a:r>
              <a:rPr lang="de-CH" baseline="0" dirty="0"/>
              <a:t> </a:t>
            </a:r>
            <a:r>
              <a:rPr lang="de-CH" baseline="0" dirty="0" err="1"/>
              <a:t>than</a:t>
            </a:r>
            <a:r>
              <a:rPr lang="de-CH" baseline="0" dirty="0"/>
              <a:t> </a:t>
            </a:r>
            <a:r>
              <a:rPr lang="de-CH" baseline="0" dirty="0" err="1"/>
              <a:t>doubled</a:t>
            </a:r>
            <a:r>
              <a:rPr lang="de-CH" baseline="0" dirty="0"/>
              <a:t>), </a:t>
            </a:r>
            <a:r>
              <a:rPr lang="de-CH" baseline="0" dirty="0" err="1"/>
              <a:t>the</a:t>
            </a:r>
            <a:r>
              <a:rPr lang="de-CH" baseline="0" dirty="0"/>
              <a:t> </a:t>
            </a:r>
            <a:r>
              <a:rPr lang="de-CH" baseline="0" dirty="0" err="1"/>
              <a:t>rising</a:t>
            </a:r>
            <a:r>
              <a:rPr lang="de-CH" baseline="0" dirty="0"/>
              <a:t> </a:t>
            </a:r>
            <a:r>
              <a:rPr lang="de-CH" baseline="0" dirty="0" err="1"/>
              <a:t>cost</a:t>
            </a:r>
            <a:r>
              <a:rPr lang="de-CH" baseline="0" dirty="0"/>
              <a:t> </a:t>
            </a:r>
            <a:r>
              <a:rPr lang="de-CH" baseline="0" dirty="0" err="1"/>
              <a:t>of</a:t>
            </a:r>
            <a:r>
              <a:rPr lang="de-CH" baseline="0" dirty="0"/>
              <a:t> </a:t>
            </a:r>
            <a:r>
              <a:rPr lang="de-CH" baseline="0" dirty="0" err="1"/>
              <a:t>health</a:t>
            </a:r>
            <a:r>
              <a:rPr lang="de-CH" baseline="0" dirty="0"/>
              <a:t> care </a:t>
            </a:r>
            <a:r>
              <a:rPr lang="de-CH" baseline="0" dirty="0" err="1"/>
              <a:t>and</a:t>
            </a:r>
            <a:r>
              <a:rPr lang="de-CH" baseline="0" dirty="0"/>
              <a:t> </a:t>
            </a:r>
            <a:r>
              <a:rPr lang="de-CH" baseline="0" dirty="0" err="1"/>
              <a:t>the</a:t>
            </a:r>
            <a:r>
              <a:rPr lang="de-CH" baseline="0" dirty="0"/>
              <a:t> </a:t>
            </a:r>
            <a:r>
              <a:rPr lang="de-CH" baseline="0" dirty="0" err="1"/>
              <a:t>increasing</a:t>
            </a:r>
            <a:r>
              <a:rPr lang="de-CH" baseline="0" dirty="0"/>
              <a:t> </a:t>
            </a:r>
            <a:r>
              <a:rPr lang="de-CH" baseline="0" dirty="0" err="1"/>
              <a:t>burden</a:t>
            </a:r>
            <a:r>
              <a:rPr lang="de-CH" baseline="0" dirty="0"/>
              <a:t> </a:t>
            </a:r>
            <a:r>
              <a:rPr lang="de-CH" baseline="0" dirty="0" err="1"/>
              <a:t>impairments</a:t>
            </a:r>
            <a:r>
              <a:rPr lang="de-CH" baseline="0" dirty="0"/>
              <a:t> </a:t>
            </a:r>
            <a:r>
              <a:rPr lang="de-CH" baseline="0" dirty="0" err="1"/>
              <a:t>have</a:t>
            </a:r>
            <a:r>
              <a:rPr lang="de-CH" baseline="0" dirty="0"/>
              <a:t> on </a:t>
            </a:r>
            <a:r>
              <a:rPr lang="de-CH" baseline="0" dirty="0" err="1"/>
              <a:t>daily</a:t>
            </a:r>
            <a:r>
              <a:rPr lang="de-CH" baseline="0" dirty="0"/>
              <a:t> </a:t>
            </a:r>
            <a:r>
              <a:rPr lang="de-CH" baseline="0" dirty="0" err="1"/>
              <a:t>life</a:t>
            </a:r>
            <a:r>
              <a:rPr lang="de-CH" baseline="0" dirty="0"/>
              <a:t>.</a:t>
            </a:r>
          </a:p>
          <a:p>
            <a:endParaRPr lang="de-CH" kern="0" baseline="0" dirty="0"/>
          </a:p>
          <a:p>
            <a:r>
              <a:rPr lang="de-CH" kern="0" baseline="0" dirty="0" err="1"/>
              <a:t>There</a:t>
            </a:r>
            <a:r>
              <a:rPr lang="de-CH" kern="0" baseline="0" dirty="0"/>
              <a:t> </a:t>
            </a:r>
            <a:r>
              <a:rPr lang="de-CH" kern="0" baseline="0" dirty="0" err="1"/>
              <a:t>is</a:t>
            </a:r>
            <a:r>
              <a:rPr lang="de-CH" kern="0" baseline="0" dirty="0"/>
              <a:t> a </a:t>
            </a:r>
            <a:r>
              <a:rPr lang="de-CH" kern="0" baseline="0" dirty="0" err="1"/>
              <a:t>therefore</a:t>
            </a:r>
            <a:r>
              <a:rPr lang="de-CH" kern="0" baseline="0" dirty="0"/>
              <a:t> </a:t>
            </a:r>
            <a:r>
              <a:rPr lang="de-CH" kern="0" baseline="0" dirty="0" err="1"/>
              <a:t>need</a:t>
            </a:r>
            <a:r>
              <a:rPr lang="de-CH" kern="0" baseline="0" dirty="0"/>
              <a:t> </a:t>
            </a:r>
            <a:r>
              <a:rPr lang="de-CH" kern="0" baseline="0" dirty="0" err="1"/>
              <a:t>for</a:t>
            </a:r>
            <a:r>
              <a:rPr lang="de-CH" kern="0" baseline="0" dirty="0"/>
              <a:t> </a:t>
            </a:r>
            <a:r>
              <a:rPr lang="de-CH" kern="0" baseline="0" dirty="0" err="1"/>
              <a:t>new</a:t>
            </a:r>
            <a:r>
              <a:rPr lang="de-CH" kern="0" baseline="0" dirty="0"/>
              <a:t> </a:t>
            </a:r>
            <a:r>
              <a:rPr lang="de-CH" kern="0" baseline="0" dirty="0" err="1"/>
              <a:t>approaches</a:t>
            </a:r>
            <a:r>
              <a:rPr lang="de-CH" kern="0" baseline="0" dirty="0"/>
              <a:t> </a:t>
            </a:r>
            <a:r>
              <a:rPr lang="de-CH" kern="0" baseline="0" dirty="0" err="1"/>
              <a:t>that</a:t>
            </a:r>
            <a:r>
              <a:rPr lang="de-CH" kern="0" baseline="0" dirty="0"/>
              <a:t> </a:t>
            </a:r>
            <a:r>
              <a:rPr lang="de-CH" kern="0" baseline="0" dirty="0" err="1"/>
              <a:t>can</a:t>
            </a:r>
            <a:r>
              <a:rPr lang="de-CH" kern="0" baseline="0" dirty="0"/>
              <a:t> </a:t>
            </a:r>
            <a:r>
              <a:rPr lang="de-CH" kern="0" baseline="0" dirty="0" err="1"/>
              <a:t>cope</a:t>
            </a:r>
            <a:r>
              <a:rPr lang="de-CH" kern="0" baseline="0" dirty="0"/>
              <a:t> </a:t>
            </a:r>
            <a:r>
              <a:rPr lang="de-CH" kern="0" baseline="0" dirty="0" err="1"/>
              <a:t>with</a:t>
            </a:r>
            <a:r>
              <a:rPr lang="de-CH" kern="0" baseline="0" dirty="0"/>
              <a:t> </a:t>
            </a:r>
            <a:r>
              <a:rPr lang="de-CH" kern="0" baseline="0" dirty="0" err="1"/>
              <a:t>the</a:t>
            </a:r>
            <a:r>
              <a:rPr lang="de-CH" kern="0" baseline="0" dirty="0"/>
              <a:t> </a:t>
            </a:r>
            <a:r>
              <a:rPr lang="de-CH" kern="0" baseline="0" dirty="0" err="1"/>
              <a:t>future</a:t>
            </a:r>
            <a:r>
              <a:rPr lang="de-CH" kern="0" baseline="0" dirty="0"/>
              <a:t> </a:t>
            </a:r>
            <a:r>
              <a:rPr lang="de-CH" kern="0" baseline="0" dirty="0" err="1"/>
              <a:t>demand</a:t>
            </a:r>
            <a:r>
              <a:rPr lang="de-CH" kern="0" baseline="0" dirty="0"/>
              <a:t>. New </a:t>
            </a:r>
            <a:r>
              <a:rPr lang="de-CH" kern="0" baseline="0" dirty="0" err="1"/>
              <a:t>technologies</a:t>
            </a:r>
            <a:r>
              <a:rPr lang="de-CH" kern="0" baseline="0" dirty="0"/>
              <a:t> </a:t>
            </a:r>
            <a:r>
              <a:rPr lang="de-CH" kern="0" baseline="0" dirty="0" err="1"/>
              <a:t>are</a:t>
            </a:r>
            <a:r>
              <a:rPr lang="de-CH" kern="0" baseline="0" dirty="0"/>
              <a:t> </a:t>
            </a:r>
            <a:r>
              <a:rPr lang="de-CH" kern="0" baseline="0" dirty="0" err="1"/>
              <a:t>very</a:t>
            </a:r>
            <a:r>
              <a:rPr lang="de-CH" kern="0" baseline="0" dirty="0"/>
              <a:t> </a:t>
            </a:r>
            <a:r>
              <a:rPr lang="de-CH" kern="0" baseline="0" dirty="0" err="1"/>
              <a:t>likely</a:t>
            </a:r>
            <a:r>
              <a:rPr lang="de-CH" kern="0" baseline="0" dirty="0"/>
              <a:t> </a:t>
            </a:r>
            <a:r>
              <a:rPr lang="de-CH" kern="0" baseline="0" dirty="0" err="1"/>
              <a:t>part</a:t>
            </a:r>
            <a:r>
              <a:rPr lang="de-CH" kern="0" baseline="0" dirty="0"/>
              <a:t> </a:t>
            </a:r>
            <a:r>
              <a:rPr lang="de-CH" kern="0" baseline="0" dirty="0" err="1"/>
              <a:t>of</a:t>
            </a:r>
            <a:r>
              <a:rPr lang="de-CH" kern="0" baseline="0" dirty="0"/>
              <a:t> </a:t>
            </a:r>
            <a:r>
              <a:rPr lang="de-CH" kern="0" baseline="0" dirty="0" err="1"/>
              <a:t>the</a:t>
            </a:r>
            <a:r>
              <a:rPr lang="de-CH" kern="0" baseline="0" dirty="0"/>
              <a:t> </a:t>
            </a:r>
            <a:r>
              <a:rPr lang="de-CH" kern="0" baseline="0" dirty="0" err="1"/>
              <a:t>solution</a:t>
            </a:r>
            <a:r>
              <a:rPr lang="de-CH" kern="0" baseline="0" dirty="0"/>
              <a:t> </a:t>
            </a:r>
            <a:r>
              <a:rPr lang="de-CH" kern="0" baseline="0" dirty="0" err="1"/>
              <a:t>to</a:t>
            </a:r>
            <a:r>
              <a:rPr lang="de-CH" kern="0" baseline="0" dirty="0"/>
              <a:t> </a:t>
            </a:r>
            <a:r>
              <a:rPr lang="de-CH" kern="0" baseline="0" dirty="0" err="1"/>
              <a:t>enable</a:t>
            </a:r>
            <a:r>
              <a:rPr lang="de-CH" kern="0" baseline="0" dirty="0"/>
              <a:t> </a:t>
            </a:r>
            <a:r>
              <a:rPr lang="de-CH" kern="0" baseline="0" dirty="0" err="1"/>
              <a:t>more</a:t>
            </a:r>
            <a:r>
              <a:rPr lang="de-CH" kern="0" baseline="0" dirty="0"/>
              <a:t> </a:t>
            </a:r>
            <a:r>
              <a:rPr lang="de-CH" kern="0" baseline="0" dirty="0" err="1"/>
              <a:t>efficient</a:t>
            </a:r>
            <a:r>
              <a:rPr lang="de-CH" kern="0" baseline="0" dirty="0"/>
              <a:t> </a:t>
            </a:r>
            <a:r>
              <a:rPr lang="de-CH" kern="0" baseline="0" dirty="0" err="1"/>
              <a:t>rehabilitation</a:t>
            </a:r>
            <a:r>
              <a:rPr lang="de-CH" kern="0" baseline="0" dirty="0"/>
              <a:t> (</a:t>
            </a:r>
            <a:r>
              <a:rPr lang="de-CH" kern="0" baseline="0" dirty="0" err="1"/>
              <a:t>higher</a:t>
            </a:r>
            <a:r>
              <a:rPr lang="de-CH" kern="0" baseline="0" dirty="0"/>
              <a:t> </a:t>
            </a:r>
            <a:r>
              <a:rPr lang="de-CH" kern="0" baseline="0" dirty="0" err="1"/>
              <a:t>intensity</a:t>
            </a:r>
            <a:r>
              <a:rPr lang="de-CH" kern="0" baseline="0" dirty="0"/>
              <a:t>) </a:t>
            </a:r>
            <a:r>
              <a:rPr lang="de-CH" kern="0" baseline="0" dirty="0" err="1"/>
              <a:t>which</a:t>
            </a:r>
            <a:r>
              <a:rPr lang="de-CH" kern="0" baseline="0" dirty="0"/>
              <a:t> </a:t>
            </a:r>
            <a:r>
              <a:rPr lang="de-CH" kern="0" baseline="0" dirty="0" err="1"/>
              <a:t>can</a:t>
            </a:r>
            <a:r>
              <a:rPr lang="de-CH" kern="0" baseline="0" dirty="0"/>
              <a:t> also </a:t>
            </a:r>
            <a:r>
              <a:rPr lang="de-CH" kern="0" baseline="0" dirty="0" err="1"/>
              <a:t>take</a:t>
            </a:r>
            <a:r>
              <a:rPr lang="de-CH" kern="0" baseline="0" dirty="0"/>
              <a:t> </a:t>
            </a:r>
            <a:r>
              <a:rPr lang="de-CH" kern="0" baseline="0" dirty="0" err="1"/>
              <a:t>place</a:t>
            </a:r>
            <a:r>
              <a:rPr lang="de-CH" kern="0" baseline="0" dirty="0"/>
              <a:t> outside </a:t>
            </a:r>
            <a:r>
              <a:rPr lang="de-CH" kern="0" baseline="0" dirty="0" err="1"/>
              <a:t>of</a:t>
            </a:r>
            <a:r>
              <a:rPr lang="de-CH" kern="0" baseline="0" dirty="0"/>
              <a:t> </a:t>
            </a:r>
            <a:r>
              <a:rPr lang="de-CH" kern="0" baseline="0" dirty="0" err="1"/>
              <a:t>hospitals</a:t>
            </a:r>
            <a:r>
              <a:rPr lang="de-CH" kern="0" baseline="0" dirty="0"/>
              <a:t>. </a:t>
            </a:r>
            <a:r>
              <a:rPr lang="de-CH" kern="0" baseline="0" dirty="0" err="1"/>
              <a:t>They</a:t>
            </a:r>
            <a:r>
              <a:rPr lang="de-CH" kern="0" baseline="0" dirty="0"/>
              <a:t> </a:t>
            </a:r>
            <a:r>
              <a:rPr lang="de-CH" kern="0" baseline="0" dirty="0" err="1"/>
              <a:t>might</a:t>
            </a:r>
            <a:r>
              <a:rPr lang="de-CH" kern="0" baseline="0" dirty="0"/>
              <a:t> also </a:t>
            </a:r>
            <a:r>
              <a:rPr lang="de-CH" kern="0" baseline="0" dirty="0" err="1"/>
              <a:t>help</a:t>
            </a:r>
            <a:r>
              <a:rPr lang="de-CH" kern="0" baseline="0" dirty="0"/>
              <a:t> </a:t>
            </a:r>
            <a:r>
              <a:rPr lang="de-CH" kern="0" baseline="0" dirty="0" err="1"/>
              <a:t>to</a:t>
            </a:r>
            <a:r>
              <a:rPr lang="de-CH" kern="0" baseline="0" dirty="0"/>
              <a:t> </a:t>
            </a:r>
            <a:r>
              <a:rPr lang="de-CH" kern="0" baseline="0" dirty="0" err="1"/>
              <a:t>lower</a:t>
            </a:r>
            <a:r>
              <a:rPr lang="de-CH" kern="0" baseline="0" dirty="0"/>
              <a:t> </a:t>
            </a:r>
            <a:r>
              <a:rPr lang="de-CH" kern="0" baseline="0" dirty="0" err="1"/>
              <a:t>health</a:t>
            </a:r>
            <a:r>
              <a:rPr lang="de-CH" kern="0" baseline="0" dirty="0"/>
              <a:t> care </a:t>
            </a:r>
            <a:r>
              <a:rPr lang="de-CH" kern="0" baseline="0" dirty="0" err="1"/>
              <a:t>costs</a:t>
            </a:r>
            <a:r>
              <a:rPr lang="de-CH" kern="0" baseline="0" dirty="0"/>
              <a:t> </a:t>
            </a:r>
            <a:r>
              <a:rPr lang="de-CH" kern="0" baseline="0" dirty="0" err="1"/>
              <a:t>and</a:t>
            </a:r>
            <a:r>
              <a:rPr lang="de-CH" kern="0" baseline="0" dirty="0"/>
              <a:t> </a:t>
            </a:r>
            <a:r>
              <a:rPr lang="de-CH" kern="0" baseline="0" dirty="0" err="1"/>
              <a:t>increase</a:t>
            </a:r>
            <a:r>
              <a:rPr lang="de-CH" kern="0" baseline="0" dirty="0"/>
              <a:t> </a:t>
            </a:r>
            <a:r>
              <a:rPr lang="de-CH" kern="0" baseline="0" dirty="0" err="1"/>
              <a:t>the</a:t>
            </a:r>
            <a:r>
              <a:rPr lang="de-CH" kern="0" baseline="0" dirty="0"/>
              <a:t> </a:t>
            </a:r>
            <a:r>
              <a:rPr lang="de-CH" kern="0" baseline="0" dirty="0" err="1"/>
              <a:t>part</a:t>
            </a:r>
            <a:r>
              <a:rPr lang="de-CH" kern="0" baseline="0" dirty="0"/>
              <a:t> </a:t>
            </a:r>
            <a:r>
              <a:rPr lang="de-CH" kern="0" baseline="0" dirty="0" err="1"/>
              <a:t>of</a:t>
            </a:r>
            <a:r>
              <a:rPr lang="de-CH" kern="0" baseline="0" dirty="0"/>
              <a:t> </a:t>
            </a:r>
            <a:r>
              <a:rPr lang="de-CH" kern="0" baseline="0" dirty="0" err="1"/>
              <a:t>recovery</a:t>
            </a:r>
            <a:r>
              <a:rPr lang="de-CH" kern="0" baseline="0" dirty="0"/>
              <a:t> </a:t>
            </a:r>
            <a:r>
              <a:rPr lang="de-CH" kern="0" baseline="0" dirty="0" err="1"/>
              <a:t>which</a:t>
            </a:r>
            <a:r>
              <a:rPr lang="de-CH" kern="0" baseline="0" dirty="0"/>
              <a:t> </a:t>
            </a:r>
            <a:r>
              <a:rPr lang="de-CH" kern="0" baseline="0" dirty="0" err="1"/>
              <a:t>the</a:t>
            </a:r>
            <a:r>
              <a:rPr lang="de-CH" kern="0" baseline="0" dirty="0"/>
              <a:t> </a:t>
            </a:r>
            <a:r>
              <a:rPr lang="de-CH" kern="0" baseline="0" dirty="0" err="1"/>
              <a:t>patients</a:t>
            </a:r>
            <a:r>
              <a:rPr lang="de-CH" kern="0" baseline="0" dirty="0"/>
              <a:t> </a:t>
            </a:r>
            <a:r>
              <a:rPr lang="de-CH" kern="0" baseline="0" dirty="0" err="1"/>
              <a:t>can</a:t>
            </a:r>
            <a:r>
              <a:rPr lang="de-CH" kern="0" baseline="0" dirty="0"/>
              <a:t> do </a:t>
            </a:r>
            <a:r>
              <a:rPr lang="de-CH" kern="0" baseline="0" dirty="0" err="1"/>
              <a:t>by</a:t>
            </a:r>
            <a:r>
              <a:rPr lang="de-CH" kern="0" baseline="0" dirty="0"/>
              <a:t> </a:t>
            </a:r>
            <a:r>
              <a:rPr lang="de-CH" kern="0" baseline="0" dirty="0" err="1"/>
              <a:t>themselves</a:t>
            </a:r>
            <a:r>
              <a:rPr lang="de-CH" kern="0" baseline="0" dirty="0"/>
              <a:t>.</a:t>
            </a:r>
            <a:endParaRPr lang="de-CH" kern="0" dirty="0"/>
          </a:p>
          <a:p>
            <a:r>
              <a:rPr lang="de-CH" kern="0" dirty="0"/>
              <a:t> </a:t>
            </a:r>
          </a:p>
          <a:p>
            <a:r>
              <a:rPr lang="de-CH" kern="0" dirty="0" err="1"/>
              <a:t>Another</a:t>
            </a:r>
            <a:r>
              <a:rPr lang="de-CH" kern="0" dirty="0"/>
              <a:t> </a:t>
            </a:r>
            <a:r>
              <a:rPr lang="de-CH" kern="0" dirty="0" err="1"/>
              <a:t>driving</a:t>
            </a:r>
            <a:r>
              <a:rPr lang="de-CH" kern="0" dirty="0"/>
              <a:t> </a:t>
            </a:r>
            <a:r>
              <a:rPr lang="de-CH" kern="0" dirty="0" err="1"/>
              <a:t>force</a:t>
            </a:r>
            <a:r>
              <a:rPr lang="de-CH" kern="0" dirty="0"/>
              <a:t> </a:t>
            </a:r>
            <a:r>
              <a:rPr lang="de-CH" kern="0" dirty="0" err="1"/>
              <a:t>is</a:t>
            </a:r>
            <a:r>
              <a:rPr lang="de-CH" kern="0" dirty="0"/>
              <a:t> </a:t>
            </a:r>
            <a:r>
              <a:rPr lang="de-CH" kern="0" dirty="0" err="1"/>
              <a:t>the</a:t>
            </a:r>
            <a:r>
              <a:rPr lang="de-CH" kern="0" dirty="0"/>
              <a:t> </a:t>
            </a:r>
            <a:r>
              <a:rPr lang="de-CH" kern="0" dirty="0" err="1"/>
              <a:t>current</a:t>
            </a:r>
            <a:r>
              <a:rPr lang="de-CH" kern="0" dirty="0"/>
              <a:t> </a:t>
            </a:r>
            <a:r>
              <a:rPr lang="de-CH" kern="0" dirty="0" err="1"/>
              <a:t>advanced</a:t>
            </a:r>
            <a:r>
              <a:rPr lang="de-CH" kern="0" dirty="0"/>
              <a:t> </a:t>
            </a:r>
            <a:r>
              <a:rPr lang="de-CH" kern="0" dirty="0" err="1"/>
              <a:t>state</a:t>
            </a:r>
            <a:r>
              <a:rPr lang="de-CH" kern="0" baseline="0" dirty="0"/>
              <a:t> </a:t>
            </a:r>
            <a:r>
              <a:rPr lang="de-CH" kern="0" baseline="0" dirty="0" err="1"/>
              <a:t>of</a:t>
            </a:r>
            <a:r>
              <a:rPr lang="de-CH" kern="0" baseline="0" dirty="0"/>
              <a:t> </a:t>
            </a:r>
            <a:r>
              <a:rPr lang="de-CH" kern="0" baseline="0" dirty="0" err="1"/>
              <a:t>available</a:t>
            </a:r>
            <a:r>
              <a:rPr lang="de-CH" kern="0" baseline="0" dirty="0"/>
              <a:t> </a:t>
            </a:r>
            <a:r>
              <a:rPr lang="de-CH" kern="0" baseline="0" dirty="0" err="1"/>
              <a:t>technology</a:t>
            </a:r>
            <a:r>
              <a:rPr lang="de-CH" kern="0" baseline="0" dirty="0"/>
              <a:t> </a:t>
            </a:r>
            <a:r>
              <a:rPr lang="de-CH" kern="0" baseline="0" dirty="0" err="1"/>
              <a:t>as</a:t>
            </a:r>
            <a:r>
              <a:rPr lang="de-CH" kern="0" baseline="0" dirty="0"/>
              <a:t> </a:t>
            </a:r>
            <a:r>
              <a:rPr lang="de-CH" kern="0" baseline="0" dirty="0" err="1"/>
              <a:t>well</a:t>
            </a:r>
            <a:r>
              <a:rPr lang="de-CH" kern="0" baseline="0" dirty="0"/>
              <a:t> </a:t>
            </a:r>
            <a:r>
              <a:rPr lang="de-CH" kern="0" baseline="0" dirty="0" err="1"/>
              <a:t>as</a:t>
            </a:r>
            <a:r>
              <a:rPr lang="de-CH" kern="0" baseline="0" dirty="0"/>
              <a:t> </a:t>
            </a:r>
            <a:r>
              <a:rPr lang="de-CH" kern="0" baseline="0" dirty="0" err="1"/>
              <a:t>the</a:t>
            </a:r>
            <a:r>
              <a:rPr lang="de-CH" kern="0" baseline="0" dirty="0"/>
              <a:t> </a:t>
            </a:r>
            <a:r>
              <a:rPr lang="de-CH" kern="0" dirty="0"/>
              <a:t>fast </a:t>
            </a:r>
            <a:r>
              <a:rPr lang="de-CH" kern="0" dirty="0" err="1"/>
              <a:t>developement</a:t>
            </a:r>
            <a:r>
              <a:rPr lang="de-CH" kern="0" dirty="0"/>
              <a:t> </a:t>
            </a:r>
            <a:r>
              <a:rPr lang="de-CH" kern="0" dirty="0" err="1"/>
              <a:t>of</a:t>
            </a:r>
            <a:r>
              <a:rPr lang="de-CH" kern="0" dirty="0"/>
              <a:t> </a:t>
            </a:r>
            <a:r>
              <a:rPr lang="de-CH" kern="0" dirty="0" err="1"/>
              <a:t>new</a:t>
            </a:r>
            <a:r>
              <a:rPr lang="de-CH" kern="0" dirty="0"/>
              <a:t> </a:t>
            </a:r>
            <a:r>
              <a:rPr lang="de-CH" kern="0" dirty="0" err="1"/>
              <a:t>technologies</a:t>
            </a:r>
            <a:r>
              <a:rPr lang="de-CH" kern="0" dirty="0"/>
              <a:t>. This </a:t>
            </a:r>
            <a:r>
              <a:rPr lang="de-CH" kern="0" dirty="0" err="1"/>
              <a:t>opens</a:t>
            </a:r>
            <a:r>
              <a:rPr lang="de-CH" kern="0" dirty="0"/>
              <a:t> </a:t>
            </a:r>
            <a:r>
              <a:rPr lang="de-CH" kern="0" dirty="0" err="1"/>
              <a:t>up</a:t>
            </a:r>
            <a:r>
              <a:rPr lang="de-CH" kern="0" dirty="0"/>
              <a:t> </a:t>
            </a:r>
            <a:r>
              <a:rPr lang="de-CH" kern="0" dirty="0" err="1"/>
              <a:t>new</a:t>
            </a:r>
            <a:r>
              <a:rPr lang="de-CH" kern="0" dirty="0"/>
              <a:t> </a:t>
            </a:r>
            <a:r>
              <a:rPr lang="de-CH" kern="0" dirty="0" err="1"/>
              <a:t>fields</a:t>
            </a:r>
            <a:r>
              <a:rPr lang="de-CH" kern="0" dirty="0"/>
              <a:t> </a:t>
            </a:r>
            <a:r>
              <a:rPr lang="de-CH" kern="0" dirty="0" err="1"/>
              <a:t>of</a:t>
            </a:r>
            <a:r>
              <a:rPr lang="de-CH" kern="0" dirty="0"/>
              <a:t> </a:t>
            </a:r>
            <a:r>
              <a:rPr lang="de-CH" kern="0" dirty="0" err="1"/>
              <a:t>application</a:t>
            </a:r>
            <a:r>
              <a:rPr lang="de-CH" kern="0" dirty="0"/>
              <a:t> </a:t>
            </a:r>
            <a:r>
              <a:rPr lang="de-CH" kern="0" dirty="0" err="1"/>
              <a:t>and</a:t>
            </a:r>
            <a:r>
              <a:rPr lang="de-CH" kern="0" baseline="0" dirty="0"/>
              <a:t> </a:t>
            </a:r>
            <a:r>
              <a:rPr lang="de-CH" kern="0" baseline="0" dirty="0" err="1"/>
              <a:t>changes</a:t>
            </a:r>
            <a:r>
              <a:rPr lang="de-CH" kern="0" baseline="0" dirty="0"/>
              <a:t> </a:t>
            </a:r>
            <a:r>
              <a:rPr lang="de-CH" kern="0" baseline="0" dirty="0" err="1"/>
              <a:t>the</a:t>
            </a:r>
            <a:r>
              <a:rPr lang="de-CH" kern="0" baseline="0" dirty="0"/>
              <a:t> </a:t>
            </a:r>
            <a:r>
              <a:rPr lang="de-CH" kern="0" baseline="0" dirty="0" err="1"/>
              <a:t>attitude</a:t>
            </a:r>
            <a:r>
              <a:rPr lang="de-CH" kern="0" baseline="0" dirty="0"/>
              <a:t> </a:t>
            </a:r>
            <a:r>
              <a:rPr lang="de-CH" kern="0" baseline="0" dirty="0" err="1"/>
              <a:t>towards</a:t>
            </a:r>
            <a:r>
              <a:rPr lang="de-CH" kern="0" baseline="0" dirty="0"/>
              <a:t> </a:t>
            </a:r>
            <a:r>
              <a:rPr lang="de-CH" kern="0" baseline="0" dirty="0" err="1"/>
              <a:t>the</a:t>
            </a:r>
            <a:r>
              <a:rPr lang="de-CH" kern="0" baseline="0" dirty="0"/>
              <a:t> </a:t>
            </a:r>
            <a:r>
              <a:rPr lang="de-CH" kern="0" baseline="0" dirty="0" err="1"/>
              <a:t>use</a:t>
            </a:r>
            <a:r>
              <a:rPr lang="de-CH" kern="0" baseline="0" dirty="0"/>
              <a:t> </a:t>
            </a:r>
            <a:r>
              <a:rPr lang="de-CH" kern="0" baseline="0" dirty="0" err="1"/>
              <a:t>of</a:t>
            </a:r>
            <a:r>
              <a:rPr lang="de-CH" kern="0" baseline="0" dirty="0"/>
              <a:t> </a:t>
            </a:r>
            <a:r>
              <a:rPr lang="de-CH" kern="0" baseline="0" dirty="0" err="1"/>
              <a:t>new</a:t>
            </a:r>
            <a:r>
              <a:rPr lang="de-CH" kern="0" baseline="0" dirty="0"/>
              <a:t> </a:t>
            </a:r>
            <a:r>
              <a:rPr lang="de-CH" kern="0" baseline="0" dirty="0" err="1"/>
              <a:t>technologies</a:t>
            </a:r>
            <a:r>
              <a:rPr lang="de-CH" kern="0" baseline="0" dirty="0"/>
              <a:t>. </a:t>
            </a:r>
            <a:r>
              <a:rPr lang="de-CH" kern="0" baseline="0" dirty="0" err="1"/>
              <a:t>Nowadays</a:t>
            </a:r>
            <a:r>
              <a:rPr lang="de-CH" kern="0" baseline="0" dirty="0"/>
              <a:t> </a:t>
            </a:r>
            <a:r>
              <a:rPr lang="de-CH" kern="0" baseline="0" dirty="0" err="1"/>
              <a:t>for</a:t>
            </a:r>
            <a:r>
              <a:rPr lang="de-CH" kern="0" baseline="0" dirty="0"/>
              <a:t> </a:t>
            </a:r>
            <a:r>
              <a:rPr lang="de-CH" kern="0" baseline="0" dirty="0" err="1"/>
              <a:t>example</a:t>
            </a:r>
            <a:r>
              <a:rPr lang="de-CH" kern="0" baseline="0" dirty="0"/>
              <a:t> </a:t>
            </a:r>
            <a:r>
              <a:rPr lang="de-CH" kern="0" baseline="0" dirty="0" err="1"/>
              <a:t>t</a:t>
            </a:r>
            <a:r>
              <a:rPr lang="de-CH" kern="0" dirty="0" err="1"/>
              <a:t>echnology</a:t>
            </a:r>
            <a:r>
              <a:rPr lang="de-CH" kern="0" baseline="0" dirty="0"/>
              <a:t> </a:t>
            </a:r>
            <a:r>
              <a:rPr lang="de-CH" kern="0" baseline="0" dirty="0" err="1"/>
              <a:t>gets</a:t>
            </a:r>
            <a:r>
              <a:rPr lang="de-CH" kern="0" baseline="0" dirty="0"/>
              <a:t> </a:t>
            </a:r>
            <a:r>
              <a:rPr lang="de-CH" kern="0" baseline="0" dirty="0" err="1"/>
              <a:t>more</a:t>
            </a:r>
            <a:r>
              <a:rPr lang="de-CH" kern="0" baseline="0" dirty="0"/>
              <a:t> </a:t>
            </a:r>
            <a:r>
              <a:rPr lang="de-CH" kern="0" baseline="0" dirty="0" err="1"/>
              <a:t>and</a:t>
            </a:r>
            <a:r>
              <a:rPr lang="de-CH" kern="0" baseline="0" dirty="0"/>
              <a:t> </a:t>
            </a:r>
            <a:r>
              <a:rPr lang="de-CH" kern="0" baseline="0" dirty="0" err="1"/>
              <a:t>more</a:t>
            </a:r>
            <a:r>
              <a:rPr lang="de-CH" kern="0" baseline="0" dirty="0"/>
              <a:t> </a:t>
            </a:r>
            <a:r>
              <a:rPr lang="de-CH" kern="0" baseline="0" dirty="0" err="1"/>
              <a:t>accepted</a:t>
            </a:r>
            <a:r>
              <a:rPr lang="de-CH" kern="0" baseline="0" dirty="0"/>
              <a:t> in </a:t>
            </a:r>
            <a:r>
              <a:rPr lang="de-CH" kern="0" baseline="0" dirty="0" err="1"/>
              <a:t>hospitals</a:t>
            </a:r>
            <a:r>
              <a:rPr lang="de-CH" kern="0" baseline="0" dirty="0"/>
              <a:t> </a:t>
            </a:r>
            <a:r>
              <a:rPr lang="de-CH" kern="0" baseline="0" dirty="0" err="1"/>
              <a:t>and</a:t>
            </a:r>
            <a:r>
              <a:rPr lang="de-CH" kern="0" baseline="0" dirty="0"/>
              <a:t> </a:t>
            </a:r>
            <a:r>
              <a:rPr lang="de-CH" kern="0" baseline="0" dirty="0" err="1"/>
              <a:t>rehabilitation</a:t>
            </a:r>
            <a:r>
              <a:rPr lang="de-CH" kern="0" baseline="0" dirty="0"/>
              <a:t> </a:t>
            </a:r>
            <a:r>
              <a:rPr lang="de-CH" kern="0" baseline="0" dirty="0" err="1"/>
              <a:t>centers</a:t>
            </a:r>
            <a:r>
              <a:rPr lang="de-CH" kern="0" baseline="0" dirty="0"/>
              <a:t>. Progress in </a:t>
            </a:r>
            <a:r>
              <a:rPr lang="de-CH" kern="0" baseline="0" dirty="0" err="1"/>
              <a:t>technology</a:t>
            </a:r>
            <a:r>
              <a:rPr lang="de-CH" kern="0" baseline="0" dirty="0"/>
              <a:t> also </a:t>
            </a:r>
            <a:r>
              <a:rPr lang="de-CH" kern="0" baseline="0" dirty="0" err="1"/>
              <a:t>makes</a:t>
            </a:r>
            <a:r>
              <a:rPr lang="de-CH" kern="0" baseline="0" dirty="0"/>
              <a:t> </a:t>
            </a:r>
            <a:r>
              <a:rPr lang="de-CH" kern="0" baseline="0" dirty="0" err="1"/>
              <a:t>it</a:t>
            </a:r>
            <a:r>
              <a:rPr lang="de-CH" kern="0" baseline="0" dirty="0"/>
              <a:t> </a:t>
            </a:r>
            <a:r>
              <a:rPr lang="de-CH" kern="0" baseline="0" dirty="0" err="1"/>
              <a:t>possible</a:t>
            </a:r>
            <a:r>
              <a:rPr lang="de-CH" kern="0" baseline="0" dirty="0"/>
              <a:t> </a:t>
            </a:r>
            <a:r>
              <a:rPr lang="de-CH" kern="0" baseline="0" dirty="0" err="1"/>
              <a:t>to</a:t>
            </a:r>
            <a:r>
              <a:rPr lang="de-CH" kern="0" baseline="0" dirty="0"/>
              <a:t> bring </a:t>
            </a:r>
            <a:r>
              <a:rPr lang="de-CH" kern="0" baseline="0" dirty="0" err="1"/>
              <a:t>therapy</a:t>
            </a:r>
            <a:r>
              <a:rPr lang="de-CH" kern="0" baseline="0" dirty="0"/>
              <a:t> </a:t>
            </a:r>
            <a:r>
              <a:rPr lang="de-CH" kern="0" baseline="0" dirty="0" err="1"/>
              <a:t>from</a:t>
            </a:r>
            <a:r>
              <a:rPr lang="de-CH" kern="0" baseline="0" dirty="0"/>
              <a:t> </a:t>
            </a:r>
            <a:r>
              <a:rPr lang="de-CH" kern="0" baseline="0" dirty="0" err="1"/>
              <a:t>the</a:t>
            </a:r>
            <a:r>
              <a:rPr lang="de-CH" kern="0" baseline="0" dirty="0"/>
              <a:t> </a:t>
            </a:r>
            <a:r>
              <a:rPr lang="de-CH" kern="0" baseline="0" dirty="0" err="1"/>
              <a:t>hospital</a:t>
            </a:r>
            <a:r>
              <a:rPr lang="de-CH" kern="0" baseline="0" dirty="0"/>
              <a:t> </a:t>
            </a:r>
            <a:r>
              <a:rPr lang="de-CH" kern="0" baseline="0" dirty="0" err="1"/>
              <a:t>into</a:t>
            </a:r>
            <a:r>
              <a:rPr lang="de-CH" kern="0" baseline="0" dirty="0"/>
              <a:t> </a:t>
            </a:r>
            <a:r>
              <a:rPr lang="de-CH" kern="0" baseline="0" dirty="0" err="1"/>
              <a:t>patients</a:t>
            </a:r>
            <a:r>
              <a:rPr lang="de-CH" kern="0" baseline="0" dirty="0"/>
              <a:t>’ </a:t>
            </a:r>
            <a:r>
              <a:rPr lang="de-CH" kern="0" baseline="0" dirty="0" err="1"/>
              <a:t>homes</a:t>
            </a:r>
            <a:r>
              <a:rPr lang="de-CH" kern="0" baseline="0" dirty="0"/>
              <a:t>. </a:t>
            </a:r>
          </a:p>
          <a:p>
            <a:endParaRPr lang="de-CH" dirty="0"/>
          </a:p>
          <a:p>
            <a:r>
              <a:rPr lang="de-CH" kern="0" dirty="0"/>
              <a:t>A </a:t>
            </a:r>
            <a:r>
              <a:rPr lang="de-CH" kern="0" dirty="0" err="1"/>
              <a:t>third</a:t>
            </a:r>
            <a:r>
              <a:rPr lang="de-CH" kern="0" dirty="0"/>
              <a:t> </a:t>
            </a:r>
            <a:r>
              <a:rPr lang="de-CH" kern="0" dirty="0" err="1"/>
              <a:t>point</a:t>
            </a:r>
            <a:r>
              <a:rPr lang="de-CH" kern="0" baseline="0" dirty="0"/>
              <a:t> </a:t>
            </a:r>
            <a:r>
              <a:rPr lang="de-CH" kern="0" baseline="0" dirty="0" err="1"/>
              <a:t>that</a:t>
            </a:r>
            <a:r>
              <a:rPr lang="de-CH" kern="0" baseline="0" dirty="0"/>
              <a:t> </a:t>
            </a:r>
            <a:r>
              <a:rPr lang="de-CH" kern="0" baseline="0" dirty="0" err="1"/>
              <a:t>drives</a:t>
            </a:r>
            <a:r>
              <a:rPr lang="de-CH" kern="0" baseline="0" dirty="0"/>
              <a:t> </a:t>
            </a:r>
            <a:r>
              <a:rPr lang="de-CH" kern="0" baseline="0" dirty="0" err="1"/>
              <a:t>the</a:t>
            </a:r>
            <a:r>
              <a:rPr lang="de-CH" kern="0" baseline="0" dirty="0"/>
              <a:t> </a:t>
            </a:r>
            <a:r>
              <a:rPr lang="de-CH" kern="0" baseline="0" dirty="0" err="1"/>
              <a:t>application</a:t>
            </a:r>
            <a:r>
              <a:rPr lang="de-CH" kern="0" baseline="0" dirty="0"/>
              <a:t> </a:t>
            </a:r>
            <a:r>
              <a:rPr lang="de-CH" kern="0" baseline="0" dirty="0" err="1"/>
              <a:t>of</a:t>
            </a:r>
            <a:r>
              <a:rPr lang="de-CH" kern="0" baseline="0" dirty="0"/>
              <a:t> </a:t>
            </a:r>
            <a:r>
              <a:rPr lang="de-CH" kern="0" baseline="0" dirty="0" err="1"/>
              <a:t>new</a:t>
            </a:r>
            <a:r>
              <a:rPr lang="de-CH" kern="0" baseline="0" dirty="0"/>
              <a:t> </a:t>
            </a:r>
            <a:r>
              <a:rPr lang="de-CH" kern="0" baseline="0" dirty="0" err="1"/>
              <a:t>technologies</a:t>
            </a:r>
            <a:r>
              <a:rPr lang="de-CH" kern="0" baseline="0" dirty="0"/>
              <a:t> in </a:t>
            </a:r>
            <a:r>
              <a:rPr lang="de-CH" kern="0" baseline="0" dirty="0" err="1"/>
              <a:t>rehabilitation</a:t>
            </a:r>
            <a:r>
              <a:rPr lang="de-CH" kern="0" baseline="0" dirty="0"/>
              <a:t> </a:t>
            </a:r>
            <a:r>
              <a:rPr lang="de-CH" kern="0" baseline="0" dirty="0" err="1"/>
              <a:t>comes</a:t>
            </a:r>
            <a:r>
              <a:rPr lang="de-CH" kern="0" baseline="0" dirty="0"/>
              <a:t> </a:t>
            </a:r>
            <a:r>
              <a:rPr lang="de-CH" kern="0" baseline="0" dirty="0" err="1"/>
              <a:t>from</a:t>
            </a:r>
            <a:r>
              <a:rPr lang="de-CH" kern="0" baseline="0" dirty="0"/>
              <a:t> </a:t>
            </a:r>
            <a:r>
              <a:rPr lang="de-CH" kern="0" baseline="0" dirty="0" err="1"/>
              <a:t>the</a:t>
            </a:r>
            <a:r>
              <a:rPr lang="de-CH" kern="0" baseline="0" dirty="0"/>
              <a:t> </a:t>
            </a:r>
            <a:r>
              <a:rPr lang="de-CH" kern="0" baseline="0" dirty="0" err="1"/>
              <a:t>clinical</a:t>
            </a:r>
            <a:r>
              <a:rPr lang="de-CH" kern="0" baseline="0" dirty="0"/>
              <a:t> </a:t>
            </a:r>
            <a:r>
              <a:rPr lang="de-CH" kern="0" baseline="0" dirty="0" err="1"/>
              <a:t>side</a:t>
            </a:r>
            <a:r>
              <a:rPr lang="de-CH" kern="0" baseline="0" dirty="0"/>
              <a:t>. </a:t>
            </a:r>
            <a:r>
              <a:rPr lang="de-CH" kern="0" baseline="0" dirty="0" err="1"/>
              <a:t>Current</a:t>
            </a:r>
            <a:r>
              <a:rPr lang="de-CH" kern="0" baseline="0" dirty="0"/>
              <a:t> </a:t>
            </a:r>
            <a:r>
              <a:rPr lang="de-CH" kern="0" baseline="0" dirty="0" err="1"/>
              <a:t>recovery</a:t>
            </a:r>
            <a:r>
              <a:rPr lang="de-CH" kern="0" baseline="0" dirty="0"/>
              <a:t> </a:t>
            </a:r>
            <a:r>
              <a:rPr lang="de-CH" kern="0" baseline="0" dirty="0" err="1"/>
              <a:t>progress</a:t>
            </a:r>
            <a:r>
              <a:rPr lang="de-CH" kern="0" baseline="0" dirty="0"/>
              <a:t> </a:t>
            </a:r>
            <a:r>
              <a:rPr lang="de-CH" kern="0" baseline="0" dirty="0" err="1"/>
              <a:t>for</a:t>
            </a:r>
            <a:r>
              <a:rPr lang="de-CH" kern="0" baseline="0" dirty="0"/>
              <a:t> </a:t>
            </a:r>
            <a:r>
              <a:rPr lang="de-CH" kern="0" baseline="0" dirty="0" err="1"/>
              <a:t>conventional</a:t>
            </a:r>
            <a:r>
              <a:rPr lang="de-CH" kern="0" baseline="0" dirty="0"/>
              <a:t> </a:t>
            </a:r>
            <a:r>
              <a:rPr lang="de-CH" kern="0" baseline="0" dirty="0" err="1"/>
              <a:t>therapy</a:t>
            </a:r>
            <a:r>
              <a:rPr lang="de-CH" kern="0" baseline="0" dirty="0"/>
              <a:t> still </a:t>
            </a:r>
            <a:r>
              <a:rPr lang="de-CH" kern="0" baseline="0" dirty="0" err="1"/>
              <a:t>seems</a:t>
            </a:r>
            <a:r>
              <a:rPr lang="de-CH" kern="0" baseline="0" dirty="0"/>
              <a:t> </a:t>
            </a:r>
            <a:r>
              <a:rPr lang="de-CH" kern="0" baseline="0" dirty="0" err="1"/>
              <a:t>to</a:t>
            </a:r>
            <a:r>
              <a:rPr lang="de-CH" kern="0" baseline="0" dirty="0"/>
              <a:t> </a:t>
            </a:r>
            <a:r>
              <a:rPr lang="de-CH" kern="0" baseline="0" dirty="0" err="1"/>
              <a:t>have</a:t>
            </a:r>
            <a:r>
              <a:rPr lang="de-CH" kern="0" baseline="0" dirty="0"/>
              <a:t> </a:t>
            </a:r>
            <a:r>
              <a:rPr lang="de-CH" kern="0" baseline="0" dirty="0" err="1"/>
              <a:t>room</a:t>
            </a:r>
            <a:r>
              <a:rPr lang="de-CH" kern="0" baseline="0" dirty="0"/>
              <a:t> </a:t>
            </a:r>
            <a:r>
              <a:rPr lang="de-CH" kern="0" baseline="0" dirty="0" err="1"/>
              <a:t>for</a:t>
            </a:r>
            <a:r>
              <a:rPr lang="de-CH" kern="0" baseline="0" dirty="0"/>
              <a:t> </a:t>
            </a:r>
            <a:r>
              <a:rPr lang="de-CH" kern="0" baseline="0" dirty="0" err="1"/>
              <a:t>improvement</a:t>
            </a:r>
            <a:r>
              <a:rPr lang="de-CH" kern="0" baseline="0" dirty="0"/>
              <a:t>. In </a:t>
            </a:r>
            <a:r>
              <a:rPr lang="de-CH" kern="0" baseline="0" dirty="0" err="1"/>
              <a:t>addition</a:t>
            </a:r>
            <a:r>
              <a:rPr lang="de-CH" kern="0" baseline="0" dirty="0"/>
              <a:t>, </a:t>
            </a:r>
            <a:r>
              <a:rPr lang="de-CH" kern="0" baseline="0" dirty="0" err="1"/>
              <a:t>new</a:t>
            </a:r>
            <a:r>
              <a:rPr lang="de-CH" kern="0" baseline="0" dirty="0"/>
              <a:t> </a:t>
            </a:r>
            <a:r>
              <a:rPr lang="de-CH" kern="0" baseline="0" dirty="0" err="1"/>
              <a:t>evidence-based</a:t>
            </a:r>
            <a:r>
              <a:rPr lang="de-CH" kern="0" baseline="0" dirty="0"/>
              <a:t> </a:t>
            </a:r>
            <a:r>
              <a:rPr lang="de-CH" kern="0" baseline="0" dirty="0" err="1"/>
              <a:t>knowledge</a:t>
            </a:r>
            <a:r>
              <a:rPr lang="de-CH" kern="0" baseline="0" dirty="0"/>
              <a:t> </a:t>
            </a:r>
            <a:r>
              <a:rPr lang="de-CH" kern="0" baseline="0" dirty="0" err="1"/>
              <a:t>is</a:t>
            </a:r>
            <a:r>
              <a:rPr lang="de-CH" kern="0" baseline="0" dirty="0"/>
              <a:t> </a:t>
            </a:r>
            <a:r>
              <a:rPr lang="de-CH" kern="0" baseline="0" dirty="0" err="1"/>
              <a:t>continuously</a:t>
            </a:r>
            <a:r>
              <a:rPr lang="de-CH" kern="0" baseline="0" dirty="0"/>
              <a:t> </a:t>
            </a:r>
            <a:r>
              <a:rPr lang="de-CH" kern="0" baseline="0" dirty="0" err="1"/>
              <a:t>gained</a:t>
            </a:r>
            <a:r>
              <a:rPr lang="de-CH" kern="0" baseline="0" dirty="0"/>
              <a:t> </a:t>
            </a:r>
            <a:r>
              <a:rPr lang="de-CH" kern="0" baseline="0" dirty="0" err="1"/>
              <a:t>and</a:t>
            </a:r>
            <a:r>
              <a:rPr lang="de-CH" kern="0" baseline="0" dirty="0"/>
              <a:t> </a:t>
            </a:r>
            <a:r>
              <a:rPr lang="de-CH" kern="0" baseline="0" dirty="0" err="1"/>
              <a:t>pushed</a:t>
            </a:r>
            <a:r>
              <a:rPr lang="de-CH" kern="0" baseline="0" dirty="0"/>
              <a:t> </a:t>
            </a:r>
            <a:r>
              <a:rPr lang="de-CH" kern="0" baseline="0" dirty="0" err="1"/>
              <a:t>new</a:t>
            </a:r>
            <a:r>
              <a:rPr lang="de-CH" kern="0" baseline="0" dirty="0"/>
              <a:t> </a:t>
            </a:r>
            <a:r>
              <a:rPr lang="de-CH" kern="0" baseline="0" dirty="0" err="1"/>
              <a:t>treatment</a:t>
            </a:r>
            <a:r>
              <a:rPr lang="de-CH" kern="0" baseline="0" dirty="0"/>
              <a:t> </a:t>
            </a:r>
            <a:r>
              <a:rPr lang="de-CH" kern="0" baseline="0" dirty="0" err="1"/>
              <a:t>methods</a:t>
            </a:r>
            <a:r>
              <a:rPr lang="de-CH" kern="0" baseline="0" dirty="0"/>
              <a:t>.</a:t>
            </a:r>
            <a:endParaRPr lang="de-CH" kern="0" dirty="0"/>
          </a:p>
          <a:p>
            <a:endParaRPr lang="de-CH" kern="0" dirty="0"/>
          </a:p>
          <a:p>
            <a:r>
              <a:rPr lang="de-CH" kern="0" dirty="0" err="1"/>
              <a:t>Historically</a:t>
            </a:r>
            <a:r>
              <a:rPr lang="de-CH" kern="0" dirty="0"/>
              <a:t> Rehabilitation </a:t>
            </a:r>
            <a:r>
              <a:rPr lang="de-CH" kern="0" dirty="0" err="1"/>
              <a:t>has</a:t>
            </a:r>
            <a:r>
              <a:rPr lang="de-CH" kern="0" dirty="0"/>
              <a:t> </a:t>
            </a:r>
            <a:r>
              <a:rPr lang="de-CH" kern="0" dirty="0" err="1"/>
              <a:t>been</a:t>
            </a:r>
            <a:r>
              <a:rPr lang="de-CH" kern="0" dirty="0"/>
              <a:t> </a:t>
            </a:r>
            <a:r>
              <a:rPr lang="de-CH" kern="0" dirty="0" err="1"/>
              <a:t>the</a:t>
            </a:r>
            <a:r>
              <a:rPr lang="de-CH" kern="0" dirty="0"/>
              <a:t> </a:t>
            </a:r>
            <a:r>
              <a:rPr lang="de-CH" kern="0" dirty="0" err="1"/>
              <a:t>poor</a:t>
            </a:r>
            <a:r>
              <a:rPr lang="de-CH" kern="0" dirty="0"/>
              <a:t> </a:t>
            </a:r>
            <a:r>
              <a:rPr lang="de-CH" kern="0" dirty="0" err="1"/>
              <a:t>relation</a:t>
            </a:r>
            <a:r>
              <a:rPr lang="de-CH" kern="0" dirty="0"/>
              <a:t> in </a:t>
            </a:r>
            <a:r>
              <a:rPr lang="de-CH" kern="0" dirty="0" err="1"/>
              <a:t>medicine</a:t>
            </a:r>
            <a:endParaRPr lang="de-CH" kern="0" dirty="0"/>
          </a:p>
          <a:p>
            <a:r>
              <a:rPr lang="de-CH" kern="0" dirty="0"/>
              <a:t>Absence </a:t>
            </a:r>
            <a:r>
              <a:rPr lang="de-CH" kern="0" dirty="0" err="1"/>
              <a:t>of</a:t>
            </a:r>
            <a:r>
              <a:rPr lang="de-CH" kern="0" dirty="0"/>
              <a:t> </a:t>
            </a:r>
            <a:r>
              <a:rPr lang="de-CH" kern="0" dirty="0" err="1"/>
              <a:t>scientific</a:t>
            </a:r>
            <a:r>
              <a:rPr lang="de-CH" kern="0" dirty="0"/>
              <a:t> rationale</a:t>
            </a:r>
          </a:p>
          <a:p>
            <a:r>
              <a:rPr lang="de-CH" kern="0" dirty="0"/>
              <a:t>Absence </a:t>
            </a:r>
            <a:r>
              <a:rPr lang="de-CH" kern="0" dirty="0" err="1"/>
              <a:t>of</a:t>
            </a:r>
            <a:r>
              <a:rPr lang="de-CH" kern="0" dirty="0"/>
              <a:t> </a:t>
            </a:r>
            <a:r>
              <a:rPr lang="de-CH" kern="0" dirty="0" err="1"/>
              <a:t>evidence</a:t>
            </a:r>
            <a:endParaRPr lang="de-CH" kern="0" dirty="0"/>
          </a:p>
          <a:p>
            <a:r>
              <a:rPr lang="de-CH" kern="0" dirty="0" err="1"/>
              <a:t>No</a:t>
            </a:r>
            <a:r>
              <a:rPr lang="de-CH" kern="0" dirty="0"/>
              <a:t> </a:t>
            </a:r>
            <a:r>
              <a:rPr lang="de-CH" kern="0" dirty="0" err="1"/>
              <a:t>conventional</a:t>
            </a:r>
            <a:r>
              <a:rPr lang="de-CH" kern="0" dirty="0"/>
              <a:t> </a:t>
            </a:r>
            <a:r>
              <a:rPr lang="de-CH" kern="0" dirty="0" err="1"/>
              <a:t>rehabilitation</a:t>
            </a:r>
            <a:r>
              <a:rPr lang="de-CH" kern="0" dirty="0"/>
              <a:t> </a:t>
            </a:r>
            <a:r>
              <a:rPr lang="de-CH" kern="0" dirty="0" err="1"/>
              <a:t>procedures</a:t>
            </a:r>
            <a:r>
              <a:rPr lang="de-CH" kern="0" dirty="0"/>
              <a:t> </a:t>
            </a:r>
            <a:r>
              <a:rPr lang="de-CH" kern="0" dirty="0" err="1"/>
              <a:t>are</a:t>
            </a:r>
            <a:r>
              <a:rPr lang="de-CH" kern="0" dirty="0"/>
              <a:t> </a:t>
            </a:r>
            <a:r>
              <a:rPr lang="de-CH" kern="0" dirty="0" err="1"/>
              <a:t>any</a:t>
            </a:r>
            <a:r>
              <a:rPr lang="de-CH" kern="0" dirty="0"/>
              <a:t> </a:t>
            </a:r>
            <a:r>
              <a:rPr lang="de-CH" kern="0" dirty="0" err="1"/>
              <a:t>better</a:t>
            </a:r>
            <a:r>
              <a:rPr lang="de-CH" kern="0" dirty="0"/>
              <a:t> </a:t>
            </a:r>
            <a:r>
              <a:rPr lang="de-CH" kern="0" dirty="0" err="1"/>
              <a:t>than</a:t>
            </a:r>
            <a:r>
              <a:rPr lang="de-CH" kern="0" dirty="0"/>
              <a:t> </a:t>
            </a:r>
            <a:r>
              <a:rPr lang="de-CH" kern="0" dirty="0" err="1"/>
              <a:t>any</a:t>
            </a:r>
            <a:r>
              <a:rPr lang="de-CH" kern="0" dirty="0"/>
              <a:t> </a:t>
            </a:r>
            <a:r>
              <a:rPr lang="de-CH" kern="0" dirty="0" err="1"/>
              <a:t>other</a:t>
            </a:r>
            <a:r>
              <a:rPr lang="de-CH" kern="0" dirty="0"/>
              <a:t> but </a:t>
            </a:r>
            <a:r>
              <a:rPr lang="de-CH" kern="0" dirty="0" err="1"/>
              <a:t>intensity</a:t>
            </a:r>
            <a:r>
              <a:rPr lang="de-CH" kern="0" dirty="0"/>
              <a:t> </a:t>
            </a:r>
            <a:r>
              <a:rPr lang="de-CH" kern="0" dirty="0" err="1"/>
              <a:t>is</a:t>
            </a:r>
            <a:r>
              <a:rPr lang="de-CH" kern="0" dirty="0"/>
              <a:t> </a:t>
            </a:r>
            <a:r>
              <a:rPr lang="de-CH" kern="0" dirty="0" err="1"/>
              <a:t>important</a:t>
            </a:r>
            <a:r>
              <a:rPr lang="de-CH" kern="0" dirty="0"/>
              <a:t> (Pomeroy)</a:t>
            </a:r>
          </a:p>
          <a:p>
            <a:r>
              <a:rPr lang="de-CH" kern="0" dirty="0" err="1"/>
              <a:t>Recovery</a:t>
            </a:r>
            <a:r>
              <a:rPr lang="de-CH" kern="0" dirty="0"/>
              <a:t> </a:t>
            </a:r>
            <a:r>
              <a:rPr lang="de-CH" kern="0" dirty="0" err="1"/>
              <a:t>of</a:t>
            </a:r>
            <a:r>
              <a:rPr lang="de-CH" kern="0" dirty="0"/>
              <a:t> </a:t>
            </a:r>
            <a:r>
              <a:rPr lang="de-CH" kern="0" dirty="0" err="1"/>
              <a:t>lower</a:t>
            </a:r>
            <a:r>
              <a:rPr lang="de-CH" kern="0" dirty="0"/>
              <a:t> </a:t>
            </a:r>
            <a:r>
              <a:rPr lang="de-CH" kern="0" dirty="0" err="1"/>
              <a:t>limb</a:t>
            </a:r>
            <a:r>
              <a:rPr lang="de-CH" kern="0" dirty="0"/>
              <a:t> </a:t>
            </a:r>
            <a:r>
              <a:rPr lang="de-CH" kern="0" dirty="0" err="1"/>
              <a:t>function</a:t>
            </a:r>
            <a:r>
              <a:rPr lang="de-CH" kern="0" dirty="0"/>
              <a:t> (</a:t>
            </a:r>
            <a:r>
              <a:rPr lang="de-CH" kern="0" dirty="0" err="1"/>
              <a:t>walking</a:t>
            </a:r>
            <a:r>
              <a:rPr lang="de-CH" kern="0" dirty="0"/>
              <a:t>) </a:t>
            </a:r>
            <a:r>
              <a:rPr lang="de-CH" kern="0" dirty="0" err="1"/>
              <a:t>is</a:t>
            </a:r>
            <a:r>
              <a:rPr lang="de-CH" kern="0" dirty="0"/>
              <a:t> </a:t>
            </a:r>
            <a:r>
              <a:rPr lang="de-CH" kern="0" dirty="0" err="1"/>
              <a:t>better</a:t>
            </a:r>
            <a:r>
              <a:rPr lang="de-CH" kern="0" dirty="0"/>
              <a:t> </a:t>
            </a:r>
            <a:r>
              <a:rPr lang="de-CH" kern="0" dirty="0" err="1"/>
              <a:t>than</a:t>
            </a:r>
            <a:r>
              <a:rPr lang="de-CH" kern="0" dirty="0"/>
              <a:t> </a:t>
            </a:r>
            <a:r>
              <a:rPr lang="de-CH" kern="0" dirty="0" err="1"/>
              <a:t>upper</a:t>
            </a:r>
            <a:r>
              <a:rPr lang="de-CH" kern="0" dirty="0"/>
              <a:t> </a:t>
            </a:r>
            <a:r>
              <a:rPr lang="de-CH" kern="0" dirty="0" err="1"/>
              <a:t>limb</a:t>
            </a:r>
            <a:r>
              <a:rPr lang="de-CH" kern="0" dirty="0"/>
              <a:t> </a:t>
            </a:r>
            <a:r>
              <a:rPr lang="de-CH" kern="0" dirty="0" err="1"/>
              <a:t>function</a:t>
            </a:r>
            <a:r>
              <a:rPr lang="de-CH" kern="0" dirty="0"/>
              <a:t> (Hiraoka 2001)</a:t>
            </a:r>
          </a:p>
          <a:p>
            <a:r>
              <a:rPr lang="de-CH" kern="0" dirty="0" err="1"/>
              <a:t>Of</a:t>
            </a:r>
            <a:r>
              <a:rPr lang="de-CH" kern="0" dirty="0"/>
              <a:t> a sample </a:t>
            </a:r>
            <a:r>
              <a:rPr lang="de-CH" kern="0" dirty="0" err="1"/>
              <a:t>of</a:t>
            </a:r>
            <a:r>
              <a:rPr lang="de-CH" kern="0" dirty="0"/>
              <a:t> </a:t>
            </a:r>
            <a:r>
              <a:rPr lang="de-CH" kern="0" dirty="0" err="1"/>
              <a:t>patients</a:t>
            </a:r>
            <a:r>
              <a:rPr lang="de-CH" kern="0" dirty="0"/>
              <a:t> </a:t>
            </a:r>
            <a:r>
              <a:rPr lang="de-CH" kern="0" dirty="0" err="1"/>
              <a:t>with</a:t>
            </a:r>
            <a:r>
              <a:rPr lang="de-CH" kern="0" dirty="0"/>
              <a:t> </a:t>
            </a:r>
            <a:r>
              <a:rPr lang="de-CH" kern="0" dirty="0" err="1"/>
              <a:t>no</a:t>
            </a:r>
            <a:r>
              <a:rPr lang="de-CH" kern="0" dirty="0"/>
              <a:t> </a:t>
            </a:r>
            <a:r>
              <a:rPr lang="de-CH" kern="0" dirty="0" err="1"/>
              <a:t>active</a:t>
            </a:r>
            <a:r>
              <a:rPr lang="de-CH" kern="0" dirty="0"/>
              <a:t> </a:t>
            </a:r>
            <a:r>
              <a:rPr lang="de-CH" kern="0" dirty="0" err="1"/>
              <a:t>upper</a:t>
            </a:r>
            <a:r>
              <a:rPr lang="de-CH" kern="0" dirty="0"/>
              <a:t> </a:t>
            </a:r>
            <a:r>
              <a:rPr lang="de-CH" kern="0" dirty="0" err="1"/>
              <a:t>limb</a:t>
            </a:r>
            <a:r>
              <a:rPr lang="de-CH" kern="0" dirty="0"/>
              <a:t> </a:t>
            </a:r>
            <a:r>
              <a:rPr lang="de-CH" kern="0" dirty="0" err="1"/>
              <a:t>movement</a:t>
            </a:r>
            <a:r>
              <a:rPr lang="de-CH" kern="0" dirty="0"/>
              <a:t> on </a:t>
            </a:r>
            <a:r>
              <a:rPr lang="de-CH" kern="0" dirty="0" err="1"/>
              <a:t>admission</a:t>
            </a:r>
            <a:r>
              <a:rPr lang="de-CH" kern="0" dirty="0"/>
              <a:t>:</a:t>
            </a:r>
          </a:p>
          <a:p>
            <a:r>
              <a:rPr lang="de-CH" kern="0" dirty="0"/>
              <a:t>14% </a:t>
            </a:r>
            <a:r>
              <a:rPr lang="de-CH" kern="0" dirty="0" err="1"/>
              <a:t>experienced</a:t>
            </a:r>
            <a:r>
              <a:rPr lang="de-CH" kern="0" dirty="0"/>
              <a:t> </a:t>
            </a:r>
            <a:r>
              <a:rPr lang="de-CH" kern="0" dirty="0" err="1"/>
              <a:t>complete</a:t>
            </a:r>
            <a:r>
              <a:rPr lang="de-CH" kern="0" dirty="0"/>
              <a:t> </a:t>
            </a:r>
            <a:r>
              <a:rPr lang="de-CH" kern="0" dirty="0" err="1"/>
              <a:t>recovery</a:t>
            </a:r>
            <a:endParaRPr lang="de-CH" kern="0" dirty="0"/>
          </a:p>
          <a:p>
            <a:r>
              <a:rPr lang="de-CH" kern="0" dirty="0"/>
              <a:t>30% partial </a:t>
            </a:r>
            <a:r>
              <a:rPr lang="de-CH" kern="0" dirty="0" err="1"/>
              <a:t>recovery</a:t>
            </a:r>
            <a:endParaRPr lang="de-CH" kern="0" dirty="0"/>
          </a:p>
          <a:p>
            <a:r>
              <a:rPr lang="de-CH" kern="0" dirty="0"/>
              <a:t>56 % </a:t>
            </a:r>
            <a:r>
              <a:rPr lang="de-CH" kern="0" dirty="0" err="1"/>
              <a:t>had</a:t>
            </a:r>
            <a:r>
              <a:rPr lang="de-CH" kern="0" dirty="0"/>
              <a:t> </a:t>
            </a:r>
            <a:r>
              <a:rPr lang="de-CH" kern="0" dirty="0" err="1"/>
              <a:t>no</a:t>
            </a:r>
            <a:r>
              <a:rPr lang="de-CH" kern="0" dirty="0"/>
              <a:t> </a:t>
            </a:r>
            <a:r>
              <a:rPr lang="de-CH" kern="0" dirty="0" err="1"/>
              <a:t>recovery</a:t>
            </a:r>
            <a:r>
              <a:rPr lang="de-CH" kern="0" dirty="0"/>
              <a:t> (Hendricks 2002)</a:t>
            </a:r>
          </a:p>
          <a:p>
            <a:r>
              <a:rPr lang="de-CH" kern="0" dirty="0"/>
              <a:t>5% </a:t>
            </a:r>
            <a:r>
              <a:rPr lang="de-CH" kern="0" dirty="0" err="1"/>
              <a:t>of</a:t>
            </a:r>
            <a:r>
              <a:rPr lang="de-CH" kern="0" dirty="0"/>
              <a:t> </a:t>
            </a:r>
            <a:r>
              <a:rPr lang="de-CH" kern="0" dirty="0" err="1"/>
              <a:t>survivors</a:t>
            </a:r>
            <a:r>
              <a:rPr lang="de-CH" kern="0" dirty="0"/>
              <a:t> </a:t>
            </a:r>
            <a:r>
              <a:rPr lang="de-CH" kern="0" dirty="0" err="1"/>
              <a:t>with</a:t>
            </a:r>
            <a:r>
              <a:rPr lang="de-CH" kern="0" dirty="0"/>
              <a:t> </a:t>
            </a:r>
            <a:r>
              <a:rPr lang="de-CH" kern="0" dirty="0" err="1"/>
              <a:t>severe</a:t>
            </a:r>
            <a:r>
              <a:rPr lang="de-CH" kern="0" dirty="0"/>
              <a:t> </a:t>
            </a:r>
            <a:r>
              <a:rPr lang="de-CH" kern="0" dirty="0" err="1"/>
              <a:t>paresis</a:t>
            </a:r>
            <a:r>
              <a:rPr lang="de-CH" kern="0" dirty="0"/>
              <a:t> </a:t>
            </a:r>
            <a:r>
              <a:rPr lang="de-CH" kern="0" dirty="0" err="1"/>
              <a:t>regain</a:t>
            </a:r>
            <a:r>
              <a:rPr lang="de-CH" kern="0" dirty="0"/>
              <a:t> </a:t>
            </a:r>
            <a:r>
              <a:rPr lang="de-CH" kern="0" dirty="0" err="1"/>
              <a:t>upper</a:t>
            </a:r>
            <a:r>
              <a:rPr lang="de-CH" kern="0" dirty="0"/>
              <a:t> </a:t>
            </a:r>
            <a:r>
              <a:rPr lang="de-CH" kern="0" dirty="0" err="1"/>
              <a:t>limb</a:t>
            </a:r>
            <a:r>
              <a:rPr lang="de-CH" kern="0" dirty="0"/>
              <a:t> </a:t>
            </a:r>
            <a:r>
              <a:rPr lang="de-CH" kern="0" dirty="0" err="1"/>
              <a:t>function</a:t>
            </a:r>
            <a:r>
              <a:rPr lang="de-CH" kern="0" dirty="0"/>
              <a:t> (</a:t>
            </a:r>
            <a:r>
              <a:rPr lang="de-CH" kern="0" dirty="0" err="1"/>
              <a:t>Barecca</a:t>
            </a:r>
            <a:r>
              <a:rPr lang="de-CH" kern="0" dirty="0"/>
              <a:t> 2001)</a:t>
            </a:r>
          </a:p>
          <a:p>
            <a:r>
              <a:rPr lang="de-CH" kern="0" dirty="0"/>
              <a:t>Can </a:t>
            </a:r>
            <a:r>
              <a:rPr lang="de-CH" kern="0" dirty="0" err="1"/>
              <a:t>we</a:t>
            </a:r>
            <a:r>
              <a:rPr lang="de-CH" kern="0" dirty="0"/>
              <a:t> do </a:t>
            </a:r>
            <a:r>
              <a:rPr lang="de-CH" kern="0" dirty="0" err="1"/>
              <a:t>better</a:t>
            </a:r>
            <a:r>
              <a:rPr lang="de-CH" kern="0" dirty="0"/>
              <a:t>?</a:t>
            </a:r>
          </a:p>
          <a:p>
            <a:endParaRPr lang="de-CH" kern="0" dirty="0"/>
          </a:p>
          <a:p>
            <a:r>
              <a:rPr lang="de-CH" kern="0" dirty="0" err="1"/>
              <a:t>For</a:t>
            </a:r>
            <a:r>
              <a:rPr lang="de-CH" kern="0" dirty="0"/>
              <a:t> </a:t>
            </a:r>
            <a:r>
              <a:rPr lang="de-CH" kern="0" dirty="0" err="1"/>
              <a:t>successful</a:t>
            </a:r>
            <a:r>
              <a:rPr lang="de-CH" kern="0" dirty="0"/>
              <a:t> </a:t>
            </a:r>
            <a:r>
              <a:rPr lang="de-CH" kern="0" dirty="0" err="1"/>
              <a:t>clinical</a:t>
            </a:r>
            <a:r>
              <a:rPr lang="de-CH" kern="0" dirty="0"/>
              <a:t> </a:t>
            </a:r>
            <a:r>
              <a:rPr lang="de-CH" kern="0" dirty="0" err="1"/>
              <a:t>use</a:t>
            </a:r>
            <a:r>
              <a:rPr lang="de-CH" kern="0" dirty="0"/>
              <a:t> </a:t>
            </a:r>
            <a:r>
              <a:rPr lang="de-CH" kern="0" dirty="0" err="1"/>
              <a:t>systems</a:t>
            </a:r>
            <a:r>
              <a:rPr lang="de-CH" kern="0" dirty="0"/>
              <a:t> must </a:t>
            </a:r>
            <a:r>
              <a:rPr lang="de-CH" kern="0" dirty="0" err="1"/>
              <a:t>be</a:t>
            </a:r>
            <a:r>
              <a:rPr lang="de-CH" kern="0" dirty="0"/>
              <a:t>:</a:t>
            </a:r>
          </a:p>
          <a:p>
            <a:r>
              <a:rPr lang="de-CH" kern="0" dirty="0"/>
              <a:t>Robust </a:t>
            </a:r>
            <a:r>
              <a:rPr lang="de-CH" kern="0" dirty="0" err="1"/>
              <a:t>and</a:t>
            </a:r>
            <a:r>
              <a:rPr lang="de-CH" kern="0" dirty="0"/>
              <a:t> </a:t>
            </a:r>
            <a:r>
              <a:rPr lang="de-CH" kern="0" dirty="0" err="1"/>
              <a:t>reliable</a:t>
            </a:r>
            <a:endParaRPr lang="de-CH" kern="0" dirty="0"/>
          </a:p>
          <a:p>
            <a:r>
              <a:rPr lang="de-CH" kern="0" dirty="0" err="1"/>
              <a:t>Motivating</a:t>
            </a:r>
            <a:r>
              <a:rPr lang="de-CH" kern="0" dirty="0"/>
              <a:t>, </a:t>
            </a:r>
            <a:r>
              <a:rPr lang="de-CH" kern="0" dirty="0" err="1"/>
              <a:t>engaging</a:t>
            </a:r>
            <a:r>
              <a:rPr lang="de-CH" kern="0" dirty="0"/>
              <a:t> </a:t>
            </a:r>
            <a:r>
              <a:rPr lang="de-CH" kern="0" dirty="0" err="1"/>
              <a:t>and</a:t>
            </a:r>
            <a:r>
              <a:rPr lang="de-CH" kern="0" dirty="0"/>
              <a:t> easy </a:t>
            </a:r>
            <a:r>
              <a:rPr lang="de-CH" kern="0" dirty="0" err="1"/>
              <a:t>for</a:t>
            </a:r>
            <a:r>
              <a:rPr lang="de-CH" kern="0" dirty="0"/>
              <a:t> </a:t>
            </a:r>
            <a:r>
              <a:rPr lang="de-CH" kern="0" dirty="0" err="1"/>
              <a:t>patients</a:t>
            </a:r>
            <a:r>
              <a:rPr lang="de-CH" kern="0" dirty="0"/>
              <a:t> </a:t>
            </a:r>
            <a:r>
              <a:rPr lang="de-CH" kern="0" dirty="0" err="1"/>
              <a:t>to</a:t>
            </a:r>
            <a:r>
              <a:rPr lang="de-CH" kern="0" dirty="0"/>
              <a:t> </a:t>
            </a:r>
            <a:r>
              <a:rPr lang="de-CH" kern="0" dirty="0" err="1"/>
              <a:t>use</a:t>
            </a:r>
            <a:endParaRPr lang="de-CH" kern="0" dirty="0"/>
          </a:p>
          <a:p>
            <a:r>
              <a:rPr lang="de-CH" kern="0" dirty="0"/>
              <a:t>Made </a:t>
            </a:r>
            <a:r>
              <a:rPr lang="de-CH" kern="0" dirty="0" err="1"/>
              <a:t>possible</a:t>
            </a:r>
            <a:r>
              <a:rPr lang="de-CH" kern="0" dirty="0"/>
              <a:t> </a:t>
            </a:r>
            <a:r>
              <a:rPr lang="de-CH" kern="0" dirty="0" err="1"/>
              <a:t>by</a:t>
            </a:r>
            <a:r>
              <a:rPr lang="de-CH" kern="0" dirty="0"/>
              <a:t> </a:t>
            </a:r>
            <a:r>
              <a:rPr lang="de-CH" kern="0" dirty="0" err="1"/>
              <a:t>advances</a:t>
            </a:r>
            <a:r>
              <a:rPr lang="de-CH" kern="0" dirty="0"/>
              <a:t> in electronic </a:t>
            </a:r>
            <a:r>
              <a:rPr lang="de-CH" kern="0" dirty="0" err="1"/>
              <a:t>and</a:t>
            </a:r>
            <a:r>
              <a:rPr lang="de-CH" kern="0" dirty="0"/>
              <a:t> </a:t>
            </a:r>
            <a:r>
              <a:rPr lang="de-CH" kern="0" dirty="0" err="1"/>
              <a:t>software</a:t>
            </a:r>
            <a:r>
              <a:rPr lang="de-CH" kern="0" dirty="0"/>
              <a:t> design, </a:t>
            </a:r>
            <a:r>
              <a:rPr lang="de-CH" kern="0" dirty="0" err="1"/>
              <a:t>signal</a:t>
            </a:r>
            <a:r>
              <a:rPr lang="de-CH" kern="0" dirty="0"/>
              <a:t> </a:t>
            </a:r>
            <a:r>
              <a:rPr lang="de-CH" kern="0" dirty="0" err="1"/>
              <a:t>processing</a:t>
            </a:r>
            <a:r>
              <a:rPr lang="de-CH" kern="0" dirty="0"/>
              <a:t> </a:t>
            </a:r>
            <a:r>
              <a:rPr lang="de-CH" kern="0" dirty="0" err="1"/>
              <a:t>and</a:t>
            </a:r>
            <a:r>
              <a:rPr lang="de-CH" kern="0" dirty="0"/>
              <a:t> </a:t>
            </a:r>
            <a:r>
              <a:rPr lang="de-CH" kern="0" dirty="0" err="1"/>
              <a:t>control</a:t>
            </a:r>
            <a:r>
              <a:rPr lang="de-CH" kern="0" dirty="0"/>
              <a:t> </a:t>
            </a:r>
            <a:r>
              <a:rPr lang="de-CH" kern="0" dirty="0" err="1"/>
              <a:t>engineering</a:t>
            </a:r>
            <a:endParaRPr lang="de-CH" kern="0" dirty="0"/>
          </a:p>
          <a:p>
            <a:r>
              <a:rPr lang="de-CH" kern="0" dirty="0" err="1"/>
              <a:t>Demonstrate</a:t>
            </a:r>
            <a:r>
              <a:rPr lang="de-CH" kern="0" dirty="0"/>
              <a:t> </a:t>
            </a:r>
            <a:r>
              <a:rPr lang="de-CH" kern="0" dirty="0" err="1"/>
              <a:t>clinical</a:t>
            </a:r>
            <a:r>
              <a:rPr lang="de-CH" kern="0" dirty="0"/>
              <a:t> </a:t>
            </a:r>
            <a:r>
              <a:rPr lang="de-CH" kern="0" dirty="0" err="1"/>
              <a:t>benefit</a:t>
            </a:r>
            <a:r>
              <a:rPr lang="de-CH" kern="0" dirty="0"/>
              <a:t> </a:t>
            </a:r>
            <a:r>
              <a:rPr lang="de-CH" kern="0" dirty="0" err="1"/>
              <a:t>and</a:t>
            </a:r>
            <a:r>
              <a:rPr lang="de-CH" kern="0" dirty="0"/>
              <a:t> </a:t>
            </a:r>
            <a:r>
              <a:rPr lang="de-CH" kern="0" dirty="0" err="1"/>
              <a:t>cost-effectiveness</a:t>
            </a:r>
            <a:endParaRPr lang="de-CH" kern="0" dirty="0"/>
          </a:p>
          <a:p>
            <a:r>
              <a:rPr lang="de-CH" kern="0" dirty="0" err="1"/>
              <a:t>Driven</a:t>
            </a:r>
            <a:r>
              <a:rPr lang="de-CH" kern="0" dirty="0"/>
              <a:t> </a:t>
            </a:r>
            <a:r>
              <a:rPr lang="de-CH" kern="0" dirty="0" err="1"/>
              <a:t>by</a:t>
            </a:r>
            <a:r>
              <a:rPr lang="de-CH" kern="0" dirty="0"/>
              <a:t> a </a:t>
            </a:r>
            <a:r>
              <a:rPr lang="de-CH" kern="0" dirty="0" err="1"/>
              <a:t>better</a:t>
            </a:r>
            <a:r>
              <a:rPr lang="de-CH" kern="0" dirty="0"/>
              <a:t> </a:t>
            </a:r>
            <a:r>
              <a:rPr lang="de-CH" kern="0" dirty="0" err="1"/>
              <a:t>understanding</a:t>
            </a:r>
            <a:r>
              <a:rPr lang="de-CH" kern="0" dirty="0"/>
              <a:t> </a:t>
            </a:r>
            <a:r>
              <a:rPr lang="de-CH" kern="0" dirty="0" err="1"/>
              <a:t>of</a:t>
            </a:r>
            <a:r>
              <a:rPr lang="de-CH" kern="0" dirty="0"/>
              <a:t> </a:t>
            </a:r>
            <a:r>
              <a:rPr lang="de-CH" kern="0" dirty="0" err="1"/>
              <a:t>the</a:t>
            </a:r>
            <a:r>
              <a:rPr lang="de-CH" kern="0" dirty="0"/>
              <a:t> </a:t>
            </a:r>
            <a:r>
              <a:rPr lang="de-CH" kern="0" dirty="0" err="1"/>
              <a:t>neuroscience</a:t>
            </a:r>
            <a:r>
              <a:rPr lang="de-CH" kern="0" dirty="0"/>
              <a:t> </a:t>
            </a:r>
            <a:r>
              <a:rPr lang="de-CH" kern="0" dirty="0" err="1"/>
              <a:t>of</a:t>
            </a:r>
            <a:r>
              <a:rPr lang="de-CH" kern="0" dirty="0"/>
              <a:t> </a:t>
            </a:r>
            <a:r>
              <a:rPr lang="de-CH" kern="0" dirty="0" err="1"/>
              <a:t>motor</a:t>
            </a:r>
            <a:r>
              <a:rPr lang="de-CH" kern="0" dirty="0"/>
              <a:t> </a:t>
            </a:r>
            <a:r>
              <a:rPr lang="de-CH" kern="0" dirty="0" err="1"/>
              <a:t>learning</a:t>
            </a:r>
            <a:r>
              <a:rPr lang="de-CH" kern="0" dirty="0"/>
              <a:t> </a:t>
            </a:r>
            <a:r>
              <a:rPr lang="de-CH" kern="0" dirty="0" err="1"/>
              <a:t>and</a:t>
            </a:r>
            <a:r>
              <a:rPr lang="de-CH" kern="0" dirty="0"/>
              <a:t> </a:t>
            </a:r>
            <a:r>
              <a:rPr lang="de-CH" kern="0" dirty="0" err="1"/>
              <a:t>control</a:t>
            </a:r>
            <a:endParaRPr lang="de-CH" kern="0" dirty="0"/>
          </a:p>
        </p:txBody>
      </p:sp>
      <p:sp>
        <p:nvSpPr>
          <p:cNvPr id="4" name="Slide Number Placeholder 3"/>
          <p:cNvSpPr>
            <a:spLocks noGrp="1"/>
          </p:cNvSpPr>
          <p:nvPr>
            <p:ph type="sldNum" sz="quarter" idx="10"/>
          </p:nvPr>
        </p:nvSpPr>
        <p:spPr/>
        <p:txBody>
          <a:bodyPr/>
          <a:lstStyle/>
          <a:p>
            <a:fld id="{4A5CCBA3-A251-43A9-B1B9-B309A3F689C0}" type="slidenum">
              <a:rPr lang="de-CH" smtClean="0"/>
              <a:t>4</a:t>
            </a:fld>
            <a:endParaRPr lang="de-CH" dirty="0"/>
          </a:p>
        </p:txBody>
      </p:sp>
    </p:spTree>
    <p:extLst>
      <p:ext uri="{BB962C8B-B14F-4D97-AF65-F5344CB8AC3E}">
        <p14:creationId xmlns:p14="http://schemas.microsoft.com/office/powerpoint/2010/main" val="452455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Set up and Parameters</a:t>
            </a:r>
          </a:p>
          <a:p>
            <a:r>
              <a:rPr lang="en-US" sz="1200" b="0" i="0" u="none" strike="noStrike" kern="1200" baseline="0" dirty="0">
                <a:solidFill>
                  <a:schemeClr val="tx1"/>
                </a:solidFill>
                <a:latin typeface="+mn-lt"/>
                <a:ea typeface="+mn-ea"/>
                <a:cs typeface="+mn-cs"/>
              </a:rPr>
              <a:t>In order to have a flow of current, 2 electrodes are required. The electrode arrangement can be </a:t>
            </a:r>
            <a:r>
              <a:rPr lang="en-US" sz="1200" b="0" i="0" u="none" strike="noStrike" kern="1200" baseline="0" dirty="0" err="1">
                <a:solidFill>
                  <a:schemeClr val="tx1"/>
                </a:solidFill>
                <a:latin typeface="+mn-lt"/>
                <a:ea typeface="+mn-ea"/>
                <a:cs typeface="+mn-cs"/>
              </a:rPr>
              <a:t>monopolar</a:t>
            </a:r>
            <a:r>
              <a:rPr lang="en-US" sz="1200" b="0" i="0" u="none" strike="noStrike" kern="1200" baseline="0" dirty="0">
                <a:solidFill>
                  <a:schemeClr val="tx1"/>
                </a:solidFill>
                <a:latin typeface="+mn-lt"/>
                <a:ea typeface="+mn-ea"/>
                <a:cs typeface="+mn-cs"/>
              </a:rPr>
              <a:t> or bipolar.6,10 </a:t>
            </a:r>
            <a:r>
              <a:rPr lang="en-US" sz="1200" b="0" i="0" u="none" strike="noStrike" kern="1200" baseline="0" dirty="0" err="1">
                <a:solidFill>
                  <a:schemeClr val="tx1"/>
                </a:solidFill>
                <a:latin typeface="+mn-lt"/>
                <a:ea typeface="+mn-ea"/>
                <a:cs typeface="+mn-cs"/>
              </a:rPr>
              <a:t>Monopolar</a:t>
            </a:r>
            <a:r>
              <a:rPr lang="en-US" sz="1200" b="0" i="0" u="none" strike="noStrike" kern="1200" baseline="0" dirty="0">
                <a:solidFill>
                  <a:schemeClr val="tx1"/>
                </a:solidFill>
                <a:latin typeface="+mn-lt"/>
                <a:ea typeface="+mn-ea"/>
                <a:cs typeface="+mn-cs"/>
              </a:rPr>
              <a:t> – the active electrode (tends to be a smaller electrode) is positioned by the peripheral nerve, the indifferent or return electrode is positioned over less excitable tissue (tendon or fascia).6,10 In a multichannel </a:t>
            </a:r>
            <a:r>
              <a:rPr lang="en-US" sz="1200" b="0" i="0" u="none" strike="noStrike" kern="1200" baseline="0" dirty="0" err="1">
                <a:solidFill>
                  <a:schemeClr val="tx1"/>
                </a:solidFill>
                <a:latin typeface="+mn-lt"/>
                <a:ea typeface="+mn-ea"/>
                <a:cs typeface="+mn-cs"/>
              </a:rPr>
              <a:t>monopolar</a:t>
            </a:r>
            <a:r>
              <a:rPr lang="en-US" sz="1200" b="0" i="0" u="none" strike="noStrike" kern="1200" baseline="0" dirty="0">
                <a:solidFill>
                  <a:schemeClr val="tx1"/>
                </a:solidFill>
                <a:latin typeface="+mn-lt"/>
                <a:ea typeface="+mn-ea"/>
                <a:cs typeface="+mn-cs"/>
              </a:rPr>
              <a:t> system, there is only one indifferent electrode and several active electrodes.10 Bipolar –the active electrode is also positioned by the nerve to be stimulated and the indifferent electrode is placed close to the active electrode. In a multichannel bipolar system, for each active there is an indifferent electrode. This may provide a more selective area of muscle activation.6,10</a:t>
            </a:r>
          </a:p>
          <a:p>
            <a:r>
              <a:rPr lang="en-US" sz="1200" b="0" i="0" u="none" strike="noStrike" kern="1200" baseline="0" dirty="0">
                <a:solidFill>
                  <a:schemeClr val="tx1"/>
                </a:solidFill>
                <a:latin typeface="+mn-lt"/>
                <a:ea typeface="+mn-ea"/>
                <a:cs typeface="+mn-cs"/>
              </a:rPr>
              <a:t>Provision of electrical stimulation is in a waveform of electrical current pulses. The strength of the muscle contraction is controlled by the pulse frequency, amplitude and duration of the current pulses.</a:t>
            </a:r>
          </a:p>
          <a:p>
            <a:endParaRPr lang="de-CH" dirty="0"/>
          </a:p>
          <a:p>
            <a:r>
              <a:rPr lang="en-US" sz="1200" b="0" i="0" u="none" strike="noStrike" kern="1200" baseline="0" dirty="0">
                <a:solidFill>
                  <a:schemeClr val="tx1"/>
                </a:solidFill>
                <a:latin typeface="+mn-lt"/>
                <a:ea typeface="+mn-ea"/>
                <a:cs typeface="+mn-cs"/>
              </a:rPr>
              <a:t>Pulse frequency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Need a high enough frequency, fusion frequency, to create a smooth contraction. Too low and you produce a series of twitches (at least 12-15 Hz to achieve fused muscle response. [6,10]).</a:t>
            </a:r>
          </a:p>
          <a:p>
            <a:r>
              <a:rPr lang="en-US" sz="1200" b="0" i="0" u="none" strike="noStrike" kern="1200" baseline="0" dirty="0">
                <a:solidFill>
                  <a:schemeClr val="tx1"/>
                </a:solidFill>
                <a:latin typeface="+mn-lt"/>
                <a:ea typeface="+mn-ea"/>
                <a:cs typeface="+mn-cs"/>
              </a:rPr>
              <a:t>- The higher the stimulus frequency, the stronger the contraction but the muscle also fatigues more quickly. [6,10]</a:t>
            </a:r>
          </a:p>
          <a:p>
            <a:r>
              <a:rPr lang="en-US" sz="1200" b="0" i="0" u="none" strike="noStrike" kern="1200" baseline="0" dirty="0">
                <a:solidFill>
                  <a:schemeClr val="tx1"/>
                </a:solidFill>
                <a:latin typeface="+mn-lt"/>
                <a:ea typeface="+mn-ea"/>
                <a:cs typeface="+mn-cs"/>
              </a:rPr>
              <a:t>- Optimal stimulation frequency: 12-16 Hz for upper extremity and 18-25 for lower extremity. [6]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Pulse amplitude and duration</a:t>
            </a:r>
          </a:p>
          <a:p>
            <a:r>
              <a:rPr lang="en-US" sz="1200" b="0" i="0" u="none" strike="noStrike" kern="1200" baseline="0" dirty="0">
                <a:solidFill>
                  <a:schemeClr val="tx1"/>
                </a:solidFill>
                <a:latin typeface="+mn-lt"/>
                <a:ea typeface="+mn-ea"/>
                <a:cs typeface="+mn-cs"/>
              </a:rPr>
              <a:t>- Increasing pulse amplitude or pulse duration activates a greater number of axons and motor units due to the larger electrical field produced by the larger charge. </a:t>
            </a:r>
            <a:r>
              <a:rPr lang="en-US" sz="1200" b="0" i="0" u="none" strike="noStrike" kern="1200" baseline="0" dirty="0">
                <a:solidFill>
                  <a:schemeClr val="tx1"/>
                </a:solidFill>
                <a:latin typeface="+mn-lt"/>
                <a:ea typeface="+mn-ea"/>
                <a:cs typeface="+mn-cs"/>
                <a:sym typeface="Wingdings" panose="05000000000000000000" pitchFamily="2" charset="2"/>
              </a:rPr>
              <a:t> </a:t>
            </a:r>
            <a:r>
              <a:rPr lang="en-US" sz="1200" b="0" i="0" u="none" strike="noStrike" kern="1200" baseline="0" dirty="0">
                <a:solidFill>
                  <a:schemeClr val="tx1"/>
                </a:solidFill>
                <a:latin typeface="+mn-lt"/>
                <a:ea typeface="+mn-ea"/>
                <a:cs typeface="+mn-cs"/>
              </a:rPr>
              <a:t>increases the strength of contraction. [6,10]</a:t>
            </a:r>
          </a:p>
          <a:p>
            <a:r>
              <a:rPr lang="en-US" sz="1200" b="0" i="0" u="none" strike="noStrike" kern="1200" baseline="0" dirty="0">
                <a:solidFill>
                  <a:schemeClr val="tx1"/>
                </a:solidFill>
                <a:latin typeface="+mn-lt"/>
                <a:ea typeface="+mn-ea"/>
                <a:cs typeface="+mn-cs"/>
              </a:rPr>
              <a:t>- Amplitude beyond motor threshold also excites small diameter unmyelinated C fibers which elicit pain [10]</a:t>
            </a:r>
          </a:p>
          <a:p>
            <a:r>
              <a:rPr lang="en-US" sz="1200" b="0" i="0" u="none" strike="noStrike" kern="1200" baseline="0" dirty="0">
                <a:solidFill>
                  <a:schemeClr val="tx1"/>
                </a:solidFill>
                <a:latin typeface="+mn-lt"/>
                <a:ea typeface="+mn-ea"/>
                <a:cs typeface="+mn-cs"/>
              </a:rPr>
              <a:t>- Pulse duration of 200-400, 300 us appears to be more comfortable 10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Waveform</a:t>
            </a:r>
          </a:p>
          <a:p>
            <a:r>
              <a:rPr lang="en-US" sz="1200" b="0" i="0" u="none" strike="noStrike" kern="1200" baseline="0" dirty="0">
                <a:solidFill>
                  <a:schemeClr val="tx1"/>
                </a:solidFill>
                <a:latin typeface="+mn-lt"/>
                <a:ea typeface="+mn-ea"/>
                <a:cs typeface="+mn-cs"/>
              </a:rPr>
              <a:t>- Monophasic – repetitive unidirectional pulse, which is primarily </a:t>
            </a:r>
            <a:r>
              <a:rPr lang="en-US" sz="1200" b="0" i="0" u="none" strike="noStrike" kern="1200" baseline="0" dirty="0" err="1">
                <a:solidFill>
                  <a:schemeClr val="tx1"/>
                </a:solidFill>
                <a:latin typeface="+mn-lt"/>
                <a:ea typeface="+mn-ea"/>
                <a:cs typeface="+mn-cs"/>
              </a:rPr>
              <a:t>cathodic</a:t>
            </a:r>
            <a:r>
              <a:rPr lang="en-US" sz="1200" b="0" i="0" u="none" strike="noStrike" kern="1200" baseline="0" dirty="0">
                <a:solidFill>
                  <a:schemeClr val="tx1"/>
                </a:solidFill>
                <a:latin typeface="+mn-lt"/>
                <a:ea typeface="+mn-ea"/>
                <a:cs typeface="+mn-cs"/>
              </a:rPr>
              <a:t> or negative</a:t>
            </a:r>
          </a:p>
          <a:p>
            <a:r>
              <a:rPr lang="en-US" sz="1200" b="0" i="0" u="none" strike="noStrike" kern="1200" baseline="0" dirty="0">
                <a:solidFill>
                  <a:schemeClr val="tx1"/>
                </a:solidFill>
                <a:latin typeface="+mn-lt"/>
                <a:ea typeface="+mn-ea"/>
                <a:cs typeface="+mn-cs"/>
              </a:rPr>
              <a:t>phase</a:t>
            </a:r>
          </a:p>
          <a:p>
            <a:r>
              <a:rPr lang="en-US" sz="1200" b="0" i="0" u="none" strike="noStrike" kern="1200" baseline="0" dirty="0">
                <a:solidFill>
                  <a:schemeClr val="tx1"/>
                </a:solidFill>
                <a:latin typeface="+mn-lt"/>
                <a:ea typeface="+mn-ea"/>
                <a:cs typeface="+mn-cs"/>
              </a:rPr>
              <a:t>- Biphasic – repetitive pulse with a </a:t>
            </a:r>
            <a:r>
              <a:rPr lang="en-US" sz="1200" b="0" i="0" u="none" strike="noStrike" kern="1200" baseline="0" dirty="0" err="1">
                <a:solidFill>
                  <a:schemeClr val="tx1"/>
                </a:solidFill>
                <a:latin typeface="+mn-lt"/>
                <a:ea typeface="+mn-ea"/>
                <a:cs typeface="+mn-cs"/>
              </a:rPr>
              <a:t>cathodic</a:t>
            </a:r>
            <a:r>
              <a:rPr lang="en-US" sz="1200" b="0" i="0" u="none" strike="noStrike" kern="1200" baseline="0" dirty="0">
                <a:solidFill>
                  <a:schemeClr val="tx1"/>
                </a:solidFill>
                <a:latin typeface="+mn-lt"/>
                <a:ea typeface="+mn-ea"/>
                <a:cs typeface="+mn-cs"/>
              </a:rPr>
              <a:t> then anodic (positive) phase</a:t>
            </a:r>
          </a:p>
          <a:p>
            <a:r>
              <a:rPr lang="en-US" sz="1200" b="0" i="0" u="none" strike="noStrike" kern="1200" baseline="0" dirty="0">
                <a:solidFill>
                  <a:schemeClr val="tx1"/>
                </a:solidFill>
                <a:latin typeface="+mn-lt"/>
                <a:ea typeface="+mn-ea"/>
                <a:cs typeface="+mn-cs"/>
              </a:rPr>
              <a:t>- The first phase brings about the action potential</a:t>
            </a:r>
          </a:p>
          <a:p>
            <a:r>
              <a:rPr lang="en-US" sz="1200" b="0" i="0" u="none" strike="noStrike" kern="1200" baseline="0" dirty="0">
                <a:solidFill>
                  <a:schemeClr val="tx1"/>
                </a:solidFill>
                <a:latin typeface="+mn-lt"/>
                <a:ea typeface="+mn-ea"/>
                <a:cs typeface="+mn-cs"/>
              </a:rPr>
              <a:t>- The second phase balances out the charge to prevent tissue damage which is key when using implanted electrodes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Stimulation delivery</a:t>
            </a:r>
          </a:p>
          <a:p>
            <a:r>
              <a:rPr lang="en-US" sz="1200" b="0" i="0" u="none" strike="noStrike" kern="1200" baseline="0" dirty="0">
                <a:solidFill>
                  <a:schemeClr val="tx1"/>
                </a:solidFill>
                <a:latin typeface="+mn-lt"/>
                <a:ea typeface="+mn-ea"/>
                <a:cs typeface="+mn-cs"/>
              </a:rPr>
              <a:t>- Surface – electrodes are placed over nerves or motor points6,10</a:t>
            </a:r>
          </a:p>
          <a:p>
            <a:r>
              <a:rPr lang="en-US" sz="1200" b="0" i="0" u="none" strike="noStrike" kern="1200" baseline="0" dirty="0">
                <a:solidFill>
                  <a:schemeClr val="tx1"/>
                </a:solidFill>
                <a:latin typeface="+mn-lt"/>
                <a:ea typeface="+mn-ea"/>
                <a:cs typeface="+mn-cs"/>
              </a:rPr>
              <a:t>- Noninvasive, easily applied, somewhat inexpensive, easily used in clinic settings10</a:t>
            </a:r>
          </a:p>
          <a:p>
            <a:r>
              <a:rPr lang="en-US" sz="1200" b="0" i="0" u="none" strike="noStrike" kern="1200" baseline="0" dirty="0">
                <a:solidFill>
                  <a:schemeClr val="tx1"/>
                </a:solidFill>
                <a:latin typeface="+mn-lt"/>
                <a:ea typeface="+mn-ea"/>
                <a:cs typeface="+mn-cs"/>
              </a:rPr>
              <a:t>- Repeated consistently accurate electrode placement can be difficult6,10</a:t>
            </a:r>
          </a:p>
          <a:p>
            <a:r>
              <a:rPr lang="en-US" sz="1200" b="0" i="0" u="none" strike="noStrike" kern="1200" baseline="0" dirty="0">
                <a:solidFill>
                  <a:schemeClr val="tx1"/>
                </a:solidFill>
                <a:latin typeface="+mn-lt"/>
                <a:ea typeface="+mn-ea"/>
                <a:cs typeface="+mn-cs"/>
              </a:rPr>
              <a:t>- Can be painful with sensitive skin6,10</a:t>
            </a:r>
          </a:p>
          <a:p>
            <a:r>
              <a:rPr lang="en-US" sz="1200" b="0" i="0" u="none" strike="noStrike" kern="1200" baseline="0" dirty="0">
                <a:solidFill>
                  <a:schemeClr val="tx1"/>
                </a:solidFill>
                <a:latin typeface="+mn-lt"/>
                <a:ea typeface="+mn-ea"/>
                <a:cs typeface="+mn-cs"/>
              </a:rPr>
              <a:t>- Challenging to attain deep muscle activation or specific muscle contraction</a:t>
            </a:r>
          </a:p>
          <a:p>
            <a:r>
              <a:rPr lang="en-US" sz="1200" b="0" i="0" u="none" strike="noStrike" kern="1200" baseline="0" dirty="0">
                <a:solidFill>
                  <a:schemeClr val="tx1"/>
                </a:solidFill>
                <a:latin typeface="+mn-lt"/>
                <a:ea typeface="+mn-ea"/>
                <a:cs typeface="+mn-cs"/>
              </a:rPr>
              <a:t>- Aesthetics and management of a system with multiple components6,10</a:t>
            </a:r>
          </a:p>
          <a:p>
            <a:r>
              <a:rPr lang="en-US" sz="1200" b="0" i="0" u="none" strike="noStrike" kern="1200" baseline="0" dirty="0">
                <a:solidFill>
                  <a:schemeClr val="tx1"/>
                </a:solidFill>
                <a:latin typeface="+mn-lt"/>
                <a:ea typeface="+mn-ea"/>
                <a:cs typeface="+mn-cs"/>
              </a:rPr>
              <a:t>- Electrodes can shift or fall off while limb is moving6</a:t>
            </a:r>
          </a:p>
          <a:p>
            <a:r>
              <a:rPr lang="en-US" sz="1200" b="0" i="0" u="none" strike="noStrike" kern="1200" baseline="0" dirty="0">
                <a:solidFill>
                  <a:schemeClr val="tx1"/>
                </a:solidFill>
                <a:latin typeface="+mn-lt"/>
                <a:ea typeface="+mn-ea"/>
                <a:cs typeface="+mn-cs"/>
              </a:rPr>
              <a:t>- Percutaneous – use electrodes that are implanted into isolated muscles with hypodermic needle10</a:t>
            </a:r>
          </a:p>
          <a:p>
            <a:r>
              <a:rPr lang="en-US" sz="1200" b="0" i="0" u="none" strike="noStrike" kern="1200" baseline="0" dirty="0">
                <a:solidFill>
                  <a:schemeClr val="tx1"/>
                </a:solidFill>
                <a:latin typeface="+mn-lt"/>
                <a:ea typeface="+mn-ea"/>
                <a:cs typeface="+mn-cs"/>
              </a:rPr>
              <a:t>- Provide activation for deep muscle, repetitive accurate muscle contractions6,10</a:t>
            </a:r>
          </a:p>
          <a:p>
            <a:r>
              <a:rPr lang="en-US" sz="1200" b="0" i="0" u="none" strike="noStrike" kern="1200" baseline="0" dirty="0">
                <a:solidFill>
                  <a:schemeClr val="tx1"/>
                </a:solidFill>
                <a:latin typeface="+mn-lt"/>
                <a:ea typeface="+mn-ea"/>
                <a:cs typeface="+mn-cs"/>
              </a:rPr>
              <a:t>- Require lower stimulation currents6</a:t>
            </a:r>
          </a:p>
          <a:p>
            <a:r>
              <a:rPr lang="en-US" sz="1200" b="0" i="0" u="none" strike="noStrike" kern="1200" baseline="0" dirty="0">
                <a:solidFill>
                  <a:schemeClr val="tx1"/>
                </a:solidFill>
                <a:latin typeface="+mn-lt"/>
                <a:ea typeface="+mn-ea"/>
                <a:cs typeface="+mn-cs"/>
              </a:rPr>
              <a:t>- Less painful6,10</a:t>
            </a:r>
          </a:p>
          <a:p>
            <a:r>
              <a:rPr lang="en-US" sz="1200" b="0" i="0" u="none" strike="noStrike" kern="1200" baseline="0" dirty="0">
                <a:solidFill>
                  <a:schemeClr val="tx1"/>
                </a:solidFill>
                <a:latin typeface="+mn-lt"/>
                <a:ea typeface="+mn-ea"/>
                <a:cs typeface="+mn-cs"/>
              </a:rPr>
              <a:t>- Exit site of electrode lead must be kept clean6</a:t>
            </a:r>
          </a:p>
          <a:p>
            <a:r>
              <a:rPr lang="en-US" sz="1200" b="0" i="0" u="none" strike="noStrike" kern="1200" baseline="0" dirty="0">
                <a:solidFill>
                  <a:schemeClr val="tx1"/>
                </a:solidFill>
                <a:latin typeface="+mn-lt"/>
                <a:ea typeface="+mn-ea"/>
                <a:cs typeface="+mn-cs"/>
              </a:rPr>
              <a:t>- Risk of breakage or infection6</a:t>
            </a:r>
          </a:p>
          <a:p>
            <a:r>
              <a:rPr lang="en-US" sz="1200" b="0" i="0" u="none" strike="noStrike" kern="1200" baseline="0" dirty="0">
                <a:solidFill>
                  <a:schemeClr val="tx1"/>
                </a:solidFill>
                <a:latin typeface="+mn-lt"/>
                <a:ea typeface="+mn-ea"/>
                <a:cs typeface="+mn-cs"/>
              </a:rPr>
              <a:t>- Last for up to 3 months6</a:t>
            </a:r>
          </a:p>
          <a:p>
            <a:r>
              <a:rPr lang="en-US" sz="1200" b="0" i="0" u="none" strike="noStrike" kern="1200" baseline="0" dirty="0">
                <a:solidFill>
                  <a:schemeClr val="tx1"/>
                </a:solidFill>
                <a:latin typeface="+mn-lt"/>
                <a:ea typeface="+mn-ea"/>
                <a:cs typeface="+mn-cs"/>
              </a:rPr>
              <a:t>- Used for trial before implantable systems surgery6</a:t>
            </a:r>
          </a:p>
          <a:p>
            <a:r>
              <a:rPr lang="en-US" sz="1200" b="0" i="0" u="none" strike="noStrike" kern="1200" baseline="0" dirty="0">
                <a:solidFill>
                  <a:schemeClr val="tx1"/>
                </a:solidFill>
                <a:latin typeface="+mn-lt"/>
                <a:ea typeface="+mn-ea"/>
                <a:cs typeface="+mn-cs"/>
              </a:rPr>
              <a:t>- Implantable systems – electrodes and stimulator are implanted6,10</a:t>
            </a:r>
          </a:p>
          <a:p>
            <a:r>
              <a:rPr lang="en-US" sz="1200" b="0" i="0" u="none" strike="noStrike" kern="1200" baseline="0" dirty="0">
                <a:solidFill>
                  <a:schemeClr val="tx1"/>
                </a:solidFill>
                <a:latin typeface="+mn-lt"/>
                <a:ea typeface="+mn-ea"/>
                <a:cs typeface="+mn-cs"/>
              </a:rPr>
              <a:t>- An external control unit provides power and instruction through a radio-frequency telemetry link</a:t>
            </a:r>
          </a:p>
          <a:p>
            <a:r>
              <a:rPr lang="en-US" sz="1200" b="0" i="0" u="none" strike="noStrike" kern="1200" baseline="0" dirty="0">
                <a:solidFill>
                  <a:schemeClr val="tx1"/>
                </a:solidFill>
                <a:latin typeface="+mn-lt"/>
                <a:ea typeface="+mn-ea"/>
                <a:cs typeface="+mn-cs"/>
              </a:rPr>
              <a:t>- Electrodes can be implanted on or in the muscle, beside or around a nerve6,10</a:t>
            </a:r>
          </a:p>
          <a:p>
            <a:r>
              <a:rPr lang="en-US" sz="1200" b="0" i="0" u="none" strike="noStrike" kern="1200" baseline="0" dirty="0">
                <a:solidFill>
                  <a:schemeClr val="tx1"/>
                </a:solidFill>
                <a:latin typeface="+mn-lt"/>
                <a:ea typeface="+mn-ea"/>
                <a:cs typeface="+mn-cs"/>
              </a:rPr>
              <a:t>- Good for wide, thin or superficial muscle6</a:t>
            </a:r>
          </a:p>
          <a:p>
            <a:r>
              <a:rPr lang="en-US" sz="1200" b="0" i="0" u="none" strike="noStrike" kern="1200" baseline="0" dirty="0">
                <a:solidFill>
                  <a:schemeClr val="tx1"/>
                </a:solidFill>
                <a:latin typeface="+mn-lt"/>
                <a:ea typeface="+mn-ea"/>
                <a:cs typeface="+mn-cs"/>
              </a:rPr>
              <a:t>- Increased specificity of muscle stimulation6.10</a:t>
            </a:r>
          </a:p>
          <a:p>
            <a:r>
              <a:rPr lang="en-US" sz="1200" b="0" i="0" u="none" strike="noStrike" kern="1200" baseline="0" dirty="0">
                <a:solidFill>
                  <a:schemeClr val="tx1"/>
                </a:solidFill>
                <a:latin typeface="+mn-lt"/>
                <a:ea typeface="+mn-ea"/>
                <a:cs typeface="+mn-cs"/>
              </a:rPr>
              <a:t>- No surface wires, a small antenna is taped over the stimulator site10</a:t>
            </a:r>
          </a:p>
          <a:p>
            <a:r>
              <a:rPr lang="en-US" sz="1200" b="0" i="0" u="none" strike="noStrike" kern="1200" baseline="0" dirty="0">
                <a:solidFill>
                  <a:schemeClr val="tx1"/>
                </a:solidFill>
                <a:latin typeface="+mn-lt"/>
                <a:ea typeface="+mn-ea"/>
                <a:cs typeface="+mn-cs"/>
              </a:rPr>
              <a:t>- Risk of tissue growth affecting the nerve6</a:t>
            </a:r>
          </a:p>
          <a:p>
            <a:r>
              <a:rPr lang="en-US" sz="1200" b="0" i="0" u="none" strike="noStrike" kern="1200" baseline="0" dirty="0">
                <a:solidFill>
                  <a:schemeClr val="tx1"/>
                </a:solidFill>
                <a:latin typeface="+mn-lt"/>
                <a:ea typeface="+mn-ea"/>
                <a:cs typeface="+mn-cs"/>
              </a:rPr>
              <a:t>- Long term use10</a:t>
            </a:r>
          </a:p>
          <a:p>
            <a:endParaRPr lang="de-CH" dirty="0"/>
          </a:p>
          <a:p>
            <a:r>
              <a:rPr lang="en-US" sz="1200" b="0" i="0" u="none" strike="noStrike" kern="1200" baseline="0" dirty="0">
                <a:solidFill>
                  <a:schemeClr val="tx1"/>
                </a:solidFill>
                <a:latin typeface="+mn-lt"/>
                <a:ea typeface="+mn-ea"/>
                <a:cs typeface="+mn-cs"/>
              </a:rPr>
              <a:t>Example of parameter settings.</a:t>
            </a:r>
          </a:p>
          <a:p>
            <a:r>
              <a:rPr lang="en-US" sz="1200" b="0" i="0" u="none" strike="noStrike" kern="1200" baseline="0" dirty="0">
                <a:solidFill>
                  <a:schemeClr val="tx1"/>
                </a:solidFill>
                <a:latin typeface="+mn-lt"/>
                <a:ea typeface="+mn-ea"/>
                <a:cs typeface="+mn-cs"/>
              </a:rPr>
              <a:t>Modulation: Pulse or burst</a:t>
            </a:r>
          </a:p>
          <a:p>
            <a:r>
              <a:rPr lang="en-US" sz="1200" b="0" i="0" u="none" strike="noStrike" kern="1200" baseline="0" dirty="0">
                <a:solidFill>
                  <a:schemeClr val="tx1"/>
                </a:solidFill>
                <a:latin typeface="+mn-lt"/>
                <a:ea typeface="+mn-ea"/>
                <a:cs typeface="+mn-cs"/>
              </a:rPr>
              <a:t>Amplitude: maximum tolerated</a:t>
            </a:r>
          </a:p>
          <a:p>
            <a:r>
              <a:rPr lang="en-US" sz="1200" b="0" i="0" u="none" strike="noStrike" kern="1200" baseline="0" dirty="0">
                <a:solidFill>
                  <a:schemeClr val="tx1"/>
                </a:solidFill>
                <a:latin typeface="+mn-lt"/>
                <a:ea typeface="+mn-ea"/>
                <a:cs typeface="+mn-cs"/>
              </a:rPr>
              <a:t>Pulse Duration: 100-300 us</a:t>
            </a:r>
          </a:p>
          <a:p>
            <a:r>
              <a:rPr lang="en-US" sz="1200" b="0" i="0" u="none" strike="noStrike" kern="1200" baseline="0" dirty="0">
                <a:solidFill>
                  <a:schemeClr val="tx1"/>
                </a:solidFill>
                <a:latin typeface="+mn-lt"/>
                <a:ea typeface="+mn-ea"/>
                <a:cs typeface="+mn-cs"/>
              </a:rPr>
              <a:t>Frequency: 20-100</a:t>
            </a:r>
          </a:p>
          <a:p>
            <a:r>
              <a:rPr lang="en-US" sz="1200" b="0" i="0" u="none" strike="noStrike" kern="1200" baseline="0" dirty="0">
                <a:solidFill>
                  <a:schemeClr val="tx1"/>
                </a:solidFill>
                <a:latin typeface="+mn-lt"/>
                <a:ea typeface="+mn-ea"/>
                <a:cs typeface="+mn-cs"/>
              </a:rPr>
              <a:t>Duty cycle: </a:t>
            </a:r>
            <a:r>
              <a:rPr lang="en-US" sz="1200" b="0" i="0" u="none" strike="noStrike" kern="1200" baseline="0" dirty="0" err="1">
                <a:solidFill>
                  <a:schemeClr val="tx1"/>
                </a:solidFill>
                <a:latin typeface="+mn-lt"/>
                <a:ea typeface="+mn-ea"/>
                <a:cs typeface="+mn-cs"/>
              </a:rPr>
              <a:t>on:off</a:t>
            </a:r>
            <a:r>
              <a:rPr lang="en-US" sz="1200" b="0" i="0" u="none" strike="noStrike" kern="1200" baseline="0" dirty="0">
                <a:solidFill>
                  <a:schemeClr val="tx1"/>
                </a:solidFill>
                <a:latin typeface="+mn-lt"/>
                <a:ea typeface="+mn-ea"/>
                <a:cs typeface="+mn-cs"/>
              </a:rPr>
              <a:t> 2:10 or 5:15</a:t>
            </a:r>
          </a:p>
          <a:p>
            <a:r>
              <a:rPr lang="en-US" sz="1200" b="0" i="0" u="none" strike="noStrike" kern="1200" baseline="0" dirty="0">
                <a:solidFill>
                  <a:schemeClr val="tx1"/>
                </a:solidFill>
                <a:latin typeface="+mn-lt"/>
                <a:ea typeface="+mn-ea"/>
                <a:cs typeface="+mn-cs"/>
              </a:rPr>
              <a:t>Number of contractions: 10-20 at maximum intensity, 15minutes session 2-3x day</a:t>
            </a:r>
          </a:p>
          <a:p>
            <a:r>
              <a:rPr lang="en-US" sz="1200" b="0" i="0" u="none" strike="noStrike" kern="1200" baseline="0" dirty="0">
                <a:solidFill>
                  <a:schemeClr val="tx1"/>
                </a:solidFill>
                <a:latin typeface="+mn-lt"/>
                <a:ea typeface="+mn-ea"/>
                <a:cs typeface="+mn-cs"/>
              </a:rPr>
              <a:t>Frequency : 3-7x week 11</a:t>
            </a:r>
          </a:p>
          <a:p>
            <a:endParaRPr lang="de-CH" dirty="0"/>
          </a:p>
          <a:p>
            <a:endParaRPr lang="de-CH" dirty="0"/>
          </a:p>
          <a:p>
            <a:endParaRPr lang="de-CH" dirty="0"/>
          </a:p>
          <a:p>
            <a:r>
              <a:rPr lang="en-GB" altLang="en-US" dirty="0"/>
              <a:t>Parameters for depolarisation of intact peripheral nerve fibres</a:t>
            </a:r>
          </a:p>
          <a:p>
            <a:pPr>
              <a:spcBef>
                <a:spcPct val="50000"/>
              </a:spcBef>
              <a:buFont typeface="Wingdings" panose="05000000000000000000" pitchFamily="2" charset="2"/>
              <a:buChar char="Ø"/>
            </a:pPr>
            <a:r>
              <a:rPr lang="en-GB" altLang="en-US" dirty="0"/>
              <a:t>Pulse width 0–500</a:t>
            </a:r>
            <a:r>
              <a:rPr lang="en-US" altLang="en-US" dirty="0"/>
              <a:t>µs</a:t>
            </a:r>
          </a:p>
          <a:p>
            <a:pPr>
              <a:spcBef>
                <a:spcPct val="50000"/>
              </a:spcBef>
              <a:buFont typeface="Wingdings" panose="05000000000000000000" pitchFamily="2" charset="2"/>
              <a:buChar char="Ø"/>
            </a:pPr>
            <a:r>
              <a:rPr lang="en-US" altLang="en-US" dirty="0"/>
              <a:t>Frequency 10-50Hz</a:t>
            </a:r>
          </a:p>
          <a:p>
            <a:pPr>
              <a:spcBef>
                <a:spcPct val="50000"/>
              </a:spcBef>
              <a:buFont typeface="Wingdings" panose="05000000000000000000" pitchFamily="2" charset="2"/>
              <a:buChar char="Ø"/>
            </a:pPr>
            <a:r>
              <a:rPr lang="en-US" altLang="en-US" dirty="0"/>
              <a:t>Current 0-250mA</a:t>
            </a:r>
          </a:p>
          <a:p>
            <a:pPr marL="0" indent="0">
              <a:spcBef>
                <a:spcPct val="50000"/>
              </a:spcBef>
              <a:buNone/>
            </a:pPr>
            <a:endParaRPr lang="en-US" altLang="en-US" dirty="0"/>
          </a:p>
          <a:p>
            <a:pPr>
              <a:spcBef>
                <a:spcPct val="50000"/>
              </a:spcBef>
              <a:buFont typeface="Wingdings" panose="05000000000000000000" pitchFamily="2" charset="2"/>
              <a:buChar char="Ø"/>
            </a:pPr>
            <a:r>
              <a:rPr lang="en-GB" altLang="en-US" dirty="0"/>
              <a:t>Parameters for activation of </a:t>
            </a:r>
            <a:r>
              <a:rPr lang="en-GB" altLang="en-US" dirty="0" err="1"/>
              <a:t>denervated</a:t>
            </a:r>
            <a:r>
              <a:rPr lang="en-GB" altLang="en-US" dirty="0"/>
              <a:t> skeletal muscles</a:t>
            </a:r>
          </a:p>
          <a:p>
            <a:pPr>
              <a:spcBef>
                <a:spcPct val="50000"/>
              </a:spcBef>
              <a:buFont typeface="Wingdings" panose="05000000000000000000" pitchFamily="2" charset="2"/>
              <a:buChar char="Ø"/>
            </a:pPr>
            <a:r>
              <a:rPr lang="en-GB" altLang="en-US" dirty="0"/>
              <a:t> Pulse width 10-300ms</a:t>
            </a:r>
            <a:endParaRPr lang="en-US" altLang="en-US" dirty="0"/>
          </a:p>
          <a:p>
            <a:pPr>
              <a:spcBef>
                <a:spcPct val="50000"/>
              </a:spcBef>
              <a:buFont typeface="Wingdings" panose="05000000000000000000" pitchFamily="2" charset="2"/>
              <a:buChar char="Ø"/>
            </a:pPr>
            <a:r>
              <a:rPr lang="en-US" altLang="en-US" dirty="0"/>
              <a:t>Frequency 16-25Hz</a:t>
            </a:r>
          </a:p>
          <a:p>
            <a:pPr>
              <a:spcBef>
                <a:spcPct val="50000"/>
              </a:spcBef>
              <a:buFont typeface="Wingdings" panose="05000000000000000000" pitchFamily="2" charset="2"/>
              <a:buChar char="Ø"/>
            </a:pPr>
            <a:r>
              <a:rPr lang="en-US" altLang="en-US" dirty="0"/>
              <a:t>Current +/- 250mA</a:t>
            </a:r>
          </a:p>
        </p:txBody>
      </p:sp>
      <p:sp>
        <p:nvSpPr>
          <p:cNvPr id="4" name="Slide Number Placeholder 3"/>
          <p:cNvSpPr>
            <a:spLocks noGrp="1"/>
          </p:cNvSpPr>
          <p:nvPr>
            <p:ph type="sldNum" sz="quarter" idx="10"/>
          </p:nvPr>
        </p:nvSpPr>
        <p:spPr/>
        <p:txBody>
          <a:bodyPr/>
          <a:lstStyle/>
          <a:p>
            <a:fld id="{4A5CCBA3-A251-43A9-B1B9-B309A3F689C0}" type="slidenum">
              <a:rPr lang="de-CH" smtClean="0"/>
              <a:t>34</a:t>
            </a:fld>
            <a:endParaRPr lang="de-CH" dirty="0"/>
          </a:p>
        </p:txBody>
      </p:sp>
    </p:spTree>
    <p:extLst>
      <p:ext uri="{BB962C8B-B14F-4D97-AF65-F5344CB8AC3E}">
        <p14:creationId xmlns:p14="http://schemas.microsoft.com/office/powerpoint/2010/main" val="23995253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FES systems used today stimulate the nerves or the points where the junction occurs between the nerve and the muscle. The main reason is the fact that direct muscle stimulation requires considerably more energy to generate contractions which complicates the whole system (safety concerns etc.).</a:t>
            </a:r>
          </a:p>
          <a:p>
            <a:endParaRPr lang="en-US" dirty="0"/>
          </a:p>
          <a:p>
            <a:r>
              <a:rPr lang="en-US" dirty="0"/>
              <a:t>The electrical charge can stimulate both motor </a:t>
            </a:r>
            <a:r>
              <a:rPr lang="de-CH" dirty="0"/>
              <a:t>and sensory </a:t>
            </a:r>
            <a:r>
              <a:rPr lang="de-CH" dirty="0" err="1"/>
              <a:t>nerves</a:t>
            </a:r>
            <a:r>
              <a:rPr lang="de-CH" dirty="0"/>
              <a:t>.</a:t>
            </a:r>
          </a:p>
          <a:p>
            <a:endParaRPr lang="de-CH" dirty="0"/>
          </a:p>
          <a:p>
            <a:r>
              <a:rPr lang="de-CH" dirty="0" err="1"/>
              <a:t>Typically</a:t>
            </a:r>
            <a:r>
              <a:rPr lang="de-CH" dirty="0"/>
              <a:t>, </a:t>
            </a:r>
            <a:r>
              <a:rPr lang="de-CH" dirty="0" err="1"/>
              <a:t>one</a:t>
            </a:r>
            <a:r>
              <a:rPr lang="de-CH" dirty="0"/>
              <a:t> </a:t>
            </a:r>
            <a:r>
              <a:rPr lang="en-US" dirty="0"/>
              <a:t>“wave” of action potentials will propagate along the axon toward the muscle (</a:t>
            </a:r>
            <a:r>
              <a:rPr lang="en-US" dirty="0" err="1"/>
              <a:t>orthodromic</a:t>
            </a:r>
            <a:r>
              <a:rPr lang="en-US" dirty="0"/>
              <a:t> propagation), and concurrently, the other “wave” of action potentials will propagate toward the cell body in the central nervous system (</a:t>
            </a:r>
            <a:r>
              <a:rPr lang="en-US" dirty="0" err="1"/>
              <a:t>antidromic</a:t>
            </a:r>
            <a:r>
              <a:rPr lang="en-US" dirty="0"/>
              <a:t> propagation). The </a:t>
            </a:r>
            <a:r>
              <a:rPr lang="en-US" dirty="0" err="1"/>
              <a:t>antidromic</a:t>
            </a:r>
            <a:r>
              <a:rPr lang="en-US" dirty="0"/>
              <a:t> stimulus has been considered an irrelevant side effect of FES. However, in recent years, a hypothesis has been presented suggesting the potential role of the ant </a:t>
            </a:r>
            <a:r>
              <a:rPr lang="en-US" dirty="0" err="1"/>
              <a:t>idromic</a:t>
            </a:r>
            <a:r>
              <a:rPr lang="en-US" dirty="0"/>
              <a:t> stimulation in </a:t>
            </a:r>
            <a:r>
              <a:rPr lang="de-CH" dirty="0"/>
              <a:t>neurorehabilitation [ </a:t>
            </a:r>
            <a:r>
              <a:rPr lang="de-CH" dirty="0" err="1"/>
              <a:t>Rushton</a:t>
            </a:r>
            <a:r>
              <a:rPr lang="de-CH" dirty="0"/>
              <a:t> et al. 2003, </a:t>
            </a:r>
            <a:r>
              <a:rPr lang="en-US" dirty="0"/>
              <a:t>Functional electrical stimulation and rehabilitation--an hypothesis</a:t>
            </a:r>
            <a:r>
              <a:rPr lang="de-CH" dirty="0"/>
              <a:t> ].</a:t>
            </a:r>
          </a:p>
          <a:p>
            <a:endParaRPr lang="en-US" dirty="0"/>
          </a:p>
          <a:p>
            <a:r>
              <a:rPr lang="de-CH" dirty="0" err="1"/>
              <a:t>Two</a:t>
            </a:r>
            <a:r>
              <a:rPr lang="de-CH" dirty="0"/>
              <a:t> </a:t>
            </a:r>
            <a:r>
              <a:rPr lang="de-CH" dirty="0" err="1"/>
              <a:t>types</a:t>
            </a:r>
            <a:r>
              <a:rPr lang="de-CH" dirty="0"/>
              <a:t> </a:t>
            </a:r>
            <a:r>
              <a:rPr lang="de-CH" dirty="0" err="1"/>
              <a:t>of</a:t>
            </a:r>
            <a:r>
              <a:rPr lang="de-CH" dirty="0"/>
              <a:t> </a:t>
            </a:r>
            <a:r>
              <a:rPr lang="de-CH" dirty="0" err="1"/>
              <a:t>electrodes</a:t>
            </a:r>
            <a:r>
              <a:rPr lang="de-CH" dirty="0"/>
              <a:t> </a:t>
            </a:r>
            <a:r>
              <a:rPr lang="de-CH" dirty="0" err="1"/>
              <a:t>exist</a:t>
            </a:r>
            <a:r>
              <a:rPr lang="de-CH" dirty="0"/>
              <a:t>, </a:t>
            </a:r>
            <a:r>
              <a:rPr lang="de-CH" dirty="0" err="1"/>
              <a:t>surface</a:t>
            </a:r>
            <a:r>
              <a:rPr lang="de-CH" dirty="0"/>
              <a:t> </a:t>
            </a:r>
            <a:r>
              <a:rPr lang="de-CH" dirty="0" err="1"/>
              <a:t>or</a:t>
            </a:r>
            <a:r>
              <a:rPr lang="de-CH" dirty="0"/>
              <a:t> </a:t>
            </a:r>
            <a:r>
              <a:rPr lang="de-CH" dirty="0" err="1"/>
              <a:t>subcutaneous</a:t>
            </a:r>
            <a:r>
              <a:rPr lang="de-CH" dirty="0"/>
              <a:t> (</a:t>
            </a:r>
            <a:r>
              <a:rPr lang="de-CH" dirty="0" err="1"/>
              <a:t>percutaneous</a:t>
            </a:r>
            <a:r>
              <a:rPr lang="de-CH" dirty="0"/>
              <a:t> </a:t>
            </a:r>
            <a:r>
              <a:rPr lang="en-US" dirty="0"/>
              <a:t>or implanted). Surface electrodes are placed on the skin surface above the nerve or muscle that needs to be “activated.” They are noninvasive, easy to apply, and generally inexpensive. Due to the electrode-skin contact impedance, skin and tissue impedance, and current dispersion during stimulation, much higher-intensity pulses are required to stimulate nerves compared to the subcutaneous electrodes. A major limitation of the transcutaneous electrical stimulation is that some nerves, for example those innervating the hip flexors, are too profound to be stimulated using surface electrodes. This limitation can be partly addressed by using arrays of electrodes which can use several electrical contacts to increase selectivity.</a:t>
            </a:r>
          </a:p>
          <a:p>
            <a:endParaRPr lang="en-US" dirty="0"/>
          </a:p>
          <a:p>
            <a:r>
              <a:rPr lang="en-US" dirty="0"/>
              <a:t>Subcutaneous electrodes can be divided into percutaneous and implanted electrodes. The percutaneous electrodes consist of thin wires inserted through the skin and into muscular tissue close to the targeted nerve. These electrodes remain in place for a short period of time and are only considered for short-term FES interventions. One of the drawbacks of using the percutaneous electrodes is they are prone to infection and special care has to be taken to prevent such events. The other class of subcutaneous electrodes is implanted electrodes. These are permanently implanted in the consumer’s body and remain in the body for the remainder of the consumer’s life. Compared to surface stimulation electrodes, implanted and percutaneous electrodes potentially have higher stimulation selectivity with much less electrical charge applied, both of which are desired characteristics of FES systems. To achieve higher selectivity while applying lower stimulation amplitudes, it is recommended that both cathode and anode are in the vicinity of the nerve that is stimulated. The drawbacks of the implanted electrodes are they require an invasive surgical procedure to install, and, as is the case with every surgical intervention, there exists a possibility of infection following implantation.</a:t>
            </a:r>
          </a:p>
          <a:p>
            <a:endParaRPr lang="en-US" dirty="0"/>
          </a:p>
          <a:p>
            <a:r>
              <a:rPr lang="en-US" dirty="0"/>
              <a:t>The implanted FES systems are primarily used as permanent </a:t>
            </a:r>
            <a:r>
              <a:rPr lang="en-US" dirty="0" err="1"/>
              <a:t>neuroprostheses</a:t>
            </a:r>
            <a:r>
              <a:rPr lang="en-US" dirty="0"/>
              <a:t>. On the other hand, the surface FES systems have been used equally well as </a:t>
            </a:r>
            <a:r>
              <a:rPr lang="en-US" dirty="0" err="1"/>
              <a:t>neuroprostheses</a:t>
            </a:r>
            <a:r>
              <a:rPr lang="en-US" dirty="0"/>
              <a:t> and platforms to deliver FET.</a:t>
            </a:r>
          </a:p>
          <a:p>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sz="1200" dirty="0"/>
              <a:t>Surface: selbsthaftende Elektroden aus leitfähigem Gewebe und mit leitfähigem Polymer beschichtet + externer Stimulator</a:t>
            </a:r>
          </a:p>
          <a:p>
            <a:endParaRPr lang="de-CH" dirty="0"/>
          </a:p>
          <a:p>
            <a:r>
              <a:rPr lang="de-CH" dirty="0" err="1"/>
              <a:t>Electrode</a:t>
            </a:r>
            <a:r>
              <a:rPr lang="de-CH" dirty="0"/>
              <a:t> </a:t>
            </a:r>
            <a:r>
              <a:rPr lang="de-CH" dirty="0" err="1"/>
              <a:t>quality</a:t>
            </a:r>
            <a:r>
              <a:rPr lang="de-CH" dirty="0"/>
              <a:t> </a:t>
            </a:r>
            <a:r>
              <a:rPr lang="en-US" dirty="0"/>
              <a:t>(surface ES - uniform conductivity, conformity to irregular body parts, durability, and hydration) is a pre-requisite determinant of successful stimulation. </a:t>
            </a:r>
            <a:r>
              <a:rPr lang="de-CH" dirty="0"/>
              <a:t> </a:t>
            </a:r>
          </a:p>
          <a:p>
            <a:r>
              <a:rPr lang="de-CH" dirty="0"/>
              <a:t>Poor </a:t>
            </a:r>
            <a:r>
              <a:rPr lang="de-CH" dirty="0" err="1"/>
              <a:t>quality</a:t>
            </a:r>
            <a:r>
              <a:rPr lang="de-CH" dirty="0"/>
              <a:t> </a:t>
            </a:r>
            <a:r>
              <a:rPr lang="de-CH" dirty="0" err="1"/>
              <a:t>electrodes</a:t>
            </a:r>
            <a:r>
              <a:rPr lang="de-CH" dirty="0"/>
              <a:t> </a:t>
            </a:r>
            <a:r>
              <a:rPr lang="de-CH" dirty="0" err="1"/>
              <a:t>lead</a:t>
            </a:r>
            <a:r>
              <a:rPr lang="de-CH" dirty="0"/>
              <a:t> </a:t>
            </a:r>
            <a:r>
              <a:rPr lang="de-CH" dirty="0" err="1"/>
              <a:t>to</a:t>
            </a:r>
            <a:r>
              <a:rPr lang="de-CH" dirty="0"/>
              <a:t> </a:t>
            </a:r>
            <a:r>
              <a:rPr lang="de-CH" dirty="0" err="1"/>
              <a:t>uncomfortable</a:t>
            </a:r>
            <a:r>
              <a:rPr lang="de-CH" dirty="0"/>
              <a:t>, </a:t>
            </a:r>
            <a:r>
              <a:rPr lang="de-CH" dirty="0" err="1"/>
              <a:t>ineffective</a:t>
            </a:r>
            <a:r>
              <a:rPr lang="de-CH" dirty="0"/>
              <a:t> ES</a:t>
            </a:r>
          </a:p>
          <a:p>
            <a:r>
              <a:rPr lang="de-CH" dirty="0"/>
              <a:t>Position </a:t>
            </a:r>
            <a:r>
              <a:rPr lang="de-CH" dirty="0" err="1"/>
              <a:t>and</a:t>
            </a:r>
            <a:r>
              <a:rPr lang="de-CH" dirty="0"/>
              <a:t> </a:t>
            </a:r>
            <a:r>
              <a:rPr lang="de-CH" dirty="0" err="1"/>
              <a:t>size</a:t>
            </a:r>
            <a:r>
              <a:rPr lang="de-CH" dirty="0"/>
              <a:t> </a:t>
            </a:r>
            <a:r>
              <a:rPr lang="de-CH" dirty="0" err="1"/>
              <a:t>of</a:t>
            </a:r>
            <a:r>
              <a:rPr lang="de-CH" dirty="0"/>
              <a:t> </a:t>
            </a:r>
            <a:r>
              <a:rPr lang="de-CH" dirty="0" err="1"/>
              <a:t>the</a:t>
            </a:r>
            <a:r>
              <a:rPr lang="de-CH" dirty="0"/>
              <a:t> </a:t>
            </a:r>
            <a:r>
              <a:rPr lang="de-CH" dirty="0" err="1"/>
              <a:t>surface</a:t>
            </a:r>
            <a:r>
              <a:rPr lang="de-CH" dirty="0"/>
              <a:t> </a:t>
            </a:r>
            <a:r>
              <a:rPr lang="de-CH" dirty="0" err="1"/>
              <a:t>electrode</a:t>
            </a:r>
            <a:r>
              <a:rPr lang="de-CH" dirty="0"/>
              <a:t> </a:t>
            </a:r>
            <a:r>
              <a:rPr lang="de-CH" dirty="0" err="1"/>
              <a:t>determine</a:t>
            </a:r>
            <a:r>
              <a:rPr lang="de-CH" dirty="0"/>
              <a:t> </a:t>
            </a:r>
            <a:r>
              <a:rPr lang="de-CH" dirty="0" err="1"/>
              <a:t>perceived</a:t>
            </a:r>
            <a:r>
              <a:rPr lang="de-CH" dirty="0"/>
              <a:t> </a:t>
            </a:r>
            <a:r>
              <a:rPr lang="de-CH" dirty="0" err="1"/>
              <a:t>comfort</a:t>
            </a:r>
            <a:r>
              <a:rPr lang="de-CH" dirty="0"/>
              <a:t>, </a:t>
            </a:r>
            <a:r>
              <a:rPr lang="de-CH" dirty="0" err="1"/>
              <a:t>as</a:t>
            </a:r>
            <a:r>
              <a:rPr lang="de-CH" dirty="0"/>
              <a:t> </a:t>
            </a:r>
            <a:r>
              <a:rPr lang="de-CH" dirty="0" err="1"/>
              <a:t>well</a:t>
            </a:r>
            <a:r>
              <a:rPr lang="de-CH" dirty="0"/>
              <a:t> </a:t>
            </a:r>
            <a:r>
              <a:rPr lang="de-CH" dirty="0" err="1"/>
              <a:t>as</a:t>
            </a:r>
            <a:r>
              <a:rPr lang="de-CH" dirty="0"/>
              <a:t> </a:t>
            </a:r>
            <a:r>
              <a:rPr lang="de-CH" dirty="0" err="1"/>
              <a:t>the</a:t>
            </a:r>
            <a:r>
              <a:rPr lang="de-CH" dirty="0"/>
              <a:t> </a:t>
            </a:r>
            <a:r>
              <a:rPr lang="de-CH" dirty="0" err="1"/>
              <a:t>specificity</a:t>
            </a:r>
            <a:r>
              <a:rPr lang="de-CH" dirty="0"/>
              <a:t> </a:t>
            </a:r>
            <a:r>
              <a:rPr lang="de-CH" dirty="0" err="1"/>
              <a:t>of</a:t>
            </a:r>
            <a:r>
              <a:rPr lang="de-CH" dirty="0"/>
              <a:t> </a:t>
            </a:r>
            <a:r>
              <a:rPr lang="de-CH" dirty="0" err="1"/>
              <a:t>the</a:t>
            </a:r>
            <a:r>
              <a:rPr lang="de-CH" dirty="0"/>
              <a:t> ES. </a:t>
            </a:r>
          </a:p>
          <a:p>
            <a:r>
              <a:rPr lang="de-CH" dirty="0" err="1"/>
              <a:t>Muscles</a:t>
            </a:r>
            <a:r>
              <a:rPr lang="de-CH" dirty="0"/>
              <a:t> such </a:t>
            </a:r>
            <a:r>
              <a:rPr lang="de-CH" dirty="0" err="1"/>
              <a:t>as</a:t>
            </a:r>
            <a:r>
              <a:rPr lang="de-CH" dirty="0"/>
              <a:t> </a:t>
            </a:r>
            <a:r>
              <a:rPr lang="de-CH" dirty="0" err="1"/>
              <a:t>the</a:t>
            </a:r>
            <a:r>
              <a:rPr lang="de-CH" dirty="0"/>
              <a:t> </a:t>
            </a:r>
            <a:r>
              <a:rPr lang="de-CH" dirty="0" err="1"/>
              <a:t>upper</a:t>
            </a:r>
            <a:r>
              <a:rPr lang="de-CH" dirty="0"/>
              <a:t> </a:t>
            </a:r>
            <a:r>
              <a:rPr lang="de-CH" dirty="0" err="1"/>
              <a:t>limb</a:t>
            </a:r>
            <a:r>
              <a:rPr lang="de-CH" dirty="0"/>
              <a:t> </a:t>
            </a:r>
            <a:r>
              <a:rPr lang="de-CH" dirty="0" err="1"/>
              <a:t>supinator</a:t>
            </a:r>
            <a:r>
              <a:rPr lang="de-CH" dirty="0"/>
              <a:t> </a:t>
            </a:r>
            <a:r>
              <a:rPr lang="de-CH" dirty="0" err="1"/>
              <a:t>are</a:t>
            </a:r>
            <a:r>
              <a:rPr lang="de-CH" dirty="0"/>
              <a:t> </a:t>
            </a:r>
            <a:r>
              <a:rPr lang="de-CH" dirty="0" err="1"/>
              <a:t>difficult</a:t>
            </a:r>
            <a:r>
              <a:rPr lang="de-CH" dirty="0"/>
              <a:t> </a:t>
            </a:r>
            <a:r>
              <a:rPr lang="de-CH" dirty="0" err="1"/>
              <a:t>to</a:t>
            </a:r>
            <a:r>
              <a:rPr lang="de-CH" dirty="0"/>
              <a:t> </a:t>
            </a:r>
            <a:r>
              <a:rPr lang="de-CH" dirty="0" err="1"/>
              <a:t>stimulate</a:t>
            </a:r>
            <a:r>
              <a:rPr lang="de-CH" dirty="0"/>
              <a:t> </a:t>
            </a:r>
            <a:r>
              <a:rPr lang="de-CH" dirty="0" err="1"/>
              <a:t>with</a:t>
            </a:r>
            <a:r>
              <a:rPr lang="de-CH" dirty="0"/>
              <a:t> </a:t>
            </a:r>
            <a:r>
              <a:rPr lang="de-CH" dirty="0" err="1"/>
              <a:t>surface</a:t>
            </a:r>
            <a:r>
              <a:rPr lang="de-CH" dirty="0"/>
              <a:t> </a:t>
            </a:r>
            <a:r>
              <a:rPr lang="de-CH" dirty="0" err="1"/>
              <a:t>electrodes</a:t>
            </a:r>
            <a:r>
              <a:rPr lang="de-CH" dirty="0"/>
              <a:t>.</a:t>
            </a:r>
          </a:p>
          <a:p>
            <a:pPr marL="0" indent="0">
              <a:buNone/>
            </a:pPr>
            <a:r>
              <a:rPr lang="de-CH" dirty="0" err="1"/>
              <a:t>Lower</a:t>
            </a:r>
            <a:r>
              <a:rPr lang="de-CH" dirty="0"/>
              <a:t> </a:t>
            </a:r>
            <a:r>
              <a:rPr lang="de-CH" dirty="0" err="1"/>
              <a:t>limb</a:t>
            </a:r>
            <a:r>
              <a:rPr lang="de-CH" dirty="0"/>
              <a:t>: </a:t>
            </a:r>
            <a:r>
              <a:rPr lang="de-CH" dirty="0" err="1"/>
              <a:t>Implanted</a:t>
            </a:r>
            <a:r>
              <a:rPr lang="de-CH" dirty="0"/>
              <a:t> </a:t>
            </a:r>
            <a:r>
              <a:rPr lang="de-CH" dirty="0" err="1"/>
              <a:t>electrodes</a:t>
            </a:r>
            <a:r>
              <a:rPr lang="de-CH" dirty="0"/>
              <a:t> </a:t>
            </a:r>
            <a:r>
              <a:rPr lang="de-CH" dirty="0" err="1"/>
              <a:t>are</a:t>
            </a:r>
            <a:r>
              <a:rPr lang="de-CH" dirty="0"/>
              <a:t> </a:t>
            </a:r>
            <a:r>
              <a:rPr lang="de-CH" dirty="0" err="1"/>
              <a:t>generally</a:t>
            </a:r>
            <a:r>
              <a:rPr lang="de-CH" dirty="0"/>
              <a:t> </a:t>
            </a:r>
            <a:r>
              <a:rPr lang="de-CH" dirty="0" err="1"/>
              <a:t>inserted</a:t>
            </a:r>
            <a:r>
              <a:rPr lang="de-CH" dirty="0"/>
              <a:t> in </a:t>
            </a:r>
            <a:r>
              <a:rPr lang="de-CH" dirty="0" err="1"/>
              <a:t>to</a:t>
            </a:r>
            <a:r>
              <a:rPr lang="de-CH" dirty="0"/>
              <a:t> </a:t>
            </a:r>
            <a:r>
              <a:rPr lang="de-CH" dirty="0" err="1"/>
              <a:t>the</a:t>
            </a:r>
            <a:r>
              <a:rPr lang="de-CH" dirty="0"/>
              <a:t> </a:t>
            </a:r>
            <a:r>
              <a:rPr lang="de-CH" dirty="0" err="1"/>
              <a:t>epineruium</a:t>
            </a:r>
            <a:r>
              <a:rPr lang="de-CH" dirty="0"/>
              <a:t> </a:t>
            </a:r>
            <a:r>
              <a:rPr lang="de-CH" dirty="0" err="1"/>
              <a:t>of</a:t>
            </a:r>
            <a:r>
              <a:rPr lang="de-CH" dirty="0"/>
              <a:t> </a:t>
            </a:r>
            <a:r>
              <a:rPr lang="de-CH" dirty="0" err="1"/>
              <a:t>the</a:t>
            </a:r>
            <a:r>
              <a:rPr lang="de-CH" dirty="0"/>
              <a:t> </a:t>
            </a:r>
            <a:r>
              <a:rPr lang="de-CH" dirty="0" err="1"/>
              <a:t>peroneal</a:t>
            </a:r>
            <a:r>
              <a:rPr lang="de-CH" dirty="0"/>
              <a:t> nerve </a:t>
            </a:r>
            <a:r>
              <a:rPr lang="de-CH" dirty="0" err="1"/>
              <a:t>under</a:t>
            </a:r>
            <a:r>
              <a:rPr lang="de-CH" dirty="0"/>
              <a:t> </a:t>
            </a:r>
            <a:r>
              <a:rPr lang="de-CH" dirty="0" err="1"/>
              <a:t>general</a:t>
            </a:r>
            <a:r>
              <a:rPr lang="de-CH" dirty="0"/>
              <a:t> </a:t>
            </a:r>
            <a:r>
              <a:rPr lang="de-CH" dirty="0" err="1"/>
              <a:t>anaesthesia</a:t>
            </a:r>
            <a:r>
              <a:rPr lang="de-CH" dirty="0"/>
              <a:t>. The </a:t>
            </a:r>
            <a:r>
              <a:rPr lang="de-CH" dirty="0" err="1"/>
              <a:t>electrodes</a:t>
            </a:r>
            <a:r>
              <a:rPr lang="de-CH" dirty="0"/>
              <a:t> </a:t>
            </a:r>
            <a:r>
              <a:rPr lang="de-CH" dirty="0" err="1"/>
              <a:t>are</a:t>
            </a:r>
            <a:r>
              <a:rPr lang="de-CH" dirty="0"/>
              <a:t> </a:t>
            </a:r>
            <a:r>
              <a:rPr lang="de-CH" dirty="0" err="1"/>
              <a:t>either</a:t>
            </a:r>
            <a:r>
              <a:rPr lang="de-CH" dirty="0"/>
              <a:t> </a:t>
            </a:r>
            <a:r>
              <a:rPr lang="de-CH" dirty="0" err="1"/>
              <a:t>percutaneous</a:t>
            </a:r>
            <a:r>
              <a:rPr lang="de-CH" dirty="0"/>
              <a:t> (</a:t>
            </a:r>
            <a:r>
              <a:rPr lang="de-CH" dirty="0" err="1"/>
              <a:t>passed</a:t>
            </a:r>
            <a:r>
              <a:rPr lang="de-CH" dirty="0"/>
              <a:t> </a:t>
            </a:r>
            <a:r>
              <a:rPr lang="de-CH" dirty="0" err="1"/>
              <a:t>through</a:t>
            </a:r>
            <a:r>
              <a:rPr lang="de-CH" dirty="0"/>
              <a:t> </a:t>
            </a:r>
            <a:r>
              <a:rPr lang="de-CH" dirty="0" err="1"/>
              <a:t>the</a:t>
            </a:r>
            <a:r>
              <a:rPr lang="de-CH" dirty="0"/>
              <a:t> </a:t>
            </a:r>
            <a:r>
              <a:rPr lang="de-CH" dirty="0" err="1"/>
              <a:t>skin</a:t>
            </a:r>
            <a:r>
              <a:rPr lang="de-CH" dirty="0"/>
              <a:t> </a:t>
            </a:r>
            <a:r>
              <a:rPr lang="de-CH" dirty="0" err="1"/>
              <a:t>and</a:t>
            </a:r>
            <a:r>
              <a:rPr lang="de-CH" dirty="0"/>
              <a:t> </a:t>
            </a:r>
            <a:r>
              <a:rPr lang="de-CH" dirty="0" err="1"/>
              <a:t>connected</a:t>
            </a:r>
            <a:r>
              <a:rPr lang="de-CH" dirty="0"/>
              <a:t> </a:t>
            </a:r>
            <a:r>
              <a:rPr lang="de-CH" dirty="0" err="1"/>
              <a:t>to</a:t>
            </a:r>
            <a:r>
              <a:rPr lang="de-CH" dirty="0"/>
              <a:t> an </a:t>
            </a:r>
            <a:r>
              <a:rPr lang="de-CH" dirty="0" err="1"/>
              <a:t>external</a:t>
            </a:r>
            <a:r>
              <a:rPr lang="de-CH" dirty="0"/>
              <a:t> pulse </a:t>
            </a:r>
            <a:r>
              <a:rPr lang="de-CH" dirty="0" err="1"/>
              <a:t>generator</a:t>
            </a:r>
            <a:r>
              <a:rPr lang="de-CH" dirty="0"/>
              <a:t>) </a:t>
            </a:r>
            <a:r>
              <a:rPr lang="de-CH" dirty="0" err="1"/>
              <a:t>or</a:t>
            </a:r>
            <a:r>
              <a:rPr lang="de-CH" dirty="0"/>
              <a:t> </a:t>
            </a:r>
            <a:r>
              <a:rPr lang="de-CH" dirty="0" err="1"/>
              <a:t>fully</a:t>
            </a:r>
            <a:r>
              <a:rPr lang="de-CH" dirty="0"/>
              <a:t> </a:t>
            </a:r>
            <a:r>
              <a:rPr lang="de-CH" dirty="0" err="1"/>
              <a:t>implanted</a:t>
            </a:r>
            <a:r>
              <a:rPr lang="de-CH" dirty="0"/>
              <a:t> (</a:t>
            </a:r>
            <a:r>
              <a:rPr lang="de-CH" dirty="0" err="1"/>
              <a:t>controlled</a:t>
            </a:r>
            <a:r>
              <a:rPr lang="de-CH" dirty="0"/>
              <a:t> </a:t>
            </a:r>
            <a:r>
              <a:rPr lang="de-CH" dirty="0" err="1"/>
              <a:t>by</a:t>
            </a:r>
            <a:r>
              <a:rPr lang="de-CH" dirty="0"/>
              <a:t> </a:t>
            </a:r>
            <a:r>
              <a:rPr lang="de-CH" dirty="0" err="1"/>
              <a:t>radiofrequency</a:t>
            </a:r>
            <a:r>
              <a:rPr lang="de-CH" dirty="0"/>
              <a:t> </a:t>
            </a:r>
            <a:r>
              <a:rPr lang="de-CH" dirty="0" err="1"/>
              <a:t>waves</a:t>
            </a:r>
            <a:r>
              <a:rPr lang="de-CH" dirty="0"/>
              <a:t>). </a:t>
            </a:r>
          </a:p>
          <a:p>
            <a:pPr marL="0" indent="0">
              <a:buNone/>
            </a:pPr>
            <a:r>
              <a:rPr lang="de-CH" dirty="0"/>
              <a:t>Surface </a:t>
            </a:r>
            <a:r>
              <a:rPr lang="de-CH" dirty="0" err="1"/>
              <a:t>electrodes</a:t>
            </a:r>
            <a:endParaRPr lang="de-CH" dirty="0"/>
          </a:p>
          <a:p>
            <a:pPr marL="0" indent="0">
              <a:buNone/>
            </a:pPr>
            <a:r>
              <a:rPr lang="de-CH" dirty="0" err="1"/>
              <a:t>Requires</a:t>
            </a:r>
            <a:r>
              <a:rPr lang="de-CH" dirty="0"/>
              <a:t> </a:t>
            </a:r>
            <a:r>
              <a:rPr lang="de-CH" dirty="0" err="1"/>
              <a:t>no</a:t>
            </a:r>
            <a:r>
              <a:rPr lang="de-CH" dirty="0"/>
              <a:t> </a:t>
            </a:r>
            <a:r>
              <a:rPr lang="de-CH" dirty="0" err="1"/>
              <a:t>anaesthesia</a:t>
            </a:r>
            <a:r>
              <a:rPr lang="de-CH" dirty="0"/>
              <a:t> </a:t>
            </a:r>
            <a:r>
              <a:rPr lang="de-CH" dirty="0" err="1"/>
              <a:t>and</a:t>
            </a:r>
            <a:r>
              <a:rPr lang="de-CH" dirty="0"/>
              <a:t> </a:t>
            </a:r>
            <a:r>
              <a:rPr lang="de-CH" dirty="0" err="1"/>
              <a:t>can</a:t>
            </a:r>
            <a:r>
              <a:rPr lang="de-CH" dirty="0"/>
              <a:t> </a:t>
            </a:r>
            <a:r>
              <a:rPr lang="de-CH" dirty="0" err="1"/>
              <a:t>fitted</a:t>
            </a:r>
            <a:r>
              <a:rPr lang="de-CH" dirty="0"/>
              <a:t> on an </a:t>
            </a:r>
            <a:r>
              <a:rPr lang="de-CH" dirty="0" err="1"/>
              <a:t>outpatient</a:t>
            </a:r>
            <a:r>
              <a:rPr lang="de-CH" dirty="0"/>
              <a:t> </a:t>
            </a:r>
            <a:r>
              <a:rPr lang="de-CH" dirty="0" err="1"/>
              <a:t>visit</a:t>
            </a:r>
            <a:r>
              <a:rPr lang="de-CH" dirty="0"/>
              <a:t>. The </a:t>
            </a:r>
            <a:r>
              <a:rPr lang="de-CH" dirty="0" err="1"/>
              <a:t>electrodes</a:t>
            </a:r>
            <a:r>
              <a:rPr lang="de-CH" dirty="0"/>
              <a:t> </a:t>
            </a:r>
            <a:r>
              <a:rPr lang="de-CH" dirty="0" err="1"/>
              <a:t>are</a:t>
            </a:r>
            <a:r>
              <a:rPr lang="de-CH" dirty="0"/>
              <a:t> </a:t>
            </a:r>
            <a:r>
              <a:rPr lang="de-CH" dirty="0" err="1"/>
              <a:t>placed</a:t>
            </a:r>
            <a:r>
              <a:rPr lang="de-CH" dirty="0"/>
              <a:t> </a:t>
            </a:r>
            <a:r>
              <a:rPr lang="de-CH" dirty="0" err="1"/>
              <a:t>over</a:t>
            </a:r>
            <a:r>
              <a:rPr lang="de-CH" dirty="0"/>
              <a:t> </a:t>
            </a:r>
            <a:r>
              <a:rPr lang="de-CH" dirty="0" err="1"/>
              <a:t>the</a:t>
            </a:r>
            <a:r>
              <a:rPr lang="de-CH" dirty="0"/>
              <a:t> nerve </a:t>
            </a:r>
            <a:r>
              <a:rPr lang="de-CH" dirty="0" err="1"/>
              <a:t>and</a:t>
            </a:r>
            <a:r>
              <a:rPr lang="de-CH" dirty="0"/>
              <a:t> </a:t>
            </a:r>
            <a:r>
              <a:rPr lang="de-CH" dirty="0" err="1"/>
              <a:t>are</a:t>
            </a:r>
            <a:r>
              <a:rPr lang="de-CH" dirty="0"/>
              <a:t> </a:t>
            </a:r>
            <a:r>
              <a:rPr lang="de-CH" dirty="0" err="1"/>
              <a:t>connected</a:t>
            </a:r>
            <a:r>
              <a:rPr lang="de-CH" dirty="0"/>
              <a:t> </a:t>
            </a:r>
            <a:r>
              <a:rPr lang="de-CH" dirty="0" err="1"/>
              <a:t>by</a:t>
            </a:r>
            <a:r>
              <a:rPr lang="de-CH" dirty="0"/>
              <a:t> </a:t>
            </a:r>
            <a:r>
              <a:rPr lang="de-CH" dirty="0" err="1"/>
              <a:t>leads</a:t>
            </a:r>
            <a:r>
              <a:rPr lang="de-CH" dirty="0"/>
              <a:t> </a:t>
            </a:r>
            <a:r>
              <a:rPr lang="de-CH" dirty="0" err="1"/>
              <a:t>to</a:t>
            </a:r>
            <a:r>
              <a:rPr lang="de-CH" dirty="0"/>
              <a:t> a </a:t>
            </a:r>
            <a:r>
              <a:rPr lang="de-CH" dirty="0" err="1"/>
              <a:t>stimulator</a:t>
            </a:r>
            <a:r>
              <a:rPr lang="de-CH" dirty="0"/>
              <a:t> </a:t>
            </a:r>
            <a:r>
              <a:rPr lang="de-CH" dirty="0" err="1"/>
              <a:t>unit</a:t>
            </a:r>
            <a:r>
              <a:rPr lang="de-CH" dirty="0"/>
              <a:t> </a:t>
            </a:r>
            <a:r>
              <a:rPr lang="de-CH" dirty="0" err="1"/>
              <a:t>and</a:t>
            </a:r>
            <a:r>
              <a:rPr lang="de-CH" dirty="0"/>
              <a:t> </a:t>
            </a:r>
            <a:r>
              <a:rPr lang="de-CH" dirty="0" err="1"/>
              <a:t>controlled</a:t>
            </a:r>
            <a:r>
              <a:rPr lang="de-CH" dirty="0"/>
              <a:t> </a:t>
            </a:r>
            <a:r>
              <a:rPr lang="de-CH" dirty="0" err="1"/>
              <a:t>by</a:t>
            </a:r>
            <a:r>
              <a:rPr lang="de-CH" dirty="0"/>
              <a:t> a </a:t>
            </a:r>
            <a:r>
              <a:rPr lang="de-CH" dirty="0" err="1"/>
              <a:t>foot</a:t>
            </a:r>
            <a:r>
              <a:rPr lang="de-CH" dirty="0"/>
              <a:t> </a:t>
            </a:r>
            <a:r>
              <a:rPr lang="de-CH" dirty="0" err="1"/>
              <a:t>switch</a:t>
            </a:r>
            <a:r>
              <a:rPr lang="de-CH" dirty="0"/>
              <a:t>. The </a:t>
            </a:r>
            <a:r>
              <a:rPr lang="de-CH" dirty="0" err="1"/>
              <a:t>disadvantage</a:t>
            </a:r>
            <a:r>
              <a:rPr lang="de-CH" dirty="0"/>
              <a:t> </a:t>
            </a:r>
            <a:r>
              <a:rPr lang="de-CH" dirty="0" err="1"/>
              <a:t>is</a:t>
            </a:r>
            <a:r>
              <a:rPr lang="de-CH" dirty="0"/>
              <a:t> </a:t>
            </a:r>
            <a:r>
              <a:rPr lang="de-CH" dirty="0" err="1"/>
              <a:t>that</a:t>
            </a:r>
            <a:r>
              <a:rPr lang="de-CH" dirty="0"/>
              <a:t> </a:t>
            </a:r>
            <a:r>
              <a:rPr lang="de-CH" dirty="0" err="1"/>
              <a:t>the</a:t>
            </a:r>
            <a:r>
              <a:rPr lang="de-CH" dirty="0"/>
              <a:t> </a:t>
            </a:r>
            <a:r>
              <a:rPr lang="de-CH" dirty="0" err="1"/>
              <a:t>electrodes</a:t>
            </a:r>
            <a:r>
              <a:rPr lang="de-CH" dirty="0"/>
              <a:t> </a:t>
            </a:r>
            <a:r>
              <a:rPr lang="de-CH" dirty="0" err="1"/>
              <a:t>need</a:t>
            </a:r>
            <a:r>
              <a:rPr lang="de-CH" dirty="0"/>
              <a:t> </a:t>
            </a:r>
            <a:r>
              <a:rPr lang="de-CH" dirty="0" err="1"/>
              <a:t>to</a:t>
            </a:r>
            <a:r>
              <a:rPr lang="de-CH" dirty="0"/>
              <a:t> </a:t>
            </a:r>
            <a:r>
              <a:rPr lang="de-CH" dirty="0" err="1"/>
              <a:t>be</a:t>
            </a:r>
            <a:r>
              <a:rPr lang="de-CH" dirty="0"/>
              <a:t> </a:t>
            </a:r>
            <a:r>
              <a:rPr lang="de-CH" dirty="0" err="1"/>
              <a:t>positioned</a:t>
            </a:r>
            <a:r>
              <a:rPr lang="de-CH" dirty="0"/>
              <a:t> </a:t>
            </a:r>
            <a:r>
              <a:rPr lang="de-CH" dirty="0" err="1"/>
              <a:t>by</a:t>
            </a:r>
            <a:r>
              <a:rPr lang="de-CH" dirty="0"/>
              <a:t> </a:t>
            </a:r>
            <a:r>
              <a:rPr lang="de-CH" dirty="0" err="1"/>
              <a:t>the</a:t>
            </a:r>
            <a:r>
              <a:rPr lang="de-CH" dirty="0"/>
              <a:t> </a:t>
            </a:r>
            <a:r>
              <a:rPr lang="de-CH" dirty="0" err="1"/>
              <a:t>patient</a:t>
            </a:r>
            <a:r>
              <a:rPr lang="de-CH" dirty="0"/>
              <a:t>.</a:t>
            </a:r>
          </a:p>
          <a:p>
            <a:endParaRPr lang="de-CH" dirty="0"/>
          </a:p>
          <a:p>
            <a:r>
              <a:rPr lang="en-US" dirty="0" err="1"/>
              <a:t>Alon</a:t>
            </a:r>
            <a:r>
              <a:rPr lang="en-US" dirty="0"/>
              <a:t> et al. 2013</a:t>
            </a:r>
          </a:p>
          <a:p>
            <a:endParaRPr lang="en-US" dirty="0"/>
          </a:p>
          <a:p>
            <a:r>
              <a:rPr lang="en-US" dirty="0"/>
              <a:t>To maintain good quality, surface electrodes should be replaced often, thus adding to the cost of FES utilization. All clinicians involved with FES must be aware that maintaining good quality electrodes is vital to assure successful outcomes. </a:t>
            </a:r>
          </a:p>
          <a:p>
            <a:endParaRPr lang="en-US" dirty="0"/>
          </a:p>
          <a:p>
            <a:r>
              <a:rPr lang="en-US" dirty="0"/>
              <a:t>Electrode quality (uniform conductivity, conformity to irregular body parts, durability, and hydration) is a pre-requisite determinant of successful stimulation. Poor electrode quality is the primary determinant of uncomfortable, ineffective stimulation, and in fact the most likely cause of skin irritation and even skin burn regardless of the FES system used (Taylor et al. (1999) Clinical audit of 5 years provision of the </a:t>
            </a:r>
            <a:r>
              <a:rPr lang="en-US" dirty="0" err="1"/>
              <a:t>Odstock</a:t>
            </a:r>
            <a:r>
              <a:rPr lang="en-US" dirty="0"/>
              <a:t> dropped foot stimulator).</a:t>
            </a:r>
          </a:p>
          <a:p>
            <a:endParaRPr lang="en-US" dirty="0"/>
          </a:p>
          <a:p>
            <a:r>
              <a:rPr lang="en-US" dirty="0"/>
              <a:t>The position and size of the surface electrodes contribute to the perceived comfort of stimulation. The size should not be too large or too small and the position must be correct to assure contraction only in the target muscle group.</a:t>
            </a:r>
          </a:p>
          <a:p>
            <a:endParaRPr lang="en-US" dirty="0"/>
          </a:p>
          <a:p>
            <a:r>
              <a:rPr lang="en-US" dirty="0"/>
              <a:t>Some muscles cannot be reached effectively with non-invasive FES </a:t>
            </a:r>
            <a:endParaRPr lang="de-CH" dirty="0"/>
          </a:p>
          <a:p>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36</a:t>
            </a:fld>
            <a:endParaRPr lang="de-CH" dirty="0"/>
          </a:p>
        </p:txBody>
      </p:sp>
    </p:spTree>
    <p:extLst>
      <p:ext uri="{BB962C8B-B14F-4D97-AF65-F5344CB8AC3E}">
        <p14:creationId xmlns:p14="http://schemas.microsoft.com/office/powerpoint/2010/main" val="31146984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Percutaneous</a:t>
            </a:r>
            <a:r>
              <a:rPr lang="de-CH" dirty="0"/>
              <a:t> </a:t>
            </a:r>
            <a:r>
              <a:rPr lang="de-CH" dirty="0" err="1"/>
              <a:t>electrodes</a:t>
            </a:r>
            <a:endParaRPr lang="de-CH" dirty="0"/>
          </a:p>
          <a:p>
            <a:r>
              <a:rPr lang="de-CH" dirty="0" err="1"/>
              <a:t>Inserted</a:t>
            </a:r>
            <a:r>
              <a:rPr lang="de-CH" dirty="0"/>
              <a:t> </a:t>
            </a:r>
            <a:r>
              <a:rPr lang="de-CH" dirty="0" err="1"/>
              <a:t>through</a:t>
            </a:r>
            <a:r>
              <a:rPr lang="de-CH" dirty="0"/>
              <a:t> </a:t>
            </a:r>
            <a:r>
              <a:rPr lang="de-CH" dirty="0" err="1"/>
              <a:t>skin</a:t>
            </a:r>
            <a:endParaRPr lang="de-CH" dirty="0"/>
          </a:p>
          <a:p>
            <a:r>
              <a:rPr lang="de-CH" dirty="0" err="1"/>
              <a:t>For</a:t>
            </a:r>
            <a:r>
              <a:rPr lang="de-CH" dirty="0"/>
              <a:t> </a:t>
            </a:r>
            <a:r>
              <a:rPr lang="de-CH" dirty="0" err="1"/>
              <a:t>temporary</a:t>
            </a:r>
            <a:r>
              <a:rPr lang="de-CH" dirty="0"/>
              <a:t> </a:t>
            </a:r>
            <a:r>
              <a:rPr lang="de-CH" dirty="0" err="1"/>
              <a:t>placement</a:t>
            </a:r>
            <a:endParaRPr lang="de-CH" dirty="0"/>
          </a:p>
          <a:p>
            <a:endParaRPr lang="de-CH" dirty="0"/>
          </a:p>
          <a:p>
            <a:r>
              <a:rPr lang="de-CH" dirty="0" err="1"/>
              <a:t>Implanted</a:t>
            </a:r>
            <a:r>
              <a:rPr lang="de-CH" baseline="0" dirty="0"/>
              <a:t> </a:t>
            </a:r>
            <a:r>
              <a:rPr lang="de-CH" baseline="0" dirty="0" err="1"/>
              <a:t>electrodes</a:t>
            </a:r>
            <a:endParaRPr lang="de-CH"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err="1"/>
              <a:t>Implanted</a:t>
            </a:r>
            <a:r>
              <a:rPr lang="de-CH" dirty="0"/>
              <a:t> </a:t>
            </a:r>
            <a:r>
              <a:rPr lang="de-CH" dirty="0" err="1"/>
              <a:t>permanently</a:t>
            </a:r>
            <a:endParaRPr lang="en-US" dirty="0"/>
          </a:p>
          <a:p>
            <a:endParaRPr lang="en-US" dirty="0"/>
          </a:p>
          <a:p>
            <a:r>
              <a:rPr lang="en-US" dirty="0"/>
              <a:t>FES systems used today stimulate the nerves or the points where the junction occurs between the nerve and the muscle. The main reason is the fact that direct muscle stimulation requires considerably more energy to generate contractions which complicates the whole system (safety concerns etc.).</a:t>
            </a:r>
          </a:p>
          <a:p>
            <a:endParaRPr lang="en-US" dirty="0"/>
          </a:p>
          <a:p>
            <a:r>
              <a:rPr lang="en-US" dirty="0"/>
              <a:t>The electrical charge can stimulate both motor </a:t>
            </a:r>
            <a:r>
              <a:rPr lang="de-CH" dirty="0"/>
              <a:t>and sensory </a:t>
            </a:r>
            <a:r>
              <a:rPr lang="de-CH" dirty="0" err="1"/>
              <a:t>nerves</a:t>
            </a:r>
            <a:r>
              <a:rPr lang="de-CH" dirty="0"/>
              <a:t>.</a:t>
            </a:r>
          </a:p>
          <a:p>
            <a:endParaRPr lang="de-CH" dirty="0"/>
          </a:p>
          <a:p>
            <a:r>
              <a:rPr lang="de-CH" dirty="0" err="1"/>
              <a:t>Typically</a:t>
            </a:r>
            <a:r>
              <a:rPr lang="de-CH" dirty="0"/>
              <a:t>, </a:t>
            </a:r>
            <a:r>
              <a:rPr lang="de-CH" dirty="0" err="1"/>
              <a:t>one</a:t>
            </a:r>
            <a:r>
              <a:rPr lang="de-CH" dirty="0"/>
              <a:t> </a:t>
            </a:r>
            <a:r>
              <a:rPr lang="en-US" dirty="0"/>
              <a:t>“wave” of action potentials will propagate along the axon toward the muscle (</a:t>
            </a:r>
            <a:r>
              <a:rPr lang="en-US" dirty="0" err="1"/>
              <a:t>orthodromic</a:t>
            </a:r>
            <a:r>
              <a:rPr lang="en-US" dirty="0"/>
              <a:t> propagation), and concurrently, the other “wave” of action potentials will propagate toward the cell body in the central nervous system (</a:t>
            </a:r>
            <a:r>
              <a:rPr lang="en-US" dirty="0" err="1"/>
              <a:t>antidromic</a:t>
            </a:r>
            <a:r>
              <a:rPr lang="en-US" dirty="0"/>
              <a:t> propagation). The </a:t>
            </a:r>
            <a:r>
              <a:rPr lang="en-US" dirty="0" err="1"/>
              <a:t>antidromic</a:t>
            </a:r>
            <a:r>
              <a:rPr lang="en-US" dirty="0"/>
              <a:t> stimulus has been considered an irrelevant side effect of FES. However, in recent years, a hypothesis has been presented suggesting the potential role of the ant </a:t>
            </a:r>
            <a:r>
              <a:rPr lang="en-US" dirty="0" err="1"/>
              <a:t>idromic</a:t>
            </a:r>
            <a:r>
              <a:rPr lang="en-US" dirty="0"/>
              <a:t> stimulation in </a:t>
            </a:r>
            <a:r>
              <a:rPr lang="de-CH" dirty="0"/>
              <a:t>neurorehabilitation [ </a:t>
            </a:r>
            <a:r>
              <a:rPr lang="de-CH" dirty="0" err="1"/>
              <a:t>Rushton</a:t>
            </a:r>
            <a:r>
              <a:rPr lang="de-CH" dirty="0"/>
              <a:t> et al. 2003, </a:t>
            </a:r>
            <a:r>
              <a:rPr lang="en-US" dirty="0"/>
              <a:t>Functional electrical stimulation and rehabilitation--an hypothesis</a:t>
            </a:r>
            <a:r>
              <a:rPr lang="de-CH" dirty="0"/>
              <a:t> ].</a:t>
            </a:r>
          </a:p>
          <a:p>
            <a:endParaRPr lang="en-US" dirty="0"/>
          </a:p>
          <a:p>
            <a:r>
              <a:rPr lang="de-CH" dirty="0" err="1"/>
              <a:t>Two</a:t>
            </a:r>
            <a:r>
              <a:rPr lang="de-CH" dirty="0"/>
              <a:t> </a:t>
            </a:r>
            <a:r>
              <a:rPr lang="de-CH" dirty="0" err="1"/>
              <a:t>types</a:t>
            </a:r>
            <a:r>
              <a:rPr lang="de-CH" dirty="0"/>
              <a:t> </a:t>
            </a:r>
            <a:r>
              <a:rPr lang="de-CH" dirty="0" err="1"/>
              <a:t>of</a:t>
            </a:r>
            <a:r>
              <a:rPr lang="de-CH" dirty="0"/>
              <a:t> </a:t>
            </a:r>
            <a:r>
              <a:rPr lang="de-CH" dirty="0" err="1"/>
              <a:t>electrodes</a:t>
            </a:r>
            <a:r>
              <a:rPr lang="de-CH" dirty="0"/>
              <a:t> </a:t>
            </a:r>
            <a:r>
              <a:rPr lang="de-CH" dirty="0" err="1"/>
              <a:t>exist</a:t>
            </a:r>
            <a:r>
              <a:rPr lang="de-CH" dirty="0"/>
              <a:t>, </a:t>
            </a:r>
            <a:r>
              <a:rPr lang="de-CH" dirty="0" err="1"/>
              <a:t>surface</a:t>
            </a:r>
            <a:r>
              <a:rPr lang="de-CH" dirty="0"/>
              <a:t> </a:t>
            </a:r>
            <a:r>
              <a:rPr lang="de-CH" dirty="0" err="1"/>
              <a:t>or</a:t>
            </a:r>
            <a:r>
              <a:rPr lang="de-CH" dirty="0"/>
              <a:t> </a:t>
            </a:r>
            <a:r>
              <a:rPr lang="de-CH" dirty="0" err="1"/>
              <a:t>subcutaneous</a:t>
            </a:r>
            <a:r>
              <a:rPr lang="de-CH" dirty="0"/>
              <a:t> (</a:t>
            </a:r>
            <a:r>
              <a:rPr lang="de-CH" dirty="0" err="1"/>
              <a:t>percutaneous</a:t>
            </a:r>
            <a:r>
              <a:rPr lang="de-CH" dirty="0"/>
              <a:t> </a:t>
            </a:r>
            <a:r>
              <a:rPr lang="en-US" dirty="0"/>
              <a:t>or implanted). Surface electrodes are placed on the skin surface above the nerve or muscle that needs to be “activated.” They are noninvasive, easy to apply, and generally inexpensive. Due to the electrode-skin contact impedance, skin and tissue impedance, and current dispersion during stimulation, much higher-intensity pulses are required to stimulate nerves compared to the subcutaneous electrodes. A major limitation of the transcutaneous electrical stimulation is that some nerves, for example those innervating the hip flexors, are too profound to be stimulated using surface electrodes. This limitation can be partly addressed by using arrays of electrodes which can use several electrical contacts to increase selectivity.</a:t>
            </a:r>
          </a:p>
          <a:p>
            <a:endParaRPr lang="en-US" dirty="0"/>
          </a:p>
          <a:p>
            <a:r>
              <a:rPr lang="en-US" dirty="0"/>
              <a:t>Subcutaneous electrodes can be divided into percutaneous and implanted electrodes. The percutaneous electrodes consist of thin wires inserted through the skin and into muscular tissue close to the targeted nerve. These electrodes remain in place for a short period of time and are only considered for short-term FES interventions. One of the drawbacks of using the percutaneous electrodes is they are prone to infection and special care has to be taken to prevent such events. The other class of subcutaneous electrodes is implanted electrodes. These are permanently implanted in the consumer’s body and remain in the body for the remainder of the consumer’s life. Compared to surface stimulation electrodes, implanted and percutaneous electrodes potentially have higher stimulation selectivity with much less electrical charge applied, both of which are desired characteristics of FES systems. To achieve higher selectivity while applying lower stimulation amplitudes, it is recommended that both cathode and anode are in the vicinity of the nerve that is stimulated. The drawbacks of the implanted electrodes are they require an invasive surgical procedure to install, and, as is the case with every surgical intervention, there exists a possibility of infection following implantation.</a:t>
            </a:r>
          </a:p>
          <a:p>
            <a:endParaRPr lang="en-US" dirty="0"/>
          </a:p>
          <a:p>
            <a:r>
              <a:rPr lang="en-US" dirty="0"/>
              <a:t>The implanted FES systems are primarily used as permanent </a:t>
            </a:r>
            <a:r>
              <a:rPr lang="en-US" dirty="0" err="1"/>
              <a:t>neuroprostheses</a:t>
            </a:r>
            <a:r>
              <a:rPr lang="en-US" dirty="0"/>
              <a:t>. On the other hand, the surface FES systems have been used equally well as </a:t>
            </a:r>
            <a:r>
              <a:rPr lang="en-US" dirty="0" err="1"/>
              <a:t>neuroprostheses</a:t>
            </a:r>
            <a:r>
              <a:rPr lang="en-US" dirty="0"/>
              <a:t> and platforms to deliver FET.</a:t>
            </a:r>
          </a:p>
          <a:p>
            <a:endParaRPr lang="de-CH" dirty="0"/>
          </a:p>
          <a:p>
            <a:r>
              <a:rPr lang="de-CH" sz="1200" dirty="0" err="1"/>
              <a:t>Percutaneous</a:t>
            </a:r>
            <a:r>
              <a:rPr lang="de-CH" sz="1200" dirty="0"/>
              <a:t>: Dünner Drahtwendel mit Widerhaken wird durch die Haut in den Muskel in die Nähe des motorischen Punktes eingeführt</a:t>
            </a:r>
          </a:p>
          <a:p>
            <a:r>
              <a:rPr lang="de-CH" sz="1200" b="0" i="0" u="none" strike="noStrike" kern="1200" baseline="0" dirty="0" err="1">
                <a:solidFill>
                  <a:schemeClr val="tx1"/>
                </a:solidFill>
                <a:latin typeface="+mn-lt"/>
                <a:ea typeface="+mn-ea"/>
                <a:cs typeface="+mn-cs"/>
              </a:rPr>
              <a:t>Implanted</a:t>
            </a:r>
            <a:r>
              <a:rPr lang="de-CH" sz="1200" b="0" i="0" u="none" strike="noStrike" kern="1200" baseline="0" dirty="0">
                <a:solidFill>
                  <a:schemeClr val="tx1"/>
                </a:solidFill>
                <a:latin typeface="+mn-lt"/>
                <a:ea typeface="+mn-ea"/>
                <a:cs typeface="+mn-cs"/>
              </a:rPr>
              <a:t>: </a:t>
            </a:r>
            <a:r>
              <a:rPr lang="de-CH" sz="1200" dirty="0" err="1"/>
              <a:t>Epineutrale</a:t>
            </a:r>
            <a:r>
              <a:rPr lang="de-CH" sz="1200" dirty="0"/>
              <a:t> </a:t>
            </a:r>
            <a:r>
              <a:rPr lang="de-CH" sz="1200" dirty="0" err="1"/>
              <a:t>Plättchenelektroden</a:t>
            </a:r>
            <a:r>
              <a:rPr lang="de-CH" sz="1200" dirty="0"/>
              <a:t>, </a:t>
            </a:r>
            <a:r>
              <a:rPr lang="de-CH" sz="1200" dirty="0" err="1"/>
              <a:t>epineutrale</a:t>
            </a:r>
            <a:r>
              <a:rPr lang="de-CH" sz="1200" dirty="0"/>
              <a:t> Drahtschleifenelektroden, Manschettenelektroden um einen Nerv + implantierter Stimulator</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t>37</a:t>
            </a:fld>
            <a:endParaRPr lang="de-CH" dirty="0"/>
          </a:p>
        </p:txBody>
      </p:sp>
    </p:spTree>
    <p:extLst>
      <p:ext uri="{BB962C8B-B14F-4D97-AF65-F5344CB8AC3E}">
        <p14:creationId xmlns:p14="http://schemas.microsoft.com/office/powerpoint/2010/main" val="1364335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http://www.fescenterindia.com/how-can.html</a:t>
            </a:r>
          </a:p>
          <a:p>
            <a:endParaRPr lang="de-CH" dirty="0"/>
          </a:p>
          <a:p>
            <a:r>
              <a:rPr lang="en-US" dirty="0"/>
              <a:t>a) Foot Drop (</a:t>
            </a:r>
            <a:r>
              <a:rPr lang="en-US" dirty="0" err="1"/>
              <a:t>Neuroprosthetic</a:t>
            </a:r>
            <a:r>
              <a:rPr lang="en-US" dirty="0"/>
              <a:t>)</a:t>
            </a:r>
          </a:p>
          <a:p>
            <a:r>
              <a:rPr lang="en-US" dirty="0"/>
              <a:t>b) Sit to stand training</a:t>
            </a:r>
          </a:p>
          <a:p>
            <a:r>
              <a:rPr lang="en-US" dirty="0"/>
              <a:t>c) Pre-gait training </a:t>
            </a:r>
          </a:p>
          <a:p>
            <a:r>
              <a:rPr lang="en-US" dirty="0"/>
              <a:t>d) Hemiplegic gait/ </a:t>
            </a:r>
            <a:r>
              <a:rPr lang="en-US" dirty="0" err="1"/>
              <a:t>circumductory</a:t>
            </a:r>
            <a:r>
              <a:rPr lang="en-US" dirty="0"/>
              <a:t> gait</a:t>
            </a:r>
          </a:p>
          <a:p>
            <a:r>
              <a:rPr lang="en-US" dirty="0"/>
              <a:t>e) Shoulder subluxation </a:t>
            </a:r>
          </a:p>
          <a:p>
            <a:r>
              <a:rPr lang="en-US" dirty="0"/>
              <a:t>f) Hand function such as grasp and release, drinking water etc.</a:t>
            </a:r>
          </a:p>
          <a:p>
            <a:r>
              <a:rPr lang="en-US" dirty="0"/>
              <a:t>g) Along with other treatment as along with treadmill training</a:t>
            </a:r>
          </a:p>
          <a:p>
            <a:r>
              <a:rPr lang="de-CH" dirty="0"/>
              <a:t>h) </a:t>
            </a:r>
            <a:r>
              <a:rPr lang="de-CH" dirty="0" err="1"/>
              <a:t>strength</a:t>
            </a:r>
            <a:r>
              <a:rPr lang="de-CH" dirty="0"/>
              <a:t> </a:t>
            </a:r>
            <a:r>
              <a:rPr lang="de-CH" dirty="0" err="1"/>
              <a:t>training</a:t>
            </a:r>
            <a:endParaRPr lang="en-US" dirty="0"/>
          </a:p>
          <a:p>
            <a:endParaRPr lang="de-CH" dirty="0"/>
          </a:p>
          <a:p>
            <a:endParaRPr lang="de-CH" dirty="0"/>
          </a:p>
          <a:p>
            <a:r>
              <a:rPr lang="de-CH" dirty="0" err="1"/>
              <a:t>During</a:t>
            </a:r>
            <a:r>
              <a:rPr lang="de-CH" dirty="0"/>
              <a:t> FET </a:t>
            </a:r>
            <a:r>
              <a:rPr lang="de-CH" dirty="0" err="1"/>
              <a:t>central</a:t>
            </a:r>
            <a:r>
              <a:rPr lang="de-CH" dirty="0"/>
              <a:t> </a:t>
            </a:r>
            <a:r>
              <a:rPr lang="de-CH" dirty="0" err="1"/>
              <a:t>nervous</a:t>
            </a:r>
            <a:r>
              <a:rPr lang="de-CH" dirty="0"/>
              <a:t> </a:t>
            </a:r>
            <a:r>
              <a:rPr lang="de-CH" dirty="0" err="1"/>
              <a:t>system</a:t>
            </a:r>
            <a:r>
              <a:rPr lang="de-CH" dirty="0"/>
              <a:t> </a:t>
            </a:r>
            <a:r>
              <a:rPr lang="de-CH" dirty="0" err="1"/>
              <a:t>essentially</a:t>
            </a:r>
            <a:r>
              <a:rPr lang="de-CH" dirty="0"/>
              <a:t> </a:t>
            </a:r>
            <a:r>
              <a:rPr lang="en-US" dirty="0"/>
              <a:t>relearns how to control the impaired muscles and how to contract them in a temporarily appropriate manner to generate the desired body function.</a:t>
            </a:r>
          </a:p>
          <a:p>
            <a:endParaRPr lang="en-US" dirty="0"/>
          </a:p>
          <a:p>
            <a:r>
              <a:rPr lang="en-US" dirty="0"/>
              <a:t>Consumers who use FES on a regular basis experience significant carryover in function that persists even when the device is not in use – this effect has been termed “</a:t>
            </a:r>
            <a:r>
              <a:rPr lang="de-CH" dirty="0" err="1"/>
              <a:t>carryover</a:t>
            </a:r>
            <a:r>
              <a:rPr lang="de-CH" dirty="0"/>
              <a:t> </a:t>
            </a:r>
            <a:r>
              <a:rPr lang="de-CH" dirty="0" err="1"/>
              <a:t>effect</a:t>
            </a:r>
            <a:r>
              <a:rPr lang="en-US" dirty="0"/>
              <a:t>”</a:t>
            </a:r>
            <a:r>
              <a:rPr lang="de-CH" dirty="0"/>
              <a:t>.</a:t>
            </a:r>
          </a:p>
          <a:p>
            <a:endParaRPr lang="de-CH" dirty="0"/>
          </a:p>
          <a:p>
            <a:r>
              <a:rPr lang="de-CH" dirty="0" err="1"/>
              <a:t>Peripheral</a:t>
            </a:r>
            <a:r>
              <a:rPr lang="de-CH" dirty="0"/>
              <a:t> </a:t>
            </a:r>
            <a:r>
              <a:rPr lang="de-CH" dirty="0" err="1"/>
              <a:t>mechanisms</a:t>
            </a:r>
            <a:r>
              <a:rPr lang="de-CH" dirty="0"/>
              <a:t> </a:t>
            </a:r>
            <a:r>
              <a:rPr lang="de-CH" dirty="0" err="1"/>
              <a:t>of</a:t>
            </a:r>
            <a:r>
              <a:rPr lang="de-CH" dirty="0"/>
              <a:t> FES </a:t>
            </a:r>
            <a:r>
              <a:rPr lang="de-CH" dirty="0" err="1"/>
              <a:t>can</a:t>
            </a:r>
            <a:r>
              <a:rPr lang="de-CH" dirty="0"/>
              <a:t> </a:t>
            </a:r>
            <a:r>
              <a:rPr lang="de-CH" dirty="0" err="1"/>
              <a:t>be</a:t>
            </a:r>
            <a:r>
              <a:rPr lang="de-CH" dirty="0"/>
              <a:t>:</a:t>
            </a:r>
          </a:p>
          <a:p>
            <a:pPr marL="171422" indent="-171422">
              <a:buFontTx/>
              <a:buChar char="-"/>
            </a:pPr>
            <a:r>
              <a:rPr lang="de-CH" dirty="0" err="1"/>
              <a:t>Improved</a:t>
            </a:r>
            <a:r>
              <a:rPr lang="de-CH" dirty="0"/>
              <a:t> </a:t>
            </a:r>
            <a:r>
              <a:rPr lang="de-CH" dirty="0" err="1"/>
              <a:t>muscle</a:t>
            </a:r>
            <a:r>
              <a:rPr lang="de-CH" dirty="0"/>
              <a:t> </a:t>
            </a:r>
            <a:r>
              <a:rPr lang="de-CH" dirty="0" err="1"/>
              <a:t>function</a:t>
            </a:r>
            <a:r>
              <a:rPr lang="de-CH" dirty="0"/>
              <a:t> </a:t>
            </a:r>
            <a:r>
              <a:rPr lang="de-CH" dirty="0" err="1"/>
              <a:t>through</a:t>
            </a:r>
            <a:r>
              <a:rPr lang="de-CH" dirty="0"/>
              <a:t> </a:t>
            </a:r>
            <a:r>
              <a:rPr lang="de-CH" dirty="0" err="1"/>
              <a:t>muscle</a:t>
            </a:r>
            <a:r>
              <a:rPr lang="de-CH" dirty="0"/>
              <a:t> </a:t>
            </a:r>
            <a:r>
              <a:rPr lang="de-CH" dirty="0" err="1"/>
              <a:t>training</a:t>
            </a:r>
            <a:r>
              <a:rPr lang="de-CH" dirty="0"/>
              <a:t> (</a:t>
            </a:r>
            <a:r>
              <a:rPr lang="de-CH" dirty="0" err="1"/>
              <a:t>strengthening</a:t>
            </a:r>
            <a:r>
              <a:rPr lang="de-CH" dirty="0"/>
              <a:t>)</a:t>
            </a:r>
          </a:p>
          <a:p>
            <a:pPr marL="171422" indent="-171422">
              <a:buFontTx/>
              <a:buChar char="-"/>
            </a:pPr>
            <a:r>
              <a:rPr lang="de-CH" dirty="0" err="1"/>
              <a:t>Voluntary</a:t>
            </a:r>
            <a:r>
              <a:rPr lang="de-CH" dirty="0"/>
              <a:t> </a:t>
            </a:r>
            <a:r>
              <a:rPr lang="de-CH" dirty="0" err="1"/>
              <a:t>function</a:t>
            </a:r>
            <a:r>
              <a:rPr lang="de-CH" dirty="0"/>
              <a:t> </a:t>
            </a:r>
            <a:r>
              <a:rPr lang="de-CH" dirty="0" err="1"/>
              <a:t>improvement</a:t>
            </a:r>
            <a:r>
              <a:rPr lang="de-CH" dirty="0"/>
              <a:t> </a:t>
            </a:r>
            <a:r>
              <a:rPr lang="de-CH" dirty="0" err="1"/>
              <a:t>through</a:t>
            </a:r>
            <a:r>
              <a:rPr lang="de-CH" dirty="0"/>
              <a:t> </a:t>
            </a:r>
            <a:r>
              <a:rPr lang="de-CH" dirty="0" err="1"/>
              <a:t>increased</a:t>
            </a:r>
            <a:r>
              <a:rPr lang="de-CH" dirty="0"/>
              <a:t> </a:t>
            </a:r>
            <a:r>
              <a:rPr lang="de-CH" dirty="0" err="1"/>
              <a:t>flexibility</a:t>
            </a:r>
            <a:r>
              <a:rPr lang="de-CH" dirty="0"/>
              <a:t> </a:t>
            </a:r>
            <a:r>
              <a:rPr lang="de-CH" dirty="0" err="1"/>
              <a:t>and</a:t>
            </a:r>
            <a:r>
              <a:rPr lang="de-CH" dirty="0"/>
              <a:t> </a:t>
            </a:r>
            <a:r>
              <a:rPr lang="de-CH" dirty="0" err="1"/>
              <a:t>range</a:t>
            </a:r>
            <a:r>
              <a:rPr lang="de-CH" dirty="0"/>
              <a:t> </a:t>
            </a:r>
            <a:r>
              <a:rPr lang="de-CH" dirty="0" err="1"/>
              <a:t>of</a:t>
            </a:r>
            <a:r>
              <a:rPr lang="de-CH" dirty="0"/>
              <a:t> </a:t>
            </a:r>
            <a:r>
              <a:rPr lang="de-CH" dirty="0" err="1"/>
              <a:t>motion</a:t>
            </a:r>
            <a:endParaRPr lang="de-CH" dirty="0"/>
          </a:p>
          <a:p>
            <a:pPr marL="171422" indent="-171422">
              <a:buFontTx/>
              <a:buChar char="-"/>
            </a:pPr>
            <a:r>
              <a:rPr lang="de-CH" dirty="0" err="1"/>
              <a:t>Reduction</a:t>
            </a:r>
            <a:r>
              <a:rPr lang="de-CH" dirty="0"/>
              <a:t> </a:t>
            </a:r>
            <a:r>
              <a:rPr lang="de-CH" dirty="0" err="1"/>
              <a:t>of</a:t>
            </a:r>
            <a:r>
              <a:rPr lang="de-CH" dirty="0"/>
              <a:t> </a:t>
            </a:r>
            <a:r>
              <a:rPr lang="de-CH" dirty="0" err="1"/>
              <a:t>spasticity</a:t>
            </a:r>
            <a:r>
              <a:rPr lang="de-CH" dirty="0"/>
              <a:t> </a:t>
            </a:r>
            <a:r>
              <a:rPr lang="de-CH" dirty="0" err="1"/>
              <a:t>which</a:t>
            </a:r>
            <a:r>
              <a:rPr lang="de-CH" dirty="0"/>
              <a:t> </a:t>
            </a:r>
            <a:r>
              <a:rPr lang="de-CH" dirty="0" err="1"/>
              <a:t>results</a:t>
            </a:r>
            <a:r>
              <a:rPr lang="de-CH" dirty="0"/>
              <a:t> in </a:t>
            </a:r>
            <a:r>
              <a:rPr lang="de-CH" dirty="0" err="1"/>
              <a:t>improved</a:t>
            </a:r>
            <a:r>
              <a:rPr lang="de-CH" dirty="0"/>
              <a:t> </a:t>
            </a:r>
            <a:r>
              <a:rPr lang="de-CH" dirty="0" err="1"/>
              <a:t>motor</a:t>
            </a:r>
            <a:r>
              <a:rPr lang="de-CH" dirty="0"/>
              <a:t> </a:t>
            </a:r>
            <a:r>
              <a:rPr lang="de-CH" dirty="0" err="1"/>
              <a:t>function</a:t>
            </a:r>
            <a:endParaRPr lang="de-CH" dirty="0"/>
          </a:p>
          <a:p>
            <a:pPr marL="171422" indent="-171422">
              <a:buFontTx/>
              <a:buChar char="-"/>
            </a:pPr>
            <a:endParaRPr lang="de-CH" dirty="0"/>
          </a:p>
          <a:p>
            <a:r>
              <a:rPr lang="en-US" dirty="0"/>
              <a:t>Why use FES?</a:t>
            </a:r>
          </a:p>
          <a:p>
            <a:r>
              <a:rPr lang="en-US" dirty="0"/>
              <a:t>For CNS activity dependent plasticity, the critical principles of motor learning are “close to normal movements, muscle activation during practice of movement, focused attention, repetition of desired movement, training specificity.”</a:t>
            </a:r>
          </a:p>
          <a:p>
            <a:r>
              <a:rPr lang="en-US" dirty="0"/>
              <a:t>Research has shown us that recovery is aided by motor experience. Repetition of movements has also been identified as a key in motor relearning.1,3,5,6,9 FES may facilitate motor recovery with muscle and joint afferent feedback with repetitive movement.10 Peripheral stimuli can influence reorganization in the brain.3,5 The afferent and efferent input from movement facilitated by FES can play an important role as a reminder on “how to perform movement properly.”1 Daly and Ruff8 support FES as fulfilling the motor learning principles for gait. FES can closely reproduce the motor components of gait (close-to-normal movement and repetition).</a:t>
            </a:r>
          </a:p>
          <a:p>
            <a:endParaRPr lang="de-CH" dirty="0"/>
          </a:p>
          <a:p>
            <a:r>
              <a:rPr lang="en-US" sz="1200" b="0" i="0" u="none" strike="noStrike" kern="1200" baseline="0" dirty="0">
                <a:solidFill>
                  <a:schemeClr val="tx1"/>
                </a:solidFill>
                <a:latin typeface="+mn-lt"/>
                <a:ea typeface="+mn-ea"/>
                <a:cs typeface="+mn-cs"/>
              </a:rPr>
              <a:t>FES induces electrical impulses in the stimulated nerve that evokes action potentials to ‘replace’ the signal that would have come from the CNS.</a:t>
            </a:r>
          </a:p>
          <a:p>
            <a:endParaRPr lang="de-CH"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Loss of joint range of motion (ROM) is a common impairment of the </a:t>
            </a:r>
            <a:r>
              <a:rPr lang="en-US" dirty="0" err="1"/>
              <a:t>musculo</a:t>
            </a:r>
            <a:r>
              <a:rPr lang="en-US" dirty="0"/>
              <a:t>-skeletal system consequent to immobilization. The restriction of normal range is typically brought about by shortening and adhesion formation in soft tissues surrounding the joint, and in the case of damage to the brain by uncontrolled activation of muscles. Maintaining or restoring ROM has been achieved with the use of FES [5,14,41-43,48] The mechanism is a simple biomechanical proposal. The electrically induced contraction force translates at the joint into torque (moment of force), and the joint moves, overcoming the opposite toque generated by the shortened soft, connective tissues. </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err="1"/>
              <a:t>Hemiplegic</a:t>
            </a:r>
            <a:r>
              <a:rPr lang="de-CH" dirty="0"/>
              <a:t> </a:t>
            </a:r>
            <a:r>
              <a:rPr lang="de-CH" dirty="0" err="1"/>
              <a:t>gait</a:t>
            </a:r>
            <a:endParaRPr lang="de-CH" dirty="0"/>
          </a:p>
          <a:p>
            <a:r>
              <a:rPr lang="en-US" sz="1200" dirty="0">
                <a:effectLst/>
              </a:rPr>
              <a:t>gait in which the leg is stiff, without flexion at knee and ankle, and with each step is rotated away from the body, then towards it, forming a semicircle.</a:t>
            </a:r>
          </a:p>
          <a:p>
            <a:r>
              <a:rPr lang="en-US" sz="1200" dirty="0">
                <a:effectLst/>
              </a:rPr>
              <a:t>Synonym(s): circumduction gait, spastic gait</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r>
              <a:rPr lang="de-CH" dirty="0"/>
              <a:t>Nerve </a:t>
            </a:r>
            <a:r>
              <a:rPr lang="de-CH" dirty="0" err="1"/>
              <a:t>vs</a:t>
            </a:r>
            <a:r>
              <a:rPr lang="de-CH" dirty="0"/>
              <a:t> </a:t>
            </a:r>
            <a:r>
              <a:rPr lang="de-CH" dirty="0" err="1"/>
              <a:t>Muscle</a:t>
            </a:r>
            <a:r>
              <a:rPr lang="de-CH" dirty="0"/>
              <a:t> Stimulation</a:t>
            </a:r>
          </a:p>
          <a:p>
            <a:pPr lvl="1"/>
            <a:r>
              <a:rPr lang="de-CH" dirty="0" err="1"/>
              <a:t>Upper</a:t>
            </a:r>
            <a:r>
              <a:rPr lang="de-CH" dirty="0"/>
              <a:t> </a:t>
            </a:r>
            <a:r>
              <a:rPr lang="de-CH" dirty="0" err="1"/>
              <a:t>motor</a:t>
            </a:r>
            <a:r>
              <a:rPr lang="de-CH" dirty="0"/>
              <a:t> </a:t>
            </a:r>
            <a:r>
              <a:rPr lang="de-CH" dirty="0" err="1"/>
              <a:t>neuron</a:t>
            </a:r>
            <a:r>
              <a:rPr lang="de-CH" dirty="0"/>
              <a:t> </a:t>
            </a:r>
            <a:r>
              <a:rPr lang="de-CH" dirty="0" err="1"/>
              <a:t>lesion</a:t>
            </a:r>
            <a:r>
              <a:rPr lang="de-CH" dirty="0"/>
              <a:t> (</a:t>
            </a:r>
            <a:r>
              <a:rPr lang="de-CH" dirty="0" err="1"/>
              <a:t>spastic</a:t>
            </a:r>
            <a:r>
              <a:rPr lang="de-CH" dirty="0"/>
              <a:t> </a:t>
            </a:r>
            <a:r>
              <a:rPr lang="de-CH" dirty="0" err="1"/>
              <a:t>paraplegia</a:t>
            </a:r>
            <a:r>
              <a:rPr lang="de-CH" dirty="0"/>
              <a:t>) – Nerve Stimulation (</a:t>
            </a:r>
            <a:r>
              <a:rPr lang="de-CH" dirty="0" err="1"/>
              <a:t>the</a:t>
            </a:r>
            <a:r>
              <a:rPr lang="de-CH" dirty="0"/>
              <a:t> </a:t>
            </a:r>
            <a:r>
              <a:rPr lang="de-CH" dirty="0" err="1"/>
              <a:t>most</a:t>
            </a:r>
            <a:r>
              <a:rPr lang="de-CH" dirty="0"/>
              <a:t> </a:t>
            </a:r>
            <a:r>
              <a:rPr lang="de-CH" dirty="0" err="1"/>
              <a:t>common</a:t>
            </a:r>
            <a:r>
              <a:rPr lang="de-CH" dirty="0"/>
              <a:t> form </a:t>
            </a:r>
            <a:r>
              <a:rPr lang="de-CH" dirty="0" err="1"/>
              <a:t>of</a:t>
            </a:r>
            <a:r>
              <a:rPr lang="de-CH" dirty="0"/>
              <a:t> FES)</a:t>
            </a:r>
          </a:p>
          <a:p>
            <a:pPr lvl="1"/>
            <a:r>
              <a:rPr lang="de-CH" dirty="0" err="1"/>
              <a:t>Lower</a:t>
            </a:r>
            <a:r>
              <a:rPr lang="de-CH" dirty="0"/>
              <a:t> </a:t>
            </a:r>
            <a:r>
              <a:rPr lang="de-CH" dirty="0" err="1"/>
              <a:t>motor</a:t>
            </a:r>
            <a:r>
              <a:rPr lang="de-CH" dirty="0"/>
              <a:t> </a:t>
            </a:r>
            <a:r>
              <a:rPr lang="de-CH" dirty="0" err="1"/>
              <a:t>neuron</a:t>
            </a:r>
            <a:r>
              <a:rPr lang="de-CH" dirty="0"/>
              <a:t> </a:t>
            </a:r>
            <a:r>
              <a:rPr lang="de-CH" dirty="0" err="1"/>
              <a:t>lesions</a:t>
            </a:r>
            <a:r>
              <a:rPr lang="de-CH" dirty="0"/>
              <a:t> (</a:t>
            </a:r>
            <a:r>
              <a:rPr lang="de-CH" dirty="0" err="1"/>
              <a:t>denervated</a:t>
            </a:r>
            <a:r>
              <a:rPr lang="de-CH" dirty="0"/>
              <a:t> </a:t>
            </a:r>
            <a:r>
              <a:rPr lang="de-CH" dirty="0" err="1"/>
              <a:t>muscles</a:t>
            </a:r>
            <a:r>
              <a:rPr lang="de-CH" dirty="0"/>
              <a:t>) – </a:t>
            </a:r>
            <a:r>
              <a:rPr lang="de-CH" dirty="0" err="1"/>
              <a:t>Muscle</a:t>
            </a:r>
            <a:r>
              <a:rPr lang="de-CH" dirty="0"/>
              <a:t> Stimulation</a:t>
            </a:r>
          </a:p>
          <a:p>
            <a:endParaRPr lang="de-CH" dirty="0"/>
          </a:p>
          <a:p>
            <a:r>
              <a:rPr lang="de-CH" dirty="0" err="1"/>
              <a:t>Orthotic</a:t>
            </a:r>
            <a:r>
              <a:rPr lang="de-CH" dirty="0"/>
              <a:t> </a:t>
            </a:r>
            <a:r>
              <a:rPr lang="de-CH" dirty="0" err="1"/>
              <a:t>vs</a:t>
            </a:r>
            <a:r>
              <a:rPr lang="de-CH" dirty="0"/>
              <a:t> </a:t>
            </a:r>
            <a:r>
              <a:rPr lang="de-CH" dirty="0" err="1"/>
              <a:t>therapeutic</a:t>
            </a:r>
            <a:r>
              <a:rPr lang="de-CH" dirty="0"/>
              <a:t> </a:t>
            </a:r>
            <a:r>
              <a:rPr lang="de-CH" dirty="0" err="1"/>
              <a:t>usage</a:t>
            </a:r>
            <a:endParaRPr lang="de-CH" dirty="0"/>
          </a:p>
          <a:p>
            <a:r>
              <a:rPr lang="de-CH" dirty="0"/>
              <a:t>Surface </a:t>
            </a:r>
            <a:r>
              <a:rPr lang="de-CH" dirty="0" err="1"/>
              <a:t>vs</a:t>
            </a:r>
            <a:r>
              <a:rPr lang="de-CH" dirty="0"/>
              <a:t> </a:t>
            </a:r>
            <a:r>
              <a:rPr lang="de-CH" dirty="0" err="1"/>
              <a:t>implanted</a:t>
            </a:r>
            <a:r>
              <a:rPr lang="de-CH" dirty="0"/>
              <a:t> </a:t>
            </a:r>
            <a:r>
              <a:rPr lang="de-CH" dirty="0" err="1"/>
              <a:t>systems</a:t>
            </a:r>
            <a:r>
              <a:rPr lang="de-CH" dirty="0"/>
              <a: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t>38</a:t>
            </a:fld>
            <a:endParaRPr lang="de-CH" dirty="0"/>
          </a:p>
        </p:txBody>
      </p:sp>
    </p:spTree>
    <p:extLst>
      <p:ext uri="{BB962C8B-B14F-4D97-AF65-F5344CB8AC3E}">
        <p14:creationId xmlns:p14="http://schemas.microsoft.com/office/powerpoint/2010/main" val="22083606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Functional Electrical Stimulation: Standing and Walking After Spinal Cord Injury</a:t>
            </a:r>
          </a:p>
          <a:p>
            <a:endParaRPr lang="en-US" b="1" dirty="0">
              <a:effectLst/>
            </a:endParaRPr>
          </a:p>
          <a:p>
            <a:r>
              <a:rPr lang="en-US" b="0" dirty="0">
                <a:effectLst/>
              </a:rPr>
              <a:t>Advantages page 8.</a:t>
            </a:r>
          </a:p>
          <a:p>
            <a:r>
              <a:rPr lang="de-CH" dirty="0" err="1"/>
              <a:t>Movements</a:t>
            </a:r>
            <a:r>
              <a:rPr lang="de-CH" dirty="0"/>
              <a:t> </a:t>
            </a:r>
            <a:r>
              <a:rPr lang="de-CH" dirty="0" err="1"/>
              <a:t>evoked</a:t>
            </a:r>
            <a:r>
              <a:rPr lang="de-CH" dirty="0"/>
              <a:t> </a:t>
            </a:r>
            <a:r>
              <a:rPr lang="de-CH" dirty="0" err="1"/>
              <a:t>by</a:t>
            </a:r>
            <a:r>
              <a:rPr lang="de-CH" dirty="0"/>
              <a:t> FES </a:t>
            </a:r>
            <a:r>
              <a:rPr lang="de-CH" dirty="0" err="1"/>
              <a:t>use</a:t>
            </a:r>
            <a:r>
              <a:rPr lang="de-CH" dirty="0"/>
              <a:t> </a:t>
            </a:r>
            <a:r>
              <a:rPr lang="de-CH" dirty="0" err="1"/>
              <a:t>the</a:t>
            </a:r>
            <a:r>
              <a:rPr lang="de-CH" dirty="0"/>
              <a:t> </a:t>
            </a:r>
            <a:r>
              <a:rPr lang="de-CH" dirty="0" err="1"/>
              <a:t>patient’s</a:t>
            </a:r>
            <a:r>
              <a:rPr lang="de-CH" dirty="0"/>
              <a:t> </a:t>
            </a:r>
            <a:r>
              <a:rPr lang="de-CH" dirty="0" err="1"/>
              <a:t>own</a:t>
            </a:r>
            <a:r>
              <a:rPr lang="de-CH" dirty="0"/>
              <a:t> </a:t>
            </a:r>
            <a:r>
              <a:rPr lang="de-CH" dirty="0" err="1"/>
              <a:t>muscles</a:t>
            </a:r>
            <a:r>
              <a:rPr lang="de-CH" dirty="0"/>
              <a:t> </a:t>
            </a:r>
            <a:r>
              <a:rPr lang="de-CH" dirty="0" err="1"/>
              <a:t>and</a:t>
            </a:r>
            <a:r>
              <a:rPr lang="de-CH" dirty="0"/>
              <a:t> </a:t>
            </a:r>
            <a:r>
              <a:rPr lang="de-CH" dirty="0" err="1"/>
              <a:t>metabolic</a:t>
            </a:r>
            <a:r>
              <a:rPr lang="de-CH" dirty="0"/>
              <a:t> </a:t>
            </a:r>
            <a:r>
              <a:rPr lang="de-CH" dirty="0" err="1"/>
              <a:t>energy</a:t>
            </a:r>
            <a:r>
              <a:rPr lang="de-CH" dirty="0"/>
              <a:t>.</a:t>
            </a:r>
          </a:p>
          <a:p>
            <a:endParaRPr lang="de-CH" dirty="0"/>
          </a:p>
          <a:p>
            <a:endParaRPr lang="de-CH" dirty="0"/>
          </a:p>
          <a:p>
            <a:r>
              <a:rPr lang="de-CH" dirty="0" err="1"/>
              <a:t>Contraindications</a:t>
            </a:r>
            <a:r>
              <a:rPr lang="de-CH" dirty="0"/>
              <a:t>:</a:t>
            </a:r>
          </a:p>
          <a:p>
            <a:r>
              <a:rPr lang="en-GB" altLang="en-US" sz="1200" dirty="0"/>
              <a:t>Poor skin condition</a:t>
            </a:r>
          </a:p>
          <a:p>
            <a:r>
              <a:rPr lang="en-GB" altLang="en-US" sz="1200" dirty="0"/>
              <a:t>Poorly controlled epilepsy</a:t>
            </a:r>
          </a:p>
          <a:p>
            <a:r>
              <a:rPr lang="en-GB" altLang="en-US" sz="1200" dirty="0"/>
              <a:t>A history of significant autonomic </a:t>
            </a:r>
            <a:r>
              <a:rPr lang="en-GB" altLang="en-US" sz="1200" dirty="0" err="1"/>
              <a:t>dysreflexia</a:t>
            </a:r>
            <a:r>
              <a:rPr lang="en-GB" altLang="en-US" sz="1200" dirty="0"/>
              <a:t> in incomplete spinal cord injury above T6 </a:t>
            </a:r>
          </a:p>
          <a:p>
            <a:r>
              <a:rPr lang="en-GB" altLang="en-US" sz="1200" dirty="0"/>
              <a:t>Pregnancy</a:t>
            </a:r>
          </a:p>
          <a:p>
            <a:r>
              <a:rPr lang="en-GB" altLang="en-US" sz="1200" dirty="0"/>
              <a:t>Active medical implants such as cardiac pacemakers or other devices</a:t>
            </a:r>
          </a:p>
          <a:p>
            <a:r>
              <a:rPr lang="en-GB" altLang="en-US" sz="1200" dirty="0"/>
              <a:t>Patients with a cancerous tumour in the area of the ES should be excluded as increased local blood flow may increase tumour growth</a:t>
            </a:r>
          </a:p>
          <a:p>
            <a:r>
              <a:rPr lang="en-GB" altLang="en-US" sz="1200" dirty="0"/>
              <a:t>Patients with exposed orthopaedic metal work in the area of ES</a:t>
            </a:r>
          </a:p>
          <a:p>
            <a:endParaRPr lang="de-CH" dirty="0"/>
          </a:p>
          <a:p>
            <a:r>
              <a:rPr lang="en-US" sz="1200" b="0" i="0" u="none" strike="noStrike" kern="1200" baseline="0" dirty="0">
                <a:solidFill>
                  <a:schemeClr val="tx1"/>
                </a:solidFill>
                <a:latin typeface="+mn-lt"/>
                <a:ea typeface="+mn-ea"/>
                <a:cs typeface="+mn-cs"/>
              </a:rPr>
              <a:t>Contraindications</a:t>
            </a:r>
          </a:p>
          <a:p>
            <a:r>
              <a:rPr lang="en-US" sz="1200" b="0" i="0" u="none" strike="noStrike" kern="1200" baseline="0" dirty="0">
                <a:solidFill>
                  <a:schemeClr val="tx1"/>
                </a:solidFill>
                <a:latin typeface="+mn-lt"/>
                <a:ea typeface="+mn-ea"/>
                <a:cs typeface="+mn-cs"/>
              </a:rPr>
              <a:t>- Pacemaker</a:t>
            </a:r>
          </a:p>
          <a:p>
            <a:r>
              <a:rPr lang="en-US" sz="1200" b="0" i="0" u="none" strike="noStrike" kern="1200" baseline="0" dirty="0">
                <a:solidFill>
                  <a:schemeClr val="tx1"/>
                </a:solidFill>
                <a:latin typeface="+mn-lt"/>
                <a:ea typeface="+mn-ea"/>
                <a:cs typeface="+mn-cs"/>
              </a:rPr>
              <a:t>- Peripheral vascular disease if possibility of causing thrombi to loosen</a:t>
            </a:r>
          </a:p>
          <a:p>
            <a:r>
              <a:rPr lang="en-US" sz="1200" b="0" i="0" u="none" strike="noStrike" kern="1200" baseline="0" dirty="0">
                <a:solidFill>
                  <a:schemeClr val="tx1"/>
                </a:solidFill>
                <a:latin typeface="+mn-lt"/>
                <a:ea typeface="+mn-ea"/>
                <a:cs typeface="+mn-cs"/>
              </a:rPr>
              <a:t>- Hypertension or hypotension can affect autonomic responses</a:t>
            </a:r>
          </a:p>
          <a:p>
            <a:r>
              <a:rPr lang="en-US" sz="1200" b="0" i="0" u="none" strike="noStrike" kern="1200" baseline="0" dirty="0">
                <a:solidFill>
                  <a:schemeClr val="tx1"/>
                </a:solidFill>
                <a:latin typeface="+mn-lt"/>
                <a:ea typeface="+mn-ea"/>
                <a:cs typeface="+mn-cs"/>
              </a:rPr>
              <a:t>- Areas of excessive adipose tissue increase impedance</a:t>
            </a:r>
          </a:p>
          <a:p>
            <a:r>
              <a:rPr lang="en-US" sz="1200" b="0" i="0" u="none" strike="noStrike" kern="1200" baseline="0" dirty="0">
                <a:solidFill>
                  <a:schemeClr val="tx1"/>
                </a:solidFill>
                <a:latin typeface="+mn-lt"/>
                <a:ea typeface="+mn-ea"/>
                <a:cs typeface="+mn-cs"/>
              </a:rPr>
              <a:t>- Neoplastic tissue</a:t>
            </a:r>
          </a:p>
          <a:p>
            <a:r>
              <a:rPr lang="en-US" sz="1200" b="0" i="0" u="none" strike="noStrike" kern="1200" baseline="0" dirty="0">
                <a:solidFill>
                  <a:schemeClr val="tx1"/>
                </a:solidFill>
                <a:latin typeface="+mn-lt"/>
                <a:ea typeface="+mn-ea"/>
                <a:cs typeface="+mn-cs"/>
              </a:rPr>
              <a:t>- Active infection</a:t>
            </a:r>
          </a:p>
          <a:p>
            <a:r>
              <a:rPr lang="en-US" sz="1200" b="0" i="0" u="none" strike="noStrike" kern="1200" baseline="0" dirty="0">
                <a:solidFill>
                  <a:schemeClr val="tx1"/>
                </a:solidFill>
                <a:latin typeface="+mn-lt"/>
                <a:ea typeface="+mn-ea"/>
                <a:cs typeface="+mn-cs"/>
              </a:rPr>
              <a:t>- Devitalized skin due to </a:t>
            </a:r>
            <a:r>
              <a:rPr lang="en-US" sz="1200" b="0" i="0" u="none" strike="noStrike" kern="1200" baseline="0" dirty="0" err="1">
                <a:solidFill>
                  <a:schemeClr val="tx1"/>
                </a:solidFill>
                <a:latin typeface="+mn-lt"/>
                <a:ea typeface="+mn-ea"/>
                <a:cs typeface="+mn-cs"/>
              </a:rPr>
              <a:t>xray</a:t>
            </a:r>
            <a:r>
              <a:rPr lang="en-US" sz="1200" b="0" i="0" u="none" strike="noStrike" kern="1200" baseline="0" dirty="0">
                <a:solidFill>
                  <a:schemeClr val="tx1"/>
                </a:solidFill>
                <a:latin typeface="+mn-lt"/>
                <a:ea typeface="+mn-ea"/>
                <a:cs typeface="+mn-cs"/>
              </a:rPr>
              <a:t> therapy</a:t>
            </a:r>
          </a:p>
          <a:p>
            <a:r>
              <a:rPr lang="en-US" sz="1200" b="0" i="0" u="none" strike="noStrike" kern="1200" baseline="0" dirty="0">
                <a:solidFill>
                  <a:schemeClr val="tx1"/>
                </a:solidFill>
                <a:latin typeface="+mn-lt"/>
                <a:ea typeface="+mn-ea"/>
                <a:cs typeface="+mn-cs"/>
              </a:rPr>
              <a:t>- Cognitive issues affecting ability to provide feedback</a:t>
            </a:r>
          </a:p>
          <a:p>
            <a:r>
              <a:rPr lang="en-US" sz="1200" b="0" i="0" u="none" strike="noStrike" kern="1200" baseline="0" dirty="0">
                <a:solidFill>
                  <a:schemeClr val="tx1"/>
                </a:solidFill>
                <a:latin typeface="+mn-lt"/>
                <a:ea typeface="+mn-ea"/>
                <a:cs typeface="+mn-cs"/>
              </a:rPr>
              <a:t>- Not over carotid sinus</a:t>
            </a:r>
          </a:p>
          <a:p>
            <a:r>
              <a:rPr lang="en-US" sz="1200" b="0" i="0" u="none" strike="noStrike" kern="1200" baseline="0" dirty="0">
                <a:solidFill>
                  <a:schemeClr val="tx1"/>
                </a:solidFill>
                <a:latin typeface="+mn-lt"/>
                <a:ea typeface="+mn-ea"/>
                <a:cs typeface="+mn-cs"/>
              </a:rPr>
              <a:t>- Not over thoracic region</a:t>
            </a:r>
          </a:p>
          <a:p>
            <a:r>
              <a:rPr lang="en-US" sz="1200" b="0" i="0" u="none" strike="noStrike" kern="1200" baseline="0" dirty="0">
                <a:solidFill>
                  <a:schemeClr val="tx1"/>
                </a:solidFill>
                <a:latin typeface="+mn-lt"/>
                <a:ea typeface="+mn-ea"/>
                <a:cs typeface="+mn-cs"/>
              </a:rPr>
              <a:t>- Not over phrenic nerve</a:t>
            </a:r>
          </a:p>
          <a:p>
            <a:r>
              <a:rPr lang="en-US" sz="1200" b="0" i="0" u="none" strike="noStrike" kern="1200" baseline="0" dirty="0">
                <a:solidFill>
                  <a:schemeClr val="tx1"/>
                </a:solidFill>
                <a:latin typeface="+mn-lt"/>
                <a:ea typeface="+mn-ea"/>
                <a:cs typeface="+mn-cs"/>
              </a:rPr>
              <a:t>- Not over trunk if pregnant 11</a:t>
            </a:r>
          </a:p>
          <a:p>
            <a:endParaRPr lang="de-CH" dirty="0"/>
          </a:p>
          <a:p>
            <a:r>
              <a:rPr lang="de-CH" dirty="0" err="1"/>
              <a:t>Several</a:t>
            </a:r>
            <a:r>
              <a:rPr lang="de-CH" dirty="0"/>
              <a:t> </a:t>
            </a:r>
            <a:r>
              <a:rPr lang="de-CH" dirty="0" err="1"/>
              <a:t>contraindications</a:t>
            </a:r>
            <a:endParaRPr lang="de-CH" dirty="0"/>
          </a:p>
          <a:p>
            <a:r>
              <a:rPr lang="en-US" dirty="0"/>
              <a:t>Muscle fatigue – increases with increased frequency and intensity of stimulation4,7</a:t>
            </a:r>
          </a:p>
          <a:p>
            <a:r>
              <a:rPr lang="en-US" dirty="0"/>
              <a:t> Pain4,6</a:t>
            </a:r>
          </a:p>
          <a:p>
            <a:r>
              <a:rPr lang="en-US" dirty="0"/>
              <a:t> skin irritation4</a:t>
            </a:r>
          </a:p>
          <a:p>
            <a:r>
              <a:rPr lang="en-US" dirty="0"/>
              <a:t> unrealistic expectations4</a:t>
            </a:r>
          </a:p>
          <a:p>
            <a:r>
              <a:rPr lang="en-US" dirty="0"/>
              <a:t> multichannel surface systems can be cumbersome to apply and wear7,8</a:t>
            </a:r>
          </a:p>
          <a:p>
            <a:r>
              <a:rPr lang="en-US" dirty="0"/>
              <a:t> accurate electrode placement6,7</a:t>
            </a:r>
          </a:p>
          <a:p>
            <a:endParaRPr lang="de-CH" dirty="0"/>
          </a:p>
          <a:p>
            <a:endParaRPr lang="de-CH" dirty="0"/>
          </a:p>
          <a:p>
            <a:r>
              <a:rPr lang="en-US" sz="1200" b="0" i="0" u="none" strike="noStrike" kern="1200" baseline="0" dirty="0">
                <a:solidFill>
                  <a:schemeClr val="tx1"/>
                </a:solidFill>
                <a:latin typeface="+mn-lt"/>
                <a:ea typeface="+mn-ea"/>
                <a:cs typeface="+mn-cs"/>
              </a:rPr>
              <a:t>Some of the difficulty with using FES for the hemiplegic shoulder are:</a:t>
            </a:r>
          </a:p>
          <a:p>
            <a:r>
              <a:rPr lang="en-US" sz="1200" b="0" i="0" u="none" strike="noStrike" kern="1200" baseline="0" dirty="0">
                <a:solidFill>
                  <a:schemeClr val="tx1"/>
                </a:solidFill>
                <a:latin typeface="+mn-lt"/>
                <a:ea typeface="+mn-ea"/>
                <a:cs typeface="+mn-cs"/>
              </a:rPr>
              <a:t>- Cutaneous pain receptors are stimulated which affects tolerance and compliance</a:t>
            </a:r>
          </a:p>
          <a:p>
            <a:r>
              <a:rPr lang="en-US" sz="1200" b="0" i="0" u="none" strike="noStrike" kern="1200" baseline="0" dirty="0">
                <a:solidFill>
                  <a:schemeClr val="tx1"/>
                </a:solidFill>
                <a:latin typeface="+mn-lt"/>
                <a:ea typeface="+mn-ea"/>
                <a:cs typeface="+mn-cs"/>
              </a:rPr>
              <a:t>- Difficult to activate deep muscles</a:t>
            </a:r>
          </a:p>
          <a:p>
            <a:r>
              <a:rPr lang="en-US" sz="1200" b="0" i="0" u="none" strike="noStrike" kern="1200" baseline="0" dirty="0">
                <a:solidFill>
                  <a:schemeClr val="tx1"/>
                </a:solidFill>
                <a:latin typeface="+mn-lt"/>
                <a:ea typeface="+mn-ea"/>
                <a:cs typeface="+mn-cs"/>
              </a:rPr>
              <a:t>- Difficult to control the level of contraction</a:t>
            </a:r>
          </a:p>
          <a:p>
            <a:r>
              <a:rPr lang="en-US" sz="1200" b="0" i="0" u="none" strike="noStrike" kern="1200" baseline="0" dirty="0">
                <a:solidFill>
                  <a:schemeClr val="tx1"/>
                </a:solidFill>
                <a:latin typeface="+mn-lt"/>
                <a:ea typeface="+mn-ea"/>
                <a:cs typeface="+mn-cs"/>
              </a:rPr>
              <a:t>- Accurate electrode placement and finding the stimulation parameters that are</a:t>
            </a:r>
          </a:p>
          <a:p>
            <a:r>
              <a:rPr lang="en-US" sz="1200" b="0" i="0" u="none" strike="noStrike" kern="1200" baseline="0" dirty="0">
                <a:solidFill>
                  <a:schemeClr val="tx1"/>
                </a:solidFill>
                <a:latin typeface="+mn-lt"/>
                <a:ea typeface="+mn-ea"/>
                <a:cs typeface="+mn-cs"/>
              </a:rPr>
              <a:t>tolerated and achieve the desired affect requires skill and experience6</a:t>
            </a:r>
          </a:p>
          <a:p>
            <a:endParaRPr lang="de-CH" dirty="0"/>
          </a:p>
          <a:p>
            <a:endParaRPr lang="de-CH" dirty="0"/>
          </a:p>
          <a:p>
            <a:r>
              <a:rPr lang="de-CH" dirty="0" err="1"/>
              <a:t>Alon</a:t>
            </a:r>
            <a:r>
              <a:rPr lang="de-CH" baseline="0" dirty="0"/>
              <a:t> et al. 2013</a:t>
            </a:r>
          </a:p>
          <a:p>
            <a:endParaRPr lang="de-CH" baseline="0" dirty="0"/>
          </a:p>
          <a:p>
            <a:r>
              <a:rPr lang="en-US" dirty="0"/>
              <a:t>It is not possible to move the shoulder and various other joints through its full range of motion. A main reason is that most FES systems only offer 2 channels thus enabling concurrent stimulation of only 2-3 muscles out of at least a dozen needed for full flexion or abduction [30]. Another reason is that some muscles are inaccessible due to being located very deep or covering by different muscles. . </a:t>
            </a:r>
          </a:p>
          <a:p>
            <a:endParaRPr lang="en-US" dirty="0"/>
          </a:p>
          <a:p>
            <a:r>
              <a:rPr lang="en-US" dirty="0"/>
              <a:t>Involuntary muscle activation because of spasticity and unstable joints as a result of damage to the brain further limit ROM of some body parts (shoulder, hip). Some muscles also require very strong contraction that most patients could not tolerate particularly if the electrodes are small relative to the size of the muscle mass. Collectively, the limited ROM FES can generate is closely associated with subject inability to tolerate the inevitable sensation that accompanies the contraction. </a:t>
            </a:r>
          </a:p>
          <a:p>
            <a:endParaRPr lang="en-US" dirty="0"/>
          </a:p>
          <a:p>
            <a:r>
              <a:rPr lang="en-US" dirty="0"/>
              <a:t>Whereas most patients can be conditioned to tolerate the stimulation, individual patients’ tolerances vary considerably, and all patients can only tolerate so much (</a:t>
            </a:r>
            <a:r>
              <a:rPr lang="en-US" dirty="0" err="1"/>
              <a:t>Alon</a:t>
            </a:r>
            <a:r>
              <a:rPr lang="en-US" dirty="0"/>
              <a:t> and Smith 2005).</a:t>
            </a:r>
          </a:p>
          <a:p>
            <a:endParaRPr lang="en-US" dirty="0"/>
          </a:p>
          <a:p>
            <a:r>
              <a:rPr lang="en-US" dirty="0"/>
              <a:t>Finally, FES appears minimally effective in generating movements along longitudinal axis such as pronation-supination of the forearm, external-internal rotation at the </a:t>
            </a:r>
            <a:r>
              <a:rPr lang="en-US" dirty="0" err="1"/>
              <a:t>gleno</a:t>
            </a:r>
            <a:r>
              <a:rPr lang="en-US" dirty="0"/>
              <a:t>-humeral joint and at the hip.</a:t>
            </a:r>
          </a:p>
          <a:p>
            <a:endParaRPr lang="en-US" dirty="0"/>
          </a:p>
          <a:p>
            <a:r>
              <a:rPr lang="en-US" dirty="0"/>
              <a:t>The safety of using FES is not known during pregnancy and thus should not be used, and FES is contra-indicated if the patient also has an implanted electronic device (non-invasive FES). FES should not be applied over irritated or open skin lesions as it is likely to increase irritation and further damage the lesion. In frequently, patients may become dizzy, have shortness of breath, or develop temporary headaches. Clinicians must be aware of these rare episodes and stop the stimulation if the patient reports any unwanted response.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t>39</a:t>
            </a:fld>
            <a:endParaRPr lang="de-CH" dirty="0"/>
          </a:p>
        </p:txBody>
      </p:sp>
    </p:spTree>
    <p:extLst>
      <p:ext uri="{BB962C8B-B14F-4D97-AF65-F5344CB8AC3E}">
        <p14:creationId xmlns:p14="http://schemas.microsoft.com/office/powerpoint/2010/main" val="25961667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41</a:t>
            </a:fld>
            <a:endParaRPr lang="de-CH" dirty="0"/>
          </a:p>
        </p:txBody>
      </p:sp>
    </p:spTree>
    <p:extLst>
      <p:ext uri="{BB962C8B-B14F-4D97-AF65-F5344CB8AC3E}">
        <p14:creationId xmlns:p14="http://schemas.microsoft.com/office/powerpoint/2010/main" val="1228318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42</a:t>
            </a:fld>
            <a:endParaRPr lang="de-CH" dirty="0"/>
          </a:p>
        </p:txBody>
      </p:sp>
    </p:spTree>
    <p:extLst>
      <p:ext uri="{BB962C8B-B14F-4D97-AF65-F5344CB8AC3E}">
        <p14:creationId xmlns:p14="http://schemas.microsoft.com/office/powerpoint/2010/main" val="26102111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43</a:t>
            </a:fld>
            <a:endParaRPr lang="de-CH" dirty="0"/>
          </a:p>
        </p:txBody>
      </p:sp>
    </p:spTree>
    <p:extLst>
      <p:ext uri="{BB962C8B-B14F-4D97-AF65-F5344CB8AC3E}">
        <p14:creationId xmlns:p14="http://schemas.microsoft.com/office/powerpoint/2010/main" val="14346309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Patel S, park H, </a:t>
            </a:r>
            <a:r>
              <a:rPr lang="de-CH" dirty="0" err="1"/>
              <a:t>Bonato</a:t>
            </a:r>
            <a:r>
              <a:rPr lang="de-CH" dirty="0"/>
              <a:t> P, Chan L, Rodgers M (2012) A review of </a:t>
            </a:r>
            <a:r>
              <a:rPr lang="de-CH" dirty="0" err="1"/>
              <a:t>wearable</a:t>
            </a:r>
            <a:r>
              <a:rPr lang="de-CH" baseline="0" dirty="0"/>
              <a:t> sensors and systems with application in rehabilitation. Journal of </a:t>
            </a:r>
            <a:r>
              <a:rPr lang="de-CH" baseline="0" dirty="0" err="1"/>
              <a:t>NeuroEngineering</a:t>
            </a:r>
            <a:r>
              <a:rPr lang="de-CH" baseline="0" dirty="0"/>
              <a:t> and Rehabilitation, 9:21</a:t>
            </a:r>
          </a:p>
          <a:p>
            <a:endParaRPr lang="de-CH" baseline="0" dirty="0"/>
          </a:p>
          <a:p>
            <a:r>
              <a:rPr lang="de-CH" baseline="0" dirty="0"/>
              <a:t>Physiological monitoring could help in both </a:t>
            </a:r>
            <a:r>
              <a:rPr lang="de-CH" baseline="0" dirty="0" err="1"/>
              <a:t>diagnosis</a:t>
            </a:r>
            <a:r>
              <a:rPr lang="de-CH" baseline="0" dirty="0"/>
              <a:t> and </a:t>
            </a:r>
            <a:r>
              <a:rPr lang="de-CH" baseline="0" dirty="0" err="1"/>
              <a:t>ongoing</a:t>
            </a:r>
            <a:r>
              <a:rPr lang="de-CH" baseline="0" dirty="0"/>
              <a:t> treatment of a </a:t>
            </a:r>
            <a:r>
              <a:rPr lang="de-CH" baseline="0" dirty="0" err="1"/>
              <a:t>vast</a:t>
            </a:r>
            <a:r>
              <a:rPr lang="de-CH" baseline="0" dirty="0"/>
              <a:t> number of </a:t>
            </a:r>
            <a:r>
              <a:rPr lang="de-CH" baseline="0" dirty="0" err="1"/>
              <a:t>individulas</a:t>
            </a:r>
            <a:r>
              <a:rPr lang="de-CH" baseline="0" dirty="0"/>
              <a:t> with </a:t>
            </a:r>
            <a:r>
              <a:rPr lang="de-CH" baseline="0" dirty="0" err="1"/>
              <a:t>neurological</a:t>
            </a:r>
            <a:r>
              <a:rPr lang="de-CH" baseline="0" dirty="0"/>
              <a:t>, </a:t>
            </a:r>
            <a:r>
              <a:rPr lang="de-CH" baseline="0" dirty="0" err="1"/>
              <a:t>cardiovascular</a:t>
            </a:r>
            <a:r>
              <a:rPr lang="de-CH" baseline="0" dirty="0"/>
              <a:t> and pulmonary </a:t>
            </a:r>
            <a:r>
              <a:rPr lang="de-CH" baseline="0" dirty="0" err="1"/>
              <a:t>diseases</a:t>
            </a:r>
            <a:r>
              <a:rPr lang="de-CH" baseline="0" dirty="0"/>
              <a:t> such as </a:t>
            </a:r>
            <a:r>
              <a:rPr lang="de-CH" baseline="0" dirty="0" err="1"/>
              <a:t>seizures</a:t>
            </a:r>
            <a:r>
              <a:rPr lang="de-CH" baseline="0" dirty="0"/>
              <a:t>, </a:t>
            </a:r>
            <a:r>
              <a:rPr lang="de-CH" baseline="0" dirty="0" err="1"/>
              <a:t>hypertension</a:t>
            </a:r>
            <a:r>
              <a:rPr lang="de-CH" baseline="0" dirty="0"/>
              <a:t>, </a:t>
            </a:r>
            <a:r>
              <a:rPr lang="de-CH" baseline="0" dirty="0" err="1"/>
              <a:t>dysrthymias</a:t>
            </a:r>
            <a:r>
              <a:rPr lang="de-CH" baseline="0" dirty="0"/>
              <a:t> and </a:t>
            </a:r>
            <a:r>
              <a:rPr lang="de-CH" baseline="0" dirty="0" err="1"/>
              <a:t>asthma</a:t>
            </a:r>
            <a:r>
              <a:rPr lang="de-CH" baseline="0" dirty="0"/>
              <a:t>.</a:t>
            </a:r>
          </a:p>
          <a:p>
            <a:endParaRPr lang="de-CH" baseline="0" dirty="0"/>
          </a:p>
          <a:p>
            <a:r>
              <a:rPr lang="de-CH" baseline="0" dirty="0"/>
              <a:t>Home based motion sensing </a:t>
            </a:r>
            <a:r>
              <a:rPr lang="de-CH" baseline="0" dirty="0" err="1"/>
              <a:t>might</a:t>
            </a:r>
            <a:r>
              <a:rPr lang="de-CH" baseline="0" dirty="0"/>
              <a:t> </a:t>
            </a:r>
            <a:r>
              <a:rPr lang="de-CH" baseline="0" dirty="0" err="1"/>
              <a:t>assist</a:t>
            </a:r>
            <a:r>
              <a:rPr lang="de-CH" baseline="0" dirty="0"/>
              <a:t> in falls </a:t>
            </a:r>
            <a:r>
              <a:rPr lang="de-CH" baseline="0" dirty="0" err="1"/>
              <a:t>prevention</a:t>
            </a:r>
            <a:r>
              <a:rPr lang="de-CH" baseline="0" dirty="0"/>
              <a:t> and help </a:t>
            </a:r>
            <a:r>
              <a:rPr lang="de-CH" baseline="0" dirty="0" err="1"/>
              <a:t>maximize</a:t>
            </a:r>
            <a:r>
              <a:rPr lang="de-CH" baseline="0" dirty="0"/>
              <a:t> an </a:t>
            </a:r>
            <a:r>
              <a:rPr lang="de-CH" baseline="0" dirty="0" err="1"/>
              <a:t>individual’s</a:t>
            </a:r>
            <a:r>
              <a:rPr lang="de-CH" baseline="0" dirty="0"/>
              <a:t> </a:t>
            </a:r>
            <a:r>
              <a:rPr lang="de-CH" baseline="0" dirty="0" err="1"/>
              <a:t>independence</a:t>
            </a:r>
            <a:r>
              <a:rPr lang="de-CH" baseline="0" dirty="0"/>
              <a:t> and community participation. Remote monitoring systems have the potential to </a:t>
            </a:r>
            <a:r>
              <a:rPr lang="de-CH" baseline="0" dirty="0" err="1"/>
              <a:t>mitigate</a:t>
            </a:r>
            <a:r>
              <a:rPr lang="de-CH" baseline="0" dirty="0"/>
              <a:t> </a:t>
            </a:r>
            <a:r>
              <a:rPr lang="de-CH" baseline="0" dirty="0" err="1"/>
              <a:t>problematic</a:t>
            </a:r>
            <a:r>
              <a:rPr lang="de-CH" baseline="0" dirty="0"/>
              <a:t> patient access issues</a:t>
            </a: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44</a:t>
            </a:fld>
            <a:endParaRPr lang="de-CH" dirty="0"/>
          </a:p>
        </p:txBody>
      </p:sp>
    </p:spTree>
    <p:extLst>
      <p:ext uri="{BB962C8B-B14F-4D97-AF65-F5344CB8AC3E}">
        <p14:creationId xmlns:p14="http://schemas.microsoft.com/office/powerpoint/2010/main" val="29882265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45</a:t>
            </a:fld>
            <a:endParaRPr lang="de-CH" dirty="0"/>
          </a:p>
        </p:txBody>
      </p:sp>
    </p:spTree>
    <p:extLst>
      <p:ext uri="{BB962C8B-B14F-4D97-AF65-F5344CB8AC3E}">
        <p14:creationId xmlns:p14="http://schemas.microsoft.com/office/powerpoint/2010/main" val="3978945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a:t>
            </a:fld>
            <a:endParaRPr lang="de-CH" dirty="0"/>
          </a:p>
        </p:txBody>
      </p:sp>
    </p:spTree>
    <p:extLst>
      <p:ext uri="{BB962C8B-B14F-4D97-AF65-F5344CB8AC3E}">
        <p14:creationId xmlns:p14="http://schemas.microsoft.com/office/powerpoint/2010/main" val="24679360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46</a:t>
            </a:fld>
            <a:endParaRPr lang="de-CH" dirty="0"/>
          </a:p>
        </p:txBody>
      </p:sp>
    </p:spTree>
    <p:extLst>
      <p:ext uri="{BB962C8B-B14F-4D97-AF65-F5344CB8AC3E}">
        <p14:creationId xmlns:p14="http://schemas.microsoft.com/office/powerpoint/2010/main" val="42623768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47</a:t>
            </a:fld>
            <a:endParaRPr lang="de-CH" dirty="0"/>
          </a:p>
        </p:txBody>
      </p:sp>
    </p:spTree>
    <p:extLst>
      <p:ext uri="{BB962C8B-B14F-4D97-AF65-F5344CB8AC3E}">
        <p14:creationId xmlns:p14="http://schemas.microsoft.com/office/powerpoint/2010/main" val="32288922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Weiss PL, Rand D, Katz N, </a:t>
            </a:r>
            <a:r>
              <a:rPr lang="de-CH" dirty="0" err="1"/>
              <a:t>Kizony</a:t>
            </a:r>
            <a:r>
              <a:rPr lang="de-CH" dirty="0"/>
              <a:t> R (2004)</a:t>
            </a:r>
            <a:r>
              <a:rPr lang="de-CH" baseline="0" dirty="0"/>
              <a:t> Video capture virtual reality as a flexible and </a:t>
            </a:r>
            <a:r>
              <a:rPr lang="de-CH" baseline="0" dirty="0" err="1"/>
              <a:t>effective</a:t>
            </a:r>
            <a:r>
              <a:rPr lang="de-CH" baseline="0" dirty="0"/>
              <a:t> rehabilitation tool. J </a:t>
            </a:r>
            <a:r>
              <a:rPr lang="de-CH" baseline="0" dirty="0" err="1"/>
              <a:t>Neuroeng</a:t>
            </a:r>
            <a:r>
              <a:rPr lang="de-CH" baseline="0" dirty="0"/>
              <a:t> </a:t>
            </a:r>
            <a:r>
              <a:rPr lang="de-CH" baseline="0" dirty="0" err="1"/>
              <a:t>Rehabil</a:t>
            </a:r>
            <a:r>
              <a:rPr lang="de-CH" baseline="0" dirty="0"/>
              <a:t> 1 (1):12</a:t>
            </a:r>
          </a:p>
          <a:p>
            <a:endParaRPr lang="de-CH" baseline="0" dirty="0"/>
          </a:p>
          <a:p>
            <a:r>
              <a:rPr lang="de-CH" baseline="0" dirty="0"/>
              <a:t>Holden MK, Todorov E, Callahan J, </a:t>
            </a:r>
            <a:r>
              <a:rPr lang="de-CH" baseline="0" dirty="0" err="1"/>
              <a:t>Bizzi</a:t>
            </a:r>
            <a:r>
              <a:rPr lang="de-CH" baseline="0" dirty="0"/>
              <a:t> E (1999) Virtual environment training </a:t>
            </a:r>
            <a:r>
              <a:rPr lang="de-CH" baseline="0" dirty="0" err="1"/>
              <a:t>improves</a:t>
            </a:r>
            <a:r>
              <a:rPr lang="de-CH" baseline="0" dirty="0"/>
              <a:t> motor performance in two patients with stroke: </a:t>
            </a:r>
            <a:r>
              <a:rPr lang="de-CH" baseline="0" dirty="0" err="1"/>
              <a:t>case</a:t>
            </a:r>
            <a:r>
              <a:rPr lang="de-CH" baseline="0" dirty="0"/>
              <a:t> report. Neurology Report 23, 57-67</a:t>
            </a:r>
          </a:p>
          <a:p>
            <a:endParaRPr lang="de-CH" baseline="0" dirty="0"/>
          </a:p>
          <a:p>
            <a:endParaRPr lang="de-CH" baseline="0" dirty="0"/>
          </a:p>
          <a:p>
            <a:r>
              <a:rPr lang="de-CH" baseline="0" dirty="0"/>
              <a:t>Virtual enviornment:</a:t>
            </a:r>
          </a:p>
          <a:p>
            <a:r>
              <a:rPr lang="de-CH" baseline="0" dirty="0"/>
              <a:t>http://clipartist.net/svg/monitor-screen-may-2011/</a:t>
            </a:r>
          </a:p>
          <a:p>
            <a:endParaRPr lang="de-CH" baseline="0" dirty="0"/>
          </a:p>
          <a:p>
            <a:r>
              <a:rPr lang="de-CH" dirty="0"/>
              <a:t>Virtual reality device:</a:t>
            </a:r>
          </a:p>
          <a:p>
            <a:r>
              <a:rPr lang="de-CH" dirty="0"/>
              <a:t>http://products.iisartonline.org/</a:t>
            </a:r>
          </a:p>
          <a:p>
            <a:endParaRPr lang="de-CH" dirty="0"/>
          </a:p>
          <a:p>
            <a:r>
              <a:rPr lang="de-CH" dirty="0" err="1"/>
              <a:t>Kiper</a:t>
            </a:r>
            <a:r>
              <a:rPr lang="de-CH" dirty="0"/>
              <a:t> lecture</a:t>
            </a:r>
          </a:p>
          <a:p>
            <a:endParaRPr lang="de-CH" dirty="0"/>
          </a:p>
          <a:p>
            <a:r>
              <a:rPr lang="en-US" dirty="0"/>
              <a:t>Virtual Reality refers to a high-end user interface that involves real-time simulation and interactions through </a:t>
            </a:r>
            <a:r>
              <a:rPr lang="de-CH" dirty="0"/>
              <a:t>multiple sensory </a:t>
            </a:r>
            <a:r>
              <a:rPr lang="de-CH" dirty="0" err="1"/>
              <a:t>channels</a:t>
            </a:r>
            <a:r>
              <a:rPr lang="de-CH" dirty="0"/>
              <a:t>. </a:t>
            </a:r>
          </a:p>
          <a:p>
            <a:endParaRPr lang="de-CH" dirty="0"/>
          </a:p>
          <a:p>
            <a:r>
              <a:rPr lang="de-CH" dirty="0"/>
              <a:t>Why use VR: </a:t>
            </a:r>
            <a:r>
              <a:rPr lang="en-US" dirty="0"/>
              <a:t>VR is able to immerse you in a computer-generated world of your own making: a room, a city, the interior of human body. With VR, you can explore any uncharted territory of the human imagination.</a:t>
            </a:r>
          </a:p>
          <a:p>
            <a:endParaRPr lang="de-CH" dirty="0"/>
          </a:p>
          <a:p>
            <a:r>
              <a:rPr lang="de-CH" dirty="0"/>
              <a:t>Image (</a:t>
            </a:r>
            <a:r>
              <a:rPr lang="de-CH" dirty="0" err="1"/>
              <a:t>immersion</a:t>
            </a:r>
            <a:r>
              <a:rPr lang="de-CH" dirty="0"/>
              <a:t> </a:t>
            </a:r>
            <a:r>
              <a:rPr lang="de-CH" dirty="0" err="1"/>
              <a:t>glove</a:t>
            </a:r>
            <a:r>
              <a:rPr lang="de-CH" dirty="0"/>
              <a:t>)</a:t>
            </a:r>
          </a:p>
          <a:p>
            <a:r>
              <a:rPr lang="de-CH" dirty="0"/>
              <a:t>http://cb.nowan.net/blog/state-of-vr/state-of-vr-devices/#haptics</a:t>
            </a:r>
          </a:p>
        </p:txBody>
      </p:sp>
      <p:sp>
        <p:nvSpPr>
          <p:cNvPr id="4" name="Slide Number Placeholder 3"/>
          <p:cNvSpPr>
            <a:spLocks noGrp="1"/>
          </p:cNvSpPr>
          <p:nvPr>
            <p:ph type="sldNum" sz="quarter" idx="10"/>
          </p:nvPr>
        </p:nvSpPr>
        <p:spPr/>
        <p:txBody>
          <a:bodyPr/>
          <a:lstStyle/>
          <a:p>
            <a:fld id="{4A5CCBA3-A251-43A9-B1B9-B309A3F689C0}" type="slidenum">
              <a:rPr lang="de-CH" smtClean="0"/>
              <a:t>49</a:t>
            </a:fld>
            <a:endParaRPr lang="de-CH" dirty="0"/>
          </a:p>
        </p:txBody>
      </p:sp>
    </p:spTree>
    <p:extLst>
      <p:ext uri="{BB962C8B-B14F-4D97-AF65-F5344CB8AC3E}">
        <p14:creationId xmlns:p14="http://schemas.microsoft.com/office/powerpoint/2010/main" val="10681158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The virtual reality experience is multidimensional and </a:t>
            </a:r>
            <a:r>
              <a:rPr lang="de-CH" dirty="0" err="1"/>
              <a:t>appears</a:t>
            </a:r>
            <a:r>
              <a:rPr lang="de-CH" dirty="0"/>
              <a:t> to be </a:t>
            </a:r>
            <a:r>
              <a:rPr lang="de-CH" dirty="0" err="1"/>
              <a:t>influenced</a:t>
            </a:r>
            <a:r>
              <a:rPr lang="de-CH" dirty="0"/>
              <a:t> by many</a:t>
            </a:r>
            <a:r>
              <a:rPr lang="de-CH" baseline="0" dirty="0"/>
              <a:t> parameters </a:t>
            </a:r>
            <a:r>
              <a:rPr lang="de-CH" baseline="0" dirty="0" err="1"/>
              <a:t>whose</a:t>
            </a:r>
            <a:r>
              <a:rPr lang="de-CH" baseline="0" dirty="0"/>
              <a:t> </a:t>
            </a:r>
            <a:r>
              <a:rPr lang="de-CH" baseline="0" dirty="0" err="1"/>
              <a:t>interactions</a:t>
            </a:r>
            <a:r>
              <a:rPr lang="de-CH" baseline="0" dirty="0"/>
              <a:t> remains to be </a:t>
            </a:r>
            <a:r>
              <a:rPr lang="de-CH" baseline="0" dirty="0" err="1"/>
              <a:t>clarified</a:t>
            </a:r>
            <a:r>
              <a:rPr lang="de-CH" baseline="0" dirty="0"/>
              <a:t>. A </a:t>
            </a:r>
            <a:r>
              <a:rPr lang="de-CH" baseline="0" dirty="0" err="1"/>
              <a:t>proposed</a:t>
            </a:r>
            <a:r>
              <a:rPr lang="de-CH" baseline="0" dirty="0"/>
              <a:t> model for virtual reality in rehabilitation is </a:t>
            </a:r>
            <a:r>
              <a:rPr lang="de-CH" baseline="0" dirty="0" err="1"/>
              <a:t>presented</a:t>
            </a:r>
            <a:r>
              <a:rPr lang="de-CH" baseline="0" dirty="0"/>
              <a:t> on this slide. This model was </a:t>
            </a:r>
            <a:r>
              <a:rPr lang="de-CH" baseline="0" dirty="0" err="1"/>
              <a:t>developed</a:t>
            </a:r>
            <a:r>
              <a:rPr lang="de-CH" baseline="0" dirty="0"/>
              <a:t> within the </a:t>
            </a:r>
            <a:r>
              <a:rPr lang="de-CH" baseline="0" dirty="0" err="1"/>
              <a:t>context</a:t>
            </a:r>
            <a:r>
              <a:rPr lang="de-CH" baseline="0" dirty="0"/>
              <a:t> of the International </a:t>
            </a:r>
            <a:r>
              <a:rPr lang="de-CH" baseline="0" dirty="0" err="1"/>
              <a:t>Classification</a:t>
            </a:r>
            <a:r>
              <a:rPr lang="de-CH" baseline="0" dirty="0"/>
              <a:t> of </a:t>
            </a:r>
            <a:r>
              <a:rPr lang="de-CH" baseline="0" dirty="0" err="1"/>
              <a:t>Functioning</a:t>
            </a:r>
            <a:r>
              <a:rPr lang="de-CH" baseline="0" dirty="0"/>
              <a:t>, </a:t>
            </a:r>
            <a:r>
              <a:rPr lang="de-CH" baseline="0" dirty="0" err="1"/>
              <a:t>Disability</a:t>
            </a:r>
            <a:r>
              <a:rPr lang="de-CH" baseline="0" dirty="0"/>
              <a:t> and Health (ICF) </a:t>
            </a:r>
            <a:r>
              <a:rPr lang="de-CH" baseline="0" dirty="0" err="1"/>
              <a:t>terminology</a:t>
            </a:r>
            <a:r>
              <a:rPr lang="de-CH" baseline="0" dirty="0"/>
              <a:t> and </a:t>
            </a:r>
            <a:r>
              <a:rPr lang="de-CH" baseline="0" dirty="0" err="1"/>
              <a:t>consits</a:t>
            </a:r>
            <a:r>
              <a:rPr lang="de-CH" baseline="0" dirty="0"/>
              <a:t> of </a:t>
            </a:r>
            <a:r>
              <a:rPr lang="de-CH" baseline="0" dirty="0" err="1"/>
              <a:t>three</a:t>
            </a:r>
            <a:r>
              <a:rPr lang="de-CH" baseline="0" dirty="0"/>
              <a:t> </a:t>
            </a:r>
            <a:r>
              <a:rPr lang="de-CH" baseline="0" dirty="0" err="1"/>
              <a:t>nested</a:t>
            </a:r>
            <a:r>
              <a:rPr lang="de-CH" baseline="0" dirty="0"/>
              <a:t> </a:t>
            </a:r>
            <a:r>
              <a:rPr lang="de-CH" baseline="0" dirty="0" err="1"/>
              <a:t>circles</a:t>
            </a:r>
            <a:r>
              <a:rPr lang="de-CH" baseline="0" dirty="0"/>
              <a:t>, the inner «interaction space», the intermediate «transfer phase» and the </a:t>
            </a:r>
            <a:r>
              <a:rPr lang="de-CH" baseline="0" dirty="0" err="1"/>
              <a:t>outer</a:t>
            </a:r>
            <a:r>
              <a:rPr lang="de-CH" baseline="0" dirty="0"/>
              <a:t> «real world». As </a:t>
            </a:r>
            <a:r>
              <a:rPr lang="de-CH" baseline="0" dirty="0" err="1"/>
              <a:t>represented</a:t>
            </a:r>
            <a:r>
              <a:rPr lang="de-CH" baseline="0" dirty="0"/>
              <a:t> </a:t>
            </a:r>
            <a:r>
              <a:rPr lang="de-CH" baseline="0" dirty="0" err="1"/>
              <a:t>schematically</a:t>
            </a:r>
            <a:r>
              <a:rPr lang="de-CH" baseline="0" dirty="0"/>
              <a:t> on this slide, two </a:t>
            </a:r>
            <a:r>
              <a:rPr lang="de-CH" baseline="0" dirty="0" err="1"/>
              <a:t>primary</a:t>
            </a:r>
            <a:r>
              <a:rPr lang="de-CH" baseline="0" dirty="0"/>
              <a:t> factors within the «interaction space» influence the nature of the interaction between the user and the virtual environment. These include </a:t>
            </a:r>
            <a:r>
              <a:rPr lang="de-CH" baseline="0" dirty="0" err="1"/>
              <a:t>demographic</a:t>
            </a:r>
            <a:r>
              <a:rPr lang="de-CH" baseline="0" dirty="0"/>
              <a:t> factors (e.g. </a:t>
            </a:r>
            <a:r>
              <a:rPr lang="de-CH" baseline="0" dirty="0" err="1"/>
              <a:t>age</a:t>
            </a:r>
            <a:r>
              <a:rPr lang="de-CH" baseline="0" dirty="0"/>
              <a:t>, </a:t>
            </a:r>
            <a:r>
              <a:rPr lang="de-CH" baseline="0" dirty="0" err="1"/>
              <a:t>gender</a:t>
            </a:r>
            <a:r>
              <a:rPr lang="de-CH" baseline="0" dirty="0"/>
              <a:t>, cultural background), body functions (e.g. </a:t>
            </a:r>
            <a:r>
              <a:rPr lang="de-CH" baseline="0" dirty="0" err="1"/>
              <a:t>cognitive</a:t>
            </a:r>
            <a:r>
              <a:rPr lang="de-CH" baseline="0" dirty="0"/>
              <a:t>, sensory, motor) and </a:t>
            </a:r>
            <a:r>
              <a:rPr lang="de-CH" baseline="0" dirty="0" err="1"/>
              <a:t>structures</a:t>
            </a:r>
            <a:r>
              <a:rPr lang="de-CH" baseline="0" dirty="0"/>
              <a:t> (e.g. </a:t>
            </a:r>
            <a:r>
              <a:rPr lang="de-CH" baseline="0" dirty="0" err="1"/>
              <a:t>arms</a:t>
            </a:r>
            <a:r>
              <a:rPr lang="de-CH" baseline="0" dirty="0"/>
              <a:t>, </a:t>
            </a:r>
            <a:r>
              <a:rPr lang="de-CH" baseline="0" dirty="0" err="1"/>
              <a:t>legs</a:t>
            </a:r>
            <a:r>
              <a:rPr lang="de-CH" baseline="0" dirty="0"/>
              <a:t>). The second </a:t>
            </a:r>
            <a:r>
              <a:rPr lang="de-CH" baseline="0" dirty="0" err="1"/>
              <a:t>factor</a:t>
            </a:r>
            <a:r>
              <a:rPr lang="de-CH" baseline="0" dirty="0"/>
              <a:t> </a:t>
            </a:r>
            <a:r>
              <a:rPr lang="de-CH" baseline="0" dirty="0" err="1"/>
              <a:t>relates</a:t>
            </a:r>
            <a:r>
              <a:rPr lang="de-CH" baseline="0" dirty="0"/>
              <a:t> to characteristics of the virtual environment including both the type of VR platform and ist </a:t>
            </a:r>
            <a:r>
              <a:rPr lang="de-CH" baseline="0" dirty="0" err="1"/>
              <a:t>underlaying</a:t>
            </a:r>
            <a:r>
              <a:rPr lang="de-CH" baseline="0" dirty="0"/>
              <a:t> technology (</a:t>
            </a:r>
            <a:r>
              <a:rPr lang="de-CH" baseline="0" dirty="0" err="1"/>
              <a:t>enabling</a:t>
            </a:r>
            <a:r>
              <a:rPr lang="de-CH" baseline="0" dirty="0"/>
              <a:t> the flow of information to and from the user) and the nature and </a:t>
            </a:r>
            <a:r>
              <a:rPr lang="de-CH" baseline="0" dirty="0" err="1"/>
              <a:t>demands</a:t>
            </a:r>
            <a:r>
              <a:rPr lang="de-CH" baseline="0" dirty="0"/>
              <a:t> of the task to be performed within the virtual environment. The characteristics of the virtual environment may be </a:t>
            </a:r>
            <a:r>
              <a:rPr lang="de-CH" baseline="0" dirty="0" err="1"/>
              <a:t>either</a:t>
            </a:r>
            <a:r>
              <a:rPr lang="de-CH" baseline="0" dirty="0"/>
              <a:t> barriers or </a:t>
            </a:r>
            <a:r>
              <a:rPr lang="de-CH" baseline="0" dirty="0" err="1"/>
              <a:t>enablers</a:t>
            </a:r>
            <a:r>
              <a:rPr lang="de-CH" baseline="0" dirty="0"/>
              <a:t> to performance. The patient </a:t>
            </a:r>
            <a:r>
              <a:rPr lang="de-CH" baseline="0" dirty="0" err="1"/>
              <a:t>interacts</a:t>
            </a:r>
            <a:r>
              <a:rPr lang="de-CH" baseline="0" dirty="0"/>
              <a:t> within the virtual environment, </a:t>
            </a:r>
            <a:r>
              <a:rPr lang="de-CH" baseline="0" dirty="0" err="1"/>
              <a:t>performing</a:t>
            </a:r>
            <a:r>
              <a:rPr lang="de-CH" baseline="0" dirty="0"/>
              <a:t> functional or game-like tasks of </a:t>
            </a:r>
            <a:r>
              <a:rPr lang="de-CH" baseline="0" dirty="0" err="1"/>
              <a:t>varying</a:t>
            </a:r>
            <a:r>
              <a:rPr lang="de-CH" baseline="0" dirty="0"/>
              <a:t> </a:t>
            </a:r>
            <a:r>
              <a:rPr lang="de-CH" baseline="0" dirty="0" err="1"/>
              <a:t>levels</a:t>
            </a:r>
            <a:r>
              <a:rPr lang="de-CH" baseline="0" dirty="0"/>
              <a:t> and difficulty. This </a:t>
            </a:r>
            <a:r>
              <a:rPr lang="de-CH" baseline="0" dirty="0" err="1"/>
              <a:t>enables</a:t>
            </a:r>
            <a:r>
              <a:rPr lang="de-CH" baseline="0" dirty="0"/>
              <a:t> the therapist to </a:t>
            </a:r>
            <a:r>
              <a:rPr lang="de-CH" baseline="0" dirty="0" err="1"/>
              <a:t>determine</a:t>
            </a:r>
            <a:r>
              <a:rPr lang="de-CH" baseline="0" dirty="0"/>
              <a:t> the optimal environmental factors for the patient. Within the «interaction space» </a:t>
            </a:r>
            <a:r>
              <a:rPr lang="de-CH" baseline="0" dirty="0" err="1"/>
              <a:t>sensations</a:t>
            </a:r>
            <a:r>
              <a:rPr lang="de-CH" baseline="0" dirty="0"/>
              <a:t> and </a:t>
            </a:r>
            <a:r>
              <a:rPr lang="de-CH" baseline="0" dirty="0" err="1"/>
              <a:t>perceptions</a:t>
            </a:r>
            <a:r>
              <a:rPr lang="de-CH" baseline="0" dirty="0"/>
              <a:t> related to the virtual experience </a:t>
            </a:r>
            <a:r>
              <a:rPr lang="de-CH" baseline="0" dirty="0" err="1"/>
              <a:t>take</a:t>
            </a:r>
            <a:r>
              <a:rPr lang="de-CH" baseline="0" dirty="0"/>
              <a:t> </a:t>
            </a:r>
            <a:r>
              <a:rPr lang="de-CH" baseline="0" dirty="0" err="1"/>
              <a:t>place</a:t>
            </a:r>
            <a:r>
              <a:rPr lang="de-CH" baseline="0" dirty="0"/>
              <a:t>: </a:t>
            </a:r>
            <a:r>
              <a:rPr lang="de-CH" baseline="0" dirty="0" err="1"/>
              <a:t>here</a:t>
            </a:r>
            <a:r>
              <a:rPr lang="de-CH" baseline="0" dirty="0"/>
              <a:t> the patient’s sense of </a:t>
            </a:r>
            <a:r>
              <a:rPr lang="de-CH" baseline="0" dirty="0" err="1"/>
              <a:t>presence</a:t>
            </a:r>
            <a:r>
              <a:rPr lang="de-CH" baseline="0" dirty="0"/>
              <a:t> is established, and the process of </a:t>
            </a:r>
            <a:r>
              <a:rPr lang="de-CH" baseline="0" dirty="0" err="1"/>
              <a:t>assigning</a:t>
            </a:r>
            <a:r>
              <a:rPr lang="de-CH" baseline="0" dirty="0"/>
              <a:t> </a:t>
            </a:r>
            <a:r>
              <a:rPr lang="de-CH" baseline="0" dirty="0" err="1"/>
              <a:t>meaning</a:t>
            </a:r>
            <a:r>
              <a:rPr lang="de-CH" baseline="0" dirty="0"/>
              <a:t> to the virtual experience and the actual performance of virtual tasks or </a:t>
            </a:r>
            <a:r>
              <a:rPr lang="de-CH" baseline="0" dirty="0" err="1"/>
              <a:t>activities</a:t>
            </a:r>
            <a:r>
              <a:rPr lang="de-CH" baseline="0" dirty="0"/>
              <a:t> </a:t>
            </a:r>
            <a:r>
              <a:rPr lang="de-CH" baseline="0" dirty="0" err="1"/>
              <a:t>occur</a:t>
            </a:r>
            <a:r>
              <a:rPr lang="de-CH" baseline="0" dirty="0"/>
              <a:t>.</a:t>
            </a:r>
          </a:p>
          <a:p>
            <a:r>
              <a:rPr lang="de-CH" baseline="0" dirty="0"/>
              <a:t>From the interaction space (inner </a:t>
            </a:r>
            <a:r>
              <a:rPr lang="de-CH" baseline="0" dirty="0" err="1"/>
              <a:t>circle</a:t>
            </a:r>
            <a:r>
              <a:rPr lang="de-CH" baseline="0" dirty="0"/>
              <a:t>) we move to the transfer phase (intermediate </a:t>
            </a:r>
            <a:r>
              <a:rPr lang="de-CH" baseline="0" dirty="0" err="1"/>
              <a:t>circle</a:t>
            </a:r>
            <a:r>
              <a:rPr lang="de-CH" baseline="0" dirty="0"/>
              <a:t>) </a:t>
            </a:r>
            <a:r>
              <a:rPr lang="de-CH" baseline="0" dirty="0" err="1"/>
              <a:t>since</a:t>
            </a:r>
            <a:r>
              <a:rPr lang="de-CH" baseline="0" dirty="0"/>
              <a:t> our goal in rehabilitation is to </a:t>
            </a:r>
            <a:r>
              <a:rPr lang="de-CH" baseline="0" dirty="0" err="1"/>
              <a:t>improve</a:t>
            </a:r>
            <a:r>
              <a:rPr lang="de-CH" baseline="0" dirty="0"/>
              <a:t> daily function in the real world and this </a:t>
            </a:r>
            <a:r>
              <a:rPr lang="de-CH" baseline="0" dirty="0" err="1"/>
              <a:t>requires</a:t>
            </a:r>
            <a:r>
              <a:rPr lang="de-CH" baseline="0" dirty="0"/>
              <a:t> transfer of trained skills or tasks as well as environmental modifications from the virtual environment to the real world. The «transfer phase» may be very rapid and </a:t>
            </a:r>
            <a:r>
              <a:rPr lang="de-CH" baseline="0" dirty="0" err="1"/>
              <a:t>accomplished</a:t>
            </a:r>
            <a:r>
              <a:rPr lang="de-CH" baseline="0" dirty="0"/>
              <a:t> </a:t>
            </a:r>
            <a:r>
              <a:rPr lang="de-CH" baseline="0" dirty="0" err="1"/>
              <a:t>entirely</a:t>
            </a:r>
            <a:r>
              <a:rPr lang="de-CH" baseline="0" dirty="0"/>
              <a:t> by the patient or may </a:t>
            </a:r>
            <a:r>
              <a:rPr lang="de-CH" baseline="0" dirty="0" err="1"/>
              <a:t>take</a:t>
            </a:r>
            <a:r>
              <a:rPr lang="de-CH" baseline="0" dirty="0"/>
              <a:t> time and need </a:t>
            </a:r>
            <a:r>
              <a:rPr lang="de-CH" baseline="0" dirty="0" err="1"/>
              <a:t>considerable</a:t>
            </a:r>
            <a:r>
              <a:rPr lang="de-CH" baseline="0" dirty="0"/>
              <a:t> guidance and </a:t>
            </a:r>
            <a:r>
              <a:rPr lang="de-CH" baseline="0" dirty="0" err="1"/>
              <a:t>mediation</a:t>
            </a:r>
            <a:r>
              <a:rPr lang="de-CH" baseline="0" dirty="0"/>
              <a:t> from the </a:t>
            </a:r>
            <a:r>
              <a:rPr lang="de-CH" baseline="0" dirty="0" err="1"/>
              <a:t>clinician</a:t>
            </a:r>
            <a:r>
              <a:rPr lang="de-CH" baseline="0" dirty="0"/>
              <a:t>. </a:t>
            </a:r>
            <a:r>
              <a:rPr lang="de-CH" baseline="0" dirty="0" err="1"/>
              <a:t>Finally</a:t>
            </a:r>
            <a:r>
              <a:rPr lang="de-CH" baseline="0" dirty="0"/>
              <a:t>, the large, </a:t>
            </a:r>
            <a:r>
              <a:rPr lang="de-CH" baseline="0" dirty="0" err="1"/>
              <a:t>outer</a:t>
            </a:r>
            <a:r>
              <a:rPr lang="de-CH" baseline="0" dirty="0"/>
              <a:t> </a:t>
            </a:r>
            <a:r>
              <a:rPr lang="de-CH" baseline="0" dirty="0" err="1"/>
              <a:t>circle</a:t>
            </a:r>
            <a:r>
              <a:rPr lang="de-CH" baseline="0" dirty="0"/>
              <a:t> </a:t>
            </a:r>
            <a:r>
              <a:rPr lang="de-CH" baseline="0" dirty="0" err="1"/>
              <a:t>represents</a:t>
            </a:r>
            <a:r>
              <a:rPr lang="de-CH" baseline="0" dirty="0"/>
              <a:t> real world </a:t>
            </a:r>
            <a:r>
              <a:rPr lang="de-CH" baseline="0" dirty="0" err="1"/>
              <a:t>environments</a:t>
            </a:r>
            <a:r>
              <a:rPr lang="de-CH" baseline="0" dirty="0"/>
              <a:t> </a:t>
            </a:r>
            <a:r>
              <a:rPr lang="de-CH" baseline="0" dirty="0" err="1"/>
              <a:t>illustrating</a:t>
            </a:r>
            <a:r>
              <a:rPr lang="de-CH" baseline="0" dirty="0"/>
              <a:t> that the </a:t>
            </a:r>
            <a:r>
              <a:rPr lang="de-CH" baseline="0" dirty="0" err="1"/>
              <a:t>ultimate</a:t>
            </a:r>
            <a:r>
              <a:rPr lang="de-CH" baseline="0" dirty="0"/>
              <a:t> goal is to help the patient achieve participation in the real world environment by overcoming, adapting to or minimizing the environmental barriers. The entire process is </a:t>
            </a:r>
            <a:r>
              <a:rPr lang="de-CH" baseline="0" dirty="0" err="1"/>
              <a:t>facilitated</a:t>
            </a:r>
            <a:r>
              <a:rPr lang="de-CH" baseline="0" dirty="0"/>
              <a:t> by the </a:t>
            </a:r>
            <a:r>
              <a:rPr lang="de-CH" baseline="0" dirty="0" err="1"/>
              <a:t>clinician</a:t>
            </a:r>
            <a:r>
              <a:rPr lang="de-CH" baseline="0" dirty="0"/>
              <a:t> </a:t>
            </a:r>
            <a:r>
              <a:rPr lang="de-CH" baseline="0" dirty="0" err="1"/>
              <a:t>whose</a:t>
            </a:r>
            <a:r>
              <a:rPr lang="de-CH" baseline="0" dirty="0"/>
              <a:t> </a:t>
            </a:r>
            <a:r>
              <a:rPr lang="de-CH" baseline="0" dirty="0" err="1"/>
              <a:t>expertise</a:t>
            </a:r>
            <a:r>
              <a:rPr lang="de-CH" baseline="0" dirty="0"/>
              <a:t> </a:t>
            </a:r>
            <a:r>
              <a:rPr lang="de-CH" baseline="0" dirty="0" err="1"/>
              <a:t>helps</a:t>
            </a:r>
            <a:r>
              <a:rPr lang="de-CH" baseline="0" dirty="0"/>
              <a:t> to </a:t>
            </a:r>
            <a:r>
              <a:rPr lang="de-CH" baseline="0" dirty="0" err="1"/>
              <a:t>actualize</a:t>
            </a:r>
            <a:r>
              <a:rPr lang="de-CH" baseline="0" dirty="0"/>
              <a:t> the potential of VR as a rehabilitation tool.</a:t>
            </a:r>
          </a:p>
          <a:p>
            <a:endParaRPr lang="de-CH" baseline="0" dirty="0"/>
          </a:p>
          <a:p>
            <a:r>
              <a:rPr lang="de-CH" baseline="0" dirty="0" err="1"/>
              <a:t>Kizony</a:t>
            </a:r>
            <a:r>
              <a:rPr lang="de-CH" baseline="0" dirty="0"/>
              <a:t> R, Katz N, Weiss PL (2004) Virtual reality based </a:t>
            </a:r>
            <a:r>
              <a:rPr lang="de-CH" baseline="0" dirty="0" err="1"/>
              <a:t>intervention</a:t>
            </a:r>
            <a:r>
              <a:rPr lang="de-CH" baseline="0" dirty="0"/>
              <a:t> in rehabilitation: relationship between motor and </a:t>
            </a:r>
            <a:r>
              <a:rPr lang="de-CH" baseline="0" dirty="0" err="1"/>
              <a:t>cognitive</a:t>
            </a:r>
            <a:r>
              <a:rPr lang="de-CH" baseline="0" dirty="0"/>
              <a:t> </a:t>
            </a:r>
            <a:r>
              <a:rPr lang="de-CH" baseline="0" dirty="0" err="1"/>
              <a:t>abilities</a:t>
            </a:r>
            <a:r>
              <a:rPr lang="de-CH" baseline="0" dirty="0"/>
              <a:t> and performance within virtual </a:t>
            </a:r>
            <a:r>
              <a:rPr lang="de-CH" baseline="0" dirty="0" err="1"/>
              <a:t>environments</a:t>
            </a:r>
            <a:r>
              <a:rPr lang="de-CH" baseline="0" dirty="0"/>
              <a:t> for patients with stroke. </a:t>
            </a:r>
            <a:r>
              <a:rPr lang="de-CH" baseline="0" dirty="0" err="1"/>
              <a:t>Proc</a:t>
            </a:r>
            <a:r>
              <a:rPr lang="de-CH" baseline="0" dirty="0"/>
              <a:t> 5th </a:t>
            </a:r>
            <a:r>
              <a:rPr lang="de-CH" baseline="0" dirty="0" err="1"/>
              <a:t>Int</a:t>
            </a:r>
            <a:r>
              <a:rPr lang="de-CH" baseline="0" dirty="0"/>
              <a:t> </a:t>
            </a:r>
            <a:r>
              <a:rPr lang="de-CH" baseline="0" dirty="0" err="1"/>
              <a:t>Conf</a:t>
            </a:r>
            <a:r>
              <a:rPr lang="de-CH" baseline="0" dirty="0"/>
              <a:t> </a:t>
            </a:r>
            <a:r>
              <a:rPr lang="de-CH" baseline="0" dirty="0" err="1"/>
              <a:t>Disability</a:t>
            </a:r>
            <a:r>
              <a:rPr lang="de-CH" baseline="0" dirty="0"/>
              <a:t>, Virtual Reality and </a:t>
            </a:r>
            <a:r>
              <a:rPr lang="de-CH" baseline="0" dirty="0" err="1"/>
              <a:t>Assoc</a:t>
            </a:r>
            <a:r>
              <a:rPr lang="de-CH" baseline="0" dirty="0"/>
              <a:t>. Tech. Oxford, UK</a:t>
            </a:r>
          </a:p>
        </p:txBody>
      </p:sp>
      <p:sp>
        <p:nvSpPr>
          <p:cNvPr id="4" name="Foliennummernplatzhalter 3"/>
          <p:cNvSpPr>
            <a:spLocks noGrp="1"/>
          </p:cNvSpPr>
          <p:nvPr>
            <p:ph type="sldNum" sz="quarter" idx="10"/>
          </p:nvPr>
        </p:nvSpPr>
        <p:spPr/>
        <p:txBody>
          <a:bodyPr/>
          <a:lstStyle/>
          <a:p>
            <a:fld id="{4A5CCBA3-A251-43A9-B1B9-B309A3F689C0}" type="slidenum">
              <a:rPr lang="de-CH" smtClean="0"/>
              <a:t>50</a:t>
            </a:fld>
            <a:endParaRPr lang="de-CH" dirty="0"/>
          </a:p>
        </p:txBody>
      </p:sp>
    </p:spTree>
    <p:extLst>
      <p:ext uri="{BB962C8B-B14F-4D97-AF65-F5344CB8AC3E}">
        <p14:creationId xmlns:p14="http://schemas.microsoft.com/office/powerpoint/2010/main" val="23080109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51</a:t>
            </a:fld>
            <a:endParaRPr lang="de-CH" dirty="0"/>
          </a:p>
        </p:txBody>
      </p:sp>
    </p:spTree>
    <p:extLst>
      <p:ext uri="{BB962C8B-B14F-4D97-AF65-F5344CB8AC3E}">
        <p14:creationId xmlns:p14="http://schemas.microsoft.com/office/powerpoint/2010/main" val="20669689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51">
              <a:defRPr/>
            </a:pPr>
            <a:r>
              <a:rPr lang="de-CH" dirty="0" err="1"/>
              <a:t>Kiper</a:t>
            </a:r>
            <a:r>
              <a:rPr lang="de-CH" dirty="0"/>
              <a:t> </a:t>
            </a:r>
            <a:r>
              <a:rPr lang="de-CH" dirty="0" err="1"/>
              <a:t>lecture</a:t>
            </a:r>
            <a:endParaRPr lang="de-CH" dirty="0"/>
          </a:p>
          <a:p>
            <a:r>
              <a:rPr lang="en-US" dirty="0"/>
              <a:t>Used hardware:</a:t>
            </a:r>
          </a:p>
          <a:p>
            <a:r>
              <a:rPr lang="de-CH" dirty="0"/>
              <a:t>- Head-Mounted Display (HMD)</a:t>
            </a:r>
          </a:p>
          <a:p>
            <a:r>
              <a:rPr lang="en-US" dirty="0"/>
              <a:t>A Helmet or a face mask providing the visual and auditory displays. Use LCD or CRT to display stereo images. May include built-in head-tracker and stereo headphones</a:t>
            </a:r>
          </a:p>
          <a:p>
            <a:r>
              <a:rPr lang="en-US" dirty="0"/>
              <a:t>http://www.geeky-gadgets.com/carl-zeiss-cinemizer-3d-oled-head-mounted-display-finally-starts-shipping-16-10-2012/</a:t>
            </a:r>
          </a:p>
          <a:p>
            <a:endParaRPr lang="en-US" dirty="0"/>
          </a:p>
          <a:p>
            <a:r>
              <a:rPr lang="de-CH" dirty="0"/>
              <a:t>- </a:t>
            </a:r>
            <a:r>
              <a:rPr lang="de-CH" dirty="0" err="1"/>
              <a:t>Binocular</a:t>
            </a:r>
            <a:r>
              <a:rPr lang="de-CH" dirty="0"/>
              <a:t> </a:t>
            </a:r>
            <a:r>
              <a:rPr lang="de-CH" dirty="0" err="1"/>
              <a:t>Omni</a:t>
            </a:r>
            <a:r>
              <a:rPr lang="de-CH" dirty="0"/>
              <a:t>-Orientation Monitor (BOOM)</a:t>
            </a:r>
          </a:p>
          <a:p>
            <a:r>
              <a:rPr lang="de-CH" dirty="0"/>
              <a:t>Head-</a:t>
            </a:r>
            <a:r>
              <a:rPr lang="de-CH" dirty="0" err="1"/>
              <a:t>coupled</a:t>
            </a:r>
            <a:r>
              <a:rPr lang="de-CH" dirty="0"/>
              <a:t> </a:t>
            </a:r>
            <a:r>
              <a:rPr lang="de-CH" dirty="0" err="1"/>
              <a:t>stereoscopic</a:t>
            </a:r>
            <a:r>
              <a:rPr lang="de-CH" dirty="0"/>
              <a:t> display device. </a:t>
            </a:r>
            <a:r>
              <a:rPr lang="en-US" dirty="0"/>
              <a:t>Uses CRT to provide high-resolution display. </a:t>
            </a:r>
            <a:r>
              <a:rPr lang="de-CH" dirty="0" err="1"/>
              <a:t>Convenient</a:t>
            </a:r>
            <a:r>
              <a:rPr lang="de-CH" dirty="0"/>
              <a:t> </a:t>
            </a:r>
            <a:r>
              <a:rPr lang="de-CH" dirty="0" err="1"/>
              <a:t>to</a:t>
            </a:r>
            <a:r>
              <a:rPr lang="de-CH" dirty="0"/>
              <a:t> </a:t>
            </a:r>
            <a:r>
              <a:rPr lang="de-CH" dirty="0" err="1"/>
              <a:t>use</a:t>
            </a:r>
            <a:r>
              <a:rPr lang="de-CH" dirty="0"/>
              <a:t>. </a:t>
            </a:r>
            <a:r>
              <a:rPr lang="en-US" dirty="0"/>
              <a:t>Fast and accurate built-in tracking.</a:t>
            </a:r>
          </a:p>
          <a:p>
            <a:r>
              <a:rPr lang="en-US" dirty="0"/>
              <a:t>http://www.macs.hw.ac.uk/~hamish/9ig2/topic22.html</a:t>
            </a:r>
          </a:p>
          <a:p>
            <a:endParaRPr lang="en-US" dirty="0"/>
          </a:p>
          <a:p>
            <a:r>
              <a:rPr lang="en-US" dirty="0"/>
              <a:t>- Cave Automatic Virtual Environment (CAVE)</a:t>
            </a:r>
          </a:p>
          <a:p>
            <a:r>
              <a:rPr lang="en-US" dirty="0"/>
              <a:t>Provides the illusion of immersion by projecting stereo images on the walls and floor of a room-sized cube. A head tracking system continuously adjust the stereo projection to the current position of the leading viewer. </a:t>
            </a:r>
          </a:p>
          <a:p>
            <a:r>
              <a:rPr lang="en-US" dirty="0"/>
              <a:t>http://www.jvrb.org/past-issues/3.2006/589/view?set_language=de</a:t>
            </a:r>
          </a:p>
          <a:p>
            <a:endParaRPr lang="en-US" dirty="0"/>
          </a:p>
          <a:p>
            <a:r>
              <a:rPr lang="en-US" dirty="0"/>
              <a:t>- </a:t>
            </a:r>
            <a:r>
              <a:rPr lang="de-CH" dirty="0"/>
              <a:t>Data Glove</a:t>
            </a:r>
          </a:p>
          <a:p>
            <a:r>
              <a:rPr lang="en-US" dirty="0"/>
              <a:t>Outfitted with sensors on the fingers as well as an overall p</a:t>
            </a:r>
            <a:r>
              <a:rPr lang="de-CH" dirty="0" err="1"/>
              <a:t>osition</a:t>
            </a:r>
            <a:r>
              <a:rPr lang="de-CH" dirty="0"/>
              <a:t>/</a:t>
            </a:r>
            <a:r>
              <a:rPr lang="de-CH" dirty="0" err="1"/>
              <a:t>orientation</a:t>
            </a:r>
            <a:r>
              <a:rPr lang="de-CH" dirty="0"/>
              <a:t> </a:t>
            </a:r>
            <a:r>
              <a:rPr lang="de-CH" dirty="0" err="1"/>
              <a:t>tracking</a:t>
            </a:r>
            <a:r>
              <a:rPr lang="de-CH" dirty="0"/>
              <a:t> </a:t>
            </a:r>
            <a:r>
              <a:rPr lang="de-CH" dirty="0" err="1"/>
              <a:t>equipment</a:t>
            </a:r>
            <a:r>
              <a:rPr lang="de-CH" dirty="0"/>
              <a:t>. </a:t>
            </a:r>
            <a:r>
              <a:rPr lang="en-US" dirty="0"/>
              <a:t>Enables natural interaction with virtual objects by hand gesture </a:t>
            </a:r>
            <a:r>
              <a:rPr lang="de-CH" dirty="0" err="1"/>
              <a:t>recognition</a:t>
            </a:r>
            <a:r>
              <a:rPr lang="de-CH" dirty="0"/>
              <a:t>.</a:t>
            </a:r>
          </a:p>
          <a:p>
            <a:r>
              <a:rPr lang="de-CH" dirty="0"/>
              <a:t>http://i-am-fast.com/virtualreality.aspx</a:t>
            </a:r>
          </a:p>
          <a:p>
            <a:endParaRPr lang="de-CH" dirty="0"/>
          </a:p>
          <a:p>
            <a:r>
              <a:rPr lang="de-CH" dirty="0"/>
              <a:t>- Control Devices</a:t>
            </a:r>
          </a:p>
          <a:p>
            <a:r>
              <a:rPr lang="en-US" dirty="0"/>
              <a:t>Control virtual objects in 3 dimensions.</a:t>
            </a:r>
          </a:p>
          <a:p>
            <a:r>
              <a:rPr lang="en-US" dirty="0"/>
              <a:t>http://www.theverge.com/2013/12/23/5238118/virtual-reality-check-oculus-rift-hardware-ecosystem</a:t>
            </a:r>
          </a:p>
          <a:p>
            <a:endParaRPr lang="en-US" dirty="0"/>
          </a:p>
          <a:p>
            <a:r>
              <a:rPr lang="en-US" dirty="0"/>
              <a:t>Mirror arm display without motion sickness</a:t>
            </a:r>
          </a:p>
          <a:p>
            <a:r>
              <a:rPr lang="it-IT" dirty="0"/>
              <a:t>Pescatore et al. (2008), </a:t>
            </a:r>
            <a:r>
              <a:rPr lang="it-IT" dirty="0" err="1"/>
              <a:t>Presence</a:t>
            </a:r>
            <a:r>
              <a:rPr lang="it-IT" dirty="0"/>
              <a:t> 2008</a:t>
            </a:r>
            <a:endParaRPr lang="de-CH" dirty="0"/>
          </a:p>
          <a:p>
            <a:endParaRPr lang="de-CH" dirty="0"/>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52</a:t>
            </a:fld>
            <a:endParaRPr lang="de-CH" dirty="0"/>
          </a:p>
        </p:txBody>
      </p:sp>
    </p:spTree>
    <p:extLst>
      <p:ext uri="{BB962C8B-B14F-4D97-AF65-F5344CB8AC3E}">
        <p14:creationId xmlns:p14="http://schemas.microsoft.com/office/powerpoint/2010/main" val="28188130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Lucca</a:t>
            </a:r>
            <a:r>
              <a:rPr lang="de-CH" baseline="0" dirty="0"/>
              <a:t> LF, </a:t>
            </a:r>
            <a:r>
              <a:rPr lang="de-CH" baseline="0" dirty="0" err="1"/>
              <a:t>Canelieri</a:t>
            </a:r>
            <a:r>
              <a:rPr lang="de-CH" baseline="0" dirty="0"/>
              <a:t> A, </a:t>
            </a:r>
            <a:r>
              <a:rPr lang="de-CH" baseline="0" dirty="0" err="1"/>
              <a:t>Pignolo</a:t>
            </a:r>
            <a:r>
              <a:rPr lang="de-CH" baseline="0" dirty="0"/>
              <a:t> L (2010) Application of virtual reality in neurorehabilitation: an overview, Virtual Reality, Prof. Jae-Jin Kim (Ed.), ISBN: 978-953-307-518-1, </a:t>
            </a:r>
            <a:r>
              <a:rPr lang="de-CH" baseline="0" dirty="0" err="1"/>
              <a:t>InTech</a:t>
            </a: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53</a:t>
            </a:fld>
            <a:endParaRPr lang="de-CH" dirty="0"/>
          </a:p>
        </p:txBody>
      </p:sp>
    </p:spTree>
    <p:extLst>
      <p:ext uri="{BB962C8B-B14F-4D97-AF65-F5344CB8AC3E}">
        <p14:creationId xmlns:p14="http://schemas.microsoft.com/office/powerpoint/2010/main" val="9346958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can virtual reality systems be classified?</a:t>
            </a:r>
          </a:p>
          <a:p>
            <a:endParaRPr lang="en-US" dirty="0"/>
          </a:p>
          <a:p>
            <a:r>
              <a:rPr lang="en-US" dirty="0"/>
              <a:t>Virtual reality systems can be classified by describing how users interact with the virtual environment and how users are represented within the virtual environment. Slide outlines the characteristics of these different categories and provides examples.</a:t>
            </a:r>
          </a:p>
          <a:p>
            <a:endParaRPr lang="en-US" dirty="0"/>
          </a:p>
          <a:p>
            <a:r>
              <a:rPr lang="en-US" dirty="0"/>
              <a:t>1.      Immersive virtual reality: </a:t>
            </a:r>
          </a:p>
          <a:p>
            <a:endParaRPr lang="en-US" dirty="0"/>
          </a:p>
          <a:p>
            <a:r>
              <a:rPr lang="en-US" dirty="0"/>
              <a:t>            In this type of virtual reality, the user wears a head-mounted display such that they are immersed in a first-person view of a three-dimensional virtual environment. Their view of the virtual world is controlled through head movements. The virtual environment is seen at full-scale (Chau, 2009). Immersive virtual reality systems require substantial hardware and software.  For example, this type of virtual reality may also incorporate the use of force feedback gloves that allow users to sense their interaction with virtual objects (Chau, 2009). These systems can be very expensive and are generally limited to research laboratory use. </a:t>
            </a:r>
          </a:p>
          <a:p>
            <a:endParaRPr lang="en-US" dirty="0"/>
          </a:p>
          <a:p>
            <a:r>
              <a:rPr lang="en-US" dirty="0"/>
              <a:t>2.      Non-immersive virtual reality:</a:t>
            </a:r>
          </a:p>
          <a:p>
            <a:endParaRPr lang="en-US" dirty="0"/>
          </a:p>
          <a:p>
            <a:r>
              <a:rPr lang="en-US" dirty="0"/>
              <a:t>This type of virtual reality refers to all systems that do not involve the use of head-mounted displays to control the user's view of the virtual environment. Instead, users view the virtual environment on a two-dimensional flat screen, and interact with it through a variety of motion-detecting interfaces.</a:t>
            </a:r>
          </a:p>
          <a:p>
            <a:endParaRPr lang="en-US" dirty="0"/>
          </a:p>
          <a:p>
            <a:r>
              <a:rPr lang="en-US" dirty="0"/>
              <a:t>      2.1 Systems that involve total-body movement</a:t>
            </a:r>
          </a:p>
          <a:p>
            <a:endParaRPr lang="en-US" dirty="0"/>
          </a:p>
          <a:p>
            <a:r>
              <a:rPr lang="en-US" dirty="0"/>
              <a:t>a.       Motion-capture, camera/video-based virtual reality: The user interacts with the virtual environment through body movements alone. Motion-capture virtual reality systems involve the use of a camera to capture the users' body movements. The user's image is seen in mirror-image view within the virtual or actual environment on a two-dimensional screen (Weiss et al., 2004). The screen also displays virtual objects with which the user can interact.  There are both rehabilitation-specific and commercially-available examples of these types of systems. </a:t>
            </a:r>
          </a:p>
          <a:p>
            <a:endParaRPr lang="en-US" dirty="0"/>
          </a:p>
          <a:p>
            <a:pPr marL="228600" indent="-228600">
              <a:buAutoNum type="alphaLcPeriod" startAt="2"/>
            </a:pPr>
            <a:r>
              <a:rPr lang="en-US" dirty="0"/>
              <a:t>Motion-capture, sensor-based virtual reality: The user interacts with the virtual environment using a sensor interface (e.g. remote, platform, robot, or glove). In this type of virtual reality, interaction with the virtual environment is through a type of sensor interface that the user holds, wears, or stands upon. The user is represented as an avatar within the virtual environment or is invisible within the virtual environment. There are both rehabilitation-specific and commercially-available examples of these types of systems.</a:t>
            </a:r>
          </a:p>
          <a:p>
            <a:pPr marL="0" indent="0">
              <a:buNone/>
            </a:pPr>
            <a:endParaRPr lang="en-US" dirty="0"/>
          </a:p>
          <a:p>
            <a:r>
              <a:rPr lang="en-US" dirty="0"/>
              <a:t>      2.2  Systems that do not involve total-body movement:</a:t>
            </a:r>
          </a:p>
          <a:p>
            <a:endParaRPr lang="en-US" dirty="0"/>
          </a:p>
          <a:p>
            <a:pPr marL="228600" indent="-228600">
              <a:buAutoNum type="alphaLcPeriod"/>
            </a:pPr>
            <a:r>
              <a:rPr lang="en-US" dirty="0"/>
              <a:t>Computer games: Interaction with the virtual environment is via a mouse, joystick, keyboard or other device. This type of virtual reality system involves upper extremity movement to manipulate a keyboard, mouse, joystick or other device. In addition to promoting upper extremity skills, these systems can be used to improve visual-spatial planning, spatial orientation, co-ordination or memory skills. The user is invisible or is represented as an avatar within the virtual environment. </a:t>
            </a:r>
          </a:p>
          <a:p>
            <a:pPr marL="228600" indent="-228600">
              <a:buAutoNum type="alphaLcPeriod"/>
            </a:pPr>
            <a:endParaRPr lang="en-US" dirty="0"/>
          </a:p>
          <a:p>
            <a:pPr marL="0" indent="0">
              <a:buNone/>
            </a:pPr>
            <a:r>
              <a:rPr lang="en-US" dirty="0" err="1"/>
              <a:t>Levac</a:t>
            </a:r>
            <a:r>
              <a:rPr lang="en-US" dirty="0"/>
              <a:t> D, </a:t>
            </a:r>
            <a:r>
              <a:rPr lang="en-US" dirty="0" err="1"/>
              <a:t>Missiuna</a:t>
            </a:r>
            <a:r>
              <a:rPr lang="en-US" baseline="0" dirty="0"/>
              <a:t> C</a:t>
            </a:r>
            <a:r>
              <a:rPr lang="en-US" dirty="0"/>
              <a:t> (2009) AN UPDATE ON THE USE OF VIRTUAL REALITY TECHNOLOGY TO IMPROVE MOVEMENT IN CHILDREN WITH PHYSICAL IMPAIRMENTS </a:t>
            </a:r>
          </a:p>
          <a:p>
            <a:pPr marL="0" indent="0">
              <a:buNone/>
            </a:pPr>
            <a:r>
              <a:rPr lang="en-US" dirty="0"/>
              <a:t>http://www.canchild.ca/en/canchildresources/VirtualRealityTechnology.asp</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54</a:t>
            </a:fld>
            <a:endParaRPr lang="de-CH" dirty="0"/>
          </a:p>
        </p:txBody>
      </p:sp>
    </p:spTree>
    <p:extLst>
      <p:ext uri="{BB962C8B-B14F-4D97-AF65-F5344CB8AC3E}">
        <p14:creationId xmlns:p14="http://schemas.microsoft.com/office/powerpoint/2010/main" val="26976000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http://link.springer.com/referenceworkentry/10.1007%2F978-0-387-78414-4_85</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55</a:t>
            </a:fld>
            <a:endParaRPr lang="de-CH" dirty="0"/>
          </a:p>
        </p:txBody>
      </p:sp>
    </p:spTree>
    <p:extLst>
      <p:ext uri="{BB962C8B-B14F-4D97-AF65-F5344CB8AC3E}">
        <p14:creationId xmlns:p14="http://schemas.microsoft.com/office/powerpoint/2010/main" val="24438785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Ortiz-</a:t>
            </a:r>
            <a:r>
              <a:rPr lang="de-CH" dirty="0" err="1"/>
              <a:t>Catalan</a:t>
            </a:r>
            <a:r>
              <a:rPr lang="de-CH" dirty="0"/>
              <a:t> M, </a:t>
            </a:r>
            <a:r>
              <a:rPr lang="de-CH" dirty="0" err="1"/>
              <a:t>Nijenhuis</a:t>
            </a:r>
            <a:r>
              <a:rPr lang="de-CH" dirty="0"/>
              <a:t> S, </a:t>
            </a:r>
            <a:r>
              <a:rPr lang="de-CH" dirty="0" err="1"/>
              <a:t>Ambrosch</a:t>
            </a:r>
            <a:r>
              <a:rPr lang="de-CH" dirty="0"/>
              <a:t> K, </a:t>
            </a:r>
            <a:r>
              <a:rPr lang="de-CH" dirty="0" err="1"/>
              <a:t>Bovend’Eerdt</a:t>
            </a:r>
            <a:r>
              <a:rPr lang="de-CH" baseline="0" dirty="0"/>
              <a:t> T, </a:t>
            </a:r>
            <a:r>
              <a:rPr lang="de-CH" baseline="0" dirty="0" err="1"/>
              <a:t>Koenig</a:t>
            </a:r>
            <a:r>
              <a:rPr lang="de-CH" baseline="0" dirty="0"/>
              <a:t> S, Lange B (2014) Virtual Reality in JL Pons &amp; D Torricelli, Emerging Therapies in Neurorehabilitation, Biosystems &amp; </a:t>
            </a:r>
            <a:r>
              <a:rPr lang="de-CH" baseline="0" dirty="0" err="1"/>
              <a:t>Biorobotics</a:t>
            </a:r>
            <a:r>
              <a:rPr lang="de-CH" baseline="0" dirty="0"/>
              <a:t>.</a:t>
            </a: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56</a:t>
            </a:fld>
            <a:endParaRPr lang="de-CH" dirty="0"/>
          </a:p>
        </p:txBody>
      </p:sp>
    </p:spTree>
    <p:extLst>
      <p:ext uri="{BB962C8B-B14F-4D97-AF65-F5344CB8AC3E}">
        <p14:creationId xmlns:p14="http://schemas.microsoft.com/office/powerpoint/2010/main" val="994940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4A5CCBA3-A251-43A9-B1B9-B309A3F689C0}" type="slidenum">
              <a:rPr lang="de-CH" smtClean="0"/>
              <a:t>6</a:t>
            </a:fld>
            <a:endParaRPr lang="de-CH" dirty="0"/>
          </a:p>
        </p:txBody>
      </p:sp>
    </p:spTree>
    <p:extLst>
      <p:ext uri="{BB962C8B-B14F-4D97-AF65-F5344CB8AC3E}">
        <p14:creationId xmlns:p14="http://schemas.microsoft.com/office/powerpoint/2010/main" val="12223194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a:t>Ortiz-</a:t>
            </a:r>
            <a:r>
              <a:rPr lang="de-CH" dirty="0" err="1"/>
              <a:t>Catalan</a:t>
            </a:r>
            <a:r>
              <a:rPr lang="de-CH" dirty="0"/>
              <a:t> M, </a:t>
            </a:r>
            <a:r>
              <a:rPr lang="de-CH" dirty="0" err="1"/>
              <a:t>Nijenhuis</a:t>
            </a:r>
            <a:r>
              <a:rPr lang="de-CH" dirty="0"/>
              <a:t> S, </a:t>
            </a:r>
            <a:r>
              <a:rPr lang="de-CH" dirty="0" err="1"/>
              <a:t>Ambrosch</a:t>
            </a:r>
            <a:r>
              <a:rPr lang="de-CH" dirty="0"/>
              <a:t> K, </a:t>
            </a:r>
            <a:r>
              <a:rPr lang="de-CH" dirty="0" err="1"/>
              <a:t>Bovend’Eerdt</a:t>
            </a:r>
            <a:r>
              <a:rPr lang="de-CH" baseline="0" dirty="0"/>
              <a:t> T, </a:t>
            </a:r>
            <a:r>
              <a:rPr lang="de-CH" baseline="0" dirty="0" err="1"/>
              <a:t>Koenig</a:t>
            </a:r>
            <a:r>
              <a:rPr lang="de-CH" baseline="0" dirty="0"/>
              <a:t> S, Lange B (2014) Virtual Reality in JL Pons &amp; D Torricelli, Emerging Therapies in Neurorehabilitation, Biosystems &amp; </a:t>
            </a:r>
            <a:r>
              <a:rPr lang="de-CH" baseline="0" dirty="0" err="1"/>
              <a:t>Biorobotics</a:t>
            </a:r>
            <a:r>
              <a:rPr lang="de-CH" baseline="0" dirty="0"/>
              <a:t>.</a:t>
            </a:r>
            <a:endParaRPr lang="de-CH" dirty="0"/>
          </a:p>
          <a:p>
            <a:endParaRPr lang="de-CH"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de-DE" sz="1800" dirty="0">
                <a:latin typeface="+mn-lt"/>
              </a:rPr>
              <a:t>VR also provides the capacity to individualize the complexity of tasks and decreasing the support provided by the clinician</a:t>
            </a:r>
          </a:p>
          <a:p>
            <a:pPr marL="0" marR="0" indent="0" algn="l" defTabSz="914400" rtl="0" eaLnBrk="1" fontAlgn="auto" latinLnBrk="0" hangingPunct="1">
              <a:lnSpc>
                <a:spcPct val="100000"/>
              </a:lnSpc>
              <a:spcBef>
                <a:spcPts val="0"/>
              </a:spcBef>
              <a:spcAft>
                <a:spcPts val="0"/>
              </a:spcAft>
              <a:buClrTx/>
              <a:buSzTx/>
              <a:buFontTx/>
              <a:buNone/>
              <a:tabLst/>
              <a:defRPr/>
            </a:pPr>
            <a:r>
              <a:rPr lang="de-CH" dirty="0"/>
              <a:t>Schultheis MT, Rizzo AA (2001) The application of virtual reality technology for rehabilitation. Rehabilitation </a:t>
            </a:r>
            <a:r>
              <a:rPr lang="de-CH" dirty="0" err="1"/>
              <a:t>Psychology</a:t>
            </a:r>
            <a:r>
              <a:rPr lang="de-CH" baseline="0" dirty="0"/>
              <a:t> 46: 296-311</a:t>
            </a:r>
          </a:p>
          <a:p>
            <a:pPr marL="0" marR="0" indent="0" algn="l" defTabSz="914400" rtl="0" eaLnBrk="1" fontAlgn="auto" latinLnBrk="0" hangingPunct="1">
              <a:lnSpc>
                <a:spcPct val="100000"/>
              </a:lnSpc>
              <a:spcBef>
                <a:spcPts val="0"/>
              </a:spcBef>
              <a:spcAft>
                <a:spcPts val="0"/>
              </a:spcAft>
              <a:buClrTx/>
              <a:buSzTx/>
              <a:buFontTx/>
              <a:buNone/>
              <a:tabLst/>
              <a:defRPr/>
            </a:pPr>
            <a:endParaRPr lang="de-CH"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de-DE" sz="1800" dirty="0">
                <a:latin typeface="+mn-lt"/>
              </a:rPr>
              <a:t>Motivated patients would be encouraged to practice movements in a repetitive manner thereby improving their condition, an achievement that is not easy to attain via conventional therapy</a:t>
            </a:r>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a:t>Liepert J, </a:t>
            </a:r>
            <a:r>
              <a:rPr lang="de-CH" baseline="0" dirty="0" err="1"/>
              <a:t>Baunder</a:t>
            </a:r>
            <a:r>
              <a:rPr lang="de-CH" baseline="0" dirty="0"/>
              <a:t> H, Wolfgang HR, </a:t>
            </a:r>
            <a:r>
              <a:rPr lang="de-CH" baseline="0" dirty="0" err="1"/>
              <a:t>Miltner</a:t>
            </a:r>
            <a:r>
              <a:rPr lang="de-CH" baseline="0" dirty="0"/>
              <a:t> WH, Taub E, </a:t>
            </a:r>
            <a:r>
              <a:rPr lang="de-CH" baseline="0" dirty="0" err="1"/>
              <a:t>weiller</a:t>
            </a:r>
            <a:r>
              <a:rPr lang="de-CH" baseline="0" dirty="0"/>
              <a:t> C (2000) Treatment-</a:t>
            </a:r>
            <a:r>
              <a:rPr lang="de-CH" baseline="0" dirty="0" err="1"/>
              <a:t>induced</a:t>
            </a:r>
            <a:r>
              <a:rPr lang="de-CH" baseline="0" dirty="0"/>
              <a:t> </a:t>
            </a:r>
            <a:r>
              <a:rPr lang="de-CH" baseline="0" dirty="0" err="1"/>
              <a:t>cortical</a:t>
            </a:r>
            <a:r>
              <a:rPr lang="de-CH" baseline="0" dirty="0"/>
              <a:t> </a:t>
            </a:r>
            <a:r>
              <a:rPr lang="de-CH" baseline="0" dirty="0" err="1"/>
              <a:t>reorganization</a:t>
            </a:r>
            <a:r>
              <a:rPr lang="de-CH" baseline="0" dirty="0"/>
              <a:t> after stroke in </a:t>
            </a:r>
            <a:r>
              <a:rPr lang="de-CH" baseline="0" dirty="0" err="1"/>
              <a:t>humans</a:t>
            </a:r>
            <a:r>
              <a:rPr lang="de-CH" baseline="0" dirty="0"/>
              <a:t>. Stroke 31: 1210-1216</a:t>
            </a:r>
          </a:p>
          <a:p>
            <a:pPr marL="0" marR="0" indent="0" algn="l" defTabSz="914400" rtl="0" eaLnBrk="1" fontAlgn="auto" latinLnBrk="0" hangingPunct="1">
              <a:lnSpc>
                <a:spcPct val="100000"/>
              </a:lnSpc>
              <a:spcBef>
                <a:spcPts val="0"/>
              </a:spcBef>
              <a:spcAft>
                <a:spcPts val="0"/>
              </a:spcAft>
              <a:buClrTx/>
              <a:buSzTx/>
              <a:buFontTx/>
              <a:buNone/>
              <a:tabLst/>
              <a:defRPr/>
            </a:pPr>
            <a:endParaRPr lang="de-CH" baseline="0" dirty="0"/>
          </a:p>
          <a:p>
            <a:r>
              <a:rPr lang="en-US" b="1" dirty="0">
                <a:effectLst/>
              </a:rPr>
              <a:t>What are the potential benefits of virtual reality technology?</a:t>
            </a:r>
            <a:endParaRPr lang="en-US" dirty="0">
              <a:effectLst/>
            </a:endParaRPr>
          </a:p>
          <a:p>
            <a:r>
              <a:rPr lang="en-US" dirty="0">
                <a:effectLst/>
              </a:rPr>
              <a:t>The use of virtual reality systems may:</a:t>
            </a:r>
          </a:p>
          <a:p>
            <a:r>
              <a:rPr lang="en-US" dirty="0">
                <a:effectLst/>
              </a:rPr>
              <a:t>     ·    Allow for repeated and consistent practice of the same task (Rizzo &amp; Kim, 2005; Rose, Brooks, &amp; Rizzo, 2005)</a:t>
            </a:r>
          </a:p>
          <a:p>
            <a:r>
              <a:rPr lang="en-US" dirty="0">
                <a:effectLst/>
              </a:rPr>
              <a:t>     ·    Enable clinicians to progress difficulty and challenge levels (Rizzo &amp; Kim, 2005)</a:t>
            </a:r>
          </a:p>
          <a:p>
            <a:r>
              <a:rPr lang="en-US" dirty="0">
                <a:effectLst/>
              </a:rPr>
              <a:t>     ·    Enable clinicians and researchers to easily record and analyze performance outcomes (Rizzo &amp; Kim, 2005)</a:t>
            </a:r>
          </a:p>
          <a:p>
            <a:r>
              <a:rPr lang="en-US" dirty="0">
                <a:effectLst/>
              </a:rPr>
              <a:t>     ·    Provide a safe environment to undertake tasks which may be difficult or unsafe in real life (</a:t>
            </a:r>
            <a:r>
              <a:rPr lang="en-US" dirty="0" err="1">
                <a:effectLst/>
              </a:rPr>
              <a:t>e.g</a:t>
            </a:r>
            <a:r>
              <a:rPr lang="en-US" dirty="0">
                <a:effectLst/>
              </a:rPr>
              <a:t> crossing </a:t>
            </a:r>
            <a:br>
              <a:rPr lang="en-US" dirty="0">
                <a:effectLst/>
              </a:rPr>
            </a:br>
            <a:r>
              <a:rPr lang="en-US" dirty="0">
                <a:effectLst/>
              </a:rPr>
              <a:t>          a street, operating a motorized wheelchair) (Rizzo &amp; Kim, 2005; </a:t>
            </a:r>
            <a:r>
              <a:rPr lang="en-US" dirty="0" err="1">
                <a:effectLst/>
              </a:rPr>
              <a:t>Schultheis</a:t>
            </a:r>
            <a:r>
              <a:rPr lang="en-US" dirty="0">
                <a:effectLst/>
              </a:rPr>
              <a:t> &amp; Rizzo, 2001)</a:t>
            </a:r>
          </a:p>
          <a:p>
            <a:r>
              <a:rPr lang="en-US" dirty="0">
                <a:effectLst/>
              </a:rPr>
              <a:t>     ·    Offer appealing games that may make therapy tasks more fun and engaging, which may increase compliance </a:t>
            </a:r>
            <a:br>
              <a:rPr lang="en-US" dirty="0">
                <a:effectLst/>
              </a:rPr>
            </a:br>
            <a:r>
              <a:rPr lang="en-US" dirty="0">
                <a:effectLst/>
              </a:rPr>
              <a:t>          with therapy (Rizzo &amp; Kim, 2005) </a:t>
            </a:r>
          </a:p>
          <a:p>
            <a:r>
              <a:rPr lang="en-US" dirty="0">
                <a:effectLst/>
              </a:rPr>
              <a:t>     ·    Enhance motivation to practice which may lead to longer practice duration or more practice repetitions (Harris </a:t>
            </a:r>
            <a:br>
              <a:rPr lang="en-US" dirty="0">
                <a:effectLst/>
              </a:rPr>
            </a:br>
            <a:r>
              <a:rPr lang="en-US" dirty="0">
                <a:effectLst/>
              </a:rPr>
              <a:t>          &amp; Reid, 2005; Rizzo &amp; Kim, 2005)</a:t>
            </a:r>
          </a:p>
          <a:p>
            <a:r>
              <a:rPr lang="en-US" dirty="0">
                <a:effectLst/>
              </a:rPr>
              <a:t>     ·    Provide enhanced real-time feedback about task performance or task results which may be beneficial for </a:t>
            </a:r>
            <a:br>
              <a:rPr lang="en-US" dirty="0">
                <a:effectLst/>
              </a:rPr>
            </a:br>
            <a:r>
              <a:rPr lang="en-US" dirty="0">
                <a:effectLst/>
              </a:rPr>
              <a:t>          learning (Holden, 2005; Rizzo &amp; Kim, 2005)</a:t>
            </a:r>
          </a:p>
          <a:p>
            <a:r>
              <a:rPr lang="en-US" dirty="0">
                <a:effectLst/>
              </a:rPr>
              <a:t>     ·    Be useful as home interventions involving independent practice (Rizzo, Strickland, &amp; Bouchard, 2004)</a:t>
            </a:r>
          </a:p>
          <a:p>
            <a:r>
              <a:rPr lang="en-US" dirty="0">
                <a:effectLst/>
              </a:rPr>
              <a:t>     ·    Provide potential for </a:t>
            </a:r>
            <a:r>
              <a:rPr lang="en-US" dirty="0" err="1">
                <a:effectLst/>
              </a:rPr>
              <a:t>telerehabilitation</a:t>
            </a:r>
            <a:r>
              <a:rPr lang="en-US" dirty="0">
                <a:effectLst/>
              </a:rPr>
              <a:t>, if the virtual reality system is internet-deliverable (as clinicians can </a:t>
            </a:r>
            <a:br>
              <a:rPr lang="en-US" dirty="0">
                <a:effectLst/>
              </a:rPr>
            </a:br>
            <a:r>
              <a:rPr lang="en-US" dirty="0">
                <a:effectLst/>
              </a:rPr>
              <a:t>          monitor clients' practice from afar) (Huber et al., 2008; Rizzo et al., 2004)</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57</a:t>
            </a:fld>
            <a:endParaRPr lang="de-CH" dirty="0"/>
          </a:p>
        </p:txBody>
      </p:sp>
    </p:spTree>
    <p:extLst>
      <p:ext uri="{BB962C8B-B14F-4D97-AF65-F5344CB8AC3E}">
        <p14:creationId xmlns:p14="http://schemas.microsoft.com/office/powerpoint/2010/main" val="34243860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a:t>Ortiz-</a:t>
            </a:r>
            <a:r>
              <a:rPr lang="de-CH" dirty="0" err="1"/>
              <a:t>Catalan</a:t>
            </a:r>
            <a:r>
              <a:rPr lang="de-CH" dirty="0"/>
              <a:t> M, </a:t>
            </a:r>
            <a:r>
              <a:rPr lang="de-CH" dirty="0" err="1"/>
              <a:t>Nijenhuis</a:t>
            </a:r>
            <a:r>
              <a:rPr lang="de-CH" dirty="0"/>
              <a:t> S, </a:t>
            </a:r>
            <a:r>
              <a:rPr lang="de-CH" dirty="0" err="1"/>
              <a:t>Ambrosch</a:t>
            </a:r>
            <a:r>
              <a:rPr lang="de-CH" dirty="0"/>
              <a:t> K, </a:t>
            </a:r>
            <a:r>
              <a:rPr lang="de-CH" dirty="0" err="1"/>
              <a:t>Bovend’Eerdt</a:t>
            </a:r>
            <a:r>
              <a:rPr lang="de-CH" baseline="0" dirty="0"/>
              <a:t> T, </a:t>
            </a:r>
            <a:r>
              <a:rPr lang="de-CH" baseline="0" dirty="0" err="1"/>
              <a:t>Koenig</a:t>
            </a:r>
            <a:r>
              <a:rPr lang="de-CH" baseline="0" dirty="0"/>
              <a:t> S, Lange B (2014) Virtual Reality in JL Pons &amp; D Torricelli, Emerging Therapies in Neurorehabilitation, Biosystems &amp; </a:t>
            </a:r>
            <a:r>
              <a:rPr lang="de-CH" baseline="0" dirty="0" err="1"/>
              <a:t>Biorobotics</a:t>
            </a:r>
            <a:r>
              <a:rPr lang="de-CH"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de-CH"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a:t>Crosbie JH, Lennon S, </a:t>
            </a:r>
            <a:r>
              <a:rPr lang="de-CH" baseline="0" dirty="0" err="1"/>
              <a:t>McGoldrick</a:t>
            </a:r>
            <a:r>
              <a:rPr lang="de-CH" baseline="0" dirty="0"/>
              <a:t> MC, </a:t>
            </a:r>
            <a:r>
              <a:rPr lang="de-CH" baseline="0" dirty="0" err="1"/>
              <a:t>McNeill</a:t>
            </a:r>
            <a:r>
              <a:rPr lang="de-CH" baseline="0" dirty="0"/>
              <a:t> MDJ, McDonough SM (2012) Virtual reality in the rehabilitation of the arm after </a:t>
            </a:r>
            <a:r>
              <a:rPr lang="de-CH" baseline="0" dirty="0" err="1"/>
              <a:t>hemiplegic</a:t>
            </a:r>
            <a:r>
              <a:rPr lang="de-CH" baseline="0" dirty="0"/>
              <a:t> stroke: a randomized </a:t>
            </a:r>
            <a:r>
              <a:rPr lang="de-CH" baseline="0" dirty="0" err="1"/>
              <a:t>pilot</a:t>
            </a:r>
            <a:r>
              <a:rPr lang="de-CH" baseline="0" dirty="0"/>
              <a:t> </a:t>
            </a:r>
            <a:r>
              <a:rPr lang="de-CH" baseline="0" dirty="0" err="1"/>
              <a:t>study</a:t>
            </a:r>
            <a:r>
              <a:rPr lang="de-CH" baseline="0" dirty="0"/>
              <a:t>. </a:t>
            </a:r>
            <a:r>
              <a:rPr lang="de-CH" baseline="0" dirty="0" err="1"/>
              <a:t>Clin</a:t>
            </a:r>
            <a:r>
              <a:rPr lang="de-CH" baseline="0" dirty="0"/>
              <a:t> </a:t>
            </a:r>
            <a:r>
              <a:rPr lang="de-CH" baseline="0" dirty="0" err="1"/>
              <a:t>Rehanil</a:t>
            </a:r>
            <a:r>
              <a:rPr lang="de-CH" baseline="0" dirty="0"/>
              <a:t> 26(9): 1088-1097</a:t>
            </a:r>
          </a:p>
          <a:p>
            <a:pPr marL="0" marR="0" indent="0" algn="l" defTabSz="914400" rtl="0" eaLnBrk="1" fontAlgn="auto" latinLnBrk="0" hangingPunct="1">
              <a:lnSpc>
                <a:spcPct val="100000"/>
              </a:lnSpc>
              <a:spcBef>
                <a:spcPts val="0"/>
              </a:spcBef>
              <a:spcAft>
                <a:spcPts val="0"/>
              </a:spcAft>
              <a:buClrTx/>
              <a:buSzTx/>
              <a:buFontTx/>
              <a:buNone/>
              <a:tabLst/>
              <a:defRPr/>
            </a:pPr>
            <a:endParaRPr lang="de-CH"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a:t>Rizzo A, Kim GJ (2005) A SWOT analysis of the field of virtual reality rehabilitation and therapy. Presence 14(2): 119-146</a:t>
            </a:r>
            <a:endParaRPr lang="de-CH" dirty="0"/>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58</a:t>
            </a:fld>
            <a:endParaRPr lang="de-CH" dirty="0"/>
          </a:p>
        </p:txBody>
      </p:sp>
    </p:spTree>
    <p:extLst>
      <p:ext uri="{BB962C8B-B14F-4D97-AF65-F5344CB8AC3E}">
        <p14:creationId xmlns:p14="http://schemas.microsoft.com/office/powerpoint/2010/main" val="15292210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VR offers a realistic, safe and motivational setting in which complex activities can be practiced. In an overview of VR technology</a:t>
            </a:r>
            <a:r>
              <a:rPr lang="en-GB" baseline="0" dirty="0"/>
              <a:t> by Rizzo and Kim (2005) motivating game factors are described as one of the major advantages of VR systems, especially as a part of clinical assessments. When patients are engaged in gaming tasks, attention is drawn away from the fact that an assessment is taking place, thus providing a more accurate estimate of naturalistic capability. Further evidence suggests that when a user concentrates on the game rather than their impairment, exercises becomes more enjoyable, motivating and more likely to be maintained over the many trials needed to induce plastic changes in the nervous system. </a:t>
            </a:r>
            <a:r>
              <a:rPr lang="en-GB" dirty="0"/>
              <a:t>Feedback</a:t>
            </a:r>
            <a:r>
              <a:rPr lang="en-GB" baseline="0" dirty="0"/>
              <a:t> can be very important for the user’s motivation. The user always needs to know when and why a task was completed (un-) successfully in order to promote (errorless) learning and prevent frustration. Feedback can be given as absolute (correct/incorrect) or graded information (error scores, deviation from optimum) and in different modalities. Most computer application and VR systems present the user with visual and auditory information.</a:t>
            </a:r>
          </a:p>
          <a:p>
            <a:r>
              <a:rPr lang="en-GB" baseline="0" dirty="0"/>
              <a:t>Motor rehabilitation should be focused on functional movements in a relevant environment with high intensity, a large number of repetitions and appropriate feedback (</a:t>
            </a:r>
            <a:r>
              <a:rPr lang="en-GB" baseline="0" dirty="0" err="1"/>
              <a:t>Timmermanns</a:t>
            </a:r>
            <a:r>
              <a:rPr lang="en-GB" baseline="0" dirty="0"/>
              <a:t> et al. 2009)</a:t>
            </a:r>
          </a:p>
          <a:p>
            <a:endParaRPr lang="en-GB" baseline="0" dirty="0"/>
          </a:p>
          <a:p>
            <a:r>
              <a:rPr lang="en-GB" baseline="0" dirty="0"/>
              <a:t>http://lermagazine.com/issues/january/fighting-falls-with-feedbac-virtual-reality-training-improves-balance</a:t>
            </a:r>
          </a:p>
          <a:p>
            <a:endParaRPr lang="en-GB" dirty="0"/>
          </a:p>
        </p:txBody>
      </p:sp>
      <p:sp>
        <p:nvSpPr>
          <p:cNvPr id="4" name="Slide Number Placeholder 3"/>
          <p:cNvSpPr>
            <a:spLocks noGrp="1"/>
          </p:cNvSpPr>
          <p:nvPr>
            <p:ph type="sldNum" sz="quarter" idx="10"/>
          </p:nvPr>
        </p:nvSpPr>
        <p:spPr/>
        <p:txBody>
          <a:bodyPr/>
          <a:lstStyle/>
          <a:p>
            <a:fld id="{A31AEAEA-2C48-42B4-BB13-27FE8A0ADC24}" type="slidenum">
              <a:rPr lang="de-CH" smtClean="0"/>
              <a:t>59</a:t>
            </a:fld>
            <a:endParaRPr lang="de-CH"/>
          </a:p>
        </p:txBody>
      </p:sp>
    </p:spTree>
    <p:extLst>
      <p:ext uri="{BB962C8B-B14F-4D97-AF65-F5344CB8AC3E}">
        <p14:creationId xmlns:p14="http://schemas.microsoft.com/office/powerpoint/2010/main" val="2076492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sz="1200" dirty="0"/>
              <a:t>Understanding </a:t>
            </a:r>
            <a:r>
              <a:rPr lang="de-CH" sz="1200" dirty="0" err="1"/>
              <a:t>effect</a:t>
            </a:r>
            <a:r>
              <a:rPr lang="de-CH" sz="1200" dirty="0"/>
              <a:t> </a:t>
            </a:r>
            <a:r>
              <a:rPr lang="de-CH" sz="1200" dirty="0" err="1"/>
              <a:t>of</a:t>
            </a:r>
            <a:r>
              <a:rPr lang="de-CH" sz="1200" dirty="0"/>
              <a:t> </a:t>
            </a:r>
            <a:r>
              <a:rPr lang="de-CH" sz="1200" dirty="0" err="1"/>
              <a:t>stimulated</a:t>
            </a:r>
            <a:r>
              <a:rPr lang="de-CH" sz="1200" dirty="0"/>
              <a:t> </a:t>
            </a:r>
            <a:r>
              <a:rPr lang="de-CH" sz="1200" dirty="0" err="1"/>
              <a:t>neuron</a:t>
            </a:r>
            <a:r>
              <a:rPr lang="de-CH" sz="1200" dirty="0"/>
              <a:t> </a:t>
            </a:r>
            <a:r>
              <a:rPr lang="de-CH" sz="1200" dirty="0" err="1"/>
              <a:t>populations</a:t>
            </a:r>
            <a:r>
              <a:rPr lang="de-CH" sz="1200" dirty="0"/>
              <a:t> </a:t>
            </a:r>
            <a:r>
              <a:rPr lang="de-CH" sz="1200" dirty="0" err="1"/>
              <a:t>is</a:t>
            </a:r>
            <a:r>
              <a:rPr lang="de-CH" sz="1200" dirty="0"/>
              <a:t> </a:t>
            </a:r>
            <a:r>
              <a:rPr lang="de-CH" sz="1200" dirty="0" err="1"/>
              <a:t>the</a:t>
            </a:r>
            <a:r>
              <a:rPr lang="de-CH" sz="1200" dirty="0"/>
              <a:t> </a:t>
            </a:r>
            <a:r>
              <a:rPr lang="de-CH" sz="1200" dirty="0" err="1"/>
              <a:t>big</a:t>
            </a:r>
            <a:r>
              <a:rPr lang="de-CH" sz="1200" dirty="0"/>
              <a:t> </a:t>
            </a:r>
            <a:r>
              <a:rPr lang="de-CH" sz="1200" dirty="0" err="1"/>
              <a:t>challenge</a:t>
            </a:r>
            <a:r>
              <a:rPr lang="de-CH" sz="1200" dirty="0"/>
              <a:t>.</a:t>
            </a:r>
          </a:p>
          <a:p>
            <a:endParaRPr lang="de-CH" dirty="0"/>
          </a:p>
          <a:p>
            <a:r>
              <a:rPr lang="de-CH" dirty="0"/>
              <a:t>Hummel </a:t>
            </a:r>
            <a:r>
              <a:rPr lang="de-CH" dirty="0" err="1"/>
              <a:t>and</a:t>
            </a:r>
            <a:r>
              <a:rPr lang="de-CH" dirty="0"/>
              <a:t> Cohen 2006</a:t>
            </a:r>
          </a:p>
          <a:p>
            <a:endParaRPr lang="de-CH" dirty="0"/>
          </a:p>
          <a:p>
            <a:r>
              <a:rPr lang="en-US" sz="1200" b="0" i="0" u="none" strike="noStrike" kern="1200" baseline="0" dirty="0">
                <a:solidFill>
                  <a:schemeClr val="tx1"/>
                </a:solidFill>
                <a:latin typeface="+mn-lt"/>
                <a:ea typeface="+mn-ea"/>
                <a:cs typeface="+mn-cs"/>
              </a:rPr>
              <a:t>Patients with stroke experience changes in motor cortical excitability [8–11] and an abnormally high </a:t>
            </a:r>
            <a:r>
              <a:rPr lang="en-US" sz="1200" b="0" i="0" u="none" strike="noStrike" kern="1200" baseline="0" dirty="0" err="1">
                <a:solidFill>
                  <a:schemeClr val="tx1"/>
                </a:solidFill>
                <a:latin typeface="+mn-lt"/>
                <a:ea typeface="+mn-ea"/>
                <a:cs typeface="+mn-cs"/>
              </a:rPr>
              <a:t>interhemispheric</a:t>
            </a:r>
            <a:r>
              <a:rPr lang="en-US" sz="1200" b="0" i="0" u="none" strike="noStrike" kern="1200" baseline="0" dirty="0">
                <a:solidFill>
                  <a:schemeClr val="tx1"/>
                </a:solidFill>
                <a:latin typeface="+mn-lt"/>
                <a:ea typeface="+mn-ea"/>
                <a:cs typeface="+mn-cs"/>
              </a:rPr>
              <a:t> inhibition from M1 intact hemisphere to M1 </a:t>
            </a:r>
            <a:r>
              <a:rPr lang="en-US" sz="1200" b="0" i="0" u="none" strike="noStrike" kern="1200" baseline="0" dirty="0" err="1">
                <a:solidFill>
                  <a:schemeClr val="tx1"/>
                </a:solidFill>
                <a:latin typeface="+mn-lt"/>
                <a:ea typeface="+mn-ea"/>
                <a:cs typeface="+mn-cs"/>
              </a:rPr>
              <a:t>lesioned</a:t>
            </a:r>
            <a:r>
              <a:rPr lang="en-US" sz="1200" b="0" i="0" u="none" strike="noStrike" kern="1200" baseline="0" dirty="0">
                <a:solidFill>
                  <a:schemeClr val="tx1"/>
                </a:solidFill>
                <a:latin typeface="+mn-lt"/>
                <a:ea typeface="+mn-ea"/>
                <a:cs typeface="+mn-cs"/>
              </a:rPr>
              <a:t> hemisphere with movements of the paretic hand that is more prominent in cases with more substantial motor impairment. [1] These findings, consistent with </a:t>
            </a:r>
            <a:r>
              <a:rPr lang="en-US" sz="1200" b="0" i="0" u="none" strike="noStrike" kern="1200" baseline="0" dirty="0" err="1">
                <a:solidFill>
                  <a:schemeClr val="tx1"/>
                </a:solidFill>
                <a:latin typeface="+mn-lt"/>
                <a:ea typeface="+mn-ea"/>
                <a:cs typeface="+mn-cs"/>
              </a:rPr>
              <a:t>interhemispheric</a:t>
            </a:r>
            <a:r>
              <a:rPr lang="en-US" sz="1200" b="0" i="0" u="none" strike="noStrike" kern="1200" baseline="0" dirty="0">
                <a:solidFill>
                  <a:schemeClr val="tx1"/>
                </a:solidFill>
                <a:latin typeface="+mn-lt"/>
                <a:ea typeface="+mn-ea"/>
                <a:cs typeface="+mn-cs"/>
              </a:rPr>
              <a:t> competition models of sensory and motor processing, [12–15] raised the hypothesis that purposeful modulation of  excitability in motor regions of the intact and affected hemisphere may contribute to improvements in motor function. [16]</a:t>
            </a:r>
          </a:p>
          <a:p>
            <a:endParaRPr lang="de-CH" sz="1200" b="0" i="0" u="none" strike="noStrike" kern="1200" baseline="0" dirty="0">
              <a:solidFill>
                <a:schemeClr val="tx1"/>
              </a:solidFill>
              <a:latin typeface="+mn-lt"/>
              <a:ea typeface="+mn-ea"/>
              <a:cs typeface="+mn-cs"/>
            </a:endParaRPr>
          </a:p>
          <a:p>
            <a:r>
              <a:rPr lang="de-CH" dirty="0"/>
              <a:t>Emerging </a:t>
            </a:r>
            <a:r>
              <a:rPr lang="de-CH" dirty="0" err="1"/>
              <a:t>therapies</a:t>
            </a:r>
            <a:r>
              <a:rPr lang="de-CH" dirty="0"/>
              <a:t> in neurorehabilitation</a:t>
            </a:r>
          </a:p>
          <a:p>
            <a:endParaRPr lang="de-CH" dirty="0"/>
          </a:p>
          <a:p>
            <a:r>
              <a:rPr lang="en-US" sz="1200" b="0" i="0" u="none" strike="noStrike" kern="1200" baseline="0" dirty="0">
                <a:solidFill>
                  <a:schemeClr val="tx1"/>
                </a:solidFill>
                <a:latin typeface="+mn-lt"/>
                <a:ea typeface="+mn-ea"/>
                <a:cs typeface="+mn-cs"/>
              </a:rPr>
              <a:t>Changes in the sensory and motor maps usually characterize several disorders that involve motor and sensory disturbances. There are a lot of studies in the literature that have investigated the possibility of rehabilitation inducing plastic reorganization of brain lesion. The use of brain stimulation in rehabilitation is characterized by the ability of the reorganization of surviving neural circuits after cortex damage. Recovery is achieved by combining motor function training with stimulation training. Training would lead to a redistribution of representations to undamaged areas of the sensory cortex via reorganization (</a:t>
            </a:r>
            <a:r>
              <a:rPr lang="en-US" sz="1200" b="0" i="0" u="none" strike="noStrike" kern="1200" baseline="0" dirty="0" err="1">
                <a:solidFill>
                  <a:schemeClr val="tx1"/>
                </a:solidFill>
                <a:latin typeface="+mn-lt"/>
                <a:ea typeface="+mn-ea"/>
                <a:cs typeface="+mn-cs"/>
              </a:rPr>
              <a:t>Flor</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Diers</a:t>
            </a:r>
            <a:r>
              <a:rPr lang="en-US" sz="1200" b="0" i="0" u="none" strike="noStrike" kern="1200" baseline="0" dirty="0">
                <a:solidFill>
                  <a:schemeClr val="tx1"/>
                </a:solidFill>
                <a:latin typeface="+mn-lt"/>
                <a:ea typeface="+mn-ea"/>
                <a:cs typeface="+mn-cs"/>
              </a:rPr>
              <a:t> 2009). Therefore, motor learning, or relearning, is fundamental to neurological rehabilitation. To improve motor performance during learning, we use an iterative process, repeating voluntary movements and identifying and correcting errors. Recovery means that undamaged brain regions are recruited, which generate commands to the same muscles as were used before the injury’’ (</a:t>
            </a:r>
            <a:r>
              <a:rPr lang="en-US" sz="1200" b="0" i="0" u="none" strike="noStrike" kern="1200" baseline="0" dirty="0" err="1">
                <a:solidFill>
                  <a:schemeClr val="tx1"/>
                </a:solidFill>
                <a:latin typeface="+mn-lt"/>
                <a:ea typeface="+mn-ea"/>
                <a:cs typeface="+mn-cs"/>
              </a:rPr>
              <a:t>Krakauer</a:t>
            </a:r>
            <a:r>
              <a:rPr lang="en-US" sz="1200" b="0" i="0" u="none" strike="noStrike" kern="1200" baseline="0" dirty="0">
                <a:solidFill>
                  <a:schemeClr val="tx1"/>
                </a:solidFill>
                <a:latin typeface="+mn-lt"/>
                <a:ea typeface="+mn-ea"/>
                <a:cs typeface="+mn-cs"/>
              </a:rPr>
              <a:t> 2006).</a:t>
            </a:r>
          </a:p>
          <a:p>
            <a:r>
              <a:rPr lang="en-US" sz="1200" b="0" i="0" u="none" strike="noStrike" kern="1200" baseline="0" dirty="0">
                <a:solidFill>
                  <a:schemeClr val="tx1"/>
                </a:solidFill>
                <a:latin typeface="+mn-lt"/>
                <a:ea typeface="+mn-ea"/>
                <a:cs typeface="+mn-cs"/>
              </a:rPr>
              <a:t>This knowledge is used to develop new rehabilitation treatments. For instance, in sensorimotor rehabilitation, the primary intention would be to stimulate the sensorimotor cortex, in order to induce a plastic reorganization. There are 2 different ways to induce a plastic reorganization:</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Indirect (‘‘passive brain stimulation’’) stimulation through sensorial feedback for the aim of inducing motor relearning.</a:t>
            </a:r>
          </a:p>
          <a:p>
            <a:r>
              <a:rPr lang="en-US" sz="1200" b="0" i="0" u="none" strike="noStrike" kern="1200" baseline="0" dirty="0">
                <a:solidFill>
                  <a:schemeClr val="tx1"/>
                </a:solidFill>
                <a:latin typeface="+mn-lt"/>
                <a:ea typeface="+mn-ea"/>
                <a:cs typeface="+mn-cs"/>
              </a:rPr>
              <a:t>• Direct (‘‘active brain stimulation’’) stimulation intended to influence and eventually to change electrical neural activity</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Sensory and motor functions are intimately correlated in motor skills but not in reflex motor or automatic movements. Somatosensory information and feedback can modify the on-going motor behavior, triggering preprogrammed corrective action. Additionally, it was shown that animals with damage to the primary motor cortex would increase their dependency on visual monitoring of reaching, reinforcing the interrelationship of sensory processing and motor control (</a:t>
            </a:r>
            <a:r>
              <a:rPr lang="en-US" sz="1200" b="0" i="0" u="none" strike="noStrike" kern="1200" baseline="0" dirty="0" err="1">
                <a:solidFill>
                  <a:schemeClr val="tx1"/>
                </a:solidFill>
                <a:latin typeface="+mn-lt"/>
                <a:ea typeface="+mn-ea"/>
                <a:cs typeface="+mn-cs"/>
              </a:rPr>
              <a:t>Nudo</a:t>
            </a:r>
            <a:r>
              <a:rPr lang="en-US" sz="1200" b="0" i="0" u="none" strike="noStrike" kern="1200" baseline="0" dirty="0">
                <a:solidFill>
                  <a:schemeClr val="tx1"/>
                </a:solidFill>
                <a:latin typeface="+mn-lt"/>
                <a:ea typeface="+mn-ea"/>
                <a:cs typeface="+mn-cs"/>
              </a:rPr>
              <a:t> et al. 2000). This reinforcement occurs because the motor cortex and the sensory cortex are found side by side in the parietal lobes of the brain. For this reason, a damaged brain area could be trained, during session therapy, by visual, auditory, or tactile sensory stimulation (indirect stimulation); see (</a:t>
            </a:r>
            <a:r>
              <a:rPr lang="en-US" sz="1200" b="0" i="0" u="none" strike="noStrike" kern="1200" baseline="0" dirty="0" err="1">
                <a:solidFill>
                  <a:schemeClr val="tx1"/>
                </a:solidFill>
                <a:latin typeface="+mn-lt"/>
                <a:ea typeface="+mn-ea"/>
                <a:cs typeface="+mn-cs"/>
              </a:rPr>
              <a:t>Flor</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Diers</a:t>
            </a:r>
            <a:r>
              <a:rPr lang="en-US" sz="1200" b="0" i="0" u="none" strike="noStrike" kern="1200" baseline="0" dirty="0">
                <a:solidFill>
                  <a:schemeClr val="tx1"/>
                </a:solidFill>
                <a:latin typeface="+mn-lt"/>
                <a:ea typeface="+mn-ea"/>
                <a:cs typeface="+mn-cs"/>
              </a:rPr>
              <a:t> 2009). For instance, patients with phantom limb pain provided evidence that providing the impression of viewing one intact hand in a mirror instead of the amputated hand leads to better movement and less pain in the phantom limb (Ramachandran et al. 1995).</a:t>
            </a:r>
            <a:endParaRPr lang="de-CH" sz="1200" b="0" i="0" u="none" strike="noStrike" kern="1200" baseline="0" dirty="0">
              <a:solidFill>
                <a:schemeClr val="tx1"/>
              </a:solidFill>
              <a:latin typeface="+mn-lt"/>
              <a:ea typeface="+mn-ea"/>
              <a:cs typeface="+mn-cs"/>
            </a:endParaRP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Image (</a:t>
            </a:r>
            <a:r>
              <a:rPr lang="de-CH" sz="1200" b="0" i="0" u="none" strike="noStrike" kern="1200" baseline="0" dirty="0" err="1">
                <a:solidFill>
                  <a:schemeClr val="tx1"/>
                </a:solidFill>
                <a:latin typeface="+mn-lt"/>
                <a:ea typeface="+mn-ea"/>
                <a:cs typeface="+mn-cs"/>
              </a:rPr>
              <a:t>modulation</a:t>
            </a:r>
            <a:r>
              <a:rPr lang="de-CH"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http://brainmodulation.com/wp-content/uploads/2014/06/brain-mod-assfn.jpg</a:t>
            </a:r>
          </a:p>
        </p:txBody>
      </p:sp>
      <p:sp>
        <p:nvSpPr>
          <p:cNvPr id="4" name="Slide Number Placeholder 3"/>
          <p:cNvSpPr>
            <a:spLocks noGrp="1"/>
          </p:cNvSpPr>
          <p:nvPr>
            <p:ph type="sldNum" sz="quarter" idx="10"/>
          </p:nvPr>
        </p:nvSpPr>
        <p:spPr/>
        <p:txBody>
          <a:bodyPr/>
          <a:lstStyle/>
          <a:p>
            <a:fld id="{4A5CCBA3-A251-43A9-B1B9-B309A3F689C0}" type="slidenum">
              <a:rPr lang="de-CH" smtClean="0"/>
              <a:t>61</a:t>
            </a:fld>
            <a:endParaRPr lang="de-CH" dirty="0"/>
          </a:p>
        </p:txBody>
      </p:sp>
    </p:spTree>
    <p:extLst>
      <p:ext uri="{BB962C8B-B14F-4D97-AF65-F5344CB8AC3E}">
        <p14:creationId xmlns:p14="http://schemas.microsoft.com/office/powerpoint/2010/main" val="21742611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62</a:t>
            </a:fld>
            <a:endParaRPr lang="de-CH" dirty="0"/>
          </a:p>
        </p:txBody>
      </p:sp>
    </p:spTree>
    <p:extLst>
      <p:ext uri="{BB962C8B-B14F-4D97-AF65-F5344CB8AC3E}">
        <p14:creationId xmlns:p14="http://schemas.microsoft.com/office/powerpoint/2010/main" val="7215297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 stimulation therapies that aim for brain regions directly are transcranial magnetic stimulation (TMS), transcranial direct current stimulation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and</a:t>
            </a:r>
          </a:p>
          <a:p>
            <a:r>
              <a:rPr lang="en-US" sz="1200" b="0" i="0" u="none" strike="noStrike" kern="1200" baseline="0" dirty="0">
                <a:solidFill>
                  <a:schemeClr val="tx1"/>
                </a:solidFill>
                <a:latin typeface="+mn-lt"/>
                <a:ea typeface="+mn-ea"/>
                <a:cs typeface="+mn-cs"/>
              </a:rPr>
              <a:t>deep-brain stimulation (DBS). They are used principally to treat brain diseases or improve functional deficits, as in depression, Parkinson disease, epilepsy, and dystonia (for a review, see: (Wassermann and </a:t>
            </a:r>
            <a:r>
              <a:rPr lang="en-US" sz="1200" b="0" i="0" u="none" strike="noStrike" kern="1200" baseline="0" dirty="0" err="1">
                <a:solidFill>
                  <a:schemeClr val="tx1"/>
                </a:solidFill>
                <a:latin typeface="+mn-lt"/>
                <a:ea typeface="+mn-ea"/>
                <a:cs typeface="+mn-cs"/>
              </a:rPr>
              <a:t>Lisanby</a:t>
            </a:r>
            <a:r>
              <a:rPr lang="en-US" sz="1200" b="0" i="0" u="none" strike="noStrike" kern="1200" baseline="0" dirty="0">
                <a:solidFill>
                  <a:schemeClr val="tx1"/>
                </a:solidFill>
                <a:latin typeface="+mn-lt"/>
                <a:ea typeface="+mn-ea"/>
                <a:cs typeface="+mn-cs"/>
              </a:rPr>
              <a:t> 2001)).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are noninvasive procedures.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uses constant, low current delivered directly to the brain area of interest via small electrodes.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was originally developed to help patients with stroke. Their main advantage is the hope for noninvasive, drug-free treatment. Instead, DBS is a treatment that needs a surgical procedure. It consists of an implanted device, which sends electrical signals to brain areas regulating brain activity.</a:t>
            </a:r>
          </a:p>
          <a:p>
            <a:r>
              <a:rPr lang="en-US" sz="1200" b="0" i="0" u="none" strike="noStrike" kern="1200" baseline="0" dirty="0">
                <a:solidFill>
                  <a:schemeClr val="tx1"/>
                </a:solidFill>
                <a:latin typeface="+mn-lt"/>
                <a:ea typeface="+mn-ea"/>
                <a:cs typeface="+mn-cs"/>
              </a:rPr>
              <a:t>TMS is a subset of electrotypes and used to stimulate the primary motor brain cortex for assessing excitability that is associated with motor relearning and</a:t>
            </a:r>
          </a:p>
          <a:p>
            <a:r>
              <a:rPr lang="en-US" sz="1200" b="0" i="0" u="none" strike="noStrike" kern="1200" baseline="0" dirty="0">
                <a:solidFill>
                  <a:schemeClr val="tx1"/>
                </a:solidFill>
                <a:latin typeface="+mn-lt"/>
                <a:ea typeface="+mn-ea"/>
                <a:cs typeface="+mn-cs"/>
              </a:rPr>
              <a:t>improvement of motor function (</a:t>
            </a:r>
            <a:r>
              <a:rPr lang="en-US" sz="1200" b="0" i="0" u="none" strike="noStrike" kern="1200" baseline="0" dirty="0" err="1">
                <a:solidFill>
                  <a:schemeClr val="tx1"/>
                </a:solidFill>
                <a:latin typeface="+mn-lt"/>
                <a:ea typeface="+mn-ea"/>
                <a:cs typeface="+mn-cs"/>
              </a:rPr>
              <a:t>Barbay</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Nudo</a:t>
            </a:r>
            <a:r>
              <a:rPr lang="en-US" sz="1200" b="0" i="0" u="none" strike="noStrike" kern="1200" baseline="0" dirty="0">
                <a:solidFill>
                  <a:schemeClr val="tx1"/>
                </a:solidFill>
                <a:latin typeface="+mn-lt"/>
                <a:ea typeface="+mn-ea"/>
                <a:cs typeface="+mn-cs"/>
              </a:rPr>
              <a:t> 2009). Navigated TMS utilizes individual magnetic resonance images for accurate localization of stimuli; this feature is specifically useful when repeated measurements are performed. Thus, repeatable stimuli can be applied to a certain location; plus, coil orientation and tilting can be controlled. A descendant of TMS, repetitive TMS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has been investigated in a variety of neurological conditions and psychiatric disorders, including addictions, depression, and auditory hallucinations. Writer’s cramp, or focal hand dystonia, is characterized by involuntary </a:t>
            </a:r>
            <a:r>
              <a:rPr lang="en-US" sz="1200" b="0" i="0" u="none" strike="noStrike" kern="1200" baseline="0" dirty="0" err="1">
                <a:solidFill>
                  <a:schemeClr val="tx1"/>
                </a:solidFill>
                <a:latin typeface="+mn-lt"/>
                <a:ea typeface="+mn-ea"/>
                <a:cs typeface="+mn-cs"/>
              </a:rPr>
              <a:t>coactivation</a:t>
            </a:r>
            <a:r>
              <a:rPr lang="en-US" sz="1200" b="0" i="0" u="none" strike="noStrike" kern="1200" baseline="0" dirty="0">
                <a:solidFill>
                  <a:schemeClr val="tx1"/>
                </a:solidFill>
                <a:latin typeface="+mn-lt"/>
                <a:ea typeface="+mn-ea"/>
                <a:cs typeface="+mn-cs"/>
              </a:rPr>
              <a:t> of an antagonist.</a:t>
            </a:r>
          </a:p>
          <a:p>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Murase</a:t>
            </a:r>
            <a:r>
              <a:rPr lang="en-US" sz="1200" b="0" i="0" u="none" strike="noStrike" kern="1200" baseline="0" dirty="0">
                <a:solidFill>
                  <a:schemeClr val="tx1"/>
                </a:solidFill>
                <a:latin typeface="+mn-lt"/>
                <a:ea typeface="+mn-ea"/>
                <a:cs typeface="+mn-cs"/>
              </a:rPr>
              <a:t> et al. 2005) used </a:t>
            </a:r>
            <a:r>
              <a:rPr lang="en-US" sz="1200" b="0" i="0" u="none" strike="noStrike" kern="1200" baseline="0" dirty="0" err="1">
                <a:solidFill>
                  <a:schemeClr val="tx1"/>
                </a:solidFill>
                <a:latin typeface="+mn-lt"/>
                <a:ea typeface="+mn-ea"/>
                <a:cs typeface="+mn-cs"/>
              </a:rPr>
              <a:t>subthreshold</a:t>
            </a:r>
            <a:r>
              <a:rPr lang="en-US" sz="1200" b="0" i="0" u="none" strike="noStrike" kern="1200" baseline="0" dirty="0">
                <a:solidFill>
                  <a:schemeClr val="tx1"/>
                </a:solidFill>
                <a:latin typeface="+mn-lt"/>
                <a:ea typeface="+mn-ea"/>
                <a:cs typeface="+mn-cs"/>
              </a:rPr>
              <a:t> low-frequency (0.2 Hz)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which exerted an inhibitory action on the cortex. They found that stimulation of the</a:t>
            </a:r>
          </a:p>
          <a:p>
            <a:r>
              <a:rPr lang="en-US" sz="1200" b="0" i="0" u="none" strike="noStrike" kern="1200" baseline="0" dirty="0">
                <a:solidFill>
                  <a:schemeClr val="tx1"/>
                </a:solidFill>
                <a:latin typeface="+mn-lt"/>
                <a:ea typeface="+mn-ea"/>
                <a:cs typeface="+mn-cs"/>
              </a:rPr>
              <a:t>premotor cortex, but not the motor cortex, significantly improved the rating of handwriting. Tests demonstrated that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could increase cognitive processes on a variety of tasks. An example is shown in (Reis et al. 2009); they used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over the primary motor cortex during learning of a novel motor skill task. Their aim was to find strategies that enhanced skill acquisition or retention. They analyzed the stimulation effect on both within-day and between-day effects and on the rate of forgetting during a 3-month follow-up. Amazingly, they found that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across the 3-month follow-up period, had favored a consolidation mechanism. This may hold promise for the rehabilitation of brain injuries. Nowadays, at the point at which research has arrived, we can think of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as helpful tools in rehabilitation therapy; instead, DBS seems to promise, in the future, permanent or longer-term usage.</a:t>
            </a:r>
          </a:p>
          <a:p>
            <a:endParaRPr lang="de-CH" dirty="0"/>
          </a:p>
          <a:p>
            <a:endParaRPr lang="de-CH" dirty="0"/>
          </a:p>
          <a:p>
            <a:r>
              <a:rPr lang="en-US" sz="1200" b="0" i="0" u="none" strike="noStrike" kern="1200" baseline="0" dirty="0">
                <a:solidFill>
                  <a:schemeClr val="tx1"/>
                </a:solidFill>
                <a:latin typeface="+mn-lt"/>
                <a:ea typeface="+mn-ea"/>
                <a:cs typeface="+mn-cs"/>
              </a:rPr>
              <a:t>In this chapter, we discuss the use of noninvasive</a:t>
            </a:r>
          </a:p>
          <a:p>
            <a:r>
              <a:rPr lang="en-US" sz="1200" b="0" i="0" u="none" strike="noStrike" kern="1200" baseline="0" dirty="0">
                <a:solidFill>
                  <a:schemeClr val="tx1"/>
                </a:solidFill>
                <a:latin typeface="+mn-lt"/>
                <a:ea typeface="+mn-ea"/>
                <a:cs typeface="+mn-cs"/>
              </a:rPr>
              <a:t>brain stimulation (NIBS) in the setting of stroke rehabilitation.</a:t>
            </a:r>
          </a:p>
          <a:p>
            <a:r>
              <a:rPr lang="en-US" sz="1200" b="0" i="0" u="none" strike="noStrike" kern="1200" baseline="0" dirty="0">
                <a:solidFill>
                  <a:schemeClr val="tx1"/>
                </a:solidFill>
                <a:latin typeface="+mn-lt"/>
                <a:ea typeface="+mn-ea"/>
                <a:cs typeface="+mn-cs"/>
              </a:rPr>
              <a:t>Interest in NIBS developed after the observation</a:t>
            </a:r>
          </a:p>
          <a:p>
            <a:r>
              <a:rPr lang="en-US" sz="1200" b="0" i="0" u="none" strike="noStrike" kern="1200" baseline="0" dirty="0">
                <a:solidFill>
                  <a:schemeClr val="tx1"/>
                </a:solidFill>
                <a:latin typeface="+mn-lt"/>
                <a:ea typeface="+mn-ea"/>
                <a:cs typeface="+mn-cs"/>
              </a:rPr>
              <a:t>of long-term effects on cortical excitability that</a:t>
            </a:r>
          </a:p>
          <a:p>
            <a:r>
              <a:rPr lang="en-US" sz="1200" b="0" i="0" u="none" strike="noStrike" kern="1200" baseline="0" dirty="0">
                <a:solidFill>
                  <a:schemeClr val="tx1"/>
                </a:solidFill>
                <a:latin typeface="+mn-lt"/>
                <a:ea typeface="+mn-ea"/>
                <a:cs typeface="+mn-cs"/>
              </a:rPr>
              <a:t>occur after repeated stimulation (Huang et al., 2005;</a:t>
            </a:r>
          </a:p>
          <a:p>
            <a:r>
              <a:rPr lang="en-US" sz="1200" b="0" i="0" u="none" strike="noStrike" kern="1200" baseline="0" dirty="0">
                <a:solidFill>
                  <a:schemeClr val="tx1"/>
                </a:solidFill>
                <a:latin typeface="+mn-lt"/>
                <a:ea typeface="+mn-ea"/>
                <a:cs typeface="+mn-cs"/>
              </a:rPr>
              <a:t>Fitzgerald et al., 2006; </a:t>
            </a:r>
            <a:r>
              <a:rPr lang="en-US" sz="1200" b="0" i="0" u="none" strike="noStrike" kern="1200" baseline="0" dirty="0" err="1">
                <a:solidFill>
                  <a:schemeClr val="tx1"/>
                </a:solidFill>
                <a:latin typeface="+mn-lt"/>
                <a:ea typeface="+mn-ea"/>
                <a:cs typeface="+mn-cs"/>
              </a:rPr>
              <a:t>Nitsche</a:t>
            </a:r>
            <a:r>
              <a:rPr lang="en-US" sz="1200" b="0" i="0" u="none" strike="noStrike" kern="1200" baseline="0" dirty="0">
                <a:solidFill>
                  <a:schemeClr val="tx1"/>
                </a:solidFill>
                <a:latin typeface="+mn-lt"/>
                <a:ea typeface="+mn-ea"/>
                <a:cs typeface="+mn-cs"/>
              </a:rPr>
              <a:t> et al., 2008). Depending</a:t>
            </a:r>
          </a:p>
          <a:p>
            <a:r>
              <a:rPr lang="en-US" sz="1200" b="0" i="0" u="none" strike="noStrike" kern="1200" baseline="0" dirty="0">
                <a:solidFill>
                  <a:schemeClr val="tx1"/>
                </a:solidFill>
                <a:latin typeface="+mn-lt"/>
                <a:ea typeface="+mn-ea"/>
                <a:cs typeface="+mn-cs"/>
              </a:rPr>
              <a:t>on the stimulation parameters, motor cortical excitability</a:t>
            </a:r>
          </a:p>
          <a:p>
            <a:r>
              <a:rPr lang="en-US" sz="1200" b="0" i="0" u="none" strike="noStrike" kern="1200" baseline="0" dirty="0">
                <a:solidFill>
                  <a:schemeClr val="tx1"/>
                </a:solidFill>
                <a:latin typeface="+mn-lt"/>
                <a:ea typeface="+mn-ea"/>
                <a:cs typeface="+mn-cs"/>
              </a:rPr>
              <a:t>can be reduced (inhibition) by means of low-frequency</a:t>
            </a:r>
          </a:p>
          <a:p>
            <a:r>
              <a:rPr lang="en-US" sz="1200" b="0" i="0" u="none" strike="noStrike" kern="1200" baseline="0" dirty="0">
                <a:solidFill>
                  <a:schemeClr val="tx1"/>
                </a:solidFill>
                <a:latin typeface="+mn-lt"/>
                <a:ea typeface="+mn-ea"/>
                <a:cs typeface="+mn-cs"/>
              </a:rPr>
              <a:t>repetitive TMS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continuous theta-burst stimulation</a:t>
            </a:r>
          </a:p>
          <a:p>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cTBS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cathodal</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or enhanced (facilitation)</a:t>
            </a:r>
          </a:p>
          <a:p>
            <a:r>
              <a:rPr lang="en-US" sz="1200" b="0" i="0" u="none" strike="noStrike" kern="1200" baseline="0" dirty="0">
                <a:solidFill>
                  <a:schemeClr val="tx1"/>
                </a:solidFill>
                <a:latin typeface="+mn-lt"/>
                <a:ea typeface="+mn-ea"/>
                <a:cs typeface="+mn-cs"/>
              </a:rPr>
              <a:t>by means of high-frequency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intermittent </a:t>
            </a:r>
            <a:r>
              <a:rPr lang="en-US" sz="1200" b="0" i="0" u="none" strike="noStrike" kern="1200" baseline="0" dirty="0" err="1">
                <a:solidFill>
                  <a:schemeClr val="tx1"/>
                </a:solidFill>
                <a:latin typeface="+mn-lt"/>
                <a:ea typeface="+mn-ea"/>
                <a:cs typeface="+mn-cs"/>
              </a:rPr>
              <a:t>thetaburst</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stimulation (</a:t>
            </a:r>
            <a:r>
              <a:rPr lang="en-US" sz="1200" b="0" i="0" u="none" strike="noStrike" kern="1200" baseline="0" dirty="0" err="1">
                <a:solidFill>
                  <a:schemeClr val="tx1"/>
                </a:solidFill>
                <a:latin typeface="+mn-lt"/>
                <a:ea typeface="+mn-ea"/>
                <a:cs typeface="+mn-cs"/>
              </a:rPr>
              <a:t>iTBS</a:t>
            </a:r>
            <a:r>
              <a:rPr lang="en-US" sz="1200" b="0" i="0" u="none" strike="noStrike" kern="1200" baseline="0" dirty="0">
                <a:solidFill>
                  <a:schemeClr val="tx1"/>
                </a:solidFill>
                <a:latin typeface="+mn-lt"/>
                <a:ea typeface="+mn-ea"/>
                <a:cs typeface="+mn-cs"/>
              </a:rPr>
              <a:t>), and anodal stimulation. There</a:t>
            </a:r>
          </a:p>
          <a:p>
            <a:r>
              <a:rPr lang="en-US" sz="1200" b="0" i="0" u="none" strike="noStrike" kern="1200" baseline="0" dirty="0">
                <a:solidFill>
                  <a:schemeClr val="tx1"/>
                </a:solidFill>
                <a:latin typeface="+mn-lt"/>
                <a:ea typeface="+mn-ea"/>
                <a:cs typeface="+mn-cs"/>
              </a:rPr>
              <a:t>is evidence that links the effects of these NIBS techniques</a:t>
            </a:r>
          </a:p>
          <a:p>
            <a:r>
              <a:rPr lang="en-US" sz="1200" b="0" i="0" u="none" strike="noStrike" kern="1200" baseline="0" dirty="0">
                <a:solidFill>
                  <a:schemeClr val="tx1"/>
                </a:solidFill>
                <a:latin typeface="+mn-lt"/>
                <a:ea typeface="+mn-ea"/>
                <a:cs typeface="+mn-cs"/>
              </a:rPr>
              <a:t>to long-term potentiation (LTP)-like and long-term</a:t>
            </a:r>
          </a:p>
          <a:p>
            <a:r>
              <a:rPr lang="en-US" sz="1200" b="0" i="0" u="none" strike="noStrike" kern="1200" baseline="0" dirty="0">
                <a:solidFill>
                  <a:schemeClr val="tx1"/>
                </a:solidFill>
                <a:latin typeface="+mn-lt"/>
                <a:ea typeface="+mn-ea"/>
                <a:cs typeface="+mn-cs"/>
              </a:rPr>
              <a:t>depression (LTD)-like mechanisms (Cooke and Bliss,</a:t>
            </a:r>
          </a:p>
          <a:p>
            <a:r>
              <a:rPr lang="nl-NL" sz="1200" b="0" i="0" u="none" strike="noStrike" kern="1200" baseline="0" dirty="0">
                <a:solidFill>
                  <a:schemeClr val="tx1"/>
                </a:solidFill>
                <a:latin typeface="+mn-lt"/>
                <a:ea typeface="+mn-ea"/>
                <a:cs typeface="+mn-cs"/>
              </a:rPr>
              <a:t>2006; Thickbroom, 2007; Wagner et al., 2007; Ziemann</a:t>
            </a:r>
          </a:p>
          <a:p>
            <a:r>
              <a:rPr lang="en-US" sz="1200" b="0" i="0" u="none" strike="noStrike" kern="1200" baseline="0" dirty="0">
                <a:solidFill>
                  <a:schemeClr val="tx1"/>
                </a:solidFill>
                <a:latin typeface="+mn-lt"/>
                <a:ea typeface="+mn-ea"/>
                <a:cs typeface="+mn-cs"/>
              </a:rPr>
              <a:t>et al., 2008; Fritsch et al., 2010). After stroke, NIBS has</a:t>
            </a:r>
          </a:p>
          <a:p>
            <a:r>
              <a:rPr lang="en-US" sz="1200" b="0" i="0" u="none" strike="noStrike" kern="1200" baseline="0" dirty="0">
                <a:solidFill>
                  <a:schemeClr val="tx1"/>
                </a:solidFill>
                <a:latin typeface="+mn-lt"/>
                <a:ea typeface="+mn-ea"/>
                <a:cs typeface="+mn-cs"/>
              </a:rPr>
              <a:t>been studied as a tool to modulate cortical excitability</a:t>
            </a:r>
          </a:p>
          <a:p>
            <a:r>
              <a:rPr lang="en-US" sz="1200" b="0" i="0" u="none" strike="noStrike" kern="1200" baseline="0" dirty="0">
                <a:solidFill>
                  <a:schemeClr val="tx1"/>
                </a:solidFill>
                <a:latin typeface="+mn-lt"/>
                <a:ea typeface="+mn-ea"/>
                <a:cs typeface="+mn-cs"/>
              </a:rPr>
              <a:t>in the affected and intact hemispheres, predominantly with the goal of correcting hypothesized imbalances</a:t>
            </a:r>
          </a:p>
          <a:p>
            <a:r>
              <a:rPr lang="en-US" sz="1200" b="0" i="0" u="none" strike="noStrike" kern="1200" baseline="0" dirty="0">
                <a:solidFill>
                  <a:schemeClr val="tx1"/>
                </a:solidFill>
                <a:latin typeface="+mn-lt"/>
                <a:ea typeface="+mn-ea"/>
                <a:cs typeface="+mn-cs"/>
              </a:rPr>
              <a:t>in </a:t>
            </a:r>
            <a:r>
              <a:rPr lang="en-US" sz="1200" b="0" i="0" u="none" strike="noStrike" kern="1200" baseline="0" dirty="0" err="1">
                <a:solidFill>
                  <a:schemeClr val="tx1"/>
                </a:solidFill>
                <a:latin typeface="+mn-lt"/>
                <a:ea typeface="+mn-ea"/>
                <a:cs typeface="+mn-cs"/>
              </a:rPr>
              <a:t>interhemispheric</a:t>
            </a:r>
            <a:r>
              <a:rPr lang="en-US" sz="1200" b="0" i="0" u="none" strike="noStrike" kern="1200" baseline="0" dirty="0">
                <a:solidFill>
                  <a:schemeClr val="tx1"/>
                </a:solidFill>
                <a:latin typeface="+mn-lt"/>
                <a:ea typeface="+mn-ea"/>
                <a:cs typeface="+mn-cs"/>
              </a:rPr>
              <a:t> interactions (</a:t>
            </a:r>
            <a:r>
              <a:rPr lang="en-US" sz="1200" b="0" i="0" u="none" strike="noStrike" kern="1200" baseline="0" dirty="0" err="1">
                <a:solidFill>
                  <a:schemeClr val="tx1"/>
                </a:solidFill>
                <a:latin typeface="+mn-lt"/>
                <a:ea typeface="+mn-ea"/>
                <a:cs typeface="+mn-cs"/>
              </a:rPr>
              <a:t>Kinsbourne</a:t>
            </a:r>
            <a:r>
              <a:rPr lang="en-US" sz="1200" b="0" i="0" u="none" strike="noStrike" kern="1200" baseline="0" dirty="0">
                <a:solidFill>
                  <a:schemeClr val="tx1"/>
                </a:solidFill>
                <a:latin typeface="+mn-lt"/>
                <a:ea typeface="+mn-ea"/>
                <a:cs typeface="+mn-cs"/>
              </a:rPr>
              <a:t>, 1974;</a:t>
            </a:r>
          </a:p>
          <a:p>
            <a:r>
              <a:rPr lang="en-US" sz="1200" b="0" i="0" u="none" strike="noStrike" kern="1200" baseline="0" dirty="0">
                <a:solidFill>
                  <a:schemeClr val="tx1"/>
                </a:solidFill>
                <a:latin typeface="+mn-lt"/>
                <a:ea typeface="+mn-ea"/>
                <a:cs typeface="+mn-cs"/>
              </a:rPr>
              <a:t>Hummel and Cohen, 2006).</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Bihemispheric</a:t>
            </a:r>
            <a:r>
              <a:rPr lang="en-US" sz="1200" b="0" i="0" u="none" strike="noStrike" kern="1200" baseline="0" dirty="0">
                <a:solidFill>
                  <a:schemeClr val="tx1"/>
                </a:solidFill>
                <a:latin typeface="+mn-lt"/>
                <a:ea typeface="+mn-ea"/>
                <a:cs typeface="+mn-cs"/>
              </a:rPr>
              <a:t> reorganization</a:t>
            </a:r>
          </a:p>
          <a:p>
            <a:r>
              <a:rPr lang="en-US" sz="1200" b="0" i="0" u="none" strike="noStrike" kern="1200" baseline="0" dirty="0">
                <a:solidFill>
                  <a:schemeClr val="tx1"/>
                </a:solidFill>
                <a:latin typeface="+mn-lt"/>
                <a:ea typeface="+mn-ea"/>
                <a:cs typeface="+mn-cs"/>
              </a:rPr>
              <a:t>Longitudinal neuroimaging studies have shown initially</a:t>
            </a:r>
          </a:p>
          <a:p>
            <a:r>
              <a:rPr lang="en-US" sz="1200" b="0" i="0" u="none" strike="noStrike" kern="1200" baseline="0" dirty="0">
                <a:solidFill>
                  <a:schemeClr val="tx1"/>
                </a:solidFill>
                <a:latin typeface="+mn-lt"/>
                <a:ea typeface="+mn-ea"/>
                <a:cs typeface="+mn-cs"/>
              </a:rPr>
              <a:t>high </a:t>
            </a:r>
            <a:r>
              <a:rPr lang="en-US" sz="1200" b="0" i="0" u="none" strike="noStrike" kern="1200" baseline="0" dirty="0" err="1">
                <a:solidFill>
                  <a:schemeClr val="tx1"/>
                </a:solidFill>
                <a:latin typeface="+mn-lt"/>
                <a:ea typeface="+mn-ea"/>
                <a:cs typeface="+mn-cs"/>
              </a:rPr>
              <a:t>bihemispheric</a:t>
            </a:r>
            <a:r>
              <a:rPr lang="en-US" sz="1200" b="0" i="0" u="none" strike="noStrike" kern="1200" baseline="0" dirty="0">
                <a:solidFill>
                  <a:schemeClr val="tx1"/>
                </a:solidFill>
                <a:latin typeface="+mn-lt"/>
                <a:ea typeface="+mn-ea"/>
                <a:cs typeface="+mn-cs"/>
              </a:rPr>
              <a:t> BOLD signal activity associated with</a:t>
            </a:r>
          </a:p>
          <a:p>
            <a:r>
              <a:rPr lang="en-US" sz="1200" b="0" i="0" u="none" strike="noStrike" kern="1200" baseline="0" dirty="0">
                <a:solidFill>
                  <a:schemeClr val="tx1"/>
                </a:solidFill>
                <a:latin typeface="+mn-lt"/>
                <a:ea typeface="+mn-ea"/>
                <a:cs typeface="+mn-cs"/>
              </a:rPr>
              <a:t>movements of the paretic hand 2 weeks </a:t>
            </a:r>
            <a:r>
              <a:rPr lang="en-US" sz="1200" b="0" i="0" u="none" strike="noStrike" kern="1200" baseline="0" dirty="0" err="1">
                <a:solidFill>
                  <a:schemeClr val="tx1"/>
                </a:solidFill>
                <a:latin typeface="+mn-lt"/>
                <a:ea typeface="+mn-ea"/>
                <a:cs typeface="+mn-cs"/>
              </a:rPr>
              <a:t>poststroke</a:t>
            </a:r>
            <a:r>
              <a:rPr lang="en-US" sz="1200" b="0" i="0" u="none" strike="noStrike" kern="1200" baseline="0" dirty="0">
                <a:solidFill>
                  <a:schemeClr val="tx1"/>
                </a:solidFill>
                <a:latin typeface="+mn-lt"/>
                <a:ea typeface="+mn-ea"/>
                <a:cs typeface="+mn-cs"/>
              </a:rPr>
              <a:t>. Over</a:t>
            </a:r>
          </a:p>
          <a:p>
            <a:r>
              <a:rPr lang="en-US" sz="1200" b="0" i="0" u="none" strike="noStrike" kern="1200" baseline="0" dirty="0">
                <a:solidFill>
                  <a:schemeClr val="tx1"/>
                </a:solidFill>
                <a:latin typeface="+mn-lt"/>
                <a:ea typeface="+mn-ea"/>
                <a:cs typeface="+mn-cs"/>
              </a:rPr>
              <a:t>time, </a:t>
            </a:r>
            <a:r>
              <a:rPr lang="en-US" sz="1200" b="0" i="0" u="none" strike="noStrike" kern="1200" baseline="0" dirty="0" err="1">
                <a:solidFill>
                  <a:schemeClr val="tx1"/>
                </a:solidFill>
                <a:latin typeface="+mn-lt"/>
                <a:ea typeface="+mn-ea"/>
                <a:cs typeface="+mn-cs"/>
              </a:rPr>
              <a:t>bihemispheric</a:t>
            </a:r>
            <a:r>
              <a:rPr lang="en-US" sz="1200" b="0" i="0" u="none" strike="noStrike" kern="1200" baseline="0" dirty="0">
                <a:solidFill>
                  <a:schemeClr val="tx1"/>
                </a:solidFill>
                <a:latin typeface="+mn-lt"/>
                <a:ea typeface="+mn-ea"/>
                <a:cs typeface="+mn-cs"/>
              </a:rPr>
              <a:t> activation decreases progressively</a:t>
            </a:r>
          </a:p>
          <a:p>
            <a:r>
              <a:rPr lang="en-US" sz="1200" b="0" i="0" u="none" strike="noStrike" kern="1200" baseline="0" dirty="0">
                <a:solidFill>
                  <a:schemeClr val="tx1"/>
                </a:solidFill>
                <a:latin typeface="+mn-lt"/>
                <a:ea typeface="+mn-ea"/>
                <a:cs typeface="+mn-cs"/>
              </a:rPr>
              <a:t>toward levels observed in healthy subjects concomitant</a:t>
            </a:r>
          </a:p>
          <a:p>
            <a:r>
              <a:rPr lang="en-US" sz="1200" b="0" i="0" u="none" strike="noStrike" kern="1200" baseline="0" dirty="0">
                <a:solidFill>
                  <a:schemeClr val="tx1"/>
                </a:solidFill>
                <a:latin typeface="+mn-lt"/>
                <a:ea typeface="+mn-ea"/>
                <a:cs typeface="+mn-cs"/>
              </a:rPr>
              <a:t>to motor recovery (Ward et al., 2003; </a:t>
            </a:r>
            <a:r>
              <a:rPr lang="en-US" sz="1200" b="0" i="0" u="none" strike="noStrike" kern="1200" baseline="0" dirty="0" err="1">
                <a:solidFill>
                  <a:schemeClr val="tx1"/>
                </a:solidFill>
                <a:latin typeface="+mn-lt"/>
                <a:ea typeface="+mn-ea"/>
                <a:cs typeface="+mn-cs"/>
              </a:rPr>
              <a:t>Tombari</a:t>
            </a:r>
            <a:r>
              <a:rPr lang="en-US" sz="1200" b="0" i="0" u="none" strike="noStrike" kern="1200" baseline="0" dirty="0">
                <a:solidFill>
                  <a:schemeClr val="tx1"/>
                </a:solidFill>
                <a:latin typeface="+mn-lt"/>
                <a:ea typeface="+mn-ea"/>
                <a:cs typeface="+mn-cs"/>
              </a:rPr>
              <a:t> et al.,</a:t>
            </a:r>
          </a:p>
          <a:p>
            <a:r>
              <a:rPr lang="en-US" sz="1200" b="0" i="0" u="none" strike="noStrike" kern="1200" baseline="0" dirty="0">
                <a:solidFill>
                  <a:schemeClr val="tx1"/>
                </a:solidFill>
                <a:latin typeface="+mn-lt"/>
                <a:ea typeface="+mn-ea"/>
                <a:cs typeface="+mn-cs"/>
              </a:rPr>
              <a:t>2004; </a:t>
            </a:r>
            <a:r>
              <a:rPr lang="en-US" sz="1200" b="0" i="0" u="none" strike="noStrike" kern="1200" baseline="0" dirty="0" err="1">
                <a:solidFill>
                  <a:schemeClr val="tx1"/>
                </a:solidFill>
                <a:latin typeface="+mn-lt"/>
                <a:ea typeface="+mn-ea"/>
                <a:cs typeface="+mn-cs"/>
              </a:rPr>
              <a:t>Rehme</a:t>
            </a:r>
            <a:r>
              <a:rPr lang="en-US" sz="1200" b="0" i="0" u="none" strike="noStrike" kern="1200" baseline="0" dirty="0">
                <a:solidFill>
                  <a:schemeClr val="tx1"/>
                </a:solidFill>
                <a:latin typeface="+mn-lt"/>
                <a:ea typeface="+mn-ea"/>
                <a:cs typeface="+mn-cs"/>
              </a:rPr>
              <a:t> et al., 2011). In opposition to this pattern,</a:t>
            </a:r>
          </a:p>
          <a:p>
            <a:r>
              <a:rPr lang="en-US" sz="1200" b="0" i="0" u="none" strike="noStrike" kern="1200" baseline="0" dirty="0">
                <a:solidFill>
                  <a:schemeClr val="tx1"/>
                </a:solidFill>
                <a:latin typeface="+mn-lt"/>
                <a:ea typeface="+mn-ea"/>
                <a:cs typeface="+mn-cs"/>
              </a:rPr>
              <a:t>patients with incomplete motor functional recovery in</a:t>
            </a:r>
          </a:p>
          <a:p>
            <a:r>
              <a:rPr lang="en-US" sz="1200" b="0" i="0" u="none" strike="noStrike" kern="1200" baseline="0" dirty="0">
                <a:solidFill>
                  <a:schemeClr val="tx1"/>
                </a:solidFill>
                <a:latin typeface="+mn-lt"/>
                <a:ea typeface="+mn-ea"/>
                <a:cs typeface="+mn-cs"/>
              </a:rPr>
              <a:t>the chronic phase (i.e., more than 6–12 months </a:t>
            </a:r>
            <a:r>
              <a:rPr lang="en-US" sz="1200" b="0" i="0" u="none" strike="noStrike" kern="1200" baseline="0" dirty="0" err="1">
                <a:solidFill>
                  <a:schemeClr val="tx1"/>
                </a:solidFill>
                <a:latin typeface="+mn-lt"/>
                <a:ea typeface="+mn-ea"/>
                <a:cs typeface="+mn-cs"/>
              </a:rPr>
              <a:t>poststroke</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typically maintain increased </a:t>
            </a:r>
            <a:r>
              <a:rPr lang="en-US" sz="1200" b="0" i="0" u="none" strike="noStrike" kern="1200" baseline="0" dirty="0" err="1">
                <a:solidFill>
                  <a:schemeClr val="tx1"/>
                </a:solidFill>
                <a:latin typeface="+mn-lt"/>
                <a:ea typeface="+mn-ea"/>
                <a:cs typeface="+mn-cs"/>
              </a:rPr>
              <a:t>bihemispheric</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BOLD signal activity (</a:t>
            </a:r>
            <a:r>
              <a:rPr lang="en-US" sz="1200" b="0" i="0" u="none" strike="noStrike" kern="1200" baseline="0" dirty="0" err="1">
                <a:solidFill>
                  <a:schemeClr val="tx1"/>
                </a:solidFill>
                <a:latin typeface="+mn-lt"/>
                <a:ea typeface="+mn-ea"/>
                <a:cs typeface="+mn-cs"/>
              </a:rPr>
              <a:t>Chollet</a:t>
            </a:r>
            <a:r>
              <a:rPr lang="en-US" sz="1200" b="0" i="0" u="none" strike="noStrike" kern="1200" baseline="0" dirty="0">
                <a:solidFill>
                  <a:schemeClr val="tx1"/>
                </a:solidFill>
                <a:latin typeface="+mn-lt"/>
                <a:ea typeface="+mn-ea"/>
                <a:cs typeface="+mn-cs"/>
              </a:rPr>
              <a:t> et al., 1991; </a:t>
            </a:r>
            <a:r>
              <a:rPr lang="en-US" sz="1200" b="0" i="0" u="none" strike="noStrike" kern="1200" baseline="0" dirty="0" err="1">
                <a:solidFill>
                  <a:schemeClr val="tx1"/>
                </a:solidFill>
                <a:latin typeface="+mn-lt"/>
                <a:ea typeface="+mn-ea"/>
                <a:cs typeface="+mn-cs"/>
              </a:rPr>
              <a:t>Weiller</a:t>
            </a:r>
            <a:r>
              <a:rPr lang="en-US" sz="1200" b="0" i="0" u="none" strike="noStrike" kern="1200" baseline="0" dirty="0">
                <a:solidFill>
                  <a:schemeClr val="tx1"/>
                </a:solidFill>
                <a:latin typeface="+mn-lt"/>
                <a:ea typeface="+mn-ea"/>
                <a:cs typeface="+mn-cs"/>
              </a:rPr>
              <a:t> et al., 1992; Ward and Cohen, 2004; </a:t>
            </a:r>
            <a:r>
              <a:rPr lang="en-US" sz="1200" b="0" i="0" u="none" strike="noStrike" kern="1200" baseline="0" dirty="0" err="1">
                <a:solidFill>
                  <a:schemeClr val="tx1"/>
                </a:solidFill>
                <a:latin typeface="+mn-lt"/>
                <a:ea typeface="+mn-ea"/>
                <a:cs typeface="+mn-cs"/>
              </a:rPr>
              <a:t>Gerloff</a:t>
            </a:r>
            <a:r>
              <a:rPr lang="en-US" sz="1200" b="0" i="0" u="none" strike="noStrike" kern="1200" baseline="0" dirty="0">
                <a:solidFill>
                  <a:schemeClr val="tx1"/>
                </a:solidFill>
                <a:latin typeface="+mn-lt"/>
                <a:ea typeface="+mn-ea"/>
                <a:cs typeface="+mn-cs"/>
              </a:rPr>
              <a:t> et al., 2006;</a:t>
            </a:r>
          </a:p>
          <a:p>
            <a:r>
              <a:rPr lang="en-US" sz="1200" b="0" i="0" u="none" strike="noStrike" kern="1200" baseline="0" dirty="0" err="1">
                <a:solidFill>
                  <a:schemeClr val="tx1"/>
                </a:solidFill>
                <a:latin typeface="+mn-lt"/>
                <a:ea typeface="+mn-ea"/>
                <a:cs typeface="+mn-cs"/>
              </a:rPr>
              <a:t>Grefkes</a:t>
            </a:r>
            <a:r>
              <a:rPr lang="en-US" sz="1200" b="0" i="0" u="none" strike="noStrike" kern="1200" baseline="0" dirty="0">
                <a:solidFill>
                  <a:schemeClr val="tx1"/>
                </a:solidFill>
                <a:latin typeface="+mn-lt"/>
                <a:ea typeface="+mn-ea"/>
                <a:cs typeface="+mn-cs"/>
              </a:rPr>
              <a:t> et al., 2008b). Consistent with these findings, it</a:t>
            </a:r>
          </a:p>
          <a:p>
            <a:r>
              <a:rPr lang="en-US" sz="1200" b="0" i="0" u="none" strike="noStrike" kern="1200" baseline="0" dirty="0">
                <a:solidFill>
                  <a:schemeClr val="tx1"/>
                </a:solidFill>
                <a:latin typeface="+mn-lt"/>
                <a:ea typeface="+mn-ea"/>
                <a:cs typeface="+mn-cs"/>
              </a:rPr>
              <a:t>has been reported that lateralized fMRI activation</a:t>
            </a:r>
          </a:p>
          <a:p>
            <a:r>
              <a:rPr lang="en-US" sz="1200" b="0" i="0" u="none" strike="noStrike" kern="1200" baseline="0" dirty="0">
                <a:solidFill>
                  <a:schemeClr val="tx1"/>
                </a:solidFill>
                <a:latin typeface="+mn-lt"/>
                <a:ea typeface="+mn-ea"/>
                <a:cs typeface="+mn-cs"/>
              </a:rPr>
              <a:t>towards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regions, similar to that seen in</a:t>
            </a:r>
          </a:p>
          <a:p>
            <a:r>
              <a:rPr lang="en-US" sz="1200" b="0" i="0" u="none" strike="noStrike" kern="1200" baseline="0" dirty="0">
                <a:solidFill>
                  <a:schemeClr val="tx1"/>
                </a:solidFill>
                <a:latin typeface="+mn-lt"/>
                <a:ea typeface="+mn-ea"/>
                <a:cs typeface="+mn-cs"/>
              </a:rPr>
              <a:t>age-matched controls, is associated with more successful</a:t>
            </a:r>
          </a:p>
          <a:p>
            <a:r>
              <a:rPr lang="en-US" sz="1200" b="0" i="0" u="none" strike="noStrike" kern="1200" baseline="0" dirty="0">
                <a:solidFill>
                  <a:schemeClr val="tx1"/>
                </a:solidFill>
                <a:latin typeface="+mn-lt"/>
                <a:ea typeface="+mn-ea"/>
                <a:cs typeface="+mn-cs"/>
              </a:rPr>
              <a:t>functional recovery (Ward et al., 2003; </a:t>
            </a:r>
            <a:r>
              <a:rPr lang="en-US" sz="1200" b="0" i="0" u="none" strike="noStrike" kern="1200" baseline="0" dirty="0" err="1">
                <a:solidFill>
                  <a:schemeClr val="tx1"/>
                </a:solidFill>
                <a:latin typeface="+mn-lt"/>
                <a:ea typeface="+mn-ea"/>
                <a:cs typeface="+mn-cs"/>
              </a:rPr>
              <a:t>Gerloff</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et al., 2006; Nair et al., 2007).</a:t>
            </a:r>
          </a:p>
          <a:p>
            <a:r>
              <a:rPr lang="en-US" sz="1200" b="0" i="0" u="none" strike="noStrike" kern="1200" baseline="0" dirty="0">
                <a:solidFill>
                  <a:schemeClr val="tx1"/>
                </a:solidFill>
                <a:latin typeface="+mn-lt"/>
                <a:ea typeface="+mn-ea"/>
                <a:cs typeface="+mn-cs"/>
              </a:rPr>
              <a:t>Studies using TMS have attempted to discern the</a:t>
            </a:r>
          </a:p>
          <a:p>
            <a:r>
              <a:rPr lang="en-US" sz="1200" b="0" i="0" u="none" strike="noStrike" kern="1200" baseline="0" dirty="0">
                <a:solidFill>
                  <a:schemeClr val="tx1"/>
                </a:solidFill>
                <a:latin typeface="+mn-lt"/>
                <a:ea typeface="+mn-ea"/>
                <a:cs typeface="+mn-cs"/>
              </a:rPr>
              <a:t>functional role of these neuroimaging findings. It is</a:t>
            </a:r>
          </a:p>
          <a:p>
            <a:r>
              <a:rPr lang="en-US" sz="1200" b="0" i="0" u="none" strike="noStrike" kern="1200" baseline="0" dirty="0">
                <a:solidFill>
                  <a:schemeClr val="tx1"/>
                </a:solidFill>
                <a:latin typeface="+mn-lt"/>
                <a:ea typeface="+mn-ea"/>
                <a:cs typeface="+mn-cs"/>
              </a:rPr>
              <a:t>now known that the presence of ipsilateral MEPs to</a:t>
            </a:r>
          </a:p>
          <a:p>
            <a:r>
              <a:rPr lang="en-US" sz="1200" b="0" i="0" u="none" strike="noStrike" kern="1200" baseline="0" dirty="0">
                <a:solidFill>
                  <a:schemeClr val="tx1"/>
                </a:solidFill>
                <a:latin typeface="+mn-lt"/>
                <a:ea typeface="+mn-ea"/>
                <a:cs typeface="+mn-cs"/>
              </a:rPr>
              <a:t>TMS applied over the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 is associated</a:t>
            </a:r>
          </a:p>
          <a:p>
            <a:r>
              <a:rPr lang="en-US" sz="1200" b="0" i="0" u="none" strike="noStrike" kern="1200" baseline="0" dirty="0">
                <a:solidFill>
                  <a:schemeClr val="tx1"/>
                </a:solidFill>
                <a:latin typeface="+mn-lt"/>
                <a:ea typeface="+mn-ea"/>
                <a:cs typeface="+mn-cs"/>
              </a:rPr>
              <a:t>with poor clinical outcome (</a:t>
            </a:r>
            <a:r>
              <a:rPr lang="en-US" sz="1200" b="0" i="0" u="none" strike="noStrike" kern="1200" baseline="0" dirty="0" err="1">
                <a:solidFill>
                  <a:schemeClr val="tx1"/>
                </a:solidFill>
                <a:latin typeface="+mn-lt"/>
                <a:ea typeface="+mn-ea"/>
                <a:cs typeface="+mn-cs"/>
              </a:rPr>
              <a:t>Turton</a:t>
            </a:r>
            <a:r>
              <a:rPr lang="en-US" sz="1200" b="0" i="0" u="none" strike="noStrike" kern="1200" baseline="0" dirty="0">
                <a:solidFill>
                  <a:schemeClr val="tx1"/>
                </a:solidFill>
                <a:latin typeface="+mn-lt"/>
                <a:ea typeface="+mn-ea"/>
                <a:cs typeface="+mn-cs"/>
              </a:rPr>
              <a:t> et al., 1996; </a:t>
            </a:r>
            <a:r>
              <a:rPr lang="en-US" sz="1200" b="0" i="0" u="none" strike="noStrike" kern="1200" baseline="0" dirty="0" err="1">
                <a:solidFill>
                  <a:schemeClr val="tx1"/>
                </a:solidFill>
                <a:latin typeface="+mn-lt"/>
                <a:ea typeface="+mn-ea"/>
                <a:cs typeface="+mn-cs"/>
              </a:rPr>
              <a:t>Netz</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et al., 1997; </a:t>
            </a:r>
            <a:r>
              <a:rPr lang="en-US" sz="1200" b="0" i="0" u="none" strike="noStrike" kern="1200" baseline="0" dirty="0" err="1">
                <a:solidFill>
                  <a:schemeClr val="tx1"/>
                </a:solidFill>
                <a:latin typeface="+mn-lt"/>
                <a:ea typeface="+mn-ea"/>
                <a:cs typeface="+mn-cs"/>
              </a:rPr>
              <a:t>Feydy</a:t>
            </a:r>
            <a:r>
              <a:rPr lang="en-US" sz="1200" b="0" i="0" u="none" strike="noStrike" kern="1200" baseline="0" dirty="0">
                <a:solidFill>
                  <a:schemeClr val="tx1"/>
                </a:solidFill>
                <a:latin typeface="+mn-lt"/>
                <a:ea typeface="+mn-ea"/>
                <a:cs typeface="+mn-cs"/>
              </a:rPr>
              <a:t> et al., 2002). In addition to M1,</a:t>
            </a:r>
          </a:p>
          <a:p>
            <a:r>
              <a:rPr lang="en-US" sz="1200" b="0" i="0" u="none" strike="noStrike" kern="1200" baseline="0" dirty="0">
                <a:solidFill>
                  <a:schemeClr val="tx1"/>
                </a:solidFill>
                <a:latin typeface="+mn-lt"/>
                <a:ea typeface="+mn-ea"/>
                <a:cs typeface="+mn-cs"/>
              </a:rPr>
              <a:t>TMS applied to the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dorsal PMC in poorly</a:t>
            </a:r>
          </a:p>
          <a:p>
            <a:r>
              <a:rPr lang="en-US" sz="1200" b="0" i="0" u="none" strike="noStrike" kern="1200" baseline="0" dirty="0">
                <a:solidFill>
                  <a:schemeClr val="tx1"/>
                </a:solidFill>
                <a:latin typeface="+mn-lt"/>
                <a:ea typeface="+mn-ea"/>
                <a:cs typeface="+mn-cs"/>
              </a:rPr>
              <a:t>recovered patients disrupted motor performance of the</a:t>
            </a:r>
          </a:p>
          <a:p>
            <a:r>
              <a:rPr lang="en-US" sz="1200" b="0" i="0" u="none" strike="noStrike" kern="1200" baseline="0" dirty="0">
                <a:solidFill>
                  <a:schemeClr val="tx1"/>
                </a:solidFill>
                <a:latin typeface="+mn-lt"/>
                <a:ea typeface="+mn-ea"/>
                <a:cs typeface="+mn-cs"/>
              </a:rPr>
              <a:t>paretic hand (Johansen-Berg et al., 2002). A neuroimaging</a:t>
            </a:r>
          </a:p>
          <a:p>
            <a:r>
              <a:rPr lang="en-US" sz="1200" b="0" i="0" u="none" strike="noStrike" kern="1200" baseline="0" dirty="0">
                <a:solidFill>
                  <a:schemeClr val="tx1"/>
                </a:solidFill>
                <a:latin typeface="+mn-lt"/>
                <a:ea typeface="+mn-ea"/>
                <a:cs typeface="+mn-cs"/>
              </a:rPr>
              <a:t>study carried out during the first 2 weeks after stroke</a:t>
            </a:r>
          </a:p>
          <a:p>
            <a:r>
              <a:rPr lang="en-US" sz="1200" b="0" i="0" u="none" strike="noStrike" kern="1200" baseline="0" dirty="0">
                <a:solidFill>
                  <a:schemeClr val="tx1"/>
                </a:solidFill>
                <a:latin typeface="+mn-lt"/>
                <a:ea typeface="+mn-ea"/>
                <a:cs typeface="+mn-cs"/>
              </a:rPr>
              <a:t>also showed that functional recovery in severely</a:t>
            </a:r>
          </a:p>
          <a:p>
            <a:r>
              <a:rPr lang="en-US" sz="1200" b="0" i="0" u="none" strike="noStrike" kern="1200" baseline="0" dirty="0">
                <a:solidFill>
                  <a:schemeClr val="tx1"/>
                </a:solidFill>
                <a:latin typeface="+mn-lt"/>
                <a:ea typeface="+mn-ea"/>
                <a:cs typeface="+mn-cs"/>
              </a:rPr>
              <a:t>affected patients was associated with gradually increasing</a:t>
            </a:r>
          </a:p>
          <a:p>
            <a:r>
              <a:rPr lang="en-US" sz="1200" b="0" i="0" u="none" strike="noStrike" kern="1200" baseline="0" dirty="0">
                <a:solidFill>
                  <a:schemeClr val="tx1"/>
                </a:solidFill>
                <a:latin typeface="+mn-lt"/>
                <a:ea typeface="+mn-ea"/>
                <a:cs typeface="+mn-cs"/>
              </a:rPr>
              <a:t>activity in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 and PMC (</a:t>
            </a:r>
            <a:r>
              <a:rPr lang="en-US" sz="1200" b="0" i="0" u="none" strike="noStrike" kern="1200" baseline="0" dirty="0" err="1">
                <a:solidFill>
                  <a:schemeClr val="tx1"/>
                </a:solidFill>
                <a:latin typeface="+mn-lt"/>
                <a:ea typeface="+mn-ea"/>
                <a:cs typeface="+mn-cs"/>
              </a:rPr>
              <a:t>Rehme</a:t>
            </a:r>
            <a:r>
              <a:rPr lang="en-US" sz="1200" b="0" i="0" u="none" strike="noStrike" kern="1200" baseline="0" dirty="0">
                <a:solidFill>
                  <a:schemeClr val="tx1"/>
                </a:solidFill>
                <a:latin typeface="+mn-lt"/>
                <a:ea typeface="+mn-ea"/>
                <a:cs typeface="+mn-cs"/>
              </a:rPr>
              <a:t> et al.,</a:t>
            </a:r>
          </a:p>
          <a:p>
            <a:r>
              <a:rPr lang="en-US" sz="1200" b="0" i="0" u="none" strike="noStrike" kern="1200" baseline="0" dirty="0">
                <a:solidFill>
                  <a:schemeClr val="tx1"/>
                </a:solidFill>
                <a:latin typeface="+mn-lt"/>
                <a:ea typeface="+mn-ea"/>
                <a:cs typeface="+mn-cs"/>
              </a:rPr>
              <a:t>2011). In line with this, </a:t>
            </a:r>
            <a:r>
              <a:rPr lang="en-US" sz="1200" b="0" i="0" u="none" strike="noStrike" kern="1200" baseline="0" dirty="0" err="1">
                <a:solidFill>
                  <a:schemeClr val="tx1"/>
                </a:solidFill>
                <a:latin typeface="+mn-lt"/>
                <a:ea typeface="+mn-ea"/>
                <a:cs typeface="+mn-cs"/>
              </a:rPr>
              <a:t>Lotze</a:t>
            </a:r>
            <a:r>
              <a:rPr lang="en-US" sz="1200" b="0" i="0" u="none" strike="noStrike" kern="1200" baseline="0" dirty="0">
                <a:solidFill>
                  <a:schemeClr val="tx1"/>
                </a:solidFill>
                <a:latin typeface="+mn-lt"/>
                <a:ea typeface="+mn-ea"/>
                <a:cs typeface="+mn-cs"/>
              </a:rPr>
              <a:t> and colleagues (2006)</a:t>
            </a:r>
          </a:p>
          <a:p>
            <a:r>
              <a:rPr lang="en-US" sz="1200" b="0" i="0" u="none" strike="noStrike" kern="1200" baseline="0" dirty="0">
                <a:solidFill>
                  <a:schemeClr val="tx1"/>
                </a:solidFill>
                <a:latin typeface="+mn-lt"/>
                <a:ea typeface="+mn-ea"/>
                <a:cs typeface="+mn-cs"/>
              </a:rPr>
              <a:t>showed that disruption of activity in </a:t>
            </a:r>
            <a:r>
              <a:rPr lang="en-US" sz="1200" b="0" i="0" u="none" strike="noStrike" kern="1200" baseline="0" dirty="0" err="1">
                <a:solidFill>
                  <a:schemeClr val="tx1"/>
                </a:solidFill>
                <a:latin typeface="+mn-lt"/>
                <a:ea typeface="+mn-ea"/>
                <a:cs typeface="+mn-cs"/>
              </a:rPr>
              <a:t>contralesional</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regions (i.e., M1, dorsal PMC, and superior parietal lobe,</a:t>
            </a:r>
          </a:p>
          <a:p>
            <a:r>
              <a:rPr lang="en-US" sz="1200" b="0" i="0" u="none" strike="noStrike" kern="1200" baseline="0" dirty="0">
                <a:solidFill>
                  <a:schemeClr val="tx1"/>
                </a:solidFill>
                <a:latin typeface="+mn-lt"/>
                <a:ea typeface="+mn-ea"/>
                <a:cs typeface="+mn-cs"/>
              </a:rPr>
              <a:t>SPL) active during movements of the paretic hand</a:t>
            </a:r>
          </a:p>
          <a:p>
            <a:r>
              <a:rPr lang="en-US" sz="1200" b="0" i="0" u="none" strike="noStrike" kern="1200" baseline="0" dirty="0">
                <a:solidFill>
                  <a:schemeClr val="tx1"/>
                </a:solidFill>
                <a:latin typeface="+mn-lt"/>
                <a:ea typeface="+mn-ea"/>
                <a:cs typeface="+mn-cs"/>
              </a:rPr>
              <a:t>affected motor performance. While interference with</a:t>
            </a:r>
          </a:p>
          <a:p>
            <a:r>
              <a:rPr lang="en-US" sz="1200" b="0" i="0" u="none" strike="noStrike" kern="1200" baseline="0" dirty="0">
                <a:solidFill>
                  <a:schemeClr val="tx1"/>
                </a:solidFill>
                <a:latin typeface="+mn-lt"/>
                <a:ea typeface="+mn-ea"/>
                <a:cs typeface="+mn-cs"/>
              </a:rPr>
              <a:t>the dorsal PMC and M1 induced timing errors only,</a:t>
            </a:r>
          </a:p>
          <a:p>
            <a:r>
              <a:rPr lang="en-US" sz="1200" b="0" i="0" u="none" strike="noStrike" kern="1200" baseline="0" dirty="0">
                <a:solidFill>
                  <a:schemeClr val="tx1"/>
                </a:solidFill>
                <a:latin typeface="+mn-lt"/>
                <a:ea typeface="+mn-ea"/>
                <a:cs typeface="+mn-cs"/>
              </a:rPr>
              <a:t>SPL stimulation caused both timing and accuracy</a:t>
            </a:r>
          </a:p>
          <a:p>
            <a:r>
              <a:rPr lang="en-US" sz="1200" b="0" i="0" u="none" strike="noStrike" kern="1200" baseline="0" dirty="0">
                <a:solidFill>
                  <a:schemeClr val="tx1"/>
                </a:solidFill>
                <a:latin typeface="+mn-lt"/>
                <a:ea typeface="+mn-ea"/>
                <a:cs typeface="+mn-cs"/>
              </a:rPr>
              <a:t>deficits.</a:t>
            </a:r>
          </a:p>
          <a:p>
            <a:r>
              <a:rPr lang="en-US" sz="1200" b="0" i="0" u="none" strike="noStrike" kern="1200" baseline="0" dirty="0">
                <a:solidFill>
                  <a:schemeClr val="tx1"/>
                </a:solidFill>
                <a:latin typeface="+mn-lt"/>
                <a:ea typeface="+mn-ea"/>
                <a:cs typeface="+mn-cs"/>
              </a:rPr>
              <a:t>Overall, these results are consistent with the view that</a:t>
            </a:r>
          </a:p>
          <a:p>
            <a:r>
              <a:rPr lang="en-US" sz="1200" b="0" i="0" u="none" strike="noStrike" kern="1200" baseline="0" dirty="0">
                <a:solidFill>
                  <a:schemeClr val="tx1"/>
                </a:solidFill>
                <a:latin typeface="+mn-lt"/>
                <a:ea typeface="+mn-ea"/>
                <a:cs typeface="+mn-cs"/>
              </a:rPr>
              <a:t>patients with more severe motor impairments may</a:t>
            </a:r>
          </a:p>
          <a:p>
            <a:r>
              <a:rPr lang="en-US" sz="1200" b="0" i="0" u="none" strike="noStrike" kern="1200" baseline="0" dirty="0">
                <a:solidFill>
                  <a:schemeClr val="tx1"/>
                </a:solidFill>
                <a:latin typeface="+mn-lt"/>
                <a:ea typeface="+mn-ea"/>
                <a:cs typeface="+mn-cs"/>
              </a:rPr>
              <a:t>engage more actively regions of the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hemisphere</a:t>
            </a:r>
          </a:p>
          <a:p>
            <a:r>
              <a:rPr lang="en-US" sz="1200" b="0" i="0" u="none" strike="noStrike" kern="1200" baseline="0" dirty="0">
                <a:solidFill>
                  <a:schemeClr val="tx1"/>
                </a:solidFill>
                <a:latin typeface="+mn-lt"/>
                <a:ea typeface="+mn-ea"/>
                <a:cs typeface="+mn-cs"/>
              </a:rPr>
              <a:t>to carry out a task with the paretic hand</a:t>
            </a:r>
          </a:p>
          <a:p>
            <a:r>
              <a:rPr lang="da-DK" sz="1200" b="0" i="0" u="none" strike="noStrike" kern="1200" baseline="0" dirty="0">
                <a:solidFill>
                  <a:schemeClr val="tx1"/>
                </a:solidFill>
                <a:latin typeface="+mn-lt"/>
                <a:ea typeface="+mn-ea"/>
                <a:cs typeface="+mn-cs"/>
              </a:rPr>
              <a:t>(Johansen-Berg et al., 2002; Ward et al., 2003; Fridman</a:t>
            </a:r>
          </a:p>
          <a:p>
            <a:r>
              <a:rPr lang="en-US" sz="1200" b="0" i="0" u="none" strike="noStrike" kern="1200" baseline="0" dirty="0">
                <a:solidFill>
                  <a:schemeClr val="tx1"/>
                </a:solidFill>
                <a:latin typeface="+mn-lt"/>
                <a:ea typeface="+mn-ea"/>
                <a:cs typeface="+mn-cs"/>
              </a:rPr>
              <a:t>et al., 2004; </a:t>
            </a:r>
            <a:r>
              <a:rPr lang="en-US" sz="1200" b="0" i="0" u="none" strike="noStrike" kern="1200" baseline="0" dirty="0" err="1">
                <a:solidFill>
                  <a:schemeClr val="tx1"/>
                </a:solidFill>
                <a:latin typeface="+mn-lt"/>
                <a:ea typeface="+mn-ea"/>
                <a:cs typeface="+mn-cs"/>
              </a:rPr>
              <a:t>Buch</a:t>
            </a:r>
            <a:r>
              <a:rPr lang="en-US" sz="1200" b="0" i="0" u="none" strike="noStrike" kern="1200" baseline="0" dirty="0">
                <a:solidFill>
                  <a:schemeClr val="tx1"/>
                </a:solidFill>
                <a:latin typeface="+mn-lt"/>
                <a:ea typeface="+mn-ea"/>
                <a:cs typeface="+mn-cs"/>
              </a:rPr>
              <a:t> et al., 2012). It is possible to study physiological features of cortical</a:t>
            </a:r>
          </a:p>
          <a:p>
            <a:r>
              <a:rPr lang="en-US" sz="1200" b="0" i="0" u="none" strike="noStrike" kern="1200" baseline="0" dirty="0">
                <a:solidFill>
                  <a:schemeClr val="tx1"/>
                </a:solidFill>
                <a:latin typeface="+mn-lt"/>
                <a:ea typeface="+mn-ea"/>
                <a:cs typeface="+mn-cs"/>
              </a:rPr>
              <a:t>organization after stroke using TMS. Paired-pulse</a:t>
            </a:r>
          </a:p>
          <a:p>
            <a:r>
              <a:rPr lang="en-US" sz="1200" b="0" i="0" u="none" strike="noStrike" kern="1200" baseline="0" dirty="0">
                <a:solidFill>
                  <a:schemeClr val="tx1"/>
                </a:solidFill>
                <a:latin typeface="+mn-lt"/>
                <a:ea typeface="+mn-ea"/>
                <a:cs typeface="+mn-cs"/>
              </a:rPr>
              <a:t>TMS delivered through the same magnetic coil over</a:t>
            </a:r>
          </a:p>
          <a:p>
            <a:r>
              <a:rPr lang="en-US" sz="1200" b="0" i="0" u="none" strike="noStrike" kern="1200" baseline="0" dirty="0">
                <a:solidFill>
                  <a:schemeClr val="tx1"/>
                </a:solidFill>
                <a:latin typeface="+mn-lt"/>
                <a:ea typeface="+mn-ea"/>
                <a:cs typeface="+mn-cs"/>
              </a:rPr>
              <a:t>M1, where a </a:t>
            </a:r>
            <a:r>
              <a:rPr lang="en-US" sz="1200" b="0" i="0" u="none" strike="noStrike" kern="1200" baseline="0" dirty="0" err="1">
                <a:solidFill>
                  <a:schemeClr val="tx1"/>
                </a:solidFill>
                <a:latin typeface="+mn-lt"/>
                <a:ea typeface="+mn-ea"/>
                <a:cs typeface="+mn-cs"/>
              </a:rPr>
              <a:t>suprathreshold</a:t>
            </a:r>
            <a:r>
              <a:rPr lang="en-US" sz="1200" b="0" i="0" u="none" strike="noStrike" kern="1200" baseline="0" dirty="0">
                <a:solidFill>
                  <a:schemeClr val="tx1"/>
                </a:solidFill>
                <a:latin typeface="+mn-lt"/>
                <a:ea typeface="+mn-ea"/>
                <a:cs typeface="+mn-cs"/>
              </a:rPr>
              <a:t> test stimulus (TS) is preceded</a:t>
            </a:r>
          </a:p>
          <a:p>
            <a:r>
              <a:rPr lang="en-US" sz="1200" b="0" i="0" u="none" strike="noStrike" kern="1200" baseline="0" dirty="0">
                <a:solidFill>
                  <a:schemeClr val="tx1"/>
                </a:solidFill>
                <a:latin typeface="+mn-lt"/>
                <a:ea typeface="+mn-ea"/>
                <a:cs typeface="+mn-cs"/>
              </a:rPr>
              <a:t>by a </a:t>
            </a:r>
            <a:r>
              <a:rPr lang="en-US" sz="1200" b="0" i="0" u="none" strike="noStrike" kern="1200" baseline="0" dirty="0" err="1">
                <a:solidFill>
                  <a:schemeClr val="tx1"/>
                </a:solidFill>
                <a:latin typeface="+mn-lt"/>
                <a:ea typeface="+mn-ea"/>
                <a:cs typeface="+mn-cs"/>
              </a:rPr>
              <a:t>subthreshold</a:t>
            </a:r>
            <a:r>
              <a:rPr lang="en-US" sz="1200" b="0" i="0" u="none" strike="noStrike" kern="1200" baseline="0" dirty="0">
                <a:solidFill>
                  <a:schemeClr val="tx1"/>
                </a:solidFill>
                <a:latin typeface="+mn-lt"/>
                <a:ea typeface="+mn-ea"/>
                <a:cs typeface="+mn-cs"/>
              </a:rPr>
              <a:t> or </a:t>
            </a:r>
            <a:r>
              <a:rPr lang="en-US" sz="1200" b="0" i="0" u="none" strike="noStrike" kern="1200" baseline="0" dirty="0" err="1">
                <a:solidFill>
                  <a:schemeClr val="tx1"/>
                </a:solidFill>
                <a:latin typeface="+mn-lt"/>
                <a:ea typeface="+mn-ea"/>
                <a:cs typeface="+mn-cs"/>
              </a:rPr>
              <a:t>suprathreshold</a:t>
            </a:r>
            <a:r>
              <a:rPr lang="en-US" sz="1200" b="0" i="0" u="none" strike="noStrike" kern="1200" baseline="0" dirty="0">
                <a:solidFill>
                  <a:schemeClr val="tx1"/>
                </a:solidFill>
                <a:latin typeface="+mn-lt"/>
                <a:ea typeface="+mn-ea"/>
                <a:cs typeface="+mn-cs"/>
              </a:rPr>
              <a:t> conditioning</a:t>
            </a:r>
          </a:p>
          <a:p>
            <a:r>
              <a:rPr lang="en-US" sz="1200" b="0" i="0" u="none" strike="noStrike" kern="1200" baseline="0" dirty="0">
                <a:solidFill>
                  <a:schemeClr val="tx1"/>
                </a:solidFill>
                <a:latin typeface="+mn-lt"/>
                <a:ea typeface="+mn-ea"/>
                <a:cs typeface="+mn-cs"/>
              </a:rPr>
              <a:t>stimulus (CS), can be used to gain insight into the relative</a:t>
            </a:r>
          </a:p>
          <a:p>
            <a:r>
              <a:rPr lang="en-US" sz="1200" b="0" i="0" u="none" strike="noStrike" kern="1200" baseline="0" dirty="0">
                <a:solidFill>
                  <a:schemeClr val="tx1"/>
                </a:solidFill>
                <a:latin typeface="+mn-lt"/>
                <a:ea typeface="+mn-ea"/>
                <a:cs typeface="+mn-cs"/>
              </a:rPr>
              <a:t>contribution of local inhibitory and excitatory inputs</a:t>
            </a:r>
          </a:p>
          <a:p>
            <a:r>
              <a:rPr lang="en-US" sz="1200" b="0" i="0" u="none" strike="noStrike" kern="1200" baseline="0" dirty="0">
                <a:solidFill>
                  <a:schemeClr val="tx1"/>
                </a:solidFill>
                <a:latin typeface="+mn-lt"/>
                <a:ea typeface="+mn-ea"/>
                <a:cs typeface="+mn-cs"/>
              </a:rPr>
              <a:t>to M1 pyramidal tract cells (Reis et al., 2008). </a:t>
            </a:r>
            <a:r>
              <a:rPr lang="en-US" sz="1200" b="0" i="0" u="none" strike="noStrike" kern="1200" baseline="0" dirty="0" err="1">
                <a:solidFill>
                  <a:schemeClr val="tx1"/>
                </a:solidFill>
                <a:latin typeface="+mn-lt"/>
                <a:ea typeface="+mn-ea"/>
                <a:cs typeface="+mn-cs"/>
              </a:rPr>
              <a:t>Interstimulus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intervals of approximately 1–5 </a:t>
            </a:r>
            <a:r>
              <a:rPr lang="en-US" sz="1200" b="0" i="0" u="none" strike="noStrike" kern="1200" baseline="0" dirty="0" err="1">
                <a:solidFill>
                  <a:schemeClr val="tx1"/>
                </a:solidFill>
                <a:latin typeface="+mn-lt"/>
                <a:ea typeface="+mn-ea"/>
                <a:cs typeface="+mn-cs"/>
              </a:rPr>
              <a:t>ms</a:t>
            </a:r>
            <a:r>
              <a:rPr lang="en-US" sz="1200" b="0" i="0" u="none" strike="noStrike" kern="1200" baseline="0" dirty="0">
                <a:solidFill>
                  <a:schemeClr val="tx1"/>
                </a:solidFill>
                <a:latin typeface="+mn-lt"/>
                <a:ea typeface="+mn-ea"/>
                <a:cs typeface="+mn-cs"/>
              </a:rPr>
              <a:t> cause attenuation</a:t>
            </a:r>
          </a:p>
          <a:p>
            <a:r>
              <a:rPr lang="en-US" sz="1200" b="0" i="0" u="none" strike="noStrike" kern="1200" baseline="0" dirty="0">
                <a:solidFill>
                  <a:schemeClr val="tx1"/>
                </a:solidFill>
                <a:latin typeface="+mn-lt"/>
                <a:ea typeface="+mn-ea"/>
                <a:cs typeface="+mn-cs"/>
              </a:rPr>
              <a:t>of MEP amplitudes or short </a:t>
            </a:r>
            <a:r>
              <a:rPr lang="en-US" sz="1200" b="0" i="0" u="none" strike="noStrike" kern="1200" baseline="0" dirty="0" err="1">
                <a:solidFill>
                  <a:schemeClr val="tx1"/>
                </a:solidFill>
                <a:latin typeface="+mn-lt"/>
                <a:ea typeface="+mn-ea"/>
                <a:cs typeface="+mn-cs"/>
              </a:rPr>
              <a:t>intracortical</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inhibition (SICI) (</a:t>
            </a:r>
            <a:r>
              <a:rPr lang="en-US" sz="1200" b="0" i="0" u="none" strike="noStrike" kern="1200" baseline="0" dirty="0" err="1">
                <a:solidFill>
                  <a:schemeClr val="tx1"/>
                </a:solidFill>
                <a:latin typeface="+mn-lt"/>
                <a:ea typeface="+mn-ea"/>
                <a:cs typeface="+mn-cs"/>
              </a:rPr>
              <a:t>Kujirai</a:t>
            </a:r>
            <a:r>
              <a:rPr lang="en-US" sz="1200" b="0" i="0" u="none" strike="noStrike" kern="1200" baseline="0" dirty="0">
                <a:solidFill>
                  <a:schemeClr val="tx1"/>
                </a:solidFill>
                <a:latin typeface="+mn-lt"/>
                <a:ea typeface="+mn-ea"/>
                <a:cs typeface="+mn-cs"/>
              </a:rPr>
              <a:t> et al., 1993), whereas longer</a:t>
            </a:r>
          </a:p>
          <a:p>
            <a:r>
              <a:rPr lang="en-US" sz="1200" b="0" i="0" u="none" strike="noStrike" kern="1200" baseline="0" dirty="0">
                <a:solidFill>
                  <a:schemeClr val="tx1"/>
                </a:solidFill>
                <a:latin typeface="+mn-lt"/>
                <a:ea typeface="+mn-ea"/>
                <a:cs typeface="+mn-cs"/>
              </a:rPr>
              <a:t>intervals (6–10 </a:t>
            </a:r>
            <a:r>
              <a:rPr lang="en-US" sz="1200" b="0" i="0" u="none" strike="noStrike" kern="1200" baseline="0" dirty="0" err="1">
                <a:solidFill>
                  <a:schemeClr val="tx1"/>
                </a:solidFill>
                <a:latin typeface="+mn-lt"/>
                <a:ea typeface="+mn-ea"/>
                <a:cs typeface="+mn-cs"/>
              </a:rPr>
              <a:t>ms</a:t>
            </a:r>
            <a:r>
              <a:rPr lang="en-US" sz="1200" b="0" i="0" u="none" strike="noStrike" kern="1200" baseline="0" dirty="0">
                <a:solidFill>
                  <a:schemeClr val="tx1"/>
                </a:solidFill>
                <a:latin typeface="+mn-lt"/>
                <a:ea typeface="+mn-ea"/>
                <a:cs typeface="+mn-cs"/>
              </a:rPr>
              <a:t>) elicit a </a:t>
            </a:r>
            <a:r>
              <a:rPr lang="en-US" sz="1200" b="0" i="0" u="none" strike="noStrike" kern="1200" baseline="0" dirty="0" err="1">
                <a:solidFill>
                  <a:schemeClr val="tx1"/>
                </a:solidFill>
                <a:latin typeface="+mn-lt"/>
                <a:ea typeface="+mn-ea"/>
                <a:cs typeface="+mn-cs"/>
              </a:rPr>
              <a:t>facilitatory</a:t>
            </a:r>
            <a:r>
              <a:rPr lang="en-US" sz="1200" b="0" i="0" u="none" strike="noStrike" kern="1200" baseline="0" dirty="0">
                <a:solidFill>
                  <a:schemeClr val="tx1"/>
                </a:solidFill>
                <a:latin typeface="+mn-lt"/>
                <a:ea typeface="+mn-ea"/>
                <a:cs typeface="+mn-cs"/>
              </a:rPr>
              <a:t> effect referred</a:t>
            </a:r>
          </a:p>
          <a:p>
            <a:r>
              <a:rPr lang="en-US" sz="1200" b="0" i="0" u="none" strike="noStrike" kern="1200" baseline="0" dirty="0">
                <a:solidFill>
                  <a:schemeClr val="tx1"/>
                </a:solidFill>
                <a:latin typeface="+mn-lt"/>
                <a:ea typeface="+mn-ea"/>
                <a:cs typeface="+mn-cs"/>
              </a:rPr>
              <a:t>to as </a:t>
            </a:r>
            <a:r>
              <a:rPr lang="en-US" sz="1200" b="0" i="0" u="none" strike="noStrike" kern="1200" baseline="0" dirty="0" err="1">
                <a:solidFill>
                  <a:schemeClr val="tx1"/>
                </a:solidFill>
                <a:latin typeface="+mn-lt"/>
                <a:ea typeface="+mn-ea"/>
                <a:cs typeface="+mn-cs"/>
              </a:rPr>
              <a:t>intracortical</a:t>
            </a:r>
            <a:r>
              <a:rPr lang="en-US" sz="1200" b="0" i="0" u="none" strike="noStrike" kern="1200" baseline="0" dirty="0">
                <a:solidFill>
                  <a:schemeClr val="tx1"/>
                </a:solidFill>
                <a:latin typeface="+mn-lt"/>
                <a:ea typeface="+mn-ea"/>
                <a:cs typeface="+mn-cs"/>
              </a:rPr>
              <a:t> facilitation. Decreased SICI has been</a:t>
            </a:r>
          </a:p>
          <a:p>
            <a:r>
              <a:rPr lang="en-US" sz="1200" b="0" i="0" u="none" strike="noStrike" kern="1200" baseline="0" dirty="0">
                <a:solidFill>
                  <a:schemeClr val="tx1"/>
                </a:solidFill>
                <a:latin typeface="+mn-lt"/>
                <a:ea typeface="+mn-ea"/>
                <a:cs typeface="+mn-cs"/>
              </a:rPr>
              <a:t>reported in both affected and unaffected hemispheres</a:t>
            </a:r>
          </a:p>
          <a:p>
            <a:r>
              <a:rPr lang="en-US" sz="1200" b="0" i="0" u="none" strike="noStrike" kern="1200" baseline="0" dirty="0">
                <a:solidFill>
                  <a:schemeClr val="tx1"/>
                </a:solidFill>
                <a:latin typeface="+mn-lt"/>
                <a:ea typeface="+mn-ea"/>
                <a:cs typeface="+mn-cs"/>
              </a:rPr>
              <a:t>of chronic stroke patients (</a:t>
            </a:r>
            <a:r>
              <a:rPr lang="en-US" sz="1200" b="0" i="0" u="none" strike="noStrike" kern="1200" baseline="0" dirty="0" err="1">
                <a:solidFill>
                  <a:schemeClr val="tx1"/>
                </a:solidFill>
                <a:latin typeface="+mn-lt"/>
                <a:ea typeface="+mn-ea"/>
                <a:cs typeface="+mn-cs"/>
              </a:rPr>
              <a:t>Liepert</a:t>
            </a:r>
            <a:r>
              <a:rPr lang="en-US" sz="1200" b="0" i="0" u="none" strike="noStrike" kern="1200" baseline="0" dirty="0">
                <a:solidFill>
                  <a:schemeClr val="tx1"/>
                </a:solidFill>
                <a:latin typeface="+mn-lt"/>
                <a:ea typeface="+mn-ea"/>
                <a:cs typeface="+mn-cs"/>
              </a:rPr>
              <a:t> et al., 2000a, b;</a:t>
            </a:r>
          </a:p>
          <a:p>
            <a:r>
              <a:rPr lang="en-US" sz="1200" b="0" i="0" u="none" strike="noStrike" kern="1200" baseline="0" dirty="0" err="1">
                <a:solidFill>
                  <a:schemeClr val="tx1"/>
                </a:solidFill>
                <a:latin typeface="+mn-lt"/>
                <a:ea typeface="+mn-ea"/>
                <a:cs typeface="+mn-cs"/>
              </a:rPr>
              <a:t>Butefisch</a:t>
            </a:r>
            <a:r>
              <a:rPr lang="en-US" sz="1200" b="0" i="0" u="none" strike="noStrike" kern="1200" baseline="0" dirty="0">
                <a:solidFill>
                  <a:schemeClr val="tx1"/>
                </a:solidFill>
                <a:latin typeface="+mn-lt"/>
                <a:ea typeface="+mn-ea"/>
                <a:cs typeface="+mn-cs"/>
              </a:rPr>
              <a:t> et al., 2003, 2008). It is not only resting SICI that is abnormal after stroke, but also movement-related</a:t>
            </a:r>
          </a:p>
          <a:p>
            <a:r>
              <a:rPr lang="en-US" sz="1200" b="0" i="0" u="none" strike="noStrike" kern="1200" baseline="0" dirty="0">
                <a:solidFill>
                  <a:schemeClr val="tx1"/>
                </a:solidFill>
                <a:latin typeface="+mn-lt"/>
                <a:ea typeface="+mn-ea"/>
                <a:cs typeface="+mn-cs"/>
              </a:rPr>
              <a:t>SICI. For example, in stroke patients who exhibit relatively</a:t>
            </a:r>
          </a:p>
          <a:p>
            <a:r>
              <a:rPr lang="en-US" sz="1200" b="0" i="0" u="none" strike="noStrike" kern="1200" baseline="0" dirty="0">
                <a:solidFill>
                  <a:schemeClr val="tx1"/>
                </a:solidFill>
                <a:latin typeface="+mn-lt"/>
                <a:ea typeface="+mn-ea"/>
                <a:cs typeface="+mn-cs"/>
              </a:rPr>
              <a:t>good functional recovery, SICI measured immediately</a:t>
            </a:r>
          </a:p>
          <a:p>
            <a:r>
              <a:rPr lang="en-US" sz="1200" b="0" i="0" u="none" strike="noStrike" kern="1200" baseline="0" dirty="0">
                <a:solidFill>
                  <a:schemeClr val="tx1"/>
                </a:solidFill>
                <a:latin typeface="+mn-lt"/>
                <a:ea typeface="+mn-ea"/>
                <a:cs typeface="+mn-cs"/>
              </a:rPr>
              <a:t>preceding performance of a voluntary movement</a:t>
            </a:r>
          </a:p>
          <a:p>
            <a:r>
              <a:rPr lang="en-US" sz="1200" b="0" i="0" u="none" strike="noStrike" kern="1200" baseline="0" dirty="0">
                <a:solidFill>
                  <a:schemeClr val="tx1"/>
                </a:solidFill>
                <a:latin typeface="+mn-lt"/>
                <a:ea typeface="+mn-ea"/>
                <a:cs typeface="+mn-cs"/>
              </a:rPr>
              <a:t>by the paretic hand was abnormal compared with that</a:t>
            </a:r>
          </a:p>
          <a:p>
            <a:r>
              <a:rPr lang="en-US" sz="1200" b="0" i="0" u="none" strike="noStrike" kern="1200" baseline="0" dirty="0">
                <a:solidFill>
                  <a:schemeClr val="tx1"/>
                </a:solidFill>
                <a:latin typeface="+mn-lt"/>
                <a:ea typeface="+mn-ea"/>
                <a:cs typeface="+mn-cs"/>
              </a:rPr>
              <a:t>in age-matched controls (Hummel et al., 2009).</a:t>
            </a:r>
          </a:p>
          <a:p>
            <a:r>
              <a:rPr lang="en-US" sz="1200" b="0" i="0" u="none" strike="noStrike" kern="1200" baseline="0" dirty="0">
                <a:solidFill>
                  <a:schemeClr val="tx1"/>
                </a:solidFill>
                <a:latin typeface="+mn-lt"/>
                <a:ea typeface="+mn-ea"/>
                <a:cs typeface="+mn-cs"/>
              </a:rPr>
              <a:t>TMS has been also used to study </a:t>
            </a:r>
            <a:r>
              <a:rPr lang="en-US" sz="1200" b="0" i="0" u="none" strike="noStrike" kern="1200" baseline="0" dirty="0" err="1">
                <a:solidFill>
                  <a:schemeClr val="tx1"/>
                </a:solidFill>
                <a:latin typeface="+mn-lt"/>
                <a:ea typeface="+mn-ea"/>
                <a:cs typeface="+mn-cs"/>
              </a:rPr>
              <a:t>interhemispheric</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interactions. Early studies in stroke patients examined</a:t>
            </a:r>
          </a:p>
          <a:p>
            <a:r>
              <a:rPr lang="en-US" sz="1200" b="0" i="0" u="none" strike="noStrike" kern="1200" baseline="0" dirty="0">
                <a:solidFill>
                  <a:schemeClr val="tx1"/>
                </a:solidFill>
                <a:latin typeface="+mn-lt"/>
                <a:ea typeface="+mn-ea"/>
                <a:cs typeface="+mn-cs"/>
              </a:rPr>
              <a:t>the excitability of bilateral motor cortices evaluated by</a:t>
            </a:r>
          </a:p>
          <a:p>
            <a:r>
              <a:rPr lang="en-US" sz="1200" b="0" i="0" u="none" strike="noStrike" kern="1200" baseline="0" dirty="0">
                <a:solidFill>
                  <a:schemeClr val="tx1"/>
                </a:solidFill>
                <a:latin typeface="+mn-lt"/>
                <a:ea typeface="+mn-ea"/>
                <a:cs typeface="+mn-cs"/>
              </a:rPr>
              <a:t>differences in MEP amplitudes and in cortical areas</a:t>
            </a:r>
          </a:p>
          <a:p>
            <a:r>
              <a:rPr lang="en-US" sz="1200" b="0" i="0" u="none" strike="noStrike" kern="1200" baseline="0" dirty="0">
                <a:solidFill>
                  <a:schemeClr val="tx1"/>
                </a:solidFill>
                <a:latin typeface="+mn-lt"/>
                <a:ea typeface="+mn-ea"/>
                <a:cs typeface="+mn-cs"/>
              </a:rPr>
              <a:t>(motor maps) producing MEPs in the contralateral hand</a:t>
            </a:r>
          </a:p>
          <a:p>
            <a:r>
              <a:rPr lang="en-US" sz="1200" b="0" i="0" u="none" strike="noStrike" kern="1200" baseline="0" dirty="0">
                <a:solidFill>
                  <a:schemeClr val="tx1"/>
                </a:solidFill>
                <a:latin typeface="+mn-lt"/>
                <a:ea typeface="+mn-ea"/>
                <a:cs typeface="+mn-cs"/>
              </a:rPr>
              <a:t>muscles (</a:t>
            </a:r>
            <a:r>
              <a:rPr lang="en-US" sz="1200" b="0" i="0" u="none" strike="noStrike" kern="1200" baseline="0" dirty="0" err="1">
                <a:solidFill>
                  <a:schemeClr val="tx1"/>
                </a:solidFill>
                <a:latin typeface="+mn-lt"/>
                <a:ea typeface="+mn-ea"/>
                <a:cs typeface="+mn-cs"/>
              </a:rPr>
              <a:t>Cicinelli</a:t>
            </a:r>
            <a:r>
              <a:rPr lang="en-US" sz="1200" b="0" i="0" u="none" strike="noStrike" kern="1200" baseline="0" dirty="0">
                <a:solidFill>
                  <a:schemeClr val="tx1"/>
                </a:solidFill>
                <a:latin typeface="+mn-lt"/>
                <a:ea typeface="+mn-ea"/>
                <a:cs typeface="+mn-cs"/>
              </a:rPr>
              <a:t> et al., 1997; </a:t>
            </a:r>
            <a:r>
              <a:rPr lang="en-US" sz="1200" b="0" i="0" u="none" strike="noStrike" kern="1200" baseline="0" dirty="0" err="1">
                <a:solidFill>
                  <a:schemeClr val="tx1"/>
                </a:solidFill>
                <a:latin typeface="+mn-lt"/>
                <a:ea typeface="+mn-ea"/>
                <a:cs typeface="+mn-cs"/>
              </a:rPr>
              <a:t>Traversa</a:t>
            </a:r>
            <a:r>
              <a:rPr lang="en-US" sz="1200" b="0" i="0" u="none" strike="noStrike" kern="1200" baseline="0" dirty="0">
                <a:solidFill>
                  <a:schemeClr val="tx1"/>
                </a:solidFill>
                <a:latin typeface="+mn-lt"/>
                <a:ea typeface="+mn-ea"/>
                <a:cs typeface="+mn-cs"/>
              </a:rPr>
              <a:t> et al., 1997).</a:t>
            </a:r>
          </a:p>
          <a:p>
            <a:r>
              <a:rPr lang="en-US" sz="1200" b="0" i="0" u="none" strike="noStrike" kern="1200" baseline="0" dirty="0">
                <a:solidFill>
                  <a:schemeClr val="tx1"/>
                </a:solidFill>
                <a:latin typeface="+mn-lt"/>
                <a:ea typeface="+mn-ea"/>
                <a:cs typeface="+mn-cs"/>
              </a:rPr>
              <a:t>These investigations found relative </a:t>
            </a:r>
            <a:r>
              <a:rPr lang="en-US" sz="1200" b="0" i="0" u="none" strike="noStrike" kern="1200" baseline="0" dirty="0" err="1">
                <a:solidFill>
                  <a:schemeClr val="tx1"/>
                </a:solidFill>
                <a:latin typeface="+mn-lt"/>
                <a:ea typeface="+mn-ea"/>
                <a:cs typeface="+mn-cs"/>
              </a:rPr>
              <a:t>hyperexcitability</a:t>
            </a:r>
            <a:r>
              <a:rPr lang="en-US" sz="1200" b="0" i="0" u="none" strike="noStrike" kern="1200" baseline="0" dirty="0">
                <a:solidFill>
                  <a:schemeClr val="tx1"/>
                </a:solidFill>
                <a:latin typeface="+mn-lt"/>
                <a:ea typeface="+mn-ea"/>
                <a:cs typeface="+mn-cs"/>
              </a:rPr>
              <a:t> of</a:t>
            </a:r>
          </a:p>
          <a:p>
            <a:r>
              <a:rPr lang="en-US" sz="1200" b="0" i="0" u="none" strike="noStrike" kern="1200" baseline="0" dirty="0">
                <a:solidFill>
                  <a:schemeClr val="tx1"/>
                </a:solidFill>
                <a:latin typeface="+mn-lt"/>
                <a:ea typeface="+mn-ea"/>
                <a:cs typeface="+mn-cs"/>
              </a:rPr>
              <a:t>the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in comparison with the </a:t>
            </a:r>
            <a:r>
              <a:rPr lang="en-US" sz="1200" b="0" i="0" u="none" strike="noStrike" kern="1200" baseline="0" dirty="0" err="1">
                <a:solidFill>
                  <a:schemeClr val="tx1"/>
                </a:solidFill>
                <a:latin typeface="+mn-lt"/>
                <a:ea typeface="+mn-ea"/>
                <a:cs typeface="+mn-cs"/>
              </a:rPr>
              <a:t>ipsilesional</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M1 that normalized with time after stroke. A </a:t>
            </a:r>
            <a:r>
              <a:rPr lang="en-US" sz="1200" b="0" i="0" u="none" strike="noStrike" kern="1200" baseline="0" dirty="0" err="1">
                <a:solidFill>
                  <a:schemeClr val="tx1"/>
                </a:solidFill>
                <a:latin typeface="+mn-lt"/>
                <a:ea typeface="+mn-ea"/>
                <a:cs typeface="+mn-cs"/>
              </a:rPr>
              <a:t>pairedpulse</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TMS technique has been used to study </a:t>
            </a:r>
            <a:r>
              <a:rPr lang="en-US" sz="1200" b="0" i="0" u="none" strike="noStrike" kern="1200" baseline="0" dirty="0" err="1">
                <a:solidFill>
                  <a:schemeClr val="tx1"/>
                </a:solidFill>
                <a:latin typeface="+mn-lt"/>
                <a:ea typeface="+mn-ea"/>
                <a:cs typeface="+mn-cs"/>
              </a:rPr>
              <a:t>interhemispheric</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inhibition (IHI) between the two M1s, where a</a:t>
            </a:r>
          </a:p>
          <a:p>
            <a:r>
              <a:rPr lang="en-US" sz="1200" b="0" i="0" u="none" strike="noStrike" kern="1200" baseline="0" dirty="0" err="1">
                <a:solidFill>
                  <a:schemeClr val="tx1"/>
                </a:solidFill>
                <a:latin typeface="+mn-lt"/>
                <a:ea typeface="+mn-ea"/>
                <a:cs typeface="+mn-cs"/>
              </a:rPr>
              <a:t>suprathreshold</a:t>
            </a:r>
            <a:r>
              <a:rPr lang="en-US" sz="1200" b="0" i="0" u="none" strike="noStrike" kern="1200" baseline="0" dirty="0">
                <a:solidFill>
                  <a:schemeClr val="tx1"/>
                </a:solidFill>
                <a:latin typeface="+mn-lt"/>
                <a:ea typeface="+mn-ea"/>
                <a:cs typeface="+mn-cs"/>
              </a:rPr>
              <a:t> CS is applied over the conditioning M1</a:t>
            </a:r>
          </a:p>
          <a:p>
            <a:r>
              <a:rPr lang="en-US" sz="1200" b="0" i="0" u="none" strike="noStrike" kern="1200" baseline="0" dirty="0">
                <a:solidFill>
                  <a:schemeClr val="tx1"/>
                </a:solidFill>
                <a:latin typeface="+mn-lt"/>
                <a:ea typeface="+mn-ea"/>
                <a:cs typeface="+mn-cs"/>
              </a:rPr>
              <a:t>about 10 </a:t>
            </a:r>
            <a:r>
              <a:rPr lang="en-US" sz="1200" b="0" i="0" u="none" strike="noStrike" kern="1200" baseline="0" dirty="0" err="1">
                <a:solidFill>
                  <a:schemeClr val="tx1"/>
                </a:solidFill>
                <a:latin typeface="+mn-lt"/>
                <a:ea typeface="+mn-ea"/>
                <a:cs typeface="+mn-cs"/>
              </a:rPr>
              <a:t>ms</a:t>
            </a:r>
            <a:r>
              <a:rPr lang="en-US" sz="1200" b="0" i="0" u="none" strike="noStrike" kern="1200" baseline="0" dirty="0">
                <a:solidFill>
                  <a:schemeClr val="tx1"/>
                </a:solidFill>
                <a:latin typeface="+mn-lt"/>
                <a:ea typeface="+mn-ea"/>
                <a:cs typeface="+mn-cs"/>
              </a:rPr>
              <a:t> prior to the TS applied to the opposite conditioned</a:t>
            </a:r>
          </a:p>
          <a:p>
            <a:r>
              <a:rPr lang="en-US" sz="1200" b="0" i="0" u="none" strike="noStrike" kern="1200" baseline="0" dirty="0">
                <a:solidFill>
                  <a:schemeClr val="tx1"/>
                </a:solidFill>
                <a:latin typeface="+mn-lt"/>
                <a:ea typeface="+mn-ea"/>
                <a:cs typeface="+mn-cs"/>
              </a:rPr>
              <a:t>M1 (</a:t>
            </a:r>
            <a:r>
              <a:rPr lang="en-US" sz="1200" b="0" i="0" u="none" strike="noStrike" kern="1200" baseline="0" dirty="0" err="1">
                <a:solidFill>
                  <a:schemeClr val="tx1"/>
                </a:solidFill>
                <a:latin typeface="+mn-lt"/>
                <a:ea typeface="+mn-ea"/>
                <a:cs typeface="+mn-cs"/>
              </a:rPr>
              <a:t>Ferbert</a:t>
            </a:r>
            <a:r>
              <a:rPr lang="en-US" sz="1200" b="0" i="0" u="none" strike="noStrike" kern="1200" baseline="0" dirty="0">
                <a:solidFill>
                  <a:schemeClr val="tx1"/>
                </a:solidFill>
                <a:latin typeface="+mn-lt"/>
                <a:ea typeface="+mn-ea"/>
                <a:cs typeface="+mn-cs"/>
              </a:rPr>
              <a:t> et al., 1992). Abnormalities in resting</a:t>
            </a:r>
          </a:p>
          <a:p>
            <a:r>
              <a:rPr lang="en-US" sz="1200" b="0" i="0" u="none" strike="noStrike" kern="1200" baseline="0" dirty="0">
                <a:solidFill>
                  <a:schemeClr val="tx1"/>
                </a:solidFill>
                <a:latin typeface="+mn-lt"/>
                <a:ea typeface="+mn-ea"/>
                <a:cs typeface="+mn-cs"/>
              </a:rPr>
              <a:t>IHI after stroke may depend on the location of the</a:t>
            </a:r>
          </a:p>
          <a:p>
            <a:r>
              <a:rPr lang="en-US" sz="1200" b="0" i="0" u="none" strike="noStrike" kern="1200" baseline="0" dirty="0">
                <a:solidFill>
                  <a:schemeClr val="tx1"/>
                </a:solidFill>
                <a:latin typeface="+mn-lt"/>
                <a:ea typeface="+mn-ea"/>
                <a:cs typeface="+mn-cs"/>
              </a:rPr>
              <a:t>lesion (</a:t>
            </a:r>
            <a:r>
              <a:rPr lang="en-US" sz="1200" b="0" i="0" u="none" strike="noStrike" kern="1200" baseline="0" dirty="0" err="1">
                <a:solidFill>
                  <a:schemeClr val="tx1"/>
                </a:solidFill>
                <a:latin typeface="+mn-lt"/>
                <a:ea typeface="+mn-ea"/>
                <a:cs typeface="+mn-cs"/>
              </a:rPr>
              <a:t>Boroojerdi</a:t>
            </a:r>
            <a:r>
              <a:rPr lang="en-US" sz="1200" b="0" i="0" u="none" strike="noStrike" kern="1200" baseline="0" dirty="0">
                <a:solidFill>
                  <a:schemeClr val="tx1"/>
                </a:solidFill>
                <a:latin typeface="+mn-lt"/>
                <a:ea typeface="+mn-ea"/>
                <a:cs typeface="+mn-cs"/>
              </a:rPr>
              <a:t> et al., 1996). Other studies started to</a:t>
            </a:r>
          </a:p>
          <a:p>
            <a:r>
              <a:rPr lang="en-US" sz="1200" b="0" i="0" u="none" strike="noStrike" kern="1200" baseline="0" dirty="0">
                <a:solidFill>
                  <a:schemeClr val="tx1"/>
                </a:solidFill>
                <a:latin typeface="+mn-lt"/>
                <a:ea typeface="+mn-ea"/>
                <a:cs typeface="+mn-cs"/>
              </a:rPr>
              <a:t>evaluate movement-related changes in IHI after stroke.</a:t>
            </a:r>
          </a:p>
          <a:p>
            <a:r>
              <a:rPr lang="en-US" sz="1200" b="0" i="0" u="none" strike="noStrike" kern="1200" baseline="0" dirty="0">
                <a:solidFill>
                  <a:schemeClr val="tx1"/>
                </a:solidFill>
                <a:latin typeface="+mn-lt"/>
                <a:ea typeface="+mn-ea"/>
                <a:cs typeface="+mn-cs"/>
              </a:rPr>
              <a:t>In relatively well recovered chronic stroke patients, initially</a:t>
            </a:r>
          </a:p>
          <a:p>
            <a:r>
              <a:rPr lang="en-US" sz="1200" b="0" i="0" u="none" strike="noStrike" kern="1200" baseline="0" dirty="0">
                <a:solidFill>
                  <a:schemeClr val="tx1"/>
                </a:solidFill>
                <a:latin typeface="+mn-lt"/>
                <a:ea typeface="+mn-ea"/>
                <a:cs typeface="+mn-cs"/>
              </a:rPr>
              <a:t>normal levels of IHI from the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to</a:t>
            </a:r>
          </a:p>
          <a:p>
            <a:r>
              <a:rPr lang="en-US" sz="1200" b="0" i="0" u="none" strike="noStrike" kern="1200" baseline="0" dirty="0">
                <a:solidFill>
                  <a:schemeClr val="tx1"/>
                </a:solidFill>
                <a:latin typeface="+mn-lt"/>
                <a:ea typeface="+mn-ea"/>
                <a:cs typeface="+mn-cs"/>
              </a:rPr>
              <a:t>the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M1 remain present at the onset of a</a:t>
            </a:r>
          </a:p>
          <a:p>
            <a:r>
              <a:rPr lang="en-US" sz="1200" b="0" i="0" u="none" strike="noStrike" kern="1200" baseline="0" dirty="0">
                <a:solidFill>
                  <a:schemeClr val="tx1"/>
                </a:solidFill>
                <a:latin typeface="+mn-lt"/>
                <a:ea typeface="+mn-ea"/>
                <a:cs typeface="+mn-cs"/>
              </a:rPr>
              <a:t>paretic hand movement, in contrast to the disinhibition</a:t>
            </a:r>
          </a:p>
          <a:p>
            <a:r>
              <a:rPr lang="en-US" sz="1200" b="0" i="0" u="none" strike="noStrike" kern="1200" baseline="0" dirty="0">
                <a:solidFill>
                  <a:schemeClr val="tx1"/>
                </a:solidFill>
                <a:latin typeface="+mn-lt"/>
                <a:ea typeface="+mn-ea"/>
                <a:cs typeface="+mn-cs"/>
              </a:rPr>
              <a:t>that accompanies </a:t>
            </a:r>
            <a:r>
              <a:rPr lang="en-US" sz="1200" b="0" i="0" u="none" strike="noStrike" kern="1200" baseline="0" dirty="0" err="1">
                <a:solidFill>
                  <a:schemeClr val="tx1"/>
                </a:solidFill>
                <a:latin typeface="+mn-lt"/>
                <a:ea typeface="+mn-ea"/>
                <a:cs typeface="+mn-cs"/>
              </a:rPr>
              <a:t>nonparetic</a:t>
            </a:r>
            <a:r>
              <a:rPr lang="en-US" sz="1200" b="0" i="0" u="none" strike="noStrike" kern="1200" baseline="0" dirty="0">
                <a:solidFill>
                  <a:schemeClr val="tx1"/>
                </a:solidFill>
                <a:latin typeface="+mn-lt"/>
                <a:ea typeface="+mn-ea"/>
                <a:cs typeface="+mn-cs"/>
              </a:rPr>
              <a:t> hand movement and</a:t>
            </a:r>
          </a:p>
          <a:p>
            <a:r>
              <a:rPr lang="en-US" sz="1200" b="0" i="0" u="none" strike="noStrike" kern="1200" baseline="0" dirty="0">
                <a:solidFill>
                  <a:schemeClr val="tx1"/>
                </a:solidFill>
                <a:latin typeface="+mn-lt"/>
                <a:ea typeface="+mn-ea"/>
                <a:cs typeface="+mn-cs"/>
              </a:rPr>
              <a:t>motions in age-matched controls (</a:t>
            </a:r>
            <a:r>
              <a:rPr lang="en-US" sz="1200" b="0" i="0" u="none" strike="noStrike" kern="1200" baseline="0" dirty="0" err="1">
                <a:solidFill>
                  <a:schemeClr val="tx1"/>
                </a:solidFill>
                <a:latin typeface="+mn-lt"/>
                <a:ea typeface="+mn-ea"/>
                <a:cs typeface="+mn-cs"/>
              </a:rPr>
              <a:t>Murase</a:t>
            </a:r>
            <a:r>
              <a:rPr lang="en-US" sz="1200" b="0" i="0" u="none" strike="noStrike" kern="1200" baseline="0" dirty="0">
                <a:solidFill>
                  <a:schemeClr val="tx1"/>
                </a:solidFill>
                <a:latin typeface="+mn-lt"/>
                <a:ea typeface="+mn-ea"/>
                <a:cs typeface="+mn-cs"/>
              </a:rPr>
              <a:t> et al., 2004;</a:t>
            </a:r>
          </a:p>
          <a:p>
            <a:r>
              <a:rPr lang="en-US" sz="1200" b="0" i="0" u="none" strike="noStrike" kern="1200" baseline="0" dirty="0">
                <a:solidFill>
                  <a:schemeClr val="tx1"/>
                </a:solidFill>
                <a:latin typeface="+mn-lt"/>
                <a:ea typeface="+mn-ea"/>
                <a:cs typeface="+mn-cs"/>
              </a:rPr>
              <a:t>Duque et al., 2005).</a:t>
            </a:r>
          </a:p>
          <a:p>
            <a:r>
              <a:rPr lang="en-US" sz="1200" b="0" i="0" u="none" strike="noStrike" kern="1200" baseline="0" dirty="0">
                <a:solidFill>
                  <a:schemeClr val="tx1"/>
                </a:solidFill>
                <a:latin typeface="+mn-lt"/>
                <a:ea typeface="+mn-ea"/>
                <a:cs typeface="+mn-cs"/>
              </a:rPr>
              <a:t>It is also important to consider the interactions</a:t>
            </a:r>
          </a:p>
          <a:p>
            <a:r>
              <a:rPr lang="en-US" sz="1200" b="0" i="0" u="none" strike="noStrike" kern="1200" baseline="0" dirty="0">
                <a:solidFill>
                  <a:schemeClr val="tx1"/>
                </a:solidFill>
                <a:latin typeface="+mn-lt"/>
                <a:ea typeface="+mn-ea"/>
                <a:cs typeface="+mn-cs"/>
              </a:rPr>
              <a:t>between IHI and SICI. Examining whether changes in</a:t>
            </a:r>
          </a:p>
          <a:p>
            <a:r>
              <a:rPr lang="en-US" sz="1200" b="0" i="0" u="none" strike="noStrike" kern="1200" baseline="0" dirty="0">
                <a:solidFill>
                  <a:schemeClr val="tx1"/>
                </a:solidFill>
                <a:latin typeface="+mn-lt"/>
                <a:ea typeface="+mn-ea"/>
                <a:cs typeface="+mn-cs"/>
              </a:rPr>
              <a:t>IHI and SICI after stroke may be related, </a:t>
            </a:r>
            <a:r>
              <a:rPr lang="en-US" sz="1200" b="0" i="0" u="none" strike="noStrike" kern="1200" baseline="0" dirty="0" err="1">
                <a:solidFill>
                  <a:schemeClr val="tx1"/>
                </a:solidFill>
                <a:latin typeface="+mn-lt"/>
                <a:ea typeface="+mn-ea"/>
                <a:cs typeface="+mn-cs"/>
              </a:rPr>
              <a:t>Butefisch</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and coworkers (2008) showed that the attenuation of</a:t>
            </a:r>
          </a:p>
          <a:p>
            <a:r>
              <a:rPr lang="en-US" sz="1200" b="0" i="0" u="none" strike="noStrike" kern="1200" baseline="0" dirty="0">
                <a:solidFill>
                  <a:schemeClr val="tx1"/>
                </a:solidFill>
                <a:latin typeface="+mn-lt"/>
                <a:ea typeface="+mn-ea"/>
                <a:cs typeface="+mn-cs"/>
              </a:rPr>
              <a:t>SICI in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M1 was not accompanied by a change</a:t>
            </a:r>
          </a:p>
          <a:p>
            <a:r>
              <a:rPr lang="en-US" sz="1200" b="0" i="0" u="none" strike="noStrike" kern="1200" baseline="0" dirty="0">
                <a:solidFill>
                  <a:schemeClr val="tx1"/>
                </a:solidFill>
                <a:latin typeface="+mn-lt"/>
                <a:ea typeface="+mn-ea"/>
                <a:cs typeface="+mn-cs"/>
              </a:rPr>
              <a:t>in resting IHI from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to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M1. In</a:t>
            </a:r>
          </a:p>
          <a:p>
            <a:r>
              <a:rPr lang="en-US" sz="1200" b="0" i="0" u="none" strike="noStrike" kern="1200" baseline="0" dirty="0">
                <a:solidFill>
                  <a:schemeClr val="tx1"/>
                </a:solidFill>
                <a:latin typeface="+mn-lt"/>
                <a:ea typeface="+mn-ea"/>
                <a:cs typeface="+mn-cs"/>
              </a:rPr>
              <a:t>contrast, disinhibition of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 was accompanied</a:t>
            </a:r>
          </a:p>
          <a:p>
            <a:r>
              <a:rPr lang="en-US" sz="1200" b="0" i="0" u="none" strike="noStrike" kern="1200" baseline="0" dirty="0">
                <a:solidFill>
                  <a:schemeClr val="tx1"/>
                </a:solidFill>
                <a:latin typeface="+mn-lt"/>
                <a:ea typeface="+mn-ea"/>
                <a:cs typeface="+mn-cs"/>
              </a:rPr>
              <a:t>but did not correlate with a decrease in IHI from</a:t>
            </a:r>
          </a:p>
          <a:p>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to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M1s. Altogether these findings</a:t>
            </a:r>
          </a:p>
          <a:p>
            <a:r>
              <a:rPr lang="en-US" sz="1200" b="0" i="0" u="none" strike="noStrike" kern="1200" baseline="0" dirty="0">
                <a:solidFill>
                  <a:schemeClr val="tx1"/>
                </a:solidFill>
                <a:latin typeface="+mn-lt"/>
                <a:ea typeface="+mn-ea"/>
                <a:cs typeface="+mn-cs"/>
              </a:rPr>
              <a:t>were interpreted as indicating that, at rest, local</a:t>
            </a:r>
          </a:p>
          <a:p>
            <a:r>
              <a:rPr lang="en-US" sz="1200" b="0" i="0" u="none" strike="noStrike" kern="1200" baseline="0" dirty="0">
                <a:solidFill>
                  <a:schemeClr val="tx1"/>
                </a:solidFill>
                <a:latin typeface="+mn-lt"/>
                <a:ea typeface="+mn-ea"/>
                <a:cs typeface="+mn-cs"/>
              </a:rPr>
              <a:t>modulation of inhibition within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M1 is prominent.</a:t>
            </a:r>
          </a:p>
          <a:p>
            <a:r>
              <a:rPr lang="en-US" sz="1200" b="0" i="0" u="none" strike="noStrike" kern="1200" baseline="0" dirty="0">
                <a:solidFill>
                  <a:schemeClr val="tx1"/>
                </a:solidFill>
                <a:latin typeface="+mn-lt"/>
                <a:ea typeface="+mn-ea"/>
                <a:cs typeface="+mn-cs"/>
              </a:rPr>
              <a:t>However, a more accurate investigation of the</a:t>
            </a:r>
          </a:p>
          <a:p>
            <a:r>
              <a:rPr lang="en-US" sz="1200" b="0" i="0" u="none" strike="noStrike" kern="1200" baseline="0" dirty="0">
                <a:solidFill>
                  <a:schemeClr val="tx1"/>
                </a:solidFill>
                <a:latin typeface="+mn-lt"/>
                <a:ea typeface="+mn-ea"/>
                <a:cs typeface="+mn-cs"/>
              </a:rPr>
              <a:t>resting interactions between SICI and IHI using TMS</a:t>
            </a:r>
          </a:p>
          <a:p>
            <a:r>
              <a:rPr lang="en-US" sz="1200" b="0" i="0" u="none" strike="noStrike" kern="1200" baseline="0" dirty="0">
                <a:solidFill>
                  <a:schemeClr val="tx1"/>
                </a:solidFill>
                <a:latin typeface="+mn-lt"/>
                <a:ea typeface="+mn-ea"/>
                <a:cs typeface="+mn-cs"/>
              </a:rPr>
              <a:t>paired-pulse techniques, as recently implemented in</a:t>
            </a:r>
          </a:p>
          <a:p>
            <a:r>
              <a:rPr lang="en-US" sz="1200" b="0" i="0" u="none" strike="noStrike" kern="1200" baseline="0" dirty="0">
                <a:solidFill>
                  <a:schemeClr val="tx1"/>
                </a:solidFill>
                <a:latin typeface="+mn-lt"/>
                <a:ea typeface="+mn-ea"/>
                <a:cs typeface="+mn-cs"/>
              </a:rPr>
              <a:t>healthy individuals (</a:t>
            </a:r>
            <a:r>
              <a:rPr lang="en-US" sz="1200" b="0" i="0" u="none" strike="noStrike" kern="1200" baseline="0" dirty="0" err="1">
                <a:solidFill>
                  <a:schemeClr val="tx1"/>
                </a:solidFill>
                <a:latin typeface="+mn-lt"/>
                <a:ea typeface="+mn-ea"/>
                <a:cs typeface="+mn-cs"/>
              </a:rPr>
              <a:t>Daskalakis</a:t>
            </a:r>
            <a:r>
              <a:rPr lang="en-US" sz="1200" b="0" i="0" u="none" strike="noStrike" kern="1200" baseline="0" dirty="0">
                <a:solidFill>
                  <a:schemeClr val="tx1"/>
                </a:solidFill>
                <a:latin typeface="+mn-lt"/>
                <a:ea typeface="+mn-ea"/>
                <a:cs typeface="+mn-cs"/>
              </a:rPr>
              <a:t> et al., 2002; Perez and</a:t>
            </a:r>
          </a:p>
          <a:p>
            <a:r>
              <a:rPr lang="en-US" sz="1200" b="0" i="0" u="none" strike="noStrike" kern="1200" baseline="0" dirty="0">
                <a:solidFill>
                  <a:schemeClr val="tx1"/>
                </a:solidFill>
                <a:latin typeface="+mn-lt"/>
                <a:ea typeface="+mn-ea"/>
                <a:cs typeface="+mn-cs"/>
              </a:rPr>
              <a:t>Cohen, 2008), remains to be done after stroke. Additionally,</a:t>
            </a:r>
          </a:p>
          <a:p>
            <a:r>
              <a:rPr lang="en-US" sz="1200" b="0" i="0" u="none" strike="noStrike" kern="1200" baseline="0" dirty="0">
                <a:solidFill>
                  <a:schemeClr val="tx1"/>
                </a:solidFill>
                <a:latin typeface="+mn-lt"/>
                <a:ea typeface="+mn-ea"/>
                <a:cs typeface="+mn-cs"/>
              </a:rPr>
              <a:t>an understanding of IHI–SICI interactions in the</a:t>
            </a:r>
          </a:p>
          <a:p>
            <a:r>
              <a:rPr lang="en-US" sz="1200" b="0" i="0" u="none" strike="noStrike" kern="1200" baseline="0" dirty="0">
                <a:solidFill>
                  <a:schemeClr val="tx1"/>
                </a:solidFill>
                <a:latin typeface="+mn-lt"/>
                <a:ea typeface="+mn-ea"/>
                <a:cs typeface="+mn-cs"/>
              </a:rPr>
              <a:t>process of generation of a voluntary movement by the</a:t>
            </a:r>
          </a:p>
          <a:p>
            <a:r>
              <a:rPr lang="en-US" sz="1200" b="0" i="0" u="none" strike="noStrike" kern="1200" baseline="0" dirty="0">
                <a:solidFill>
                  <a:schemeClr val="tx1"/>
                </a:solidFill>
                <a:latin typeface="+mn-lt"/>
                <a:ea typeface="+mn-ea"/>
                <a:cs typeface="+mn-cs"/>
              </a:rPr>
              <a:t>paretic hand will be important to determine the mechanisms</a:t>
            </a:r>
          </a:p>
          <a:p>
            <a:r>
              <a:rPr lang="en-US" sz="1200" b="0" i="0" u="none" strike="noStrike" kern="1200" baseline="0" dirty="0">
                <a:solidFill>
                  <a:schemeClr val="tx1"/>
                </a:solidFill>
                <a:latin typeface="+mn-lt"/>
                <a:ea typeface="+mn-ea"/>
                <a:cs typeface="+mn-cs"/>
              </a:rPr>
              <a:t>underlying deficits in motor function after stroke.</a:t>
            </a:r>
          </a:p>
          <a:p>
            <a:r>
              <a:rPr lang="en-US" sz="1200" b="0" i="0" u="none" strike="noStrike" kern="1200" baseline="0" dirty="0">
                <a:solidFill>
                  <a:schemeClr val="tx1"/>
                </a:solidFill>
                <a:latin typeface="+mn-lt"/>
                <a:ea typeface="+mn-ea"/>
                <a:cs typeface="+mn-cs"/>
              </a:rPr>
              <a:t>For example, the phenomenon of facilitation of M1</a:t>
            </a:r>
          </a:p>
          <a:p>
            <a:r>
              <a:rPr lang="en-US" sz="1200" b="0" i="0" u="none" strike="noStrike" kern="1200" baseline="0" dirty="0">
                <a:solidFill>
                  <a:schemeClr val="tx1"/>
                </a:solidFill>
                <a:latin typeface="+mn-lt"/>
                <a:ea typeface="+mn-ea"/>
                <a:cs typeface="+mn-cs"/>
              </a:rPr>
              <a:t>excitability by ipsilateral limb movement has been</a:t>
            </a:r>
          </a:p>
          <a:p>
            <a:r>
              <a:rPr lang="en-US" sz="1200" b="0" i="0" u="none" strike="noStrike" kern="1200" baseline="0" dirty="0">
                <a:solidFill>
                  <a:schemeClr val="tx1"/>
                </a:solidFill>
                <a:latin typeface="+mn-lt"/>
                <a:ea typeface="+mn-ea"/>
                <a:cs typeface="+mn-cs"/>
              </a:rPr>
              <a:t>explored in the healthy brain (</a:t>
            </a:r>
            <a:r>
              <a:rPr lang="en-US" sz="1200" b="0" i="0" u="none" strike="noStrike" kern="1200" baseline="0" dirty="0" err="1">
                <a:solidFill>
                  <a:schemeClr val="tx1"/>
                </a:solidFill>
                <a:latin typeface="+mn-lt"/>
                <a:ea typeface="+mn-ea"/>
                <a:cs typeface="+mn-cs"/>
              </a:rPr>
              <a:t>Muellbacher</a:t>
            </a:r>
            <a:r>
              <a:rPr lang="en-US" sz="1200" b="0" i="0" u="none" strike="noStrike" kern="1200" baseline="0" dirty="0">
                <a:solidFill>
                  <a:schemeClr val="tx1"/>
                </a:solidFill>
                <a:latin typeface="+mn-lt"/>
                <a:ea typeface="+mn-ea"/>
                <a:cs typeface="+mn-cs"/>
              </a:rPr>
              <a:t> et al., 2000;</a:t>
            </a:r>
          </a:p>
          <a:p>
            <a:r>
              <a:rPr lang="en-US" sz="1200" b="0" i="0" u="none" strike="noStrike" kern="1200" baseline="0" dirty="0" err="1">
                <a:solidFill>
                  <a:schemeClr val="tx1"/>
                </a:solidFill>
                <a:latin typeface="+mn-lt"/>
                <a:ea typeface="+mn-ea"/>
                <a:cs typeface="+mn-cs"/>
              </a:rPr>
              <a:t>Hortobagyi</a:t>
            </a:r>
            <a:r>
              <a:rPr lang="en-US" sz="1200" b="0" i="0" u="none" strike="noStrike" kern="1200" baseline="0" dirty="0">
                <a:solidFill>
                  <a:schemeClr val="tx1"/>
                </a:solidFill>
                <a:latin typeface="+mn-lt"/>
                <a:ea typeface="+mn-ea"/>
                <a:cs typeface="+mn-cs"/>
              </a:rPr>
              <a:t> et al., 2003; Perez and Cohen, 2008), but remains to be evaluated thoroughly after stroke. It has</a:t>
            </a:r>
          </a:p>
          <a:p>
            <a:r>
              <a:rPr lang="en-US" sz="1200" b="0" i="0" u="none" strike="noStrike" kern="1200" baseline="0" dirty="0">
                <a:solidFill>
                  <a:schemeClr val="tx1"/>
                </a:solidFill>
                <a:latin typeface="+mn-lt"/>
                <a:ea typeface="+mn-ea"/>
                <a:cs typeface="+mn-cs"/>
              </a:rPr>
              <a:t>been proposed that, with isometric force production,</a:t>
            </a:r>
          </a:p>
          <a:p>
            <a:r>
              <a:rPr lang="en-US" sz="1200" b="0" i="0" u="none" strike="noStrike" kern="1200" baseline="0" dirty="0" err="1">
                <a:solidFill>
                  <a:schemeClr val="tx1"/>
                </a:solidFill>
                <a:latin typeface="+mn-lt"/>
                <a:ea typeface="+mn-ea"/>
                <a:cs typeface="+mn-cs"/>
              </a:rPr>
              <a:t>nonparetic</a:t>
            </a:r>
            <a:r>
              <a:rPr lang="en-US" sz="1200" b="0" i="0" u="none" strike="noStrike" kern="1200" baseline="0" dirty="0">
                <a:solidFill>
                  <a:schemeClr val="tx1"/>
                </a:solidFill>
                <a:latin typeface="+mn-lt"/>
                <a:ea typeface="+mn-ea"/>
                <a:cs typeface="+mn-cs"/>
              </a:rPr>
              <a:t> arm activity in stroke patients does not lead</a:t>
            </a:r>
          </a:p>
          <a:p>
            <a:r>
              <a:rPr lang="en-US" sz="1200" b="0" i="0" u="none" strike="noStrike" kern="1200" baseline="0" dirty="0">
                <a:solidFill>
                  <a:schemeClr val="tx1"/>
                </a:solidFill>
                <a:latin typeface="+mn-lt"/>
                <a:ea typeface="+mn-ea"/>
                <a:cs typeface="+mn-cs"/>
              </a:rPr>
              <a:t>to as much ipsilateral M1 facilitation as seen in healthy</a:t>
            </a:r>
          </a:p>
          <a:p>
            <a:r>
              <a:rPr lang="da-DK" sz="1200" b="0" i="0" u="none" strike="noStrike" kern="1200" baseline="0" dirty="0">
                <a:solidFill>
                  <a:schemeClr val="tx1"/>
                </a:solidFill>
                <a:latin typeface="+mn-lt"/>
                <a:ea typeface="+mn-ea"/>
                <a:cs typeface="+mn-cs"/>
              </a:rPr>
              <a:t>controls (Woldag et al., 2004; Renner et al., 2005).</a:t>
            </a:r>
          </a:p>
          <a:p>
            <a:r>
              <a:rPr lang="en-US" sz="1200" b="0" i="0" u="none" strike="noStrike" kern="1200" baseline="0" dirty="0">
                <a:solidFill>
                  <a:schemeClr val="tx1"/>
                </a:solidFill>
                <a:latin typeface="+mn-lt"/>
                <a:ea typeface="+mn-ea"/>
                <a:cs typeface="+mn-cs"/>
              </a:rPr>
              <a:t>Overall, these findings suggest that motor function</a:t>
            </a:r>
          </a:p>
          <a:p>
            <a:r>
              <a:rPr lang="en-US" sz="1200" b="0" i="0" u="none" strike="noStrike" kern="1200" baseline="0" dirty="0">
                <a:solidFill>
                  <a:schemeClr val="tx1"/>
                </a:solidFill>
                <a:latin typeface="+mn-lt"/>
                <a:ea typeface="+mn-ea"/>
                <a:cs typeface="+mn-cs"/>
              </a:rPr>
              <a:t>of the paretic hand may be influenced by abnormalities</a:t>
            </a:r>
          </a:p>
          <a:p>
            <a:r>
              <a:rPr lang="en-US" sz="1200" b="0" i="0" u="none" strike="noStrike" kern="1200" baseline="0" dirty="0">
                <a:solidFill>
                  <a:schemeClr val="tx1"/>
                </a:solidFill>
                <a:latin typeface="+mn-lt"/>
                <a:ea typeface="+mn-ea"/>
                <a:cs typeface="+mn-cs"/>
              </a:rPr>
              <a:t>in </a:t>
            </a:r>
            <a:r>
              <a:rPr lang="en-US" sz="1200" b="0" i="0" u="none" strike="noStrike" kern="1200" baseline="0" dirty="0" err="1">
                <a:solidFill>
                  <a:schemeClr val="tx1"/>
                </a:solidFill>
                <a:latin typeface="+mn-lt"/>
                <a:ea typeface="+mn-ea"/>
                <a:cs typeface="+mn-cs"/>
              </a:rPr>
              <a:t>interhemispheric</a:t>
            </a:r>
            <a:r>
              <a:rPr lang="en-US" sz="1200" b="0" i="0" u="none" strike="noStrike" kern="1200" baseline="0" dirty="0">
                <a:solidFill>
                  <a:schemeClr val="tx1"/>
                </a:solidFill>
                <a:latin typeface="+mn-lt"/>
                <a:ea typeface="+mn-ea"/>
                <a:cs typeface="+mn-cs"/>
              </a:rPr>
              <a:t> inhibitory interactions. This view has</a:t>
            </a:r>
          </a:p>
          <a:p>
            <a:r>
              <a:rPr lang="en-US" sz="1200" b="0" i="0" u="none" strike="noStrike" kern="1200" baseline="0" dirty="0">
                <a:solidFill>
                  <a:schemeClr val="tx1"/>
                </a:solidFill>
                <a:latin typeface="+mn-lt"/>
                <a:ea typeface="+mn-ea"/>
                <a:cs typeface="+mn-cs"/>
              </a:rPr>
              <a:t>been documented extensively in recent literature using</a:t>
            </a:r>
          </a:p>
          <a:p>
            <a:r>
              <a:rPr lang="en-US" sz="1200" b="0" i="0" u="none" strike="noStrike" kern="1200" baseline="0" dirty="0">
                <a:solidFill>
                  <a:schemeClr val="tx1"/>
                </a:solidFill>
                <a:latin typeface="+mn-lt"/>
                <a:ea typeface="+mn-ea"/>
                <a:cs typeface="+mn-cs"/>
              </a:rPr>
              <a:t>TMS measures in healthy subjects (</a:t>
            </a:r>
            <a:r>
              <a:rPr lang="en-US" sz="1200" b="0" i="0" u="none" strike="noStrike" kern="1200" baseline="0" dirty="0" err="1">
                <a:solidFill>
                  <a:schemeClr val="tx1"/>
                </a:solidFill>
                <a:latin typeface="+mn-lt"/>
                <a:ea typeface="+mn-ea"/>
                <a:cs typeface="+mn-cs"/>
              </a:rPr>
              <a:t>Tinazzi</a:t>
            </a:r>
            <a:r>
              <a:rPr lang="en-US" sz="1200" b="0" i="0" u="none" strike="noStrike" kern="1200" baseline="0" dirty="0">
                <a:solidFill>
                  <a:schemeClr val="tx1"/>
                </a:solidFill>
                <a:latin typeface="+mn-lt"/>
                <a:ea typeface="+mn-ea"/>
                <a:cs typeface="+mn-cs"/>
              </a:rPr>
              <a:t> and</a:t>
            </a:r>
          </a:p>
          <a:p>
            <a:r>
              <a:rPr lang="da-DK" sz="1200" b="0" i="0" u="none" strike="noStrike" kern="1200" baseline="0" dirty="0">
                <a:solidFill>
                  <a:schemeClr val="tx1"/>
                </a:solidFill>
                <a:latin typeface="+mn-lt"/>
                <a:ea typeface="+mn-ea"/>
                <a:cs typeface="+mn-cs"/>
              </a:rPr>
              <a:t>Zanette, 1998; Schambra et al., 2003; Kim et al., 2004;</a:t>
            </a:r>
          </a:p>
          <a:p>
            <a:r>
              <a:rPr lang="da-DK" sz="1200" b="0" i="0" u="none" strike="noStrike" kern="1200" baseline="0" dirty="0">
                <a:solidFill>
                  <a:schemeClr val="tx1"/>
                </a:solidFill>
                <a:latin typeface="+mn-lt"/>
                <a:ea typeface="+mn-ea"/>
                <a:cs typeface="+mn-cs"/>
              </a:rPr>
              <a:t>Kobayashi et al., 2004, 2009; Dafotakis et al., 2008;</a:t>
            </a:r>
          </a:p>
          <a:p>
            <a:r>
              <a:rPr lang="en-US" sz="1200" b="0" i="0" u="none" strike="noStrike" kern="1200" baseline="0" dirty="0" err="1">
                <a:solidFill>
                  <a:schemeClr val="tx1"/>
                </a:solidFill>
                <a:latin typeface="+mn-lt"/>
                <a:ea typeface="+mn-ea"/>
                <a:cs typeface="+mn-cs"/>
              </a:rPr>
              <a:t>Dimyan</a:t>
            </a:r>
            <a:r>
              <a:rPr lang="en-US" sz="1200" b="0" i="0" u="none" strike="noStrike" kern="1200" baseline="0" dirty="0">
                <a:solidFill>
                  <a:schemeClr val="tx1"/>
                </a:solidFill>
                <a:latin typeface="+mn-lt"/>
                <a:ea typeface="+mn-ea"/>
                <a:cs typeface="+mn-cs"/>
              </a:rPr>
              <a:t> and Cohen, 2010; Williams et al., 2010) and</a:t>
            </a:r>
          </a:p>
          <a:p>
            <a:r>
              <a:rPr lang="en-US" sz="1200" b="0" i="0" u="none" strike="noStrike" kern="1200" baseline="0" dirty="0">
                <a:solidFill>
                  <a:schemeClr val="tx1"/>
                </a:solidFill>
                <a:latin typeface="+mn-lt"/>
                <a:ea typeface="+mn-ea"/>
                <a:cs typeface="+mn-cs"/>
              </a:rPr>
              <a:t>fMRI (</a:t>
            </a:r>
            <a:r>
              <a:rPr lang="en-US" sz="1200" b="0" i="0" u="none" strike="noStrike" kern="1200" baseline="0" dirty="0" err="1">
                <a:solidFill>
                  <a:schemeClr val="tx1"/>
                </a:solidFill>
                <a:latin typeface="+mn-lt"/>
                <a:ea typeface="+mn-ea"/>
                <a:cs typeface="+mn-cs"/>
              </a:rPr>
              <a:t>Grefkes</a:t>
            </a:r>
            <a:r>
              <a:rPr lang="en-US" sz="1200" b="0" i="0" u="none" strike="noStrike" kern="1200" baseline="0" dirty="0">
                <a:solidFill>
                  <a:schemeClr val="tx1"/>
                </a:solidFill>
                <a:latin typeface="+mn-lt"/>
                <a:ea typeface="+mn-ea"/>
                <a:cs typeface="+mn-cs"/>
              </a:rPr>
              <a:t> et al., 2008a, b; Wang et al., 2010). It</a:t>
            </a:r>
          </a:p>
          <a:p>
            <a:r>
              <a:rPr lang="en-US" sz="1200" b="0" i="0" u="none" strike="noStrike" kern="1200" baseline="0" dirty="0">
                <a:solidFill>
                  <a:schemeClr val="tx1"/>
                </a:solidFill>
                <a:latin typeface="+mn-lt"/>
                <a:ea typeface="+mn-ea"/>
                <a:cs typeface="+mn-cs"/>
              </a:rPr>
              <a:t>was shown that stroke patients experience an increased</a:t>
            </a:r>
          </a:p>
          <a:p>
            <a:r>
              <a:rPr lang="en-US" sz="1200" b="0" i="0" u="none" strike="noStrike" kern="1200" baseline="0" dirty="0">
                <a:solidFill>
                  <a:schemeClr val="tx1"/>
                </a:solidFill>
                <a:latin typeface="+mn-lt"/>
                <a:ea typeface="+mn-ea"/>
                <a:cs typeface="+mn-cs"/>
              </a:rPr>
              <a:t>inhibitory influence from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to </a:t>
            </a:r>
            <a:r>
              <a:rPr lang="en-US" sz="1200" b="0" i="0" u="none" strike="noStrike" kern="1200" baseline="0" dirty="0" err="1">
                <a:solidFill>
                  <a:schemeClr val="tx1"/>
                </a:solidFill>
                <a:latin typeface="+mn-lt"/>
                <a:ea typeface="+mn-ea"/>
                <a:cs typeface="+mn-cs"/>
              </a:rPr>
              <a:t>ipsilesional</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M1, which is not present in healthy subjects or when</a:t>
            </a:r>
          </a:p>
          <a:p>
            <a:r>
              <a:rPr lang="en-US" sz="1200" b="0" i="0" u="none" strike="noStrike" kern="1200" baseline="0" dirty="0">
                <a:solidFill>
                  <a:schemeClr val="tx1"/>
                </a:solidFill>
                <a:latin typeface="+mn-lt"/>
                <a:ea typeface="+mn-ea"/>
                <a:cs typeface="+mn-cs"/>
              </a:rPr>
              <a:t>the same patients moved their unaffected hand. Importantly,</a:t>
            </a:r>
          </a:p>
          <a:p>
            <a:r>
              <a:rPr lang="en-US" sz="1200" b="0" i="0" u="none" strike="noStrike" kern="1200" baseline="0" dirty="0">
                <a:solidFill>
                  <a:schemeClr val="tx1"/>
                </a:solidFill>
                <a:latin typeface="+mn-lt"/>
                <a:ea typeface="+mn-ea"/>
                <a:cs typeface="+mn-cs"/>
              </a:rPr>
              <a:t>the strength of this inhibition from </a:t>
            </a:r>
            <a:r>
              <a:rPr lang="en-US" sz="1200" b="0" i="0" u="none" strike="noStrike" kern="1200" baseline="0" dirty="0" err="1">
                <a:solidFill>
                  <a:schemeClr val="tx1"/>
                </a:solidFill>
                <a:latin typeface="+mn-lt"/>
                <a:ea typeface="+mn-ea"/>
                <a:cs typeface="+mn-cs"/>
              </a:rPr>
              <a:t>contralesional</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M1 correlated with the motor impairment of the paretic</a:t>
            </a:r>
          </a:p>
          <a:p>
            <a:r>
              <a:rPr lang="en-US" sz="1200" b="0" i="0" u="none" strike="noStrike" kern="1200" baseline="0" dirty="0">
                <a:solidFill>
                  <a:schemeClr val="tx1"/>
                </a:solidFill>
                <a:latin typeface="+mn-lt"/>
                <a:ea typeface="+mn-ea"/>
                <a:cs typeface="+mn-cs"/>
              </a:rPr>
              <a:t>hand (</a:t>
            </a:r>
            <a:r>
              <a:rPr lang="en-US" sz="1200" b="0" i="0" u="none" strike="noStrike" kern="1200" baseline="0" dirty="0" err="1">
                <a:solidFill>
                  <a:schemeClr val="tx1"/>
                </a:solidFill>
                <a:latin typeface="+mn-lt"/>
                <a:ea typeface="+mn-ea"/>
                <a:cs typeface="+mn-cs"/>
              </a:rPr>
              <a:t>Grefkes</a:t>
            </a:r>
            <a:r>
              <a:rPr lang="en-US" sz="1200" b="0" i="0" u="none" strike="noStrike" kern="1200" baseline="0" dirty="0">
                <a:solidFill>
                  <a:schemeClr val="tx1"/>
                </a:solidFill>
                <a:latin typeface="+mn-lt"/>
                <a:ea typeface="+mn-ea"/>
                <a:cs typeface="+mn-cs"/>
              </a:rPr>
              <a:t> et al., 2008b). Similar abnormalities in</a:t>
            </a:r>
          </a:p>
          <a:p>
            <a:r>
              <a:rPr lang="en-US" sz="1200" b="0" i="0" u="none" strike="noStrike" kern="1200" baseline="0" dirty="0" err="1">
                <a:solidFill>
                  <a:schemeClr val="tx1"/>
                </a:solidFill>
                <a:latin typeface="+mn-lt"/>
                <a:ea typeface="+mn-ea"/>
                <a:cs typeface="+mn-cs"/>
              </a:rPr>
              <a:t>interhemispheric</a:t>
            </a:r>
            <a:r>
              <a:rPr lang="en-US" sz="1200" b="0" i="0" u="none" strike="noStrike" kern="1200" baseline="0" dirty="0">
                <a:solidFill>
                  <a:schemeClr val="tx1"/>
                </a:solidFill>
                <a:latin typeface="+mn-lt"/>
                <a:ea typeface="+mn-ea"/>
                <a:cs typeface="+mn-cs"/>
              </a:rPr>
              <a:t> interactions relating to other cognitive</a:t>
            </a:r>
          </a:p>
          <a:p>
            <a:r>
              <a:rPr lang="en-US" sz="1200" b="0" i="0" u="none" strike="noStrike" kern="1200" baseline="0" dirty="0">
                <a:solidFill>
                  <a:schemeClr val="tx1"/>
                </a:solidFill>
                <a:latin typeface="+mn-lt"/>
                <a:ea typeface="+mn-ea"/>
                <a:cs typeface="+mn-cs"/>
              </a:rPr>
              <a:t>functions have been reported in the fields of language</a:t>
            </a:r>
          </a:p>
          <a:p>
            <a:r>
              <a:rPr lang="en-US" sz="1200" b="0" i="0" u="none" strike="noStrike" kern="1200" baseline="0" dirty="0">
                <a:solidFill>
                  <a:schemeClr val="tx1"/>
                </a:solidFill>
                <a:latin typeface="+mn-lt"/>
                <a:ea typeface="+mn-ea"/>
                <a:cs typeface="+mn-cs"/>
              </a:rPr>
              <a:t>and spatial attention (</a:t>
            </a:r>
            <a:r>
              <a:rPr lang="en-US" sz="1200" b="0" i="0" u="none" strike="noStrike" kern="1200" baseline="0" dirty="0" err="1">
                <a:solidFill>
                  <a:schemeClr val="tx1"/>
                </a:solidFill>
                <a:latin typeface="+mn-lt"/>
                <a:ea typeface="+mn-ea"/>
                <a:cs typeface="+mn-cs"/>
              </a:rPr>
              <a:t>Kinsbourne</a:t>
            </a:r>
            <a:r>
              <a:rPr lang="en-US" sz="1200" b="0" i="0" u="none" strike="noStrike" kern="1200" baseline="0" dirty="0">
                <a:solidFill>
                  <a:schemeClr val="tx1"/>
                </a:solidFill>
                <a:latin typeface="+mn-lt"/>
                <a:ea typeface="+mn-ea"/>
                <a:cs typeface="+mn-cs"/>
              </a:rPr>
              <a:t>, 1980; </a:t>
            </a:r>
            <a:r>
              <a:rPr lang="en-US" sz="1200" b="0" i="0" u="none" strike="noStrike" kern="1200" baseline="0" dirty="0" err="1">
                <a:solidFill>
                  <a:schemeClr val="tx1"/>
                </a:solidFill>
                <a:latin typeface="+mn-lt"/>
                <a:ea typeface="+mn-ea"/>
                <a:cs typeface="+mn-cs"/>
              </a:rPr>
              <a:t>Chrysikou</a:t>
            </a:r>
            <a:r>
              <a:rPr lang="en-US" sz="1200" b="0" i="0" u="none" strike="noStrike" kern="1200" baseline="0" dirty="0">
                <a:solidFill>
                  <a:schemeClr val="tx1"/>
                </a:solidFill>
                <a:latin typeface="+mn-lt"/>
                <a:ea typeface="+mn-ea"/>
                <a:cs typeface="+mn-cs"/>
              </a:rPr>
              <a:t> and</a:t>
            </a:r>
          </a:p>
          <a:p>
            <a:r>
              <a:rPr lang="en-US" sz="1200" b="0" i="0" u="none" strike="noStrike" kern="1200" baseline="0" dirty="0">
                <a:solidFill>
                  <a:schemeClr val="tx1"/>
                </a:solidFill>
                <a:latin typeface="+mn-lt"/>
                <a:ea typeface="+mn-ea"/>
                <a:cs typeface="+mn-cs"/>
              </a:rPr>
              <a:t>Hamilton, 2011; </a:t>
            </a:r>
            <a:r>
              <a:rPr lang="en-US" sz="1200" b="0" i="0" u="none" strike="noStrike" kern="1200" baseline="0" dirty="0" err="1">
                <a:solidFill>
                  <a:schemeClr val="tx1"/>
                </a:solidFill>
                <a:latin typeface="+mn-lt"/>
                <a:ea typeface="+mn-ea"/>
                <a:cs typeface="+mn-cs"/>
              </a:rPr>
              <a:t>Oliveri</a:t>
            </a:r>
            <a:r>
              <a:rPr lang="en-US" sz="1200" b="0" i="0" u="none" strike="noStrike" kern="1200" baseline="0" dirty="0">
                <a:solidFill>
                  <a:schemeClr val="tx1"/>
                </a:solidFill>
                <a:latin typeface="+mn-lt"/>
                <a:ea typeface="+mn-ea"/>
                <a:cs typeface="+mn-cs"/>
              </a:rPr>
              <a:t>, 2011).</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NONINVASIVE BRAIN STIMULATION IN</a:t>
            </a:r>
          </a:p>
          <a:p>
            <a:r>
              <a:rPr lang="en-US" sz="1200" b="0" i="0" u="none" strike="noStrike" kern="1200" baseline="0" dirty="0">
                <a:solidFill>
                  <a:schemeClr val="tx1"/>
                </a:solidFill>
                <a:latin typeface="+mn-lt"/>
                <a:ea typeface="+mn-ea"/>
                <a:cs typeface="+mn-cs"/>
              </a:rPr>
              <a:t>NEUROREHABILITATION</a:t>
            </a:r>
          </a:p>
          <a:p>
            <a:r>
              <a:rPr lang="en-US" sz="1200" b="0" i="0" u="none" strike="noStrike" kern="1200" baseline="0" dirty="0">
                <a:solidFill>
                  <a:schemeClr val="tx1"/>
                </a:solidFill>
                <a:latin typeface="+mn-lt"/>
                <a:ea typeface="+mn-ea"/>
                <a:cs typeface="+mn-cs"/>
              </a:rPr>
              <a:t>Based on the hypothesis of abnormal </a:t>
            </a:r>
            <a:r>
              <a:rPr lang="en-US" sz="1200" b="0" i="0" u="none" strike="noStrike" kern="1200" baseline="0" dirty="0" err="1">
                <a:solidFill>
                  <a:schemeClr val="tx1"/>
                </a:solidFill>
                <a:latin typeface="+mn-lt"/>
                <a:ea typeface="+mn-ea"/>
                <a:cs typeface="+mn-cs"/>
              </a:rPr>
              <a:t>interhemispheric</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inhibitory interactions after stroke, two strategies have</a:t>
            </a:r>
          </a:p>
          <a:p>
            <a:r>
              <a:rPr lang="en-US" sz="1200" b="0" i="0" u="none" strike="noStrike" kern="1200" baseline="0" dirty="0">
                <a:solidFill>
                  <a:schemeClr val="tx1"/>
                </a:solidFill>
                <a:latin typeface="+mn-lt"/>
                <a:ea typeface="+mn-ea"/>
                <a:cs typeface="+mn-cs"/>
              </a:rPr>
              <a:t>been proposed to ameliorate paretic hand function: (1)</a:t>
            </a:r>
          </a:p>
          <a:p>
            <a:r>
              <a:rPr lang="en-US" sz="1200" b="0" i="0" u="none" strike="noStrike" kern="1200" baseline="0" dirty="0">
                <a:solidFill>
                  <a:schemeClr val="tx1"/>
                </a:solidFill>
                <a:latin typeface="+mn-lt"/>
                <a:ea typeface="+mn-ea"/>
                <a:cs typeface="+mn-cs"/>
              </a:rPr>
              <a:t>to </a:t>
            </a:r>
            <a:r>
              <a:rPr lang="en-US" sz="1200" b="0" i="0" u="none" strike="noStrike" kern="1200" baseline="0" dirty="0" err="1">
                <a:solidFill>
                  <a:schemeClr val="tx1"/>
                </a:solidFill>
                <a:latin typeface="+mn-lt"/>
                <a:ea typeface="+mn-ea"/>
                <a:cs typeface="+mn-cs"/>
              </a:rPr>
              <a:t>downregulate</a:t>
            </a:r>
            <a:r>
              <a:rPr lang="en-US" sz="1200" b="0" i="0" u="none" strike="noStrike" kern="1200" baseline="0" dirty="0">
                <a:solidFill>
                  <a:schemeClr val="tx1"/>
                </a:solidFill>
                <a:latin typeface="+mn-lt"/>
                <a:ea typeface="+mn-ea"/>
                <a:cs typeface="+mn-cs"/>
              </a:rPr>
              <a:t> excitability of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 and (2) to </a:t>
            </a:r>
            <a:r>
              <a:rPr lang="en-US" sz="1200" b="0" i="0" u="none" strike="noStrike" kern="1200" baseline="0" dirty="0" err="1">
                <a:solidFill>
                  <a:schemeClr val="tx1"/>
                </a:solidFill>
                <a:latin typeface="+mn-lt"/>
                <a:ea typeface="+mn-ea"/>
                <a:cs typeface="+mn-cs"/>
              </a:rPr>
              <a:t>upregulate</a:t>
            </a:r>
            <a:r>
              <a:rPr lang="en-US" sz="1200" b="0" i="0" u="none" strike="noStrike" kern="1200" baseline="0" dirty="0">
                <a:solidFill>
                  <a:schemeClr val="tx1"/>
                </a:solidFill>
                <a:latin typeface="+mn-lt"/>
                <a:ea typeface="+mn-ea"/>
                <a:cs typeface="+mn-cs"/>
              </a:rPr>
              <a:t> excitability of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M1 (Hummel</a:t>
            </a:r>
          </a:p>
          <a:p>
            <a:r>
              <a:rPr lang="en-US" sz="1200" b="0" i="0" u="none" strike="noStrike" kern="1200" baseline="0" dirty="0">
                <a:solidFill>
                  <a:schemeClr val="tx1"/>
                </a:solidFill>
                <a:latin typeface="+mn-lt"/>
                <a:ea typeface="+mn-ea"/>
                <a:cs typeface="+mn-cs"/>
              </a:rPr>
              <a:t>and Cohen, 2006; Webster et al., 2006) (Fig. 40.1).Depending</a:t>
            </a:r>
          </a:p>
          <a:p>
            <a:r>
              <a:rPr lang="en-US" sz="1200" b="0" i="0" u="none" strike="noStrike" kern="1200" baseline="0" dirty="0">
                <a:solidFill>
                  <a:schemeClr val="tx1"/>
                </a:solidFill>
                <a:latin typeface="+mn-lt"/>
                <a:ea typeface="+mn-ea"/>
                <a:cs typeface="+mn-cs"/>
              </a:rPr>
              <a:t>on the stimulus type and stimulation parameters, NIBS</a:t>
            </a:r>
          </a:p>
          <a:p>
            <a:r>
              <a:rPr lang="en-US" sz="1200" b="0" i="0" u="none" strike="noStrike" kern="1200" baseline="0" dirty="0">
                <a:solidFill>
                  <a:schemeClr val="tx1"/>
                </a:solidFill>
                <a:latin typeface="+mn-lt"/>
                <a:ea typeface="+mn-ea"/>
                <a:cs typeface="+mn-cs"/>
              </a:rPr>
              <a:t>can facilitate cortical excitability in the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M1</a:t>
            </a:r>
          </a:p>
          <a:p>
            <a:r>
              <a:rPr lang="en-US" sz="1200" b="0" i="0" u="none" strike="noStrike" kern="1200" baseline="0" dirty="0">
                <a:solidFill>
                  <a:schemeClr val="tx1"/>
                </a:solidFill>
                <a:latin typeface="+mn-lt"/>
                <a:ea typeface="+mn-ea"/>
                <a:cs typeface="+mn-cs"/>
              </a:rPr>
              <a:t>through direct stimulation of this region or indirectly via</a:t>
            </a:r>
          </a:p>
          <a:p>
            <a:r>
              <a:rPr lang="en-US" sz="1200" b="0" i="0" u="none" strike="noStrike" kern="1200" baseline="0" dirty="0">
                <a:solidFill>
                  <a:schemeClr val="tx1"/>
                </a:solidFill>
                <a:latin typeface="+mn-lt"/>
                <a:ea typeface="+mn-ea"/>
                <a:cs typeface="+mn-cs"/>
              </a:rPr>
              <a:t>inhibition of the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 To target simultaneously</a:t>
            </a:r>
          </a:p>
          <a:p>
            <a:r>
              <a:rPr lang="en-US" sz="1200" b="0" i="0" u="none" strike="noStrike" kern="1200" baseline="0" dirty="0">
                <a:solidFill>
                  <a:schemeClr val="tx1"/>
                </a:solidFill>
                <a:latin typeface="+mn-lt"/>
                <a:ea typeface="+mn-ea"/>
                <a:cs typeface="+mn-cs"/>
              </a:rPr>
              <a:t>both components of this imbalance, it is possible</a:t>
            </a:r>
          </a:p>
          <a:p>
            <a:r>
              <a:rPr lang="en-US" sz="1200" b="0" i="0" u="none" strike="noStrike" kern="1200" baseline="0" dirty="0">
                <a:solidFill>
                  <a:schemeClr val="tx1"/>
                </a:solidFill>
                <a:latin typeface="+mn-lt"/>
                <a:ea typeface="+mn-ea"/>
                <a:cs typeface="+mn-cs"/>
              </a:rPr>
              <a:t>to use </a:t>
            </a:r>
            <a:r>
              <a:rPr lang="en-US" sz="1200" b="0" i="0" u="none" strike="noStrike" kern="1200" baseline="0" dirty="0" err="1">
                <a:solidFill>
                  <a:schemeClr val="tx1"/>
                </a:solidFill>
                <a:latin typeface="+mn-lt"/>
                <a:ea typeface="+mn-ea"/>
                <a:cs typeface="+mn-cs"/>
              </a:rPr>
              <a:t>bihemispheric</a:t>
            </a:r>
            <a:r>
              <a:rPr lang="en-US" sz="1200" b="0" i="0" u="none" strike="noStrike" kern="1200" baseline="0" dirty="0">
                <a:solidFill>
                  <a:schemeClr val="tx1"/>
                </a:solidFill>
                <a:latin typeface="+mn-lt"/>
                <a:ea typeface="+mn-ea"/>
                <a:cs typeface="+mn-cs"/>
              </a:rPr>
              <a:t> modulatory approaches (Takeuchi</a:t>
            </a:r>
          </a:p>
          <a:p>
            <a:r>
              <a:rPr lang="da-DK" sz="1200" b="0" i="0" u="none" strike="noStrike" kern="1200" baseline="0" dirty="0">
                <a:solidFill>
                  <a:schemeClr val="tx1"/>
                </a:solidFill>
                <a:latin typeface="+mn-lt"/>
                <a:ea typeface="+mn-ea"/>
                <a:cs typeface="+mn-cs"/>
              </a:rPr>
              <a:t>et al., 2009; Lindenberg et al., 2010b).</a:t>
            </a:r>
          </a:p>
          <a:p>
            <a:r>
              <a:rPr lang="en-US" sz="1200" b="0" i="0" u="none" strike="noStrike" kern="1200" baseline="0" dirty="0">
                <a:solidFill>
                  <a:schemeClr val="tx1"/>
                </a:solidFill>
                <a:latin typeface="+mn-lt"/>
                <a:ea typeface="+mn-ea"/>
                <a:cs typeface="+mn-cs"/>
              </a:rPr>
              <a:t>Studies investigating the effects of NIBS on motor</a:t>
            </a:r>
          </a:p>
          <a:p>
            <a:r>
              <a:rPr lang="en-US" sz="1200" b="0" i="0" u="none" strike="noStrike" kern="1200" baseline="0" dirty="0">
                <a:solidFill>
                  <a:schemeClr val="tx1"/>
                </a:solidFill>
                <a:latin typeface="+mn-lt"/>
                <a:ea typeface="+mn-ea"/>
                <a:cs typeface="+mn-cs"/>
              </a:rPr>
              <a:t>function after stroke are summarized in Table 40.1. </a:t>
            </a:r>
            <a:r>
              <a:rPr lang="da-DK" sz="1200" b="0" i="0" u="none" strike="noStrike" kern="1200" baseline="0" dirty="0">
                <a:solidFill>
                  <a:schemeClr val="tx1"/>
                </a:solidFill>
                <a:latin typeface="+mn-lt"/>
                <a:ea typeface="+mn-ea"/>
                <a:cs typeface="+mn-cs"/>
              </a:rPr>
              <a:t>Emara et al., 2010; Kakuda et al., 2010a, b, 2012;</a:t>
            </a:r>
          </a:p>
          <a:p>
            <a:r>
              <a:rPr lang="fr-FR" sz="1200" b="0" i="0" u="none" strike="noStrike" kern="1200" baseline="0" dirty="0">
                <a:solidFill>
                  <a:schemeClr val="tx1"/>
                </a:solidFill>
                <a:latin typeface="+mn-lt"/>
                <a:ea typeface="+mn-ea"/>
                <a:cs typeface="+mn-cs"/>
              </a:rPr>
              <a:t>Nair et al., 2011; </a:t>
            </a:r>
            <a:r>
              <a:rPr lang="fr-FR" sz="1200" b="0" i="0" u="none" strike="noStrike" kern="1200" baseline="0" dirty="0" err="1">
                <a:solidFill>
                  <a:schemeClr val="tx1"/>
                </a:solidFill>
                <a:latin typeface="+mn-lt"/>
                <a:ea typeface="+mn-ea"/>
                <a:cs typeface="+mn-cs"/>
              </a:rPr>
              <a:t>Avenanti</a:t>
            </a:r>
            <a:r>
              <a:rPr lang="fr-FR" sz="1200" b="0" i="0" u="none" strike="noStrike" kern="1200" baseline="0" dirty="0">
                <a:solidFill>
                  <a:schemeClr val="tx1"/>
                </a:solidFill>
                <a:latin typeface="+mn-lt"/>
                <a:ea typeface="+mn-ea"/>
                <a:cs typeface="+mn-cs"/>
              </a:rPr>
              <a:t> et al., 2012), </a:t>
            </a:r>
            <a:r>
              <a:rPr lang="fr-FR" sz="1200" b="0" i="0" u="none" strike="noStrike" kern="1200" baseline="0" dirty="0" err="1">
                <a:solidFill>
                  <a:schemeClr val="tx1"/>
                </a:solidFill>
                <a:latin typeface="+mn-lt"/>
                <a:ea typeface="+mn-ea"/>
                <a:cs typeface="+mn-cs"/>
              </a:rPr>
              <a:t>produces</a:t>
            </a:r>
            <a:endParaRPr lang="fr-FR"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lasting effects on hand motor function. Some of these</a:t>
            </a:r>
          </a:p>
          <a:p>
            <a:r>
              <a:rPr lang="en-US" sz="1200" b="0" i="0" u="none" strike="noStrike" kern="1200" baseline="0" dirty="0">
                <a:solidFill>
                  <a:schemeClr val="tx1"/>
                </a:solidFill>
                <a:latin typeface="+mn-lt"/>
                <a:ea typeface="+mn-ea"/>
                <a:cs typeface="+mn-cs"/>
              </a:rPr>
              <a:t>studies reported improvements maintained for up to</a:t>
            </a:r>
          </a:p>
          <a:p>
            <a:r>
              <a:rPr lang="da-DK" sz="1200" b="0" i="0" u="none" strike="noStrike" kern="1200" baseline="0" dirty="0">
                <a:solidFill>
                  <a:schemeClr val="tx1"/>
                </a:solidFill>
                <a:latin typeface="+mn-lt"/>
                <a:ea typeface="+mn-ea"/>
                <a:cs typeface="+mn-cs"/>
              </a:rPr>
              <a:t>1–2 weeks (Fregni et al., 2006; Boggio et al., 2007;</a:t>
            </a:r>
          </a:p>
          <a:p>
            <a:r>
              <a:rPr lang="it-IT" sz="1200" b="0" i="0" u="none" strike="noStrike" kern="1200" baseline="0" dirty="0" err="1">
                <a:solidFill>
                  <a:schemeClr val="tx1"/>
                </a:solidFill>
                <a:latin typeface="+mn-lt"/>
                <a:ea typeface="+mn-ea"/>
                <a:cs typeface="+mn-cs"/>
              </a:rPr>
              <a:t>Takeuchi</a:t>
            </a:r>
            <a:r>
              <a:rPr lang="it-IT" sz="1200" b="0" i="0" u="none" strike="noStrike" kern="1200" baseline="0" dirty="0">
                <a:solidFill>
                  <a:schemeClr val="tx1"/>
                </a:solidFill>
                <a:latin typeface="+mn-lt"/>
                <a:ea typeface="+mn-ea"/>
                <a:cs typeface="+mn-cs"/>
              </a:rPr>
              <a:t> et al., 2008), 1 </a:t>
            </a:r>
            <a:r>
              <a:rPr lang="it-IT" sz="1200" b="0" i="0" u="none" strike="noStrike" kern="1200" baseline="0" dirty="0" err="1">
                <a:solidFill>
                  <a:schemeClr val="tx1"/>
                </a:solidFill>
                <a:latin typeface="+mn-lt"/>
                <a:ea typeface="+mn-ea"/>
                <a:cs typeface="+mn-cs"/>
              </a:rPr>
              <a:t>month</a:t>
            </a:r>
            <a:r>
              <a:rPr lang="it-IT" sz="1200" b="0" i="0" u="none" strike="noStrike" kern="1200" baseline="0" dirty="0">
                <a:solidFill>
                  <a:schemeClr val="tx1"/>
                </a:solidFill>
                <a:latin typeface="+mn-lt"/>
                <a:ea typeface="+mn-ea"/>
                <a:cs typeface="+mn-cs"/>
              </a:rPr>
              <a:t> (Conforto et al., 2012;</a:t>
            </a:r>
          </a:p>
          <a:p>
            <a:r>
              <a:rPr lang="en-US" sz="1200" b="0" i="0" u="none" strike="noStrike" kern="1200" baseline="0" dirty="0" err="1">
                <a:solidFill>
                  <a:schemeClr val="tx1"/>
                </a:solidFill>
                <a:latin typeface="+mn-lt"/>
                <a:ea typeface="+mn-ea"/>
                <a:cs typeface="+mn-cs"/>
              </a:rPr>
              <a:t>Kakuda</a:t>
            </a:r>
            <a:r>
              <a:rPr lang="en-US" sz="1200" b="0" i="0" u="none" strike="noStrike" kern="1200" baseline="0" dirty="0">
                <a:solidFill>
                  <a:schemeClr val="tx1"/>
                </a:solidFill>
                <a:latin typeface="+mn-lt"/>
                <a:ea typeface="+mn-ea"/>
                <a:cs typeface="+mn-cs"/>
              </a:rPr>
              <a:t> et al., 2012), and 3 months (</a:t>
            </a:r>
            <a:r>
              <a:rPr lang="en-US" sz="1200" b="0" i="0" u="none" strike="noStrike" kern="1200" baseline="0" dirty="0" err="1">
                <a:solidFill>
                  <a:schemeClr val="tx1"/>
                </a:solidFill>
                <a:latin typeface="+mn-lt"/>
                <a:ea typeface="+mn-ea"/>
                <a:cs typeface="+mn-cs"/>
              </a:rPr>
              <a:t>Khedr</a:t>
            </a:r>
            <a:r>
              <a:rPr lang="en-US" sz="1200" b="0" i="0" u="none" strike="noStrike" kern="1200" baseline="0" dirty="0">
                <a:solidFill>
                  <a:schemeClr val="tx1"/>
                </a:solidFill>
                <a:latin typeface="+mn-lt"/>
                <a:ea typeface="+mn-ea"/>
                <a:cs typeface="+mn-cs"/>
              </a:rPr>
              <a:t> et al., 2009;</a:t>
            </a:r>
          </a:p>
          <a:p>
            <a:r>
              <a:rPr lang="en-US" sz="1200" b="0" i="0" u="none" strike="noStrike" kern="1200" baseline="0" dirty="0" err="1">
                <a:solidFill>
                  <a:schemeClr val="tx1"/>
                </a:solidFill>
                <a:latin typeface="+mn-lt"/>
                <a:ea typeface="+mn-ea"/>
                <a:cs typeface="+mn-cs"/>
              </a:rPr>
              <a:t>Emara</a:t>
            </a:r>
            <a:r>
              <a:rPr lang="en-US" sz="1200" b="0" i="0" u="none" strike="noStrike" kern="1200" baseline="0" dirty="0">
                <a:solidFill>
                  <a:schemeClr val="tx1"/>
                </a:solidFill>
                <a:latin typeface="+mn-lt"/>
                <a:ea typeface="+mn-ea"/>
                <a:cs typeface="+mn-cs"/>
              </a:rPr>
              <a:t> et al., 2010) after the end of interventions. In</a:t>
            </a:r>
          </a:p>
          <a:p>
            <a:r>
              <a:rPr lang="en-US" sz="1200" b="0" i="0" u="none" strike="noStrike" kern="1200" baseline="0" dirty="0">
                <a:solidFill>
                  <a:schemeClr val="tx1"/>
                </a:solidFill>
                <a:latin typeface="+mn-lt"/>
                <a:ea typeface="+mn-ea"/>
                <a:cs typeface="+mn-cs"/>
              </a:rPr>
              <a:t>one report, however, </a:t>
            </a:r>
            <a:r>
              <a:rPr lang="en-US" sz="1200" b="0" i="0" u="none" strike="noStrike" kern="1200" baseline="0" dirty="0" err="1">
                <a:solidFill>
                  <a:schemeClr val="tx1"/>
                </a:solidFill>
                <a:latin typeface="+mn-lt"/>
                <a:ea typeface="+mn-ea"/>
                <a:cs typeface="+mn-cs"/>
              </a:rPr>
              <a:t>Talelli</a:t>
            </a:r>
            <a:r>
              <a:rPr lang="en-US" sz="1200" b="0" i="0" u="none" strike="noStrike" kern="1200" baseline="0" dirty="0">
                <a:solidFill>
                  <a:schemeClr val="tx1"/>
                </a:solidFill>
                <a:latin typeface="+mn-lt"/>
                <a:ea typeface="+mn-ea"/>
                <a:cs typeface="+mn-cs"/>
              </a:rPr>
              <a:t> and colleagues (2007) did</a:t>
            </a:r>
          </a:p>
          <a:p>
            <a:r>
              <a:rPr lang="en-US" sz="1200" b="0" i="0" u="none" strike="noStrike" kern="1200" baseline="0" dirty="0">
                <a:solidFill>
                  <a:schemeClr val="tx1"/>
                </a:solidFill>
                <a:latin typeface="+mn-lt"/>
                <a:ea typeface="+mn-ea"/>
                <a:cs typeface="+mn-cs"/>
              </a:rPr>
              <a:t>not find beneficial effects of application of </a:t>
            </a:r>
            <a:r>
              <a:rPr lang="en-US" sz="1200" b="0" i="0" u="none" strike="noStrike" kern="1200" baseline="0" dirty="0" err="1">
                <a:solidFill>
                  <a:schemeClr val="tx1"/>
                </a:solidFill>
                <a:latin typeface="+mn-lt"/>
                <a:ea typeface="+mn-ea"/>
                <a:cs typeface="+mn-cs"/>
              </a:rPr>
              <a:t>cTBS</a:t>
            </a:r>
            <a:r>
              <a:rPr lang="en-US" sz="1200" b="0" i="0" u="none" strike="noStrike" kern="1200" baseline="0" dirty="0">
                <a:solidFill>
                  <a:schemeClr val="tx1"/>
                </a:solidFill>
                <a:latin typeface="+mn-lt"/>
                <a:ea typeface="+mn-ea"/>
                <a:cs typeface="+mn-cs"/>
              </a:rPr>
              <a:t>. Direct</a:t>
            </a:r>
          </a:p>
          <a:p>
            <a:r>
              <a:rPr lang="en-US" sz="1200" b="0" i="0" u="none" strike="noStrike" kern="1200" baseline="0" dirty="0">
                <a:solidFill>
                  <a:schemeClr val="tx1"/>
                </a:solidFill>
                <a:latin typeface="+mn-lt"/>
                <a:ea typeface="+mn-ea"/>
                <a:cs typeface="+mn-cs"/>
              </a:rPr>
              <a:t>comparison between these individual trials has been</a:t>
            </a:r>
          </a:p>
          <a:p>
            <a:r>
              <a:rPr lang="en-US" sz="1200" b="0" i="0" u="none" strike="noStrike" kern="1200" baseline="0" dirty="0">
                <a:solidFill>
                  <a:schemeClr val="tx1"/>
                </a:solidFill>
                <a:latin typeface="+mn-lt"/>
                <a:ea typeface="+mn-ea"/>
                <a:cs typeface="+mn-cs"/>
              </a:rPr>
              <a:t>difficult due to substantial differences in stimulation</a:t>
            </a:r>
          </a:p>
          <a:p>
            <a:r>
              <a:rPr lang="en-US" sz="1200" b="0" i="0" u="none" strike="noStrike" kern="1200" baseline="0" dirty="0">
                <a:solidFill>
                  <a:schemeClr val="tx1"/>
                </a:solidFill>
                <a:latin typeface="+mn-lt"/>
                <a:ea typeface="+mn-ea"/>
                <a:cs typeface="+mn-cs"/>
              </a:rPr>
              <a:t>protocols, endpoint measures, and the relationship of</a:t>
            </a:r>
          </a:p>
          <a:p>
            <a:r>
              <a:rPr lang="en-US" sz="1200" b="0" i="0" u="none" strike="noStrike" kern="1200" baseline="0" dirty="0">
                <a:solidFill>
                  <a:schemeClr val="tx1"/>
                </a:solidFill>
                <a:latin typeface="+mn-lt"/>
                <a:ea typeface="+mn-ea"/>
                <a:cs typeface="+mn-cs"/>
              </a:rPr>
              <a:t>stimulation with rehabilitative treatments and environments,</a:t>
            </a:r>
          </a:p>
          <a:p>
            <a:r>
              <a:rPr lang="en-US" sz="1200" b="0" i="0" u="none" strike="noStrike" kern="1200" baseline="0" dirty="0">
                <a:solidFill>
                  <a:schemeClr val="tx1"/>
                </a:solidFill>
                <a:latin typeface="+mn-lt"/>
                <a:ea typeface="+mn-ea"/>
                <a:cs typeface="+mn-cs"/>
              </a:rPr>
              <a:t>as well as patient characteristics. </a:t>
            </a:r>
          </a:p>
          <a:p>
            <a:r>
              <a:rPr lang="en-US" sz="1200" b="0" i="0" u="none" strike="noStrike" kern="1200" baseline="0" dirty="0">
                <a:solidFill>
                  <a:schemeClr val="tx1"/>
                </a:solidFill>
                <a:latin typeface="+mn-lt"/>
                <a:ea typeface="+mn-ea"/>
                <a:cs typeface="+mn-cs"/>
              </a:rPr>
              <a:t>In summary, there is an increasing body of literature on</a:t>
            </a:r>
          </a:p>
          <a:p>
            <a:r>
              <a:rPr lang="en-US" sz="1200" b="0" i="0" u="none" strike="noStrike" kern="1200" baseline="0" dirty="0">
                <a:solidFill>
                  <a:schemeClr val="tx1"/>
                </a:solidFill>
                <a:latin typeface="+mn-lt"/>
                <a:ea typeface="+mn-ea"/>
                <a:cs typeface="+mn-cs"/>
              </a:rPr>
              <a:t>possible beneficial effects of modulation of cortical</a:t>
            </a:r>
          </a:p>
          <a:p>
            <a:r>
              <a:rPr lang="en-US" sz="1200" b="0" i="0" u="none" strike="noStrike" kern="1200" baseline="0" dirty="0">
                <a:solidFill>
                  <a:schemeClr val="tx1"/>
                </a:solidFill>
                <a:latin typeface="+mn-lt"/>
                <a:ea typeface="+mn-ea"/>
                <a:cs typeface="+mn-cs"/>
              </a:rPr>
              <a:t>excitability in the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or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M1s, or</a:t>
            </a:r>
          </a:p>
          <a:p>
            <a:r>
              <a:rPr lang="en-US" sz="1200" b="0" i="0" u="none" strike="noStrike" kern="1200" baseline="0" dirty="0">
                <a:solidFill>
                  <a:schemeClr val="tx1"/>
                </a:solidFill>
                <a:latin typeface="+mn-lt"/>
                <a:ea typeface="+mn-ea"/>
                <a:cs typeface="+mn-cs"/>
              </a:rPr>
              <a:t>a combination of both on motor function. These effects</a:t>
            </a:r>
          </a:p>
          <a:p>
            <a:r>
              <a:rPr lang="en-US" sz="1200" b="0" i="0" u="none" strike="noStrike" kern="1200" baseline="0" dirty="0">
                <a:solidFill>
                  <a:schemeClr val="tx1"/>
                </a:solidFill>
                <a:latin typeface="+mn-lt"/>
                <a:ea typeface="+mn-ea"/>
                <a:cs typeface="+mn-cs"/>
              </a:rPr>
              <a:t>have so far been stronger when NIBS is applied in close</a:t>
            </a:r>
          </a:p>
          <a:p>
            <a:r>
              <a:rPr lang="en-US" sz="1200" b="0" i="0" u="none" strike="noStrike" kern="1200" baseline="0" dirty="0">
                <a:solidFill>
                  <a:schemeClr val="tx1"/>
                </a:solidFill>
                <a:latin typeface="+mn-lt"/>
                <a:ea typeface="+mn-ea"/>
                <a:cs typeface="+mn-cs"/>
              </a:rPr>
              <a:t>relationship with motor training (Takeuchi et al., 2008,</a:t>
            </a:r>
          </a:p>
          <a:p>
            <a:r>
              <a:rPr lang="en-US" sz="1200" b="0" i="0" u="none" strike="noStrike" kern="1200" baseline="0" dirty="0">
                <a:solidFill>
                  <a:schemeClr val="tx1"/>
                </a:solidFill>
                <a:latin typeface="+mn-lt"/>
                <a:ea typeface="+mn-ea"/>
                <a:cs typeface="+mn-cs"/>
              </a:rPr>
              <a:t>2009; Chang et al., 2010; </a:t>
            </a:r>
            <a:r>
              <a:rPr lang="en-US" sz="1200" b="0" i="0" u="none" strike="noStrike" kern="1200" baseline="0" dirty="0" err="1">
                <a:solidFill>
                  <a:schemeClr val="tx1"/>
                </a:solidFill>
                <a:latin typeface="+mn-lt"/>
                <a:ea typeface="+mn-ea"/>
                <a:cs typeface="+mn-cs"/>
              </a:rPr>
              <a:t>Koganemaru</a:t>
            </a:r>
            <a:r>
              <a:rPr lang="en-US" sz="1200" b="0" i="0" u="none" strike="noStrike" kern="1200" baseline="0" dirty="0">
                <a:solidFill>
                  <a:schemeClr val="tx1"/>
                </a:solidFill>
                <a:latin typeface="+mn-lt"/>
                <a:ea typeface="+mn-ea"/>
                <a:cs typeface="+mn-cs"/>
              </a:rPr>
              <a:t> et al., 2010;</a:t>
            </a:r>
          </a:p>
          <a:p>
            <a:r>
              <a:rPr lang="da-DK" sz="1200" b="0" i="0" u="none" strike="noStrike" kern="1200" baseline="0" dirty="0">
                <a:solidFill>
                  <a:schemeClr val="tx1"/>
                </a:solidFill>
                <a:latin typeface="+mn-lt"/>
                <a:ea typeface="+mn-ea"/>
                <a:cs typeface="+mn-cs"/>
              </a:rPr>
              <a:t>Lindenberg et al., 2010b, 2012b; Bolognini et al., 2011;</a:t>
            </a:r>
          </a:p>
          <a:p>
            <a:r>
              <a:rPr lang="en-US" sz="1200" b="0" i="0" u="none" strike="noStrike" kern="1200" baseline="0" dirty="0" err="1">
                <a:solidFill>
                  <a:schemeClr val="tx1"/>
                </a:solidFill>
                <a:latin typeface="+mn-lt"/>
                <a:ea typeface="+mn-ea"/>
                <a:cs typeface="+mn-cs"/>
              </a:rPr>
              <a:t>Avenanti</a:t>
            </a:r>
            <a:r>
              <a:rPr lang="en-US" sz="1200" b="0" i="0" u="none" strike="noStrike" kern="1200" baseline="0" dirty="0">
                <a:solidFill>
                  <a:schemeClr val="tx1"/>
                </a:solidFill>
                <a:latin typeface="+mn-lt"/>
                <a:ea typeface="+mn-ea"/>
                <a:cs typeface="+mn-cs"/>
              </a:rPr>
              <a:t> et al., 2012). The benefit of coupling NIBS with</a:t>
            </a:r>
          </a:p>
          <a:p>
            <a:r>
              <a:rPr lang="en-US" sz="1200" b="0" i="0" u="none" strike="noStrike" kern="1200" baseline="0" dirty="0">
                <a:solidFill>
                  <a:schemeClr val="tx1"/>
                </a:solidFill>
                <a:latin typeface="+mn-lt"/>
                <a:ea typeface="+mn-ea"/>
                <a:cs typeface="+mn-cs"/>
              </a:rPr>
              <a:t>physical practice may rely on </a:t>
            </a:r>
            <a:r>
              <a:rPr lang="en-US" sz="1200" b="0" i="0" u="none" strike="noStrike" kern="1200" baseline="0" dirty="0" err="1">
                <a:solidFill>
                  <a:schemeClr val="tx1"/>
                </a:solidFill>
                <a:latin typeface="+mn-lt"/>
                <a:ea typeface="+mn-ea"/>
                <a:cs typeface="+mn-cs"/>
              </a:rPr>
              <a:t>Hebbian</a:t>
            </a:r>
            <a:r>
              <a:rPr lang="en-US" sz="1200" b="0" i="0" u="none" strike="noStrike" kern="1200" baseline="0" dirty="0">
                <a:solidFill>
                  <a:schemeClr val="tx1"/>
                </a:solidFill>
                <a:latin typeface="+mn-lt"/>
                <a:ea typeface="+mn-ea"/>
                <a:cs typeface="+mn-cs"/>
              </a:rPr>
              <a:t> principles of synaptic</a:t>
            </a:r>
          </a:p>
          <a:p>
            <a:r>
              <a:rPr lang="en-US" sz="1200" b="0" i="0" u="none" strike="noStrike" kern="1200" baseline="0" dirty="0">
                <a:solidFill>
                  <a:schemeClr val="tx1"/>
                </a:solidFill>
                <a:latin typeface="+mn-lt"/>
                <a:ea typeface="+mn-ea"/>
                <a:cs typeface="+mn-cs"/>
              </a:rPr>
              <a:t>plasticity (</a:t>
            </a:r>
            <a:r>
              <a:rPr lang="en-US" sz="1200" b="0" i="0" u="none" strike="noStrike" kern="1200" baseline="0" dirty="0" err="1">
                <a:solidFill>
                  <a:schemeClr val="tx1"/>
                </a:solidFill>
                <a:latin typeface="+mn-lt"/>
                <a:ea typeface="+mn-ea"/>
                <a:cs typeface="+mn-cs"/>
              </a:rPr>
              <a:t>Buonomano</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Merzenich</a:t>
            </a:r>
            <a:r>
              <a:rPr lang="en-US" sz="1200" b="0" i="0" u="none" strike="noStrike" kern="1200" baseline="0" dirty="0">
                <a:solidFill>
                  <a:schemeClr val="tx1"/>
                </a:solidFill>
                <a:latin typeface="+mn-lt"/>
                <a:ea typeface="+mn-ea"/>
                <a:cs typeface="+mn-cs"/>
              </a:rPr>
              <a:t>, 1998).</a:t>
            </a:r>
          </a:p>
          <a:p>
            <a:r>
              <a:rPr lang="en-US" sz="1200" b="0" i="0" u="none" strike="noStrike" kern="1200" baseline="0" dirty="0">
                <a:solidFill>
                  <a:schemeClr val="tx1"/>
                </a:solidFill>
                <a:latin typeface="+mn-lt"/>
                <a:ea typeface="+mn-ea"/>
                <a:cs typeface="+mn-cs"/>
              </a:rPr>
              <a:t>Moreover, data suggest that the effects of facilitation</a:t>
            </a:r>
          </a:p>
          <a:p>
            <a:r>
              <a:rPr lang="en-US" sz="1200" b="0" i="0" u="none" strike="noStrike" kern="1200" baseline="0" dirty="0">
                <a:solidFill>
                  <a:schemeClr val="tx1"/>
                </a:solidFill>
                <a:latin typeface="+mn-lt"/>
                <a:ea typeface="+mn-ea"/>
                <a:cs typeface="+mn-cs"/>
              </a:rPr>
              <a:t>or inhibition of </a:t>
            </a:r>
            <a:r>
              <a:rPr lang="en-US" sz="1200" b="0" i="0" u="none" strike="noStrike" kern="1200" baseline="0" dirty="0" err="1">
                <a:solidFill>
                  <a:schemeClr val="tx1"/>
                </a:solidFill>
                <a:latin typeface="+mn-lt"/>
                <a:ea typeface="+mn-ea"/>
                <a:cs typeface="+mn-cs"/>
              </a:rPr>
              <a:t>ipsilesional</a:t>
            </a:r>
            <a:r>
              <a:rPr lang="en-US" sz="1200" b="0" i="0" u="none" strike="noStrike" kern="1200" baseline="0" dirty="0">
                <a:solidFill>
                  <a:schemeClr val="tx1"/>
                </a:solidFill>
                <a:latin typeface="+mn-lt"/>
                <a:ea typeface="+mn-ea"/>
                <a:cs typeface="+mn-cs"/>
              </a:rPr>
              <a:t> or </a:t>
            </a:r>
            <a:r>
              <a:rPr lang="en-US" sz="1200" b="0" i="0" u="none" strike="noStrike" kern="1200" baseline="0" dirty="0" err="1">
                <a:solidFill>
                  <a:schemeClr val="tx1"/>
                </a:solidFill>
                <a:latin typeface="+mn-lt"/>
                <a:ea typeface="+mn-ea"/>
                <a:cs typeface="+mn-cs"/>
              </a:rPr>
              <a:t>contralesional</a:t>
            </a:r>
            <a:r>
              <a:rPr lang="en-US" sz="1200" b="0" i="0" u="none" strike="noStrike" kern="1200" baseline="0" dirty="0">
                <a:solidFill>
                  <a:schemeClr val="tx1"/>
                </a:solidFill>
                <a:latin typeface="+mn-lt"/>
                <a:ea typeface="+mn-ea"/>
                <a:cs typeface="+mn-cs"/>
              </a:rPr>
              <a:t> M1, respectively,</a:t>
            </a:r>
          </a:p>
          <a:p>
            <a:r>
              <a:rPr lang="en-US" sz="1200" b="0" i="0" u="none" strike="noStrike" kern="1200" baseline="0" dirty="0">
                <a:solidFill>
                  <a:schemeClr val="tx1"/>
                </a:solidFill>
                <a:latin typeface="+mn-lt"/>
                <a:ea typeface="+mn-ea"/>
                <a:cs typeface="+mn-cs"/>
              </a:rPr>
              <a:t>may relate not only to modulation of local</a:t>
            </a:r>
          </a:p>
          <a:p>
            <a:r>
              <a:rPr lang="en-US" sz="1200" b="0" i="0" u="none" strike="noStrike" kern="1200" baseline="0" dirty="0">
                <a:solidFill>
                  <a:schemeClr val="tx1"/>
                </a:solidFill>
                <a:latin typeface="+mn-lt"/>
                <a:ea typeface="+mn-ea"/>
                <a:cs typeface="+mn-cs"/>
              </a:rPr>
              <a:t>changes in cortical excitability, but also to the induction</a:t>
            </a:r>
          </a:p>
          <a:p>
            <a:r>
              <a:rPr lang="en-US" sz="1200" b="0" i="0" u="none" strike="noStrike" kern="1200" baseline="0" dirty="0">
                <a:solidFill>
                  <a:schemeClr val="tx1"/>
                </a:solidFill>
                <a:latin typeface="+mn-lt"/>
                <a:ea typeface="+mn-ea"/>
                <a:cs typeface="+mn-cs"/>
              </a:rPr>
              <a:t>of reorganization in distributed neural networks.</a:t>
            </a:r>
          </a:p>
          <a:p>
            <a:r>
              <a:rPr lang="en-US" sz="1200" b="0" i="0" u="none" strike="noStrike" kern="1200" baseline="0" dirty="0">
                <a:solidFill>
                  <a:schemeClr val="tx1"/>
                </a:solidFill>
                <a:latin typeface="+mn-lt"/>
                <a:ea typeface="+mn-ea"/>
                <a:cs typeface="+mn-cs"/>
              </a:rPr>
              <a:t>To date, no significant adverse effects have been</a:t>
            </a:r>
          </a:p>
          <a:p>
            <a:r>
              <a:rPr lang="en-US" sz="1200" b="0" i="0" u="none" strike="noStrike" kern="1200" baseline="0" dirty="0">
                <a:solidFill>
                  <a:schemeClr val="tx1"/>
                </a:solidFill>
                <a:latin typeface="+mn-lt"/>
                <a:ea typeface="+mn-ea"/>
                <a:cs typeface="+mn-cs"/>
              </a:rPr>
              <a:t>reported in stroke patients, such as induction of an epileptic</a:t>
            </a:r>
          </a:p>
          <a:p>
            <a:r>
              <a:rPr lang="en-US" sz="1200" b="0" i="0" u="none" strike="noStrike" kern="1200" baseline="0" dirty="0">
                <a:solidFill>
                  <a:schemeClr val="tx1"/>
                </a:solidFill>
                <a:latin typeface="+mn-lt"/>
                <a:ea typeface="+mn-ea"/>
                <a:cs typeface="+mn-cs"/>
              </a:rPr>
              <a:t>seizure. Thus,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appear to be safe</a:t>
            </a:r>
          </a:p>
          <a:p>
            <a:r>
              <a:rPr lang="en-US" sz="1200" b="0" i="0" u="none" strike="noStrike" kern="1200" baseline="0" dirty="0">
                <a:solidFill>
                  <a:schemeClr val="tx1"/>
                </a:solidFill>
                <a:latin typeface="+mn-lt"/>
                <a:ea typeface="+mn-ea"/>
                <a:cs typeface="+mn-cs"/>
              </a:rPr>
              <a:t>techniques when used according to current safety guidelines</a:t>
            </a:r>
          </a:p>
          <a:p>
            <a:r>
              <a:rPr lang="en-US" sz="1200" b="0" i="0" u="none" strike="noStrike" kern="1200" baseline="0" dirty="0">
                <a:solidFill>
                  <a:schemeClr val="tx1"/>
                </a:solidFill>
                <a:latin typeface="+mn-lt"/>
                <a:ea typeface="+mn-ea"/>
                <a:cs typeface="+mn-cs"/>
              </a:rPr>
              <a:t>regarding intensity, frequency, and duration of</a:t>
            </a:r>
          </a:p>
          <a:p>
            <a:r>
              <a:rPr lang="fr-FR" sz="1200" b="0" i="0" u="none" strike="noStrike" kern="1200" baseline="0" dirty="0">
                <a:solidFill>
                  <a:schemeClr val="tx1"/>
                </a:solidFill>
                <a:latin typeface="+mn-lt"/>
                <a:ea typeface="+mn-ea"/>
                <a:cs typeface="+mn-cs"/>
              </a:rPr>
              <a:t>stimulation (</a:t>
            </a:r>
            <a:r>
              <a:rPr lang="fr-FR" sz="1200" b="0" i="0" u="none" strike="noStrike" kern="1200" baseline="0" dirty="0" err="1">
                <a:solidFill>
                  <a:schemeClr val="tx1"/>
                </a:solidFill>
                <a:latin typeface="+mn-lt"/>
                <a:ea typeface="+mn-ea"/>
                <a:cs typeface="+mn-cs"/>
              </a:rPr>
              <a:t>Poreisz</a:t>
            </a:r>
            <a:r>
              <a:rPr lang="fr-FR" sz="1200" b="0" i="0" u="none" strike="noStrike" kern="1200" baseline="0" dirty="0">
                <a:solidFill>
                  <a:schemeClr val="tx1"/>
                </a:solidFill>
                <a:latin typeface="+mn-lt"/>
                <a:ea typeface="+mn-ea"/>
                <a:cs typeface="+mn-cs"/>
              </a:rPr>
              <a:t> et al., 2007; Rossi et al., 2009).</a:t>
            </a:r>
          </a:p>
          <a:p>
            <a:r>
              <a:rPr lang="en-US" sz="1200" b="0" i="0" u="none" strike="noStrike" kern="1200" baseline="0" dirty="0">
                <a:solidFill>
                  <a:schemeClr val="tx1"/>
                </a:solidFill>
                <a:latin typeface="+mn-lt"/>
                <a:ea typeface="+mn-ea"/>
                <a:cs typeface="+mn-cs"/>
              </a:rPr>
              <a:t>Well designed studies (i.e., multicenter, longitudinal,</a:t>
            </a:r>
          </a:p>
          <a:p>
            <a:r>
              <a:rPr lang="en-US" sz="1200" b="0" i="0" u="none" strike="noStrike" kern="1200" baseline="0" dirty="0">
                <a:solidFill>
                  <a:schemeClr val="tx1"/>
                </a:solidFill>
                <a:latin typeface="+mn-lt"/>
                <a:ea typeface="+mn-ea"/>
                <a:cs typeface="+mn-cs"/>
              </a:rPr>
              <a:t>sham-controlled) are needed to determine how effective</a:t>
            </a:r>
          </a:p>
          <a:p>
            <a:r>
              <a:rPr lang="en-US" sz="1200" b="0" i="0" u="none" strike="noStrike" kern="1200" baseline="0" dirty="0">
                <a:solidFill>
                  <a:schemeClr val="tx1"/>
                </a:solidFill>
                <a:latin typeface="+mn-lt"/>
                <a:ea typeface="+mn-ea"/>
                <a:cs typeface="+mn-cs"/>
              </a:rPr>
              <a:t>these techniques are in motor rehabilitation after stroke.</a:t>
            </a:r>
          </a:p>
          <a:p>
            <a:r>
              <a:rPr lang="en-US" sz="1200" b="0" i="0" u="none" strike="noStrike" kern="1200" baseline="0" dirty="0">
                <a:solidFill>
                  <a:schemeClr val="tx1"/>
                </a:solidFill>
                <a:latin typeface="+mn-lt"/>
                <a:ea typeface="+mn-ea"/>
                <a:cs typeface="+mn-cs"/>
              </a:rPr>
              <a:t>It is likely that the outcome of NIBS interventional</a:t>
            </a:r>
          </a:p>
          <a:p>
            <a:r>
              <a:rPr lang="en-US" sz="1200" b="0" i="0" u="none" strike="noStrike" kern="1200" baseline="0" dirty="0">
                <a:solidFill>
                  <a:schemeClr val="tx1"/>
                </a:solidFill>
                <a:latin typeface="+mn-lt"/>
                <a:ea typeface="+mn-ea"/>
                <a:cs typeface="+mn-cs"/>
              </a:rPr>
              <a:t>approaches may be influenced by fluctuations in resting</a:t>
            </a:r>
          </a:p>
          <a:p>
            <a:r>
              <a:rPr lang="en-US" sz="1200" b="0" i="0" u="none" strike="noStrike" kern="1200" baseline="0" dirty="0">
                <a:solidFill>
                  <a:schemeClr val="tx1"/>
                </a:solidFill>
                <a:latin typeface="+mn-lt"/>
                <a:ea typeface="+mn-ea"/>
                <a:cs typeface="+mn-cs"/>
              </a:rPr>
              <a:t>brain activity before or after stimulation, by homeostatic</a:t>
            </a:r>
          </a:p>
          <a:p>
            <a:r>
              <a:rPr lang="en-US" sz="1200" b="0" i="0" u="none" strike="noStrike" kern="1200" baseline="0" dirty="0">
                <a:solidFill>
                  <a:schemeClr val="tx1"/>
                </a:solidFill>
                <a:latin typeface="+mn-lt"/>
                <a:ea typeface="+mn-ea"/>
                <a:cs typeface="+mn-cs"/>
              </a:rPr>
              <a:t>plasticity, as conceptualized by the </a:t>
            </a:r>
            <a:r>
              <a:rPr lang="en-US" sz="1200" b="0" i="0" u="none" strike="noStrike" kern="1200" baseline="0" dirty="0" err="1">
                <a:solidFill>
                  <a:schemeClr val="tx1"/>
                </a:solidFill>
                <a:latin typeface="+mn-lt"/>
                <a:ea typeface="+mn-ea"/>
                <a:cs typeface="+mn-cs"/>
              </a:rPr>
              <a:t>Binenstock</a:t>
            </a:r>
            <a:r>
              <a:rPr lang="en-US" sz="1200" b="0" i="0" u="none" strike="noStrike" kern="1200" baseline="0" dirty="0">
                <a:solidFill>
                  <a:schemeClr val="tx1"/>
                </a:solidFill>
                <a:latin typeface="+mn-lt"/>
                <a:ea typeface="+mn-ea"/>
                <a:cs typeface="+mn-cs"/>
              </a:rPr>
              <a:t>–Cooper–</a:t>
            </a:r>
          </a:p>
          <a:p>
            <a:r>
              <a:rPr lang="nl-NL" sz="1200" b="0" i="0" u="none" strike="noStrike" kern="1200" baseline="0" dirty="0">
                <a:solidFill>
                  <a:schemeClr val="tx1"/>
                </a:solidFill>
                <a:latin typeface="+mn-lt"/>
                <a:ea typeface="+mn-ea"/>
                <a:cs typeface="+mn-cs"/>
              </a:rPr>
              <a:t>Monroe theory (Bienenstock et al., 1982; Ziemann et al.,</a:t>
            </a:r>
          </a:p>
          <a:p>
            <a:r>
              <a:rPr lang="en-US" sz="1200" b="0" i="0" u="none" strike="noStrike" kern="1200" baseline="0" dirty="0">
                <a:solidFill>
                  <a:schemeClr val="tx1"/>
                </a:solidFill>
                <a:latin typeface="+mn-lt"/>
                <a:ea typeface="+mn-ea"/>
                <a:cs typeface="+mn-cs"/>
              </a:rPr>
              <a:t>2004), and by the specific timing between rehabilitative</a:t>
            </a:r>
          </a:p>
          <a:p>
            <a:r>
              <a:rPr lang="en-US" sz="1200" b="0" i="0" u="none" strike="noStrike" kern="1200" baseline="0" dirty="0">
                <a:solidFill>
                  <a:schemeClr val="tx1"/>
                </a:solidFill>
                <a:latin typeface="+mn-lt"/>
                <a:ea typeface="+mn-ea"/>
                <a:cs typeface="+mn-cs"/>
              </a:rPr>
              <a:t>therapy and cortical stimulation (</a:t>
            </a:r>
            <a:r>
              <a:rPr lang="en-US" sz="1200" b="0" i="0" u="none" strike="noStrike" kern="1200" baseline="0" dirty="0" err="1">
                <a:solidFill>
                  <a:schemeClr val="tx1"/>
                </a:solidFill>
                <a:latin typeface="+mn-lt"/>
                <a:ea typeface="+mn-ea"/>
                <a:cs typeface="+mn-cs"/>
              </a:rPr>
              <a:t>Avenanti</a:t>
            </a:r>
            <a:r>
              <a:rPr lang="en-US" sz="1200" b="0" i="0" u="none" strike="noStrike" kern="1200" baseline="0" dirty="0">
                <a:solidFill>
                  <a:schemeClr val="tx1"/>
                </a:solidFill>
                <a:latin typeface="+mn-lt"/>
                <a:ea typeface="+mn-ea"/>
                <a:cs typeface="+mn-cs"/>
              </a:rPr>
              <a:t> et al., 2012).</a:t>
            </a:r>
          </a:p>
          <a:p>
            <a:r>
              <a:rPr lang="en-US" sz="1200" b="0" i="0" u="none" strike="noStrike" kern="1200" baseline="0" dirty="0">
                <a:solidFill>
                  <a:schemeClr val="tx1"/>
                </a:solidFill>
                <a:latin typeface="+mn-lt"/>
                <a:ea typeface="+mn-ea"/>
                <a:cs typeface="+mn-cs"/>
              </a:rPr>
              <a:t>Additionally, state dependency (i.e., a targeted region’s</a:t>
            </a:r>
          </a:p>
          <a:p>
            <a:r>
              <a:rPr lang="en-US" sz="1200" b="0" i="0" u="none" strike="noStrike" kern="1200" baseline="0" dirty="0">
                <a:solidFill>
                  <a:schemeClr val="tx1"/>
                </a:solidFill>
                <a:latin typeface="+mn-lt"/>
                <a:ea typeface="+mn-ea"/>
                <a:cs typeface="+mn-cs"/>
              </a:rPr>
              <a:t>varying response to stimulation based on its previous</a:t>
            </a:r>
          </a:p>
          <a:p>
            <a:r>
              <a:rPr lang="en-US" sz="1200" b="0" i="0" u="none" strike="noStrike" kern="1200" baseline="0" dirty="0">
                <a:solidFill>
                  <a:schemeClr val="tx1"/>
                </a:solidFill>
                <a:latin typeface="+mn-lt"/>
                <a:ea typeface="+mn-ea"/>
                <a:cs typeface="+mn-cs"/>
              </a:rPr>
              <a:t>state of activity) should be studied in the context of combination</a:t>
            </a:r>
          </a:p>
          <a:p>
            <a:r>
              <a:rPr lang="en-US" sz="1200" b="0" i="0" u="none" strike="noStrike" kern="1200" baseline="0" dirty="0">
                <a:solidFill>
                  <a:schemeClr val="tx1"/>
                </a:solidFill>
                <a:latin typeface="+mn-lt"/>
                <a:ea typeface="+mn-ea"/>
                <a:cs typeface="+mn-cs"/>
              </a:rPr>
              <a:t>of rehabilitation with stimulation (</a:t>
            </a:r>
            <a:r>
              <a:rPr lang="en-US" sz="1200" b="0" i="0" u="none" strike="noStrike" kern="1200" baseline="0" dirty="0" err="1">
                <a:solidFill>
                  <a:schemeClr val="tx1"/>
                </a:solidFill>
                <a:latin typeface="+mn-lt"/>
                <a:ea typeface="+mn-ea"/>
                <a:cs typeface="+mn-cs"/>
              </a:rPr>
              <a:t>Silvanto</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et al., 2008). In the future, it is possible that specific markers will</a:t>
            </a:r>
          </a:p>
          <a:p>
            <a:r>
              <a:rPr lang="en-US" sz="1200" b="0" i="0" u="none" strike="noStrike" kern="1200" baseline="0" dirty="0">
                <a:solidFill>
                  <a:schemeClr val="tx1"/>
                </a:solidFill>
                <a:latin typeface="+mn-lt"/>
                <a:ea typeface="+mn-ea"/>
                <a:cs typeface="+mn-cs"/>
              </a:rPr>
              <a:t>be developed to help identify patients who can benefit</a:t>
            </a:r>
          </a:p>
          <a:p>
            <a:r>
              <a:rPr lang="en-US" sz="1200" b="0" i="0" u="none" strike="noStrike" kern="1200" baseline="0" dirty="0">
                <a:solidFill>
                  <a:schemeClr val="tx1"/>
                </a:solidFill>
                <a:latin typeface="+mn-lt"/>
                <a:ea typeface="+mn-ea"/>
                <a:cs typeface="+mn-cs"/>
              </a:rPr>
              <a:t>the most from NIBS interventions based on individual</a:t>
            </a:r>
          </a:p>
          <a:p>
            <a:r>
              <a:rPr lang="en-US" sz="1200" b="0" i="0" u="none" strike="noStrike" kern="1200" baseline="0" dirty="0">
                <a:solidFill>
                  <a:schemeClr val="tx1"/>
                </a:solidFill>
                <a:latin typeface="+mn-lt"/>
                <a:ea typeface="+mn-ea"/>
                <a:cs typeface="+mn-cs"/>
              </a:rPr>
              <a:t>patterns of cortical activation (Nowak et al., 2008;</a:t>
            </a:r>
          </a:p>
          <a:p>
            <a:r>
              <a:rPr lang="en-US" sz="1200" b="0" i="0" u="none" strike="noStrike" kern="1200" baseline="0" dirty="0" err="1">
                <a:solidFill>
                  <a:schemeClr val="tx1"/>
                </a:solidFill>
                <a:latin typeface="+mn-lt"/>
                <a:ea typeface="+mn-ea"/>
                <a:cs typeface="+mn-cs"/>
              </a:rPr>
              <a:t>Ameli</a:t>
            </a:r>
            <a:r>
              <a:rPr lang="en-US" sz="1200" b="0" i="0" u="none" strike="noStrike" kern="1200" baseline="0" dirty="0">
                <a:solidFill>
                  <a:schemeClr val="tx1"/>
                </a:solidFill>
                <a:latin typeface="+mn-lt"/>
                <a:ea typeface="+mn-ea"/>
                <a:cs typeface="+mn-cs"/>
              </a:rPr>
              <a:t> et al., 2009), white-matter microstructural integrity</a:t>
            </a:r>
          </a:p>
          <a:p>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Stinear</a:t>
            </a:r>
            <a:r>
              <a:rPr lang="en-US" sz="1200" b="0" i="0" u="none" strike="noStrike" kern="1200" baseline="0" dirty="0">
                <a:solidFill>
                  <a:schemeClr val="tx1"/>
                </a:solidFill>
                <a:latin typeface="+mn-lt"/>
                <a:ea typeface="+mn-ea"/>
                <a:cs typeface="+mn-cs"/>
              </a:rPr>
              <a:t> et al., 2007; </a:t>
            </a:r>
            <a:r>
              <a:rPr lang="en-US" sz="1200" b="0" i="0" u="none" strike="noStrike" kern="1200" baseline="0" dirty="0" err="1">
                <a:solidFill>
                  <a:schemeClr val="tx1"/>
                </a:solidFill>
                <a:latin typeface="+mn-lt"/>
                <a:ea typeface="+mn-ea"/>
                <a:cs typeface="+mn-cs"/>
              </a:rPr>
              <a:t>Lindenberg</a:t>
            </a:r>
            <a:r>
              <a:rPr lang="en-US" sz="1200" b="0" i="0" u="none" strike="noStrike" kern="1200" baseline="0" dirty="0">
                <a:solidFill>
                  <a:schemeClr val="tx1"/>
                </a:solidFill>
                <a:latin typeface="+mn-lt"/>
                <a:ea typeface="+mn-ea"/>
                <a:cs typeface="+mn-cs"/>
              </a:rPr>
              <a:t> et al., 2012a), or</a:t>
            </a:r>
          </a:p>
          <a:p>
            <a:r>
              <a:rPr lang="en-US" sz="1200" b="0" i="0" u="none" strike="noStrike" kern="1200" baseline="0" dirty="0">
                <a:solidFill>
                  <a:schemeClr val="tx1"/>
                </a:solidFill>
                <a:latin typeface="+mn-lt"/>
                <a:ea typeface="+mn-ea"/>
                <a:cs typeface="+mn-cs"/>
              </a:rPr>
              <a:t>presence of certain genetic polymorphisms (</a:t>
            </a:r>
            <a:r>
              <a:rPr lang="en-US" sz="1200" b="0" i="0" u="none" strike="noStrike" kern="1200" baseline="0" dirty="0" err="1">
                <a:solidFill>
                  <a:schemeClr val="tx1"/>
                </a:solidFill>
                <a:latin typeface="+mn-lt"/>
                <a:ea typeface="+mn-ea"/>
                <a:cs typeface="+mn-cs"/>
              </a:rPr>
              <a:t>Kleim</a:t>
            </a:r>
            <a:endParaRPr lang="en-US" sz="1200" b="0" i="0" u="none" strike="noStrike" kern="1200" baseline="0" dirty="0">
              <a:solidFill>
                <a:schemeClr val="tx1"/>
              </a:solidFill>
              <a:latin typeface="+mn-lt"/>
              <a:ea typeface="+mn-ea"/>
              <a:cs typeface="+mn-cs"/>
            </a:endParaRPr>
          </a:p>
          <a:p>
            <a:r>
              <a:rPr lang="da-DK" sz="1200" b="0" i="0" u="none" strike="noStrike" kern="1200" baseline="0" dirty="0">
                <a:solidFill>
                  <a:schemeClr val="tx1"/>
                </a:solidFill>
                <a:latin typeface="+mn-lt"/>
                <a:ea typeface="+mn-ea"/>
                <a:cs typeface="+mn-cs"/>
              </a:rPr>
              <a:t>et al., 2006; Cheeran et al., 2009b; Fritsch et al., 2010).</a:t>
            </a:r>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63</a:t>
            </a:fld>
            <a:endParaRPr lang="de-CH" dirty="0"/>
          </a:p>
        </p:txBody>
      </p:sp>
    </p:spTree>
    <p:extLst>
      <p:ext uri="{BB962C8B-B14F-4D97-AF65-F5344CB8AC3E}">
        <p14:creationId xmlns:p14="http://schemas.microsoft.com/office/powerpoint/2010/main" val="11919747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Hummel and Cohen 2006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Transcranial magnetic stimulation (TMS)</a:t>
            </a:r>
          </a:p>
          <a:p>
            <a:r>
              <a:rPr lang="en-US" sz="1200" b="0" i="0" u="none" strike="noStrike" kern="1200" baseline="0" dirty="0">
                <a:solidFill>
                  <a:schemeClr val="tx1"/>
                </a:solidFill>
                <a:latin typeface="+mn-lt"/>
                <a:ea typeface="+mn-ea"/>
                <a:cs typeface="+mn-cs"/>
              </a:rPr>
              <a:t>Delivered to the brain by passing a strong brief electrical current through an insulated wired coil placed on the skull. Current generates a transient magnetic field in the brain inducing electric currents in the cortex that flow parallel to the coil and depolarize neurons. Depending on the frequency, duration of the stimulation, the shape of the coil, and the strength of the magnetic field TMS can activate or suppress activity in cortical regions. Effects of repetitive TMS can outlast the stimulation period for up to 1–2 h. [24,25]</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Emerging </a:t>
            </a:r>
            <a:r>
              <a:rPr lang="de-CH" sz="1200" b="0" i="0" u="none" strike="noStrike" kern="1200" baseline="0" dirty="0" err="1">
                <a:solidFill>
                  <a:schemeClr val="tx1"/>
                </a:solidFill>
                <a:latin typeface="+mn-lt"/>
                <a:ea typeface="+mn-ea"/>
                <a:cs typeface="+mn-cs"/>
              </a:rPr>
              <a:t>therapies</a:t>
            </a:r>
            <a:r>
              <a:rPr lang="de-CH" sz="1200" b="0" i="0" u="none" strike="noStrike" kern="1200" baseline="0" dirty="0">
                <a:solidFill>
                  <a:schemeClr val="tx1"/>
                </a:solidFill>
                <a:latin typeface="+mn-lt"/>
                <a:ea typeface="+mn-ea"/>
                <a:cs typeface="+mn-cs"/>
              </a:rPr>
              <a:t> in neurorehabilitation</a:t>
            </a:r>
          </a:p>
          <a:p>
            <a:r>
              <a:rPr lang="en-US" sz="1200" b="0" i="0" u="none" strike="noStrike" kern="1200" baseline="0" dirty="0">
                <a:solidFill>
                  <a:schemeClr val="tx1"/>
                </a:solidFill>
                <a:latin typeface="+mn-lt"/>
                <a:ea typeface="+mn-ea"/>
                <a:cs typeface="+mn-cs"/>
              </a:rPr>
              <a:t>Transcranial magnetic stimulation (TMS) is one of the principal non-invasive techniques used to investigate functionality and interconnections of the brain. TMS is a comfortable and safe technique with well-established standard protocols (Rossini et al. 1994). TMS has been approved for pediatric application but is not recommended for children younger than 6-7 years, due to the high neural activation by evoking </a:t>
            </a:r>
            <a:r>
              <a:rPr lang="en-US" sz="1200" b="0" i="0" u="none" strike="noStrike" kern="1200" baseline="0" dirty="0" err="1">
                <a:solidFill>
                  <a:schemeClr val="tx1"/>
                </a:solidFill>
                <a:latin typeface="+mn-lt"/>
                <a:ea typeface="+mn-ea"/>
                <a:cs typeface="+mn-cs"/>
              </a:rPr>
              <a:t>motorevoked</a:t>
            </a:r>
            <a:r>
              <a:rPr lang="en-US" sz="1200" b="0" i="0" u="none" strike="noStrike" kern="1200" baseline="0" dirty="0">
                <a:solidFill>
                  <a:schemeClr val="tx1"/>
                </a:solidFill>
                <a:latin typeface="+mn-lt"/>
                <a:ea typeface="+mn-ea"/>
                <a:cs typeface="+mn-cs"/>
              </a:rPr>
              <a:t> potentials (MEPs) (Wittenberg 2009).</a:t>
            </a:r>
          </a:p>
          <a:p>
            <a:r>
              <a:rPr lang="en-US" sz="1200" b="0" i="0" u="none" strike="noStrike" kern="1200" baseline="0" dirty="0">
                <a:solidFill>
                  <a:schemeClr val="tx1"/>
                </a:solidFill>
                <a:latin typeface="+mn-lt"/>
                <a:ea typeface="+mn-ea"/>
                <a:cs typeface="+mn-cs"/>
              </a:rPr>
              <a:t>TMS generates rapidly changing magnetic field pulses to induce a weak electrical activity in focal brain areas (Hoyer and </a:t>
            </a:r>
            <a:r>
              <a:rPr lang="en-US" sz="1200" b="0" i="0" u="none" strike="noStrike" kern="1200" baseline="0" dirty="0" err="1">
                <a:solidFill>
                  <a:schemeClr val="tx1"/>
                </a:solidFill>
                <a:latin typeface="+mn-lt"/>
                <a:ea typeface="+mn-ea"/>
                <a:cs typeface="+mn-cs"/>
              </a:rPr>
              <a:t>Celnik</a:t>
            </a:r>
            <a:r>
              <a:rPr lang="en-US" sz="1200" b="0" i="0" u="none" strike="noStrike" kern="1200" baseline="0" dirty="0">
                <a:solidFill>
                  <a:schemeClr val="tx1"/>
                </a:solidFill>
                <a:latin typeface="+mn-lt"/>
                <a:ea typeface="+mn-ea"/>
                <a:cs typeface="+mn-cs"/>
              </a:rPr>
              <a:t> 2011). When the motor cortex receives sufficient current to produce the synchronic activation of upper and lower motor neurons, MEPs can be recorded on single or multiple muscles. Therefore, TMS allows an accurate mapping of muscle representation in the primary brain cortex and estimating of the speed/magnitude of the MEPs. From these maps, the size and location of muscles and movement cortical representations can be determined. These features can all be used to characterize characteristics (size, spreading,...) of CNS injuries (</a:t>
            </a:r>
            <a:r>
              <a:rPr lang="en-US" sz="1200" b="0" i="0" u="none" strike="noStrike" kern="1200" baseline="0" dirty="0" err="1">
                <a:solidFill>
                  <a:schemeClr val="tx1"/>
                </a:solidFill>
                <a:latin typeface="+mn-lt"/>
                <a:ea typeface="+mn-ea"/>
                <a:cs typeface="+mn-cs"/>
              </a:rPr>
              <a:t>Milot</a:t>
            </a:r>
            <a:r>
              <a:rPr lang="en-US" sz="1200" b="0" i="0" u="none" strike="noStrike" kern="1200" baseline="0" dirty="0">
                <a:solidFill>
                  <a:schemeClr val="tx1"/>
                </a:solidFill>
                <a:latin typeface="+mn-lt"/>
                <a:ea typeface="+mn-ea"/>
                <a:cs typeface="+mn-cs"/>
              </a:rPr>
              <a:t> and Cramer 2008). TMS-derived metrics thus relate to motor abnormalities. For example, there appears to be a relationship between the area of the motor cortex dedicated to a specific movement and the motor ability. Although the interpretation is complex, </a:t>
            </a:r>
            <a:r>
              <a:rPr lang="en-US" sz="1200" b="0" i="0" u="none" strike="noStrike" kern="1200" baseline="0" dirty="0" err="1">
                <a:solidFill>
                  <a:schemeClr val="tx1"/>
                </a:solidFill>
                <a:latin typeface="+mn-lt"/>
                <a:ea typeface="+mn-ea"/>
                <a:cs typeface="+mn-cs"/>
              </a:rPr>
              <a:t>Liepert</a:t>
            </a:r>
            <a:r>
              <a:rPr lang="en-US" sz="1200" b="0" i="0" u="none" strike="noStrike" kern="1200" baseline="0" dirty="0">
                <a:solidFill>
                  <a:schemeClr val="tx1"/>
                </a:solidFill>
                <a:latin typeface="+mn-lt"/>
                <a:ea typeface="+mn-ea"/>
                <a:cs typeface="+mn-cs"/>
              </a:rPr>
              <a:t> et al. associated larger motor maps with functional recovery after stroke rehabilitation (</a:t>
            </a:r>
            <a:r>
              <a:rPr lang="en-US" sz="1200" b="0" i="0" u="none" strike="noStrike" kern="1200" baseline="0" dirty="0" err="1">
                <a:solidFill>
                  <a:schemeClr val="tx1"/>
                </a:solidFill>
                <a:latin typeface="+mn-lt"/>
                <a:ea typeface="+mn-ea"/>
                <a:cs typeface="+mn-cs"/>
              </a:rPr>
              <a:t>Liepert</a:t>
            </a:r>
            <a:r>
              <a:rPr lang="en-US" sz="1200" b="0" i="0" u="none" strike="noStrike" kern="1200" baseline="0" dirty="0">
                <a:solidFill>
                  <a:schemeClr val="tx1"/>
                </a:solidFill>
                <a:latin typeface="+mn-lt"/>
                <a:ea typeface="+mn-ea"/>
                <a:cs typeface="+mn-cs"/>
              </a:rPr>
              <a:t> et al. 2000). In particular, TMS has been used in combination with MRI to perform early diagnosis of hand function in children with CP (</a:t>
            </a:r>
            <a:r>
              <a:rPr lang="en-US" sz="1200" b="0" i="0" u="none" strike="noStrike" kern="1200" baseline="0" dirty="0" err="1">
                <a:solidFill>
                  <a:schemeClr val="tx1"/>
                </a:solidFill>
                <a:latin typeface="+mn-lt"/>
                <a:ea typeface="+mn-ea"/>
                <a:cs typeface="+mn-cs"/>
              </a:rPr>
              <a:t>Holmström</a:t>
            </a:r>
            <a:r>
              <a:rPr lang="en-US" sz="1200" b="0" i="0" u="none" strike="noStrike" kern="1200" baseline="0" dirty="0">
                <a:solidFill>
                  <a:schemeClr val="tx1"/>
                </a:solidFill>
                <a:latin typeface="+mn-lt"/>
                <a:ea typeface="+mn-ea"/>
                <a:cs typeface="+mn-cs"/>
              </a:rPr>
              <a:t> et al. 2010). The time gained by incorporating TMS to standard diagnostic methods allows bringing forward the therapy and thus increases its rate of success.</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Image (</a:t>
            </a:r>
            <a:r>
              <a:rPr lang="de-CH" sz="1200" b="0" i="0" u="none" strike="noStrike" kern="1200" baseline="0" dirty="0" err="1">
                <a:solidFill>
                  <a:schemeClr val="tx1"/>
                </a:solidFill>
                <a:latin typeface="+mn-lt"/>
                <a:ea typeface="+mn-ea"/>
                <a:cs typeface="+mn-cs"/>
              </a:rPr>
              <a:t>motor</a:t>
            </a:r>
            <a:r>
              <a:rPr lang="de-CH" sz="1200" b="0" i="0" u="none" strike="noStrike" kern="1200" baseline="0" dirty="0">
                <a:solidFill>
                  <a:schemeClr val="tx1"/>
                </a:solidFill>
                <a:latin typeface="+mn-lt"/>
                <a:ea typeface="+mn-ea"/>
                <a:cs typeface="+mn-cs"/>
              </a:rPr>
              <a:t> </a:t>
            </a:r>
            <a:r>
              <a:rPr lang="de-CH" sz="1200" b="0" i="0" u="none" strike="noStrike" kern="1200" baseline="0" dirty="0" err="1">
                <a:solidFill>
                  <a:schemeClr val="tx1"/>
                </a:solidFill>
                <a:latin typeface="+mn-lt"/>
                <a:ea typeface="+mn-ea"/>
                <a:cs typeface="+mn-cs"/>
              </a:rPr>
              <a:t>mapping</a:t>
            </a:r>
            <a:r>
              <a:rPr lang="de-CH" sz="1200" b="0" i="0" u="none" strike="noStrike" kern="1200" baseline="0" dirty="0">
                <a:solidFill>
                  <a:schemeClr val="tx1"/>
                </a:solidFill>
                <a:latin typeface="+mn-lt"/>
                <a:ea typeface="+mn-ea"/>
                <a:cs typeface="+mn-cs"/>
              </a:rPr>
              <a:t>)</a:t>
            </a:r>
          </a:p>
          <a:p>
            <a:r>
              <a:rPr lang="en-US" dirty="0"/>
              <a:t>http://www.frontiersin.org/files/Articles/31877/fnins-07-00042-HTML/image_m/fnins-07-00042-g002.jpg</a:t>
            </a:r>
          </a:p>
        </p:txBody>
      </p:sp>
      <p:sp>
        <p:nvSpPr>
          <p:cNvPr id="4" name="Slide Number Placeholder 3"/>
          <p:cNvSpPr>
            <a:spLocks noGrp="1"/>
          </p:cNvSpPr>
          <p:nvPr>
            <p:ph type="sldNum" sz="quarter" idx="10"/>
          </p:nvPr>
        </p:nvSpPr>
        <p:spPr/>
        <p:txBody>
          <a:bodyPr/>
          <a:lstStyle/>
          <a:p>
            <a:fld id="{4A5CCBA3-A251-43A9-B1B9-B309A3F689C0}" type="slidenum">
              <a:rPr lang="de-CH" smtClean="0"/>
              <a:t>64</a:t>
            </a:fld>
            <a:endParaRPr lang="de-CH" dirty="0"/>
          </a:p>
        </p:txBody>
      </p:sp>
    </p:spTree>
    <p:extLst>
      <p:ext uri="{BB962C8B-B14F-4D97-AF65-F5344CB8AC3E}">
        <p14:creationId xmlns:p14="http://schemas.microsoft.com/office/powerpoint/2010/main" val="18843561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Hummel and Cohen 2006</a:t>
            </a:r>
          </a:p>
          <a:p>
            <a:r>
              <a:rPr lang="en-US" sz="1200" b="1" i="0" u="none" strike="noStrike" kern="1200" baseline="0" dirty="0" err="1">
                <a:solidFill>
                  <a:schemeClr val="tx1"/>
                </a:solidFill>
                <a:latin typeface="+mn-lt"/>
                <a:ea typeface="+mn-ea"/>
                <a:cs typeface="+mn-cs"/>
              </a:rPr>
              <a:t>tDCS</a:t>
            </a:r>
            <a:r>
              <a:rPr lang="en-US" sz="1200" b="1" i="0" u="none" strike="noStrike" kern="1200" baseline="0" dirty="0">
                <a:solidFill>
                  <a:schemeClr val="tx1"/>
                </a:solidFill>
                <a:latin typeface="+mn-lt"/>
                <a:ea typeface="+mn-ea"/>
                <a:cs typeface="+mn-cs"/>
              </a:rPr>
              <a:t> (1–2 mA)</a:t>
            </a:r>
          </a:p>
          <a:p>
            <a:r>
              <a:rPr lang="en-US" sz="1200" b="0" i="0" u="none" strike="noStrike" kern="1200" baseline="0" dirty="0">
                <a:solidFill>
                  <a:schemeClr val="tx1"/>
                </a:solidFill>
                <a:latin typeface="+mn-lt"/>
                <a:ea typeface="+mn-ea"/>
                <a:cs typeface="+mn-cs"/>
              </a:rPr>
              <a:t>Applied through two surface electrodes placed on the skull – </a:t>
            </a:r>
            <a:r>
              <a:rPr lang="en-US" sz="1200" b="0" i="0" u="none" strike="noStrike" kern="1200" baseline="0" dirty="0" err="1">
                <a:solidFill>
                  <a:schemeClr val="tx1"/>
                </a:solidFill>
                <a:latin typeface="+mn-lt"/>
                <a:ea typeface="+mn-ea"/>
                <a:cs typeface="+mn-cs"/>
              </a:rPr>
              <a:t>eg</a:t>
            </a:r>
            <a:r>
              <a:rPr lang="en-US" sz="1200" b="0" i="0" u="none" strike="noStrike" kern="1200" baseline="0" dirty="0">
                <a:solidFill>
                  <a:schemeClr val="tx1"/>
                </a:solidFill>
                <a:latin typeface="+mn-lt"/>
                <a:ea typeface="+mn-ea"/>
                <a:cs typeface="+mn-cs"/>
              </a:rPr>
              <a:t>., for the primary motor cortex (M1), one electrode is placed over M1 and one other over the contralateral supraorbital region. Depending on duration and polarity of stimulation,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enhances or depresses excitability in the stimulated region for minutes to 1–2 h. Does not seem to induce direct neuronal depolarization like TMS but modulates the activation of sodium and calcium-dependent channels and NMDA-receptor activity, promoting long-term-potentiation/long-term-depression-like mechanisms.</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Emerging </a:t>
            </a:r>
            <a:r>
              <a:rPr lang="de-CH" sz="1200" b="0" i="0" u="none" strike="noStrike" kern="1200" baseline="0" dirty="0" err="1">
                <a:solidFill>
                  <a:schemeClr val="tx1"/>
                </a:solidFill>
                <a:latin typeface="+mn-lt"/>
                <a:ea typeface="+mn-ea"/>
                <a:cs typeface="+mn-cs"/>
              </a:rPr>
              <a:t>therapies</a:t>
            </a:r>
            <a:r>
              <a:rPr lang="de-CH" sz="1200" b="0" i="0" u="none" strike="noStrike" kern="1200" baseline="0" dirty="0">
                <a:solidFill>
                  <a:schemeClr val="tx1"/>
                </a:solidFill>
                <a:latin typeface="+mn-lt"/>
                <a:ea typeface="+mn-ea"/>
                <a:cs typeface="+mn-cs"/>
              </a:rPr>
              <a:t> in neurorehabilitation</a:t>
            </a:r>
          </a:p>
          <a:p>
            <a:r>
              <a:rPr lang="en-US" sz="1200" b="0" i="0" u="none" strike="noStrike" kern="1200" baseline="0" dirty="0">
                <a:solidFill>
                  <a:schemeClr val="tx1"/>
                </a:solidFill>
                <a:latin typeface="+mn-lt"/>
                <a:ea typeface="+mn-ea"/>
                <a:cs typeface="+mn-cs"/>
              </a:rPr>
              <a:t>As mentioned earlier, the manipulation of cortical excitability may have therapeutic benefits for patients with neurological impairments, and specifically for</a:t>
            </a:r>
          </a:p>
          <a:p>
            <a:r>
              <a:rPr lang="en-US" sz="1200" b="0" i="0" u="none" strike="noStrike" kern="1200" baseline="0" dirty="0">
                <a:solidFill>
                  <a:schemeClr val="tx1"/>
                </a:solidFill>
                <a:latin typeface="+mn-lt"/>
                <a:ea typeface="+mn-ea"/>
                <a:cs typeface="+mn-cs"/>
              </a:rPr>
              <a:t>patients with CP (</a:t>
            </a:r>
            <a:r>
              <a:rPr lang="en-US" sz="1200" b="0" i="0" u="none" strike="noStrike" kern="1200" baseline="0" dirty="0" err="1">
                <a:solidFill>
                  <a:schemeClr val="tx1"/>
                </a:solidFill>
                <a:latin typeface="+mn-lt"/>
                <a:ea typeface="+mn-ea"/>
                <a:cs typeface="+mn-cs"/>
              </a:rPr>
              <a:t>Vidailhet</a:t>
            </a:r>
            <a:r>
              <a:rPr lang="en-US" sz="1200" b="0" i="0" u="none" strike="noStrike" kern="1200" baseline="0" dirty="0">
                <a:solidFill>
                  <a:schemeClr val="tx1"/>
                </a:solidFill>
                <a:latin typeface="+mn-lt"/>
                <a:ea typeface="+mn-ea"/>
                <a:cs typeface="+mn-cs"/>
              </a:rPr>
              <a:t> et al. 2009; Hayek et al. 2009). In rats, increased cortical excitability has been found to enhance brain plasticity (Holt and </a:t>
            </a:r>
            <a:r>
              <a:rPr lang="en-US" sz="1200" b="0" i="0" u="none" strike="noStrike" kern="1200" baseline="0" dirty="0" err="1">
                <a:solidFill>
                  <a:schemeClr val="tx1"/>
                </a:solidFill>
                <a:latin typeface="+mn-lt"/>
                <a:ea typeface="+mn-ea"/>
                <a:cs typeface="+mn-cs"/>
              </a:rPr>
              <a:t>Mikati</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2011). Transcranial direct current stimulation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has been proposed as an alternative form of non-invasive </a:t>
            </a:r>
            <a:r>
              <a:rPr lang="en-US" sz="1200" b="0" i="0" u="none" strike="noStrike" kern="1200" baseline="0" dirty="0" err="1">
                <a:solidFill>
                  <a:schemeClr val="tx1"/>
                </a:solidFill>
                <a:latin typeface="+mn-lt"/>
                <a:ea typeface="+mn-ea"/>
                <a:cs typeface="+mn-cs"/>
              </a:rPr>
              <a:t>neurostimulation</a:t>
            </a:r>
            <a:r>
              <a:rPr lang="en-US" sz="1200" b="0" i="0" u="none" strike="noStrike" kern="1200" baseline="0" dirty="0">
                <a:solidFill>
                  <a:schemeClr val="tx1"/>
                </a:solidFill>
                <a:latin typeface="+mn-lt"/>
                <a:ea typeface="+mn-ea"/>
                <a:cs typeface="+mn-cs"/>
              </a:rPr>
              <a:t> to promote plasticity and</a:t>
            </a:r>
          </a:p>
          <a:p>
            <a:r>
              <a:rPr lang="en-US" sz="1200" b="0" i="0" u="none" strike="noStrike" kern="1200" baseline="0" dirty="0">
                <a:solidFill>
                  <a:schemeClr val="tx1"/>
                </a:solidFill>
                <a:latin typeface="+mn-lt"/>
                <a:ea typeface="+mn-ea"/>
                <a:cs typeface="+mn-cs"/>
              </a:rPr>
              <a:t>modulate brain excitability.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has been reported to lead to functional changes in discrete areas of the cerebral cortex by shifting membrane potential. In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low intensity currents (1–2 mA) are applied directly to the brain area of interest over a sustained period of time (5–30 min).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is less focal than TMS, mainly due to the relatively large size of the electrodes used to deliver current over the scalp. However,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unlike classical </a:t>
            </a:r>
            <a:r>
              <a:rPr lang="en-US" sz="1200" b="0" i="0" u="none" strike="noStrike" kern="1200" baseline="0" dirty="0" err="1">
                <a:solidFill>
                  <a:schemeClr val="tx1"/>
                </a:solidFill>
                <a:latin typeface="+mn-lt"/>
                <a:ea typeface="+mn-ea"/>
                <a:cs typeface="+mn-cs"/>
              </a:rPr>
              <a:t>neurostimulation</a:t>
            </a:r>
            <a:r>
              <a:rPr lang="en-US" sz="1200" b="0" i="0" u="none" strike="noStrike" kern="1200" baseline="0" dirty="0">
                <a:solidFill>
                  <a:schemeClr val="tx1"/>
                </a:solidFill>
                <a:latin typeface="+mn-lt"/>
                <a:ea typeface="+mn-ea"/>
                <a:cs typeface="+mn-cs"/>
              </a:rPr>
              <a:t> methods, does not produce muscle fasciculation that can be uncomfortable and often painful for the patient (Hayek et al. 2009). Thus,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-based </a:t>
            </a:r>
            <a:r>
              <a:rPr lang="en-US" sz="1200" b="0" i="0" u="none" strike="noStrike" kern="1200" baseline="0" dirty="0" err="1">
                <a:solidFill>
                  <a:schemeClr val="tx1"/>
                </a:solidFill>
                <a:latin typeface="+mn-lt"/>
                <a:ea typeface="+mn-ea"/>
                <a:cs typeface="+mn-cs"/>
              </a:rPr>
              <a:t>neurostimulation</a:t>
            </a:r>
            <a:r>
              <a:rPr lang="en-US" sz="1200" b="0" i="0" u="none" strike="noStrike" kern="1200" baseline="0" dirty="0">
                <a:solidFill>
                  <a:schemeClr val="tx1"/>
                </a:solidFill>
                <a:latin typeface="+mn-lt"/>
                <a:ea typeface="+mn-ea"/>
                <a:cs typeface="+mn-cs"/>
              </a:rPr>
              <a:t> sessions are likely to be more tolerable, although it does not avoid classical side effects such as headache, dizziness, nausea or itching sensation (</a:t>
            </a:r>
            <a:r>
              <a:rPr lang="en-US" sz="1200" b="0" i="0" u="none" strike="noStrike" kern="1200" baseline="0" dirty="0" err="1">
                <a:solidFill>
                  <a:schemeClr val="tx1"/>
                </a:solidFill>
                <a:latin typeface="+mn-lt"/>
                <a:ea typeface="+mn-ea"/>
                <a:cs typeface="+mn-cs"/>
              </a:rPr>
              <a:t>Nitsche</a:t>
            </a:r>
            <a:r>
              <a:rPr lang="en-US" sz="1200" b="0" i="0" u="none" strike="noStrike" kern="1200" baseline="0" dirty="0">
                <a:solidFill>
                  <a:schemeClr val="tx1"/>
                </a:solidFill>
                <a:latin typeface="+mn-lt"/>
                <a:ea typeface="+mn-ea"/>
                <a:cs typeface="+mn-cs"/>
              </a:rPr>
              <a:t> et al. 2008).</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TMS,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can also enhance excitability via anodal polarization or decrease it via </a:t>
            </a:r>
            <a:r>
              <a:rPr lang="en-US" sz="1200" b="0" i="0" u="none" strike="noStrike" kern="1200" baseline="0" dirty="0" err="1">
                <a:solidFill>
                  <a:schemeClr val="tx1"/>
                </a:solidFill>
                <a:latin typeface="+mn-lt"/>
                <a:ea typeface="+mn-ea"/>
                <a:cs typeface="+mn-cs"/>
              </a:rPr>
              <a:t>cathodal</a:t>
            </a:r>
            <a:r>
              <a:rPr lang="en-US" sz="1200" b="0" i="0" u="none" strike="noStrike" kern="1200" baseline="0" dirty="0">
                <a:solidFill>
                  <a:schemeClr val="tx1"/>
                </a:solidFill>
                <a:latin typeface="+mn-lt"/>
                <a:ea typeface="+mn-ea"/>
                <a:cs typeface="+mn-cs"/>
              </a:rPr>
              <a:t> polarization (Song et al. 2011). Tests on healthy adults</a:t>
            </a:r>
          </a:p>
          <a:p>
            <a:r>
              <a:rPr lang="en-US" sz="1200" b="0" i="0" u="none" strike="noStrike" kern="1200" baseline="0" dirty="0">
                <a:solidFill>
                  <a:schemeClr val="tx1"/>
                </a:solidFill>
                <a:latin typeface="+mn-lt"/>
                <a:ea typeface="+mn-ea"/>
                <a:cs typeface="+mn-cs"/>
              </a:rPr>
              <a:t>demonstrated that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can increase cognitive performance on a variety of tasks, depending on the cortical area being stimulated (Chi and Snyder 2011).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has been shown to be an effective treatment for migraines, depression or pain, but also constitutes an interesting tool for the modulation of motor cortex excitability (</a:t>
            </a:r>
            <a:r>
              <a:rPr lang="en-US" sz="1200" b="0" i="0" u="none" strike="noStrike" kern="1200" baseline="0" dirty="0" err="1">
                <a:solidFill>
                  <a:schemeClr val="tx1"/>
                </a:solidFill>
                <a:latin typeface="+mn-lt"/>
                <a:ea typeface="+mn-ea"/>
                <a:cs typeface="+mn-cs"/>
              </a:rPr>
              <a:t>Nitsche</a:t>
            </a:r>
            <a:r>
              <a:rPr lang="en-US" sz="1200" b="0" i="0" u="none" strike="noStrike" kern="1200" baseline="0" dirty="0">
                <a:solidFill>
                  <a:schemeClr val="tx1"/>
                </a:solidFill>
                <a:latin typeface="+mn-lt"/>
                <a:ea typeface="+mn-ea"/>
                <a:cs typeface="+mn-cs"/>
              </a:rPr>
              <a:t> and Paulus 2000). </a:t>
            </a:r>
            <a:r>
              <a:rPr lang="en-US" sz="1200" b="0" i="0" u="none" strike="noStrike" kern="1200" baseline="0" dirty="0" err="1">
                <a:solidFill>
                  <a:schemeClr val="tx1"/>
                </a:solidFill>
                <a:latin typeface="+mn-lt"/>
                <a:ea typeface="+mn-ea"/>
                <a:cs typeface="+mn-cs"/>
              </a:rPr>
              <a:t>Nitsche</a:t>
            </a:r>
            <a:r>
              <a:rPr lang="en-US" sz="1200" b="0" i="0" u="none" strike="noStrike" kern="1200" baseline="0" dirty="0">
                <a:solidFill>
                  <a:schemeClr val="tx1"/>
                </a:solidFill>
                <a:latin typeface="+mn-lt"/>
                <a:ea typeface="+mn-ea"/>
                <a:cs typeface="+mn-cs"/>
              </a:rPr>
              <a:t> et al. demonstrated that the application of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can modulate the cortical excitability and influence spontaneous neural activity influencing synaptic function (</a:t>
            </a:r>
            <a:r>
              <a:rPr lang="en-US" sz="1200" b="0" i="0" u="none" strike="noStrike" kern="1200" baseline="0" dirty="0" err="1">
                <a:solidFill>
                  <a:schemeClr val="tx1"/>
                </a:solidFill>
                <a:latin typeface="+mn-lt"/>
                <a:ea typeface="+mn-ea"/>
                <a:cs typeface="+mn-cs"/>
              </a:rPr>
              <a:t>Nitsche</a:t>
            </a:r>
            <a:r>
              <a:rPr lang="en-US" sz="1200" b="0" i="0" u="none" strike="noStrike" kern="1200" baseline="0" dirty="0">
                <a:solidFill>
                  <a:schemeClr val="tx1"/>
                </a:solidFill>
                <a:latin typeface="+mn-lt"/>
                <a:ea typeface="+mn-ea"/>
                <a:cs typeface="+mn-cs"/>
              </a:rPr>
              <a:t> et al. 2008). To the best of our knowledge, there are no studies done in children with CP using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It is important to highlight that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is a technique that is just starting to be tested in the clinical field, so, protocols for safety and effectiveness have not been yet to be standardized, even for adults (</a:t>
            </a:r>
            <a:r>
              <a:rPr lang="en-US" sz="1200" b="0" i="0" u="none" strike="noStrike" kern="1200" baseline="0" dirty="0" err="1">
                <a:solidFill>
                  <a:schemeClr val="tx1"/>
                </a:solidFill>
                <a:latin typeface="+mn-lt"/>
                <a:ea typeface="+mn-ea"/>
                <a:cs typeface="+mn-cs"/>
              </a:rPr>
              <a:t>Nitsche</a:t>
            </a:r>
            <a:r>
              <a:rPr lang="en-US" sz="1200" b="0" i="0" u="none" strike="noStrike" kern="1200" baseline="0" dirty="0">
                <a:solidFill>
                  <a:schemeClr val="tx1"/>
                </a:solidFill>
                <a:latin typeface="+mn-lt"/>
                <a:ea typeface="+mn-ea"/>
                <a:cs typeface="+mn-cs"/>
              </a:rPr>
              <a:t> et al. 2008).</a:t>
            </a:r>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65</a:t>
            </a:fld>
            <a:endParaRPr lang="de-CH" dirty="0"/>
          </a:p>
        </p:txBody>
      </p:sp>
    </p:spTree>
    <p:extLst>
      <p:ext uri="{BB962C8B-B14F-4D97-AF65-F5344CB8AC3E}">
        <p14:creationId xmlns:p14="http://schemas.microsoft.com/office/powerpoint/2010/main" val="8455958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200" b="0" i="0" u="none" strike="noStrike" kern="1200" baseline="0" dirty="0">
                <a:solidFill>
                  <a:schemeClr val="tx1"/>
                </a:solidFill>
                <a:latin typeface="+mn-lt"/>
                <a:ea typeface="+mn-ea"/>
                <a:cs typeface="+mn-cs"/>
              </a:rPr>
              <a:t>Hummel </a:t>
            </a:r>
            <a:r>
              <a:rPr lang="de-CH" sz="1200" b="0" i="0" u="none" strike="noStrike" kern="1200" baseline="0" dirty="0" err="1">
                <a:solidFill>
                  <a:schemeClr val="tx1"/>
                </a:solidFill>
                <a:latin typeface="+mn-lt"/>
                <a:ea typeface="+mn-ea"/>
                <a:cs typeface="+mn-cs"/>
              </a:rPr>
              <a:t>and</a:t>
            </a:r>
            <a:r>
              <a:rPr lang="de-CH" sz="1200" b="0" i="0" u="none" strike="noStrike" kern="1200" baseline="0" dirty="0">
                <a:solidFill>
                  <a:schemeClr val="tx1"/>
                </a:solidFill>
                <a:latin typeface="+mn-lt"/>
                <a:ea typeface="+mn-ea"/>
                <a:cs typeface="+mn-cs"/>
              </a:rPr>
              <a:t> Cohen 2006</a:t>
            </a:r>
            <a:endParaRPr lang="en-US" sz="1200" b="0" i="0" u="none" strike="noStrike" kern="1200" baseline="0" dirty="0">
              <a:solidFill>
                <a:schemeClr val="tx1"/>
              </a:solidFill>
              <a:latin typeface="+mn-lt"/>
              <a:ea typeface="+mn-ea"/>
              <a:cs typeface="+mn-cs"/>
            </a:endParaRP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Similarities</a:t>
            </a:r>
          </a:p>
          <a:p>
            <a:r>
              <a:rPr lang="en-US" sz="1200" b="0" i="0" u="none" strike="noStrike" kern="1200" baseline="0" dirty="0">
                <a:solidFill>
                  <a:schemeClr val="tx1"/>
                </a:solidFill>
                <a:latin typeface="+mn-lt"/>
                <a:ea typeface="+mn-ea"/>
                <a:cs typeface="+mn-cs"/>
              </a:rPr>
              <a:t>Similar duration of effects (up to hours), non-invasive, and deemed to be safe (adhering to guidelines=</a:t>
            </a:r>
          </a:p>
          <a:p>
            <a:r>
              <a:rPr lang="en-US" sz="1200" b="1" i="0" u="none" strike="noStrike" kern="1200" baseline="0" dirty="0">
                <a:solidFill>
                  <a:schemeClr val="tx1"/>
                </a:solidFill>
                <a:latin typeface="+mn-lt"/>
                <a:ea typeface="+mn-ea"/>
                <a:cs typeface="+mn-cs"/>
              </a:rPr>
              <a:t>Differences</a:t>
            </a:r>
          </a:p>
          <a:p>
            <a:r>
              <a:rPr lang="en-US" sz="1200" b="0" i="0" u="none" strike="noStrike" kern="1200" baseline="0" dirty="0">
                <a:solidFill>
                  <a:schemeClr val="tx1"/>
                </a:solidFill>
                <a:latin typeface="+mn-lt"/>
                <a:ea typeface="+mn-ea"/>
                <a:cs typeface="+mn-cs"/>
              </a:rPr>
              <a:t>Possible mechanisms underlying their effects; TMS equipment is more expensive, allows more focal stimulation, protocols are better established; TMS applied with millisecond level accuracy whereas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is applied over minutes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is easier to use in double-blind or sham-controlled studies, and more easily applied simultaneous to cognitive and motor training protocols</a:t>
            </a:r>
          </a:p>
          <a:p>
            <a:r>
              <a:rPr lang="en-US" sz="1200" b="1" i="0" u="none" strike="noStrike" kern="1200" baseline="0" dirty="0">
                <a:solidFill>
                  <a:schemeClr val="tx1"/>
                </a:solidFill>
                <a:latin typeface="+mn-lt"/>
                <a:ea typeface="+mn-ea"/>
                <a:cs typeface="+mn-cs"/>
              </a:rPr>
              <a:t>Safety</a:t>
            </a:r>
          </a:p>
          <a:p>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can cause seizures, but strict rules of use and training protocols have made them rare [36]. Patients with a history of seizures should be excluded from studies using this technique. Safety studies are needed for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brief tingling sensations are common, rarely accompanied by redness under the electrodes [27,35,38]. Transient headaches have been described for both interventions</a:t>
            </a:r>
          </a:p>
          <a:p>
            <a:r>
              <a:rPr lang="en-US" sz="1200" b="1" i="0" u="none" strike="noStrike" kern="1200" baseline="0" dirty="0">
                <a:solidFill>
                  <a:schemeClr val="tx1"/>
                </a:solidFill>
                <a:latin typeface="+mn-lt"/>
                <a:ea typeface="+mn-ea"/>
                <a:cs typeface="+mn-cs"/>
              </a:rPr>
              <a:t>Remote effects</a:t>
            </a:r>
          </a:p>
          <a:p>
            <a:r>
              <a:rPr lang="en-US" sz="1200" b="0" i="0" u="none" strike="noStrike" kern="1200" baseline="0" dirty="0">
                <a:solidFill>
                  <a:schemeClr val="tx1"/>
                </a:solidFill>
                <a:latin typeface="+mn-lt"/>
                <a:ea typeface="+mn-ea"/>
                <a:cs typeface="+mn-cs"/>
              </a:rPr>
              <a:t>Application of both of these techniques to one cortical region will probably influence distant cortical or subcortical sites through trans-synaptic effects</a:t>
            </a:r>
          </a:p>
          <a:p>
            <a:r>
              <a:rPr lang="en-US" sz="1200" b="0" i="0" u="none" strike="noStrike" kern="1200" baseline="0" dirty="0">
                <a:solidFill>
                  <a:schemeClr val="tx1"/>
                </a:solidFill>
                <a:latin typeface="+mn-lt"/>
                <a:ea typeface="+mn-ea"/>
                <a:cs typeface="+mn-cs"/>
              </a:rPr>
              <a:t>In patients with brain lesions, expected models of current flow elicited by both of these techniques may differ from those in healthy brains [37].</a:t>
            </a:r>
          </a:p>
          <a:p>
            <a:r>
              <a:rPr lang="en-US" sz="1200" b="1" i="0" u="none" strike="noStrike" kern="1200" baseline="0" dirty="0">
                <a:solidFill>
                  <a:schemeClr val="tx1"/>
                </a:solidFill>
                <a:latin typeface="+mn-lt"/>
                <a:ea typeface="+mn-ea"/>
                <a:cs typeface="+mn-cs"/>
              </a:rPr>
              <a:t>Non-specific effects on attention, fatigue, discomfort, or mood</a:t>
            </a:r>
          </a:p>
          <a:p>
            <a:r>
              <a:rPr lang="en-US" sz="1200" b="0" i="0" u="none" strike="noStrike" kern="1200" baseline="0" dirty="0">
                <a:solidFill>
                  <a:schemeClr val="tx1"/>
                </a:solidFill>
                <a:latin typeface="+mn-lt"/>
                <a:ea typeface="+mn-ea"/>
                <a:cs typeface="+mn-cs"/>
              </a:rPr>
              <a:t>Specificity of both of these techniques on cognitive or motor measures may be influenced by possible concomitant effects on attention, fatigue, discomfort, or mood</a:t>
            </a:r>
          </a:p>
          <a:p>
            <a:r>
              <a:rPr lang="en-US" sz="1200" b="1" i="0" u="none" strike="noStrike" kern="1200" baseline="0" dirty="0">
                <a:solidFill>
                  <a:schemeClr val="tx1"/>
                </a:solidFill>
                <a:latin typeface="+mn-lt"/>
                <a:ea typeface="+mn-ea"/>
                <a:cs typeface="+mn-cs"/>
              </a:rPr>
              <a:t>Study design and experimental hypotheses</a:t>
            </a:r>
          </a:p>
          <a:p>
            <a:r>
              <a:rPr lang="en-US" sz="1200" b="0" i="0" u="none" strike="noStrike" kern="1200" baseline="0" dirty="0">
                <a:solidFill>
                  <a:schemeClr val="tx1"/>
                </a:solidFill>
                <a:latin typeface="+mn-lt"/>
                <a:ea typeface="+mn-ea"/>
                <a:cs typeface="+mn-cs"/>
              </a:rPr>
              <a:t>Given these characteristics, similarities, and differences the choice of technique to modulate cortical function is highly dependent on study design and experimental hypotheses</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Handbook </a:t>
            </a:r>
            <a:r>
              <a:rPr lang="de-CH" sz="1200" b="0" i="0" u="none" strike="noStrike" kern="1200" baseline="0" dirty="0" err="1">
                <a:solidFill>
                  <a:schemeClr val="tx1"/>
                </a:solidFill>
                <a:latin typeface="+mn-lt"/>
                <a:ea typeface="+mn-ea"/>
                <a:cs typeface="+mn-cs"/>
              </a:rPr>
              <a:t>of</a:t>
            </a:r>
            <a:r>
              <a:rPr lang="de-CH" sz="1200" b="0" i="0" u="none" strike="noStrike" kern="1200" baseline="0" dirty="0">
                <a:solidFill>
                  <a:schemeClr val="tx1"/>
                </a:solidFill>
                <a:latin typeface="+mn-lt"/>
                <a:ea typeface="+mn-ea"/>
                <a:cs typeface="+mn-cs"/>
              </a:rPr>
              <a:t> </a:t>
            </a:r>
            <a:r>
              <a:rPr lang="de-CH" sz="1200" b="0" i="0" u="none" strike="noStrike" kern="1200" baseline="0" dirty="0" err="1">
                <a:solidFill>
                  <a:schemeClr val="tx1"/>
                </a:solidFill>
                <a:latin typeface="+mn-lt"/>
                <a:ea typeface="+mn-ea"/>
                <a:cs typeface="+mn-cs"/>
              </a:rPr>
              <a:t>clinical</a:t>
            </a:r>
            <a:r>
              <a:rPr lang="de-CH" sz="1200" b="0" i="0" u="none" strike="noStrike" kern="1200" baseline="0" dirty="0">
                <a:solidFill>
                  <a:schemeClr val="tx1"/>
                </a:solidFill>
                <a:latin typeface="+mn-lt"/>
                <a:ea typeface="+mn-ea"/>
                <a:cs typeface="+mn-cs"/>
              </a:rPr>
              <a:t> </a:t>
            </a:r>
            <a:r>
              <a:rPr lang="de-CH" sz="1200" b="0" i="0" u="none" strike="noStrike" kern="1200" baseline="0" dirty="0" err="1">
                <a:solidFill>
                  <a:schemeClr val="tx1"/>
                </a:solidFill>
                <a:latin typeface="+mn-lt"/>
                <a:ea typeface="+mn-ea"/>
                <a:cs typeface="+mn-cs"/>
              </a:rPr>
              <a:t>neurology</a:t>
            </a:r>
            <a:endParaRPr lang="de-CH" sz="1200" b="0" i="0" u="none" strike="noStrike" kern="1200" baseline="0" dirty="0">
              <a:solidFill>
                <a:schemeClr val="tx1"/>
              </a:solidFill>
              <a:latin typeface="+mn-lt"/>
              <a:ea typeface="+mn-ea"/>
              <a:cs typeface="+mn-cs"/>
            </a:endParaRPr>
          </a:p>
          <a:p>
            <a:endParaRPr lang="de-CH" sz="1200" b="0" i="0" u="none" strike="noStrike" kern="1200" baseline="0" dirty="0">
              <a:solidFill>
                <a:schemeClr val="tx1"/>
              </a:solidFill>
              <a:latin typeface="+mn-lt"/>
              <a:ea typeface="+mn-ea"/>
              <a:cs typeface="+mn-cs"/>
            </a:endParaRPr>
          </a:p>
          <a:p>
            <a:r>
              <a:rPr lang="de-CH" sz="1200" b="0" i="0" u="none" strike="noStrike" kern="1200" baseline="0" dirty="0" err="1">
                <a:solidFill>
                  <a:schemeClr val="tx1"/>
                </a:solidFill>
                <a:latin typeface="+mn-lt"/>
                <a:ea typeface="+mn-ea"/>
                <a:cs typeface="+mn-cs"/>
              </a:rPr>
              <a:t>tDCS</a:t>
            </a:r>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Pro: Painless. Reliable sham condition with no scalp sensations. Low risk of adverse effects and seizure induction. Modulates neuronal activity during execution of a specific task. Low cost- </a:t>
            </a:r>
          </a:p>
          <a:p>
            <a:r>
              <a:rPr lang="de-CH" sz="1200" b="0" i="0" u="none" strike="noStrike" kern="1200" baseline="0" dirty="0">
                <a:solidFill>
                  <a:schemeClr val="tx1"/>
                </a:solidFill>
                <a:latin typeface="+mn-lt"/>
                <a:ea typeface="+mn-ea"/>
                <a:cs typeface="+mn-cs"/>
              </a:rPr>
              <a:t>Contra: </a:t>
            </a:r>
            <a:r>
              <a:rPr lang="en-US" sz="1200" b="0" i="0" u="none" strike="noStrike" kern="1200" baseline="0" dirty="0">
                <a:solidFill>
                  <a:schemeClr val="tx1"/>
                </a:solidFill>
                <a:latin typeface="+mn-lt"/>
                <a:ea typeface="+mn-ea"/>
                <a:cs typeface="+mn-cs"/>
              </a:rPr>
              <a:t>Poor spatial and temporal resolution. Stimulation of large part of the brain. Concurrent modulation of area under reference electrode</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err="1">
                <a:solidFill>
                  <a:schemeClr val="tx1"/>
                </a:solidFill>
                <a:latin typeface="+mn-lt"/>
                <a:ea typeface="+mn-ea"/>
                <a:cs typeface="+mn-cs"/>
              </a:rPr>
              <a:t>rTMS</a:t>
            </a:r>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Pro: </a:t>
            </a:r>
            <a:r>
              <a:rPr lang="en-US" sz="1200" b="0" i="0" u="none" strike="noStrike" kern="1200" baseline="0" dirty="0">
                <a:solidFill>
                  <a:schemeClr val="tx1"/>
                </a:solidFill>
                <a:latin typeface="+mn-lt"/>
                <a:ea typeface="+mn-ea"/>
                <a:cs typeface="+mn-cs"/>
              </a:rPr>
              <a:t>Good spatial and temporal resolution. It covers a larger time window (versus </a:t>
            </a:r>
            <a:r>
              <a:rPr lang="en-US" sz="1200" b="0" i="0" u="none" strike="noStrike" kern="1200" baseline="0" dirty="0" err="1">
                <a:solidFill>
                  <a:schemeClr val="tx1"/>
                </a:solidFill>
                <a:latin typeface="+mn-lt"/>
                <a:ea typeface="+mn-ea"/>
                <a:cs typeface="+mn-cs"/>
              </a:rPr>
              <a:t>spTMS</a:t>
            </a:r>
            <a:r>
              <a:rPr lang="en-US" sz="1200" b="0" i="0" u="none" strike="noStrike" kern="1200" baseline="0" dirty="0">
                <a:solidFill>
                  <a:schemeClr val="tx1"/>
                </a:solidFill>
                <a:latin typeface="+mn-lt"/>
                <a:ea typeface="+mn-ea"/>
                <a:cs typeface="+mn-cs"/>
              </a:rPr>
              <a:t>), allowing evaluation of the online involvement of the stimulated area. It modulates neuronal activity during the execution of a specific task. Short- and </a:t>
            </a:r>
            <a:r>
              <a:rPr lang="en-US" sz="1200" b="0" i="0" u="none" strike="noStrike" kern="1200" baseline="0" dirty="0" err="1">
                <a:solidFill>
                  <a:schemeClr val="tx1"/>
                </a:solidFill>
                <a:latin typeface="+mn-lt"/>
                <a:ea typeface="+mn-ea"/>
                <a:cs typeface="+mn-cs"/>
              </a:rPr>
              <a:t>longterm</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Neuromodulatory</a:t>
            </a:r>
            <a:r>
              <a:rPr lang="en-US" sz="1200" b="0" i="0" u="none" strike="noStrike" kern="1200" baseline="0" dirty="0">
                <a:solidFill>
                  <a:schemeClr val="tx1"/>
                </a:solidFill>
                <a:latin typeface="+mn-lt"/>
                <a:ea typeface="+mn-ea"/>
                <a:cs typeface="+mn-cs"/>
              </a:rPr>
              <a:t> effects</a:t>
            </a:r>
          </a:p>
          <a:p>
            <a:r>
              <a:rPr lang="de-CH" sz="1200" b="0" i="0" u="none" strike="noStrike" kern="1200" baseline="0" dirty="0">
                <a:solidFill>
                  <a:schemeClr val="tx1"/>
                </a:solidFill>
                <a:latin typeface="+mn-lt"/>
                <a:ea typeface="+mn-ea"/>
                <a:cs typeface="+mn-cs"/>
              </a:rPr>
              <a:t>Contra: </a:t>
            </a:r>
            <a:r>
              <a:rPr lang="en-US" sz="1200" b="0" i="0" u="none" strike="noStrike" kern="1200" baseline="0" dirty="0">
                <a:solidFill>
                  <a:schemeClr val="tx1"/>
                </a:solidFill>
                <a:latin typeface="+mn-lt"/>
                <a:ea typeface="+mn-ea"/>
                <a:cs typeface="+mn-cs"/>
              </a:rPr>
              <a:t>High cost. Limitations to stimulation of superficial areas of the brain. Possible undesired </a:t>
            </a:r>
            <a:r>
              <a:rPr lang="en-US" sz="1200" b="0" i="0" u="none" strike="noStrike" kern="1200" baseline="0" dirty="0" err="1">
                <a:solidFill>
                  <a:schemeClr val="tx1"/>
                </a:solidFill>
                <a:latin typeface="+mn-lt"/>
                <a:ea typeface="+mn-ea"/>
                <a:cs typeface="+mn-cs"/>
              </a:rPr>
              <a:t>shortand</a:t>
            </a:r>
            <a:r>
              <a:rPr lang="en-US" sz="1200" b="0" i="0" u="none" strike="noStrike" kern="1200" baseline="0" dirty="0">
                <a:solidFill>
                  <a:schemeClr val="tx1"/>
                </a:solidFill>
                <a:latin typeface="+mn-lt"/>
                <a:ea typeface="+mn-ea"/>
                <a:cs typeface="+mn-cs"/>
              </a:rPr>
              <a:t> long-term </a:t>
            </a:r>
            <a:r>
              <a:rPr lang="en-US" sz="1200" b="0" i="0" u="none" strike="noStrike" kern="1200" baseline="0" dirty="0" err="1">
                <a:solidFill>
                  <a:schemeClr val="tx1"/>
                </a:solidFill>
                <a:latin typeface="+mn-lt"/>
                <a:ea typeface="+mn-ea"/>
                <a:cs typeface="+mn-cs"/>
              </a:rPr>
              <a:t>Neuromodulatory</a:t>
            </a:r>
            <a:r>
              <a:rPr lang="en-US" sz="1200" b="0" i="0" u="none" strike="noStrike" kern="1200" baseline="0" dirty="0">
                <a:solidFill>
                  <a:schemeClr val="tx1"/>
                </a:solidFill>
                <a:latin typeface="+mn-lt"/>
                <a:ea typeface="+mn-ea"/>
                <a:cs typeface="+mn-cs"/>
              </a:rPr>
              <a:t> effects. Noisy. Can induce involuntary muscle movements. No good sham condition. Safety concerns</a:t>
            </a:r>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66</a:t>
            </a:fld>
            <a:endParaRPr lang="de-CH" dirty="0"/>
          </a:p>
        </p:txBody>
      </p:sp>
    </p:spTree>
    <p:extLst>
      <p:ext uri="{BB962C8B-B14F-4D97-AF65-F5344CB8AC3E}">
        <p14:creationId xmlns:p14="http://schemas.microsoft.com/office/powerpoint/2010/main" val="33327714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5CCBA3-A251-43A9-B1B9-B309A3F689C0}" type="slidenum">
              <a:rPr kumimoji="0" lang="de-CH"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de-CH"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8924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CH" dirty="0"/>
              <a:t>From a presentation by Jane </a:t>
            </a:r>
            <a:r>
              <a:rPr lang="de-CH" dirty="0" err="1"/>
              <a:t>Burridge</a:t>
            </a:r>
            <a:r>
              <a:rPr lang="de-CH" dirty="0"/>
              <a:t>:</a:t>
            </a:r>
          </a:p>
          <a:p>
            <a:pPr eaLnBrk="1" hangingPunct="1"/>
            <a:endParaRPr lang="de-CH" altLang="de-DE" dirty="0">
              <a:latin typeface="Arial" pitchFamily="34" charset="0"/>
            </a:endParaRPr>
          </a:p>
          <a:p>
            <a:pPr eaLnBrk="1" hangingPunct="1"/>
            <a:r>
              <a:rPr lang="en-US" altLang="de-DE" dirty="0">
                <a:latin typeface="Arial" pitchFamily="34" charset="0"/>
              </a:rPr>
              <a:t>For normal motor learning to occur, the individual must be able to perform the task – even though performance may be imperfect. With repetition, feedback of performance, motivation, encouragement etc. performance improves. Where motor control is severely limited the individual is unable to perform the task and so cannot practice effectively and often receives negative or absent feedback, they may become discouraged and de-motivated. For an individual who has one normally functioning arm and hand the temptation is strong to perform tasks one handed – with the consequent learnt disuse effect.</a:t>
            </a:r>
          </a:p>
          <a:p>
            <a:pPr eaLnBrk="1" hangingPunct="1"/>
            <a:endParaRPr lang="en-US" altLang="de-DE" dirty="0">
              <a:latin typeface="Arial" pitchFamily="34" charset="0"/>
            </a:endParaRPr>
          </a:p>
          <a:p>
            <a:pPr eaLnBrk="1" hangingPunct="1"/>
            <a:r>
              <a:rPr lang="en-US" altLang="de-DE">
                <a:latin typeface="Arial" pitchFamily="34" charset="0"/>
              </a:rPr>
              <a:t>By augmenting the individual’s performance using new</a:t>
            </a:r>
            <a:r>
              <a:rPr lang="en-US" altLang="de-DE" baseline="0">
                <a:latin typeface="Arial" pitchFamily="34" charset="0"/>
              </a:rPr>
              <a:t> technologies </a:t>
            </a:r>
            <a:r>
              <a:rPr lang="en-US" altLang="de-DE">
                <a:latin typeface="Arial" pitchFamily="34" charset="0"/>
              </a:rPr>
              <a:t>some of these problems can be overcome</a:t>
            </a:r>
            <a:endParaRPr lang="de-CH"/>
          </a:p>
        </p:txBody>
      </p:sp>
      <p:sp>
        <p:nvSpPr>
          <p:cNvPr id="4" name="Foliennummernplatzhalter 3"/>
          <p:cNvSpPr>
            <a:spLocks noGrp="1"/>
          </p:cNvSpPr>
          <p:nvPr>
            <p:ph type="sldNum" sz="quarter" idx="10"/>
          </p:nvPr>
        </p:nvSpPr>
        <p:spPr/>
        <p:txBody>
          <a:bodyPr/>
          <a:lstStyle/>
          <a:p>
            <a:fld id="{4A5CCBA3-A251-43A9-B1B9-B309A3F689C0}" type="slidenum">
              <a:rPr lang="de-CH" smtClean="0"/>
              <a:t>7</a:t>
            </a:fld>
            <a:endParaRPr lang="de-CH" dirty="0"/>
          </a:p>
        </p:txBody>
      </p:sp>
    </p:spTree>
    <p:extLst>
      <p:ext uri="{BB962C8B-B14F-4D97-AF65-F5344CB8AC3E}">
        <p14:creationId xmlns:p14="http://schemas.microsoft.com/office/powerpoint/2010/main" val="19705398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68</a:t>
            </a:fld>
            <a:endParaRPr lang="de-CH" dirty="0"/>
          </a:p>
        </p:txBody>
      </p:sp>
    </p:spTree>
    <p:extLst>
      <p:ext uri="{BB962C8B-B14F-4D97-AF65-F5344CB8AC3E}">
        <p14:creationId xmlns:p14="http://schemas.microsoft.com/office/powerpoint/2010/main" val="19134733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69</a:t>
            </a:fld>
            <a:endParaRPr lang="de-CH" dirty="0"/>
          </a:p>
        </p:txBody>
      </p:sp>
    </p:spTree>
    <p:extLst>
      <p:ext uri="{BB962C8B-B14F-4D97-AF65-F5344CB8AC3E}">
        <p14:creationId xmlns:p14="http://schemas.microsoft.com/office/powerpoint/2010/main" val="7527731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70</a:t>
            </a:fld>
            <a:endParaRPr lang="de-CH" dirty="0"/>
          </a:p>
        </p:txBody>
      </p:sp>
    </p:spTree>
    <p:extLst>
      <p:ext uri="{BB962C8B-B14F-4D97-AF65-F5344CB8AC3E}">
        <p14:creationId xmlns:p14="http://schemas.microsoft.com/office/powerpoint/2010/main" val="26943476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71</a:t>
            </a:fld>
            <a:endParaRPr lang="de-CH" dirty="0"/>
          </a:p>
        </p:txBody>
      </p:sp>
    </p:spTree>
    <p:extLst>
      <p:ext uri="{BB962C8B-B14F-4D97-AF65-F5344CB8AC3E}">
        <p14:creationId xmlns:p14="http://schemas.microsoft.com/office/powerpoint/2010/main" val="7914653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72</a:t>
            </a:fld>
            <a:endParaRPr lang="de-CH" dirty="0"/>
          </a:p>
        </p:txBody>
      </p:sp>
    </p:spTree>
    <p:extLst>
      <p:ext uri="{BB962C8B-B14F-4D97-AF65-F5344CB8AC3E}">
        <p14:creationId xmlns:p14="http://schemas.microsoft.com/office/powerpoint/2010/main" val="40462041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73</a:t>
            </a:fld>
            <a:endParaRPr lang="de-CH" dirty="0"/>
          </a:p>
        </p:txBody>
      </p:sp>
    </p:spTree>
    <p:extLst>
      <p:ext uri="{BB962C8B-B14F-4D97-AF65-F5344CB8AC3E}">
        <p14:creationId xmlns:p14="http://schemas.microsoft.com/office/powerpoint/2010/main" val="13728639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74</a:t>
            </a:fld>
            <a:endParaRPr lang="de-CH" dirty="0"/>
          </a:p>
        </p:txBody>
      </p:sp>
    </p:spTree>
    <p:extLst>
      <p:ext uri="{BB962C8B-B14F-4D97-AF65-F5344CB8AC3E}">
        <p14:creationId xmlns:p14="http://schemas.microsoft.com/office/powerpoint/2010/main" val="27518867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75</a:t>
            </a:fld>
            <a:endParaRPr lang="de-CH" dirty="0"/>
          </a:p>
        </p:txBody>
      </p:sp>
    </p:spTree>
    <p:extLst>
      <p:ext uri="{BB962C8B-B14F-4D97-AF65-F5344CB8AC3E}">
        <p14:creationId xmlns:p14="http://schemas.microsoft.com/office/powerpoint/2010/main" val="62825542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76</a:t>
            </a:fld>
            <a:endParaRPr lang="de-CH" dirty="0"/>
          </a:p>
        </p:txBody>
      </p:sp>
    </p:spTree>
    <p:extLst>
      <p:ext uri="{BB962C8B-B14F-4D97-AF65-F5344CB8AC3E}">
        <p14:creationId xmlns:p14="http://schemas.microsoft.com/office/powerpoint/2010/main" val="12099785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77</a:t>
            </a:fld>
            <a:endParaRPr lang="de-CH" dirty="0"/>
          </a:p>
        </p:txBody>
      </p:sp>
    </p:spTree>
    <p:extLst>
      <p:ext uri="{BB962C8B-B14F-4D97-AF65-F5344CB8AC3E}">
        <p14:creationId xmlns:p14="http://schemas.microsoft.com/office/powerpoint/2010/main" val="4086482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51">
              <a:defRPr/>
            </a:pP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8</a:t>
            </a:fld>
            <a:endParaRPr lang="de-CH" dirty="0"/>
          </a:p>
        </p:txBody>
      </p:sp>
    </p:spTree>
    <p:extLst>
      <p:ext uri="{BB962C8B-B14F-4D97-AF65-F5344CB8AC3E}">
        <p14:creationId xmlns:p14="http://schemas.microsoft.com/office/powerpoint/2010/main" val="16081975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78</a:t>
            </a:fld>
            <a:endParaRPr lang="de-CH" dirty="0"/>
          </a:p>
        </p:txBody>
      </p:sp>
    </p:spTree>
    <p:extLst>
      <p:ext uri="{BB962C8B-B14F-4D97-AF65-F5344CB8AC3E}">
        <p14:creationId xmlns:p14="http://schemas.microsoft.com/office/powerpoint/2010/main" val="4248109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de-DE" dirty="0"/>
              <a:t>“A robot is a reprogrammable, multifunctional manipulator designed to move material, parts, tools, or specialized devices through variable programmed motions for the performance of a variety of tasks.” (Robot Institute of America)</a:t>
            </a:r>
          </a:p>
          <a:p>
            <a:endParaRPr lang="en-US" dirty="0"/>
          </a:p>
          <a:p>
            <a:r>
              <a:rPr lang="en-US" i="1" dirty="0"/>
              <a:t>“Robotics is the science and technology of the design of mechatronic systems capable of generating and controlling </a:t>
            </a:r>
            <a:r>
              <a:rPr lang="de-CH" i="1" dirty="0" err="1"/>
              <a:t>motion</a:t>
            </a:r>
            <a:r>
              <a:rPr lang="de-CH" i="1" dirty="0"/>
              <a:t> </a:t>
            </a:r>
            <a:r>
              <a:rPr lang="de-CH" i="1" dirty="0" err="1"/>
              <a:t>and</a:t>
            </a:r>
            <a:r>
              <a:rPr lang="de-CH" i="1" dirty="0"/>
              <a:t> </a:t>
            </a:r>
            <a:r>
              <a:rPr lang="de-CH" i="1" dirty="0" err="1"/>
              <a:t>force</a:t>
            </a:r>
            <a:r>
              <a:rPr lang="de-CH" i="1" dirty="0"/>
              <a:t>.” </a:t>
            </a:r>
            <a:r>
              <a:rPr lang="de-CH" dirty="0"/>
              <a:t>Paolo Dario (~2000)</a:t>
            </a:r>
          </a:p>
          <a:p>
            <a:endParaRPr lang="de-CH" dirty="0"/>
          </a:p>
          <a:p>
            <a:r>
              <a:rPr lang="en-US" dirty="0"/>
              <a:t>Rehabilitation Robotics has been defined a special branch of robotics which focuses on machines that can be used to help people recover from severe physical trauma or assist them in </a:t>
            </a:r>
            <a:r>
              <a:rPr lang="de-CH" dirty="0" err="1"/>
              <a:t>activities</a:t>
            </a:r>
            <a:r>
              <a:rPr lang="de-CH" dirty="0"/>
              <a:t> </a:t>
            </a:r>
            <a:r>
              <a:rPr lang="de-CH" dirty="0" err="1"/>
              <a:t>of</a:t>
            </a:r>
            <a:r>
              <a:rPr lang="de-CH" dirty="0"/>
              <a:t> </a:t>
            </a:r>
            <a:r>
              <a:rPr lang="de-CH" dirty="0" err="1"/>
              <a:t>daily</a:t>
            </a:r>
            <a:r>
              <a:rPr lang="de-CH" dirty="0"/>
              <a:t> </a:t>
            </a:r>
            <a:r>
              <a:rPr lang="de-CH" dirty="0" err="1"/>
              <a:t>living</a:t>
            </a:r>
            <a:r>
              <a:rPr lang="de-CH" dirty="0"/>
              <a:t> (</a:t>
            </a:r>
            <a:r>
              <a:rPr lang="de-CH" dirty="0" err="1"/>
              <a:t>History</a:t>
            </a:r>
            <a:r>
              <a:rPr lang="de-CH" dirty="0"/>
              <a:t> </a:t>
            </a:r>
            <a:r>
              <a:rPr lang="de-CH" dirty="0" err="1"/>
              <a:t>and</a:t>
            </a:r>
            <a:r>
              <a:rPr lang="de-CH" dirty="0"/>
              <a:t> Future </a:t>
            </a:r>
            <a:r>
              <a:rPr lang="de-CH" dirty="0" err="1"/>
              <a:t>of</a:t>
            </a:r>
            <a:r>
              <a:rPr lang="de-CH" dirty="0"/>
              <a:t> Rehabilitation </a:t>
            </a:r>
            <a:r>
              <a:rPr lang="de-CH" dirty="0" err="1"/>
              <a:t>Robotics</a:t>
            </a:r>
            <a:r>
              <a:rPr lang="de-CH" dirty="0"/>
              <a:t>, </a:t>
            </a:r>
            <a:r>
              <a:rPr lang="de-CH" dirty="0" err="1"/>
              <a:t>Frumento</a:t>
            </a:r>
            <a:r>
              <a:rPr lang="de-CH" dirty="0"/>
              <a:t> et al. 2010).</a:t>
            </a:r>
          </a:p>
          <a:p>
            <a:endParaRPr lang="de-CH" dirty="0"/>
          </a:p>
          <a:p>
            <a:pPr defTabSz="882213">
              <a:defRPr/>
            </a:pPr>
            <a:r>
              <a:rPr lang="en-US" dirty="0"/>
              <a:t>Design, construction, and use of machines (robots) to perform tasks done traditionally by human beings [Merriam-Webster Dictionaries]</a:t>
            </a:r>
          </a:p>
          <a:p>
            <a:pPr defTabSz="882213">
              <a:defRPr/>
            </a:pPr>
            <a:endParaRPr lang="en-US" dirty="0"/>
          </a:p>
          <a:p>
            <a:pPr defTabSz="882213">
              <a:defRPr/>
            </a:pPr>
            <a:r>
              <a:rPr lang="en-US" dirty="0"/>
              <a:t>Textbook of Neural</a:t>
            </a:r>
            <a:r>
              <a:rPr lang="en-US" baseline="0" dirty="0"/>
              <a:t> Repair and Rehabilitation, Krebs et al., Chapter 48: REHABILITATION ROBOTICS, ORTHOTICS, AND PROSTHETICS</a:t>
            </a:r>
            <a:endParaRPr lang="en-US" dirty="0"/>
          </a:p>
          <a:p>
            <a:pPr defTabSz="882213">
              <a:defRPr/>
            </a:pPr>
            <a:r>
              <a:rPr lang="en-US" sz="1200" b="0" i="0" u="none" strike="noStrike" kern="1200" baseline="0" dirty="0">
                <a:solidFill>
                  <a:schemeClr val="tx1"/>
                </a:solidFill>
                <a:latin typeface="+mn-lt"/>
                <a:ea typeface="+mn-ea"/>
                <a:cs typeface="+mn-cs"/>
              </a:rPr>
              <a:t>Rehabilitation Robotics encompasses an emerging class of interactive, user-friendly, clinical devices designed to evaluate patients and, also deliver therapy. Robots and computers are being harnessed to support and enhance clinicians’ productivity, thereby facilitating a disabled individual's functional recovery. </a:t>
            </a:r>
          </a:p>
          <a:p>
            <a:pPr defTabSz="882213">
              <a:defRPr/>
            </a:pPr>
            <a:endParaRPr lang="en-US" sz="1200" b="0" i="0" u="none" strike="noStrike" kern="1200" baseline="0" dirty="0">
              <a:solidFill>
                <a:schemeClr val="tx1"/>
              </a:solidFill>
              <a:latin typeface="+mn-lt"/>
              <a:ea typeface="+mn-ea"/>
              <a:cs typeface="+mn-cs"/>
            </a:endParaRPr>
          </a:p>
          <a:p>
            <a:pPr defTabSz="882213">
              <a:defRPr/>
            </a:pPr>
            <a:r>
              <a:rPr lang="de-CH" sz="1419" dirty="0" err="1"/>
              <a:t>Application</a:t>
            </a:r>
            <a:r>
              <a:rPr lang="de-CH" sz="1419" dirty="0"/>
              <a:t> </a:t>
            </a:r>
            <a:r>
              <a:rPr lang="de-CH" sz="1419" dirty="0" err="1"/>
              <a:t>of</a:t>
            </a:r>
            <a:r>
              <a:rPr lang="de-CH" sz="1419" dirty="0"/>
              <a:t> </a:t>
            </a:r>
            <a:r>
              <a:rPr lang="de-CH" sz="1419" dirty="0" err="1"/>
              <a:t>robotic</a:t>
            </a:r>
            <a:r>
              <a:rPr lang="de-CH" sz="1419" dirty="0"/>
              <a:t> </a:t>
            </a:r>
            <a:r>
              <a:rPr lang="en-US" sz="1419" dirty="0"/>
              <a:t>technology to the rehabilitation needs of people with disabilities as well as the growing </a:t>
            </a:r>
            <a:r>
              <a:rPr lang="de-CH" sz="1419" dirty="0" err="1"/>
              <a:t>elderly</a:t>
            </a:r>
            <a:r>
              <a:rPr lang="de-CH" sz="1419" dirty="0"/>
              <a:t> </a:t>
            </a:r>
            <a:r>
              <a:rPr lang="de-CH" sz="1419" dirty="0" err="1"/>
              <a:t>population</a:t>
            </a:r>
            <a:r>
              <a:rPr lang="de-CH" sz="1419" dirty="0"/>
              <a:t> [Hillman 1998 </a:t>
            </a:r>
            <a:r>
              <a:rPr lang="de-CH" sz="1419" dirty="0" err="1"/>
              <a:t>Robotica</a:t>
            </a:r>
            <a:r>
              <a:rPr lang="de-CH" sz="1419" dirty="0"/>
              <a:t>].</a:t>
            </a:r>
            <a:r>
              <a:rPr lang="de-CH" sz="1419" baseline="0" dirty="0"/>
              <a:t> </a:t>
            </a:r>
            <a:r>
              <a:rPr lang="de-CH" sz="1419" dirty="0" err="1"/>
              <a:t>Developed</a:t>
            </a:r>
            <a:r>
              <a:rPr lang="de-CH" sz="1419" dirty="0"/>
              <a:t> </a:t>
            </a:r>
            <a:r>
              <a:rPr lang="de-CH" sz="1419" dirty="0" err="1"/>
              <a:t>as</a:t>
            </a:r>
            <a:r>
              <a:rPr lang="de-CH" sz="1419" dirty="0"/>
              <a:t> an </a:t>
            </a:r>
            <a:r>
              <a:rPr lang="de-CH" sz="1419" dirty="0" err="1"/>
              <a:t>advancement</a:t>
            </a:r>
            <a:r>
              <a:rPr lang="de-CH" sz="1419" dirty="0"/>
              <a:t> </a:t>
            </a:r>
            <a:r>
              <a:rPr lang="de-CH" sz="1419" dirty="0" err="1"/>
              <a:t>from</a:t>
            </a:r>
            <a:r>
              <a:rPr lang="de-CH" sz="1419" dirty="0"/>
              <a:t> </a:t>
            </a:r>
            <a:r>
              <a:rPr lang="de-CH" sz="1419" dirty="0" err="1"/>
              <a:t>existing</a:t>
            </a:r>
            <a:r>
              <a:rPr lang="de-CH" sz="1419" dirty="0"/>
              <a:t> </a:t>
            </a:r>
            <a:r>
              <a:rPr lang="de-CH" sz="1419" dirty="0" err="1"/>
              <a:t>technology</a:t>
            </a:r>
            <a:r>
              <a:rPr lang="de-CH" sz="1419" dirty="0"/>
              <a:t> .</a:t>
            </a:r>
            <a:endParaRPr lang="en-US" sz="1419" dirty="0"/>
          </a:p>
        </p:txBody>
      </p:sp>
      <p:sp>
        <p:nvSpPr>
          <p:cNvPr id="4" name="Slide Number Placeholder 3"/>
          <p:cNvSpPr>
            <a:spLocks noGrp="1"/>
          </p:cNvSpPr>
          <p:nvPr>
            <p:ph type="sldNum" sz="quarter" idx="10"/>
          </p:nvPr>
        </p:nvSpPr>
        <p:spPr/>
        <p:txBody>
          <a:bodyPr/>
          <a:lstStyle/>
          <a:p>
            <a:fld id="{4A5CCBA3-A251-43A9-B1B9-B309A3F689C0}" type="slidenum">
              <a:rPr lang="de-CH" smtClean="0"/>
              <a:t>10</a:t>
            </a:fld>
            <a:endParaRPr lang="de-CH" dirty="0"/>
          </a:p>
        </p:txBody>
      </p:sp>
    </p:spTree>
    <p:extLst>
      <p:ext uri="{BB962C8B-B14F-4D97-AF65-F5344CB8AC3E}">
        <p14:creationId xmlns:p14="http://schemas.microsoft.com/office/powerpoint/2010/main" val="117587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11</a:t>
            </a:fld>
            <a:endParaRPr lang="de-CH" dirty="0"/>
          </a:p>
        </p:txBody>
      </p:sp>
    </p:spTree>
    <p:extLst>
      <p:ext uri="{BB962C8B-B14F-4D97-AF65-F5344CB8AC3E}">
        <p14:creationId xmlns:p14="http://schemas.microsoft.com/office/powerpoint/2010/main" val="17164854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115888"/>
            <a:ext cx="5774006" cy="310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Rectangle 3"/>
          <p:cNvSpPr>
            <a:spLocks noGrp="1" noChangeArrowheads="1"/>
          </p:cNvSpPr>
          <p:nvPr>
            <p:ph type="subTitle" sz="quarter" idx="1" hasCustomPrompt="1"/>
          </p:nvPr>
        </p:nvSpPr>
        <p:spPr>
          <a:xfrm>
            <a:off x="480408" y="3933353"/>
            <a:ext cx="9507108" cy="1439863"/>
          </a:xfrm>
          <a:solidFill>
            <a:srgbClr val="413F43"/>
          </a:solidFill>
        </p:spPr>
        <p:txBody>
          <a:bodyPr anchor="ctr"/>
          <a:lstStyle>
            <a:lvl1pPr marL="0" indent="0" algn="ctr">
              <a:buFont typeface="Times" pitchFamily="18" charset="0"/>
              <a:buNone/>
              <a:defRPr sz="5400" b="1" baseline="0">
                <a:solidFill>
                  <a:schemeClr val="bg1"/>
                </a:solidFill>
                <a:latin typeface="HelveticaNeue LT 77 BdCn" panose="020B0706030502030204" pitchFamily="34" charset="0"/>
              </a:defRPr>
            </a:lvl1pPr>
          </a:lstStyle>
          <a:p>
            <a:pPr lvl="0"/>
            <a:r>
              <a:rPr lang="en-US" noProof="0" dirty="0">
                <a:sym typeface="Wingdings" pitchFamily="2" charset="2"/>
              </a:rPr>
              <a:t>Click to change title</a:t>
            </a:r>
          </a:p>
        </p:txBody>
      </p:sp>
    </p:spTree>
    <p:extLst>
      <p:ext uri="{BB962C8B-B14F-4D97-AF65-F5344CB8AC3E}">
        <p14:creationId xmlns:p14="http://schemas.microsoft.com/office/powerpoint/2010/main" val="248054154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Prod., Ref. and Picture Right">
    <p:spTree>
      <p:nvGrpSpPr>
        <p:cNvPr id="1" name=""/>
        <p:cNvGrpSpPr/>
        <p:nvPr/>
      </p:nvGrpSpPr>
      <p:grpSpPr>
        <a:xfrm>
          <a:off x="0" y="0"/>
          <a:ext cx="0" cy="0"/>
          <a:chOff x="0" y="0"/>
          <a:chExt cx="0" cy="0"/>
        </a:xfrm>
      </p:grpSpPr>
      <p:sp>
        <p:nvSpPr>
          <p:cNvPr id="13" name="Rounded Rectangle 12"/>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596947"/>
            <a:ext cx="4851732" cy="2920287"/>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Text Placeholder 10"/>
          <p:cNvSpPr>
            <a:spLocks noGrp="1"/>
          </p:cNvSpPr>
          <p:nvPr>
            <p:ph type="body" sz="quarter" idx="16" hasCustomPrompt="1"/>
          </p:nvPr>
        </p:nvSpPr>
        <p:spPr>
          <a:xfrm>
            <a:off x="1212934" y="5661026"/>
            <a:ext cx="4187835" cy="423863"/>
          </a:xfrm>
        </p:spPr>
        <p:txBody>
          <a:bodyPr>
            <a:normAutofit/>
          </a:bodyPr>
          <a:lstStyle>
            <a:lvl1pPr marL="0" indent="0">
              <a:buNone/>
              <a:defRPr sz="1300"/>
            </a:lvl1pPr>
          </a:lstStyle>
          <a:p>
            <a:pPr lvl="0"/>
            <a:r>
              <a:rPr lang="en-US" dirty="0"/>
              <a:t>Click to add key reference</a:t>
            </a:r>
            <a:endParaRPr lang="de-CH" dirty="0"/>
          </a:p>
        </p:txBody>
      </p:sp>
      <p:grpSp>
        <p:nvGrpSpPr>
          <p:cNvPr id="26" name="Group 25"/>
          <p:cNvGrpSpPr/>
          <p:nvPr userDrawn="1"/>
        </p:nvGrpSpPr>
        <p:grpSpPr>
          <a:xfrm>
            <a:off x="554860" y="5603484"/>
            <a:ext cx="538945" cy="538945"/>
            <a:chOff x="554860" y="5603484"/>
            <a:chExt cx="538945" cy="538945"/>
          </a:xfrm>
        </p:grpSpPr>
        <p:grpSp>
          <p:nvGrpSpPr>
            <p:cNvPr id="3" name="Group 2"/>
            <p:cNvGrpSpPr/>
            <p:nvPr userDrawn="1"/>
          </p:nvGrpSpPr>
          <p:grpSpPr>
            <a:xfrm>
              <a:off x="554860" y="5603484"/>
              <a:ext cx="538945" cy="538945"/>
              <a:chOff x="554860" y="5603484"/>
              <a:chExt cx="538945" cy="538945"/>
            </a:xfrm>
          </p:grpSpPr>
          <p:sp>
            <p:nvSpPr>
              <p:cNvPr id="17" name="Oval 16"/>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31" name="Group 30"/>
              <p:cNvGrpSpPr/>
              <p:nvPr userDrawn="1"/>
            </p:nvGrpSpPr>
            <p:grpSpPr>
              <a:xfrm>
                <a:off x="716321" y="5718683"/>
                <a:ext cx="225549" cy="310927"/>
                <a:chOff x="5562377" y="3717032"/>
                <a:chExt cx="601045" cy="562838"/>
              </a:xfrm>
            </p:grpSpPr>
            <p:sp>
              <p:nvSpPr>
                <p:cNvPr id="32" name="Rectangle 31"/>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3" name="Rectangle 32"/>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4" name="Rectangle 33"/>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cxnSp>
          <p:nvCxnSpPr>
            <p:cNvPr id="25" name="Straight Connector 24"/>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36"/>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Connector 37"/>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2" name="Group 41"/>
          <p:cNvGrpSpPr/>
          <p:nvPr userDrawn="1"/>
        </p:nvGrpSpPr>
        <p:grpSpPr>
          <a:xfrm>
            <a:off x="517528" y="2059091"/>
            <a:ext cx="470302" cy="393275"/>
            <a:chOff x="4215865" y="3107732"/>
            <a:chExt cx="651410" cy="544721"/>
          </a:xfrm>
        </p:grpSpPr>
        <p:cxnSp>
          <p:nvCxnSpPr>
            <p:cNvPr id="43" name="Straight Connector 42"/>
            <p:cNvCxnSpPr/>
            <p:nvPr userDrawn="1"/>
          </p:nvCxnSpPr>
          <p:spPr bwMode="auto">
            <a:xfrm flipV="1">
              <a:off x="4215865" y="3124200"/>
              <a:ext cx="337085" cy="232792"/>
            </a:xfrm>
            <a:prstGeom prst="line">
              <a:avLst/>
            </a:prstGeom>
            <a:noFill/>
            <a:ln w="508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userDrawn="1"/>
          </p:nvCxnSpPr>
          <p:spPr bwMode="auto">
            <a:xfrm>
              <a:off x="4548063" y="3124200"/>
              <a:ext cx="319212" cy="238125"/>
            </a:xfrm>
            <a:prstGeom prst="line">
              <a:avLst/>
            </a:prstGeom>
            <a:noFill/>
            <a:ln w="508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Freeform 44"/>
            <p:cNvSpPr/>
            <p:nvPr userDrawn="1"/>
          </p:nvSpPr>
          <p:spPr bwMode="auto">
            <a:xfrm>
              <a:off x="4346307" y="3240596"/>
              <a:ext cx="385778" cy="411857"/>
            </a:xfrm>
            <a:custGeom>
              <a:avLst/>
              <a:gdLst>
                <a:gd name="connsiteX0" fmla="*/ 0 w 419100"/>
                <a:gd name="connsiteY0" fmla="*/ 409575 h 419299"/>
                <a:gd name="connsiteX1" fmla="*/ 0 w 419100"/>
                <a:gd name="connsiteY1" fmla="*/ 409575 h 419299"/>
                <a:gd name="connsiteX2" fmla="*/ 419100 w 419100"/>
                <a:gd name="connsiteY2" fmla="*/ 419100 h 419299"/>
                <a:gd name="connsiteX3" fmla="*/ 419100 w 419100"/>
                <a:gd name="connsiteY3" fmla="*/ 123825 h 419299"/>
                <a:gd name="connsiteX4" fmla="*/ 219075 w 419100"/>
                <a:gd name="connsiteY4" fmla="*/ 0 h 419299"/>
                <a:gd name="connsiteX5" fmla="*/ 9525 w 419100"/>
                <a:gd name="connsiteY5" fmla="*/ 123825 h 419299"/>
                <a:gd name="connsiteX6" fmla="*/ 0 w 419100"/>
                <a:gd name="connsiteY6" fmla="*/ 409575 h 41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100" h="419299">
                  <a:moveTo>
                    <a:pt x="0" y="409575"/>
                  </a:moveTo>
                  <a:lnTo>
                    <a:pt x="0" y="409575"/>
                  </a:lnTo>
                  <a:cubicBezTo>
                    <a:pt x="298402" y="421511"/>
                    <a:pt x="158687" y="419100"/>
                    <a:pt x="419100" y="419100"/>
                  </a:cubicBezTo>
                  <a:lnTo>
                    <a:pt x="419100" y="123825"/>
                  </a:lnTo>
                  <a:lnTo>
                    <a:pt x="219075" y="0"/>
                  </a:lnTo>
                  <a:lnTo>
                    <a:pt x="9525" y="123825"/>
                  </a:lnTo>
                  <a:lnTo>
                    <a:pt x="0" y="409575"/>
                  </a:lnTo>
                  <a:close/>
                </a:path>
              </a:pathLst>
            </a:custGeom>
            <a:noFill/>
            <a:ln w="50800">
              <a:solidFill>
                <a:srgbClr val="A7C138"/>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46" name="Straight Connector 45"/>
            <p:cNvCxnSpPr/>
            <p:nvPr userDrawn="1"/>
          </p:nvCxnSpPr>
          <p:spPr bwMode="auto">
            <a:xfrm flipH="1">
              <a:off x="4754706" y="3107732"/>
              <a:ext cx="5133" cy="158400"/>
            </a:xfrm>
            <a:prstGeom prst="line">
              <a:avLst/>
            </a:prstGeom>
            <a:noFill/>
            <a:ln w="889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7" name="Text Placeholder 2"/>
          <p:cNvSpPr>
            <a:spLocks noGrp="1"/>
          </p:cNvSpPr>
          <p:nvPr>
            <p:ph type="body" idx="17" hasCustomPrompt="1"/>
          </p:nvPr>
        </p:nvSpPr>
        <p:spPr>
          <a:xfrm>
            <a:off x="1106376" y="2048188"/>
            <a:ext cx="4294394" cy="381719"/>
          </a:xfrm>
        </p:spPr>
        <p:txBody>
          <a:bodyPr anchor="b"/>
          <a:lstStyle>
            <a:lvl1pPr marL="0" indent="0">
              <a:buNone/>
              <a:defRPr sz="2200" b="0" i="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Tree>
    <p:extLst>
      <p:ext uri="{BB962C8B-B14F-4D97-AF65-F5344CB8AC3E}">
        <p14:creationId xmlns:p14="http://schemas.microsoft.com/office/powerpoint/2010/main" val="88785034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240822986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od.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406242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Tree>
    <p:extLst>
      <p:ext uri="{BB962C8B-B14F-4D97-AF65-F5344CB8AC3E}">
        <p14:creationId xmlns:p14="http://schemas.microsoft.com/office/powerpoint/2010/main" val="266856993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rod., Ref.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3487912"/>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
        <p:nvSpPr>
          <p:cNvPr id="15" name="Text Placeholder 10"/>
          <p:cNvSpPr>
            <a:spLocks noGrp="1"/>
          </p:cNvSpPr>
          <p:nvPr>
            <p:ph type="body" sz="quarter" idx="15" hasCustomPrompt="1"/>
          </p:nvPr>
        </p:nvSpPr>
        <p:spPr>
          <a:xfrm>
            <a:off x="6231217" y="5668826"/>
            <a:ext cx="4200483" cy="419493"/>
          </a:xfrm>
        </p:spPr>
        <p:txBody>
          <a:bodyPr>
            <a:normAutofit/>
          </a:bodyPr>
          <a:lstStyle>
            <a:lvl1pPr marL="0" indent="0">
              <a:buNone/>
              <a:defRPr sz="1300"/>
            </a:lvl1pPr>
          </a:lstStyle>
          <a:p>
            <a:pPr lvl="0"/>
            <a:r>
              <a:rPr lang="en-US" dirty="0"/>
              <a:t>Click to add key reference</a:t>
            </a:r>
            <a:endParaRPr lang="de-CH" dirty="0"/>
          </a:p>
        </p:txBody>
      </p:sp>
      <p:grpSp>
        <p:nvGrpSpPr>
          <p:cNvPr id="18" name="Group 17"/>
          <p:cNvGrpSpPr/>
          <p:nvPr userDrawn="1"/>
        </p:nvGrpSpPr>
        <p:grpSpPr>
          <a:xfrm>
            <a:off x="5578065" y="5614202"/>
            <a:ext cx="538945" cy="538945"/>
            <a:chOff x="554860" y="5603484"/>
            <a:chExt cx="538945" cy="538945"/>
          </a:xfrm>
        </p:grpSpPr>
        <p:grpSp>
          <p:nvGrpSpPr>
            <p:cNvPr id="19" name="Group 18"/>
            <p:cNvGrpSpPr/>
            <p:nvPr userDrawn="1"/>
          </p:nvGrpSpPr>
          <p:grpSpPr>
            <a:xfrm>
              <a:off x="554860" y="5603484"/>
              <a:ext cx="538945" cy="538945"/>
              <a:chOff x="554860" y="5603484"/>
              <a:chExt cx="538945" cy="538945"/>
            </a:xfrm>
          </p:grpSpPr>
          <p:sp>
            <p:nvSpPr>
              <p:cNvPr id="26" name="Oval 25"/>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27" name="Group 26"/>
              <p:cNvGrpSpPr/>
              <p:nvPr userDrawn="1"/>
            </p:nvGrpSpPr>
            <p:grpSpPr>
              <a:xfrm>
                <a:off x="716321" y="5718683"/>
                <a:ext cx="225549" cy="310927"/>
                <a:chOff x="5562377" y="3717032"/>
                <a:chExt cx="601045" cy="562838"/>
              </a:xfrm>
            </p:grpSpPr>
            <p:sp>
              <p:nvSpPr>
                <p:cNvPr id="28" name="Rectangle 2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9" name="Rectangle 2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0" name="Rectangle 2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cxnSp>
          <p:nvCxnSpPr>
            <p:cNvPr id="20" name="Straight Connector 1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8797233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 Video and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Footer Placeholder 3"/>
          <p:cNvSpPr>
            <a:spLocks noGrp="1"/>
          </p:cNvSpPr>
          <p:nvPr>
            <p:ph type="ftr" sz="quarter" idx="11"/>
          </p:nvPr>
        </p:nvSpPr>
        <p:spPr/>
        <p:txBody>
          <a:bodyPr/>
          <a:lstStyle/>
          <a:p>
            <a:r>
              <a:rPr lang="en-US"/>
              <a:t>Principles of New Technologies</a:t>
            </a:r>
            <a:endParaRPr lang="de-CH" dirty="0"/>
          </a:p>
        </p:txBody>
      </p:sp>
      <p:sp>
        <p:nvSpPr>
          <p:cNvPr id="5" name="Slide Number Placeholder 4"/>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7" name="Media Placeholder 6"/>
          <p:cNvSpPr>
            <a:spLocks noGrp="1"/>
          </p:cNvSpPr>
          <p:nvPr>
            <p:ph type="media" sz="quarter" idx="13" hasCustomPrompt="1"/>
          </p:nvPr>
        </p:nvSpPr>
        <p:spPr>
          <a:xfrm>
            <a:off x="0" y="1340767"/>
            <a:ext cx="10980738" cy="4248473"/>
          </a:xfrm>
        </p:spPr>
        <p:txBody>
          <a:bodyPr anchor="t"/>
          <a:lstStyle>
            <a:lvl1pPr marL="0" indent="0" algn="l">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video</a:t>
            </a:r>
            <a:endParaRPr lang="de-CH" dirty="0"/>
          </a:p>
        </p:txBody>
      </p:sp>
      <p:sp>
        <p:nvSpPr>
          <p:cNvPr id="9" name="Text Placeholder 8"/>
          <p:cNvSpPr>
            <a:spLocks noGrp="1"/>
          </p:cNvSpPr>
          <p:nvPr>
            <p:ph type="body" sz="quarter" idx="14" hasCustomPrompt="1"/>
          </p:nvPr>
        </p:nvSpPr>
        <p:spPr>
          <a:xfrm>
            <a:off x="3586851" y="5659909"/>
            <a:ext cx="3807037" cy="433387"/>
          </a:xfrm>
        </p:spPr>
        <p:txBody>
          <a:bodyPr anchor="ctr"/>
          <a:lstStyle>
            <a:lvl1pPr marL="0" indent="0" algn="ctr">
              <a:buNone/>
              <a:defRPr sz="1621"/>
            </a:lvl1pPr>
          </a:lstStyle>
          <a:p>
            <a:pPr lvl="0"/>
            <a:r>
              <a:rPr lang="en-US" dirty="0"/>
              <a:t>Click to add caption</a:t>
            </a:r>
            <a:endParaRPr lang="de-CH" dirty="0"/>
          </a:p>
        </p:txBody>
      </p:sp>
    </p:spTree>
    <p:extLst>
      <p:ext uri="{BB962C8B-B14F-4D97-AF65-F5344CB8AC3E}">
        <p14:creationId xmlns:p14="http://schemas.microsoft.com/office/powerpoint/2010/main" val="148962588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10980739" cy="4532819"/>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Tree>
    <p:extLst>
      <p:ext uri="{BB962C8B-B14F-4D97-AF65-F5344CB8AC3E}">
        <p14:creationId xmlns:p14="http://schemas.microsoft.com/office/powerpoint/2010/main" val="21459456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 name="Title 1"/>
          <p:cNvSpPr>
            <a:spLocks noGrp="1"/>
          </p:cNvSpPr>
          <p:nvPr>
            <p:ph type="title" hasCustomPrompt="1"/>
          </p:nvPr>
        </p:nvSpPr>
        <p:spPr>
          <a:xfrm>
            <a:off x="867402" y="3668236"/>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2" y="4406900"/>
            <a:ext cx="9333627" cy="1500187"/>
          </a:xfrm>
        </p:spPr>
        <p:txBody>
          <a:bodyPr anchor="t"/>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t>Principles of New Technologies</a:t>
            </a:r>
            <a:endParaRPr lang="de-CH" dirty="0"/>
          </a:p>
        </p:txBody>
      </p:sp>
      <p:sp>
        <p:nvSpPr>
          <p:cNvPr id="9" name="Slide Number Placeholder 8"/>
          <p:cNvSpPr>
            <a:spLocks noGrp="1"/>
          </p:cNvSpPr>
          <p:nvPr>
            <p:ph type="sldNum" sz="quarter" idx="12"/>
          </p:nvPr>
        </p:nvSpPr>
        <p:spPr>
          <a:xfrm>
            <a:off x="5181506" y="6442788"/>
            <a:ext cx="617727" cy="363600"/>
          </a:xfrm>
        </p:spPr>
        <p:txBody>
          <a:bodyPr/>
          <a:lstStyle/>
          <a:p>
            <a:fld id="{9F8E3E85-A5F1-45AC-BC8E-CB7307177C38}" type="slidenum">
              <a:rPr lang="de-CH" smtClean="0"/>
              <a:pPr/>
              <a:t>‹#›</a:t>
            </a:fld>
            <a:endParaRPr lang="de-CH" dirty="0"/>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 name="Text Placeholder 4"/>
          <p:cNvSpPr>
            <a:spLocks noGrp="1"/>
          </p:cNvSpPr>
          <p:nvPr>
            <p:ph type="body" sz="quarter" idx="13" hasCustomPrompt="1"/>
          </p:nvPr>
        </p:nvSpPr>
        <p:spPr>
          <a:xfrm>
            <a:off x="866775" y="1125538"/>
            <a:ext cx="3255442" cy="2303462"/>
          </a:xfrm>
        </p:spPr>
        <p:txBody>
          <a:bodyPr/>
          <a:lstStyle>
            <a:lvl1pPr marL="0" indent="0">
              <a:buNone/>
              <a:defRPr sz="15000">
                <a:solidFill>
                  <a:srgbClr val="A7C138"/>
                </a:solidFill>
                <a:latin typeface="HelveticaNeue LT 77 BdCn" panose="020B0706030502030204" pitchFamily="34" charset="0"/>
              </a:defRPr>
            </a:lvl1pPr>
          </a:lstStyle>
          <a:p>
            <a:pPr lvl="0"/>
            <a:r>
              <a:rPr lang="en-US" dirty="0"/>
              <a:t>#</a:t>
            </a:r>
            <a:endParaRPr lang="de-CH" dirty="0"/>
          </a:p>
        </p:txBody>
      </p:sp>
    </p:spTree>
    <p:extLst>
      <p:ext uri="{BB962C8B-B14F-4D97-AF65-F5344CB8AC3E}">
        <p14:creationId xmlns:p14="http://schemas.microsoft.com/office/powerpoint/2010/main" val="340005476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0" name="Rectangle 9"/>
          <p:cNvSpPr/>
          <p:nvPr userDrawn="1"/>
        </p:nvSpPr>
        <p:spPr bwMode="auto">
          <a:xfrm>
            <a:off x="0" y="6381328"/>
            <a:ext cx="10980738" cy="486520"/>
          </a:xfrm>
          <a:prstGeom prst="rect">
            <a:avLst/>
          </a:prstGeom>
          <a:gradFill>
            <a:gsLst>
              <a:gs pos="0">
                <a:schemeClr val="accent1">
                  <a:lumMod val="5000"/>
                  <a:lumOff val="95000"/>
                </a:schemeClr>
              </a:gs>
              <a:gs pos="92000">
                <a:srgbClr val="A7C138"/>
              </a:gs>
            </a:gsLst>
            <a:lin ang="10800000" scaled="0"/>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 name="Title 1"/>
          <p:cNvSpPr>
            <a:spLocks noGrp="1"/>
          </p:cNvSpPr>
          <p:nvPr>
            <p:ph type="title" hasCustomPrompt="1"/>
          </p:nvPr>
        </p:nvSpPr>
        <p:spPr>
          <a:xfrm>
            <a:off x="867403" y="4406903"/>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3" y="2906713"/>
            <a:ext cx="9333627" cy="1500187"/>
          </a:xfrm>
        </p:spPr>
        <p:txBody>
          <a:bodyPr anchor="b"/>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t>Principles of New Technologies</a:t>
            </a:r>
            <a:endParaRPr lang="de-CH" dirty="0"/>
          </a:p>
        </p:txBody>
      </p:sp>
      <p:sp>
        <p:nvSpPr>
          <p:cNvPr id="9" name="Slide Number Placeholder 8"/>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16"/>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Tree>
    <p:extLst>
      <p:ext uri="{BB962C8B-B14F-4D97-AF65-F5344CB8AC3E}">
        <p14:creationId xmlns:p14="http://schemas.microsoft.com/office/powerpoint/2010/main" val="270926081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me Lin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Footer Placeholder 3"/>
          <p:cNvSpPr>
            <a:spLocks noGrp="1"/>
          </p:cNvSpPr>
          <p:nvPr>
            <p:ph type="ftr" sz="quarter" idx="11"/>
          </p:nvPr>
        </p:nvSpPr>
        <p:spPr/>
        <p:txBody>
          <a:bodyPr/>
          <a:lstStyle/>
          <a:p>
            <a:r>
              <a:rPr lang="en-US"/>
              <a:t>Principles of New Technologies</a:t>
            </a:r>
            <a:endParaRPr lang="de-CH" dirty="0"/>
          </a:p>
        </p:txBody>
      </p:sp>
      <p:sp>
        <p:nvSpPr>
          <p:cNvPr id="5" name="Slide Number Placeholder 4"/>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10" name="Content Placeholder 9"/>
          <p:cNvSpPr>
            <a:spLocks noGrp="1"/>
          </p:cNvSpPr>
          <p:nvPr>
            <p:ph sz="quarter" idx="13" hasCustomPrompt="1"/>
          </p:nvPr>
        </p:nvSpPr>
        <p:spPr>
          <a:xfrm>
            <a:off x="2327689" y="3068638"/>
            <a:ext cx="8653049" cy="1008062"/>
          </a:xfrm>
        </p:spPr>
        <p:txBody>
          <a:bodyPr/>
          <a:lstStyle>
            <a:lvl1pPr>
              <a:defRPr/>
            </a:lvl1pPr>
          </a:lstStyle>
          <a:p>
            <a:pPr lvl="0"/>
            <a:r>
              <a:rPr lang="en-US" dirty="0"/>
              <a:t>Click to edit Timeline</a:t>
            </a:r>
          </a:p>
        </p:txBody>
      </p:sp>
    </p:spTree>
    <p:extLst>
      <p:ext uri="{BB962C8B-B14F-4D97-AF65-F5344CB8AC3E}">
        <p14:creationId xmlns:p14="http://schemas.microsoft.com/office/powerpoint/2010/main" val="4253477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7" name="Footer Placeholder 6"/>
          <p:cNvSpPr>
            <a:spLocks noGrp="1"/>
          </p:cNvSpPr>
          <p:nvPr>
            <p:ph type="ftr" sz="quarter" idx="11"/>
          </p:nvPr>
        </p:nvSpPr>
        <p:spPr/>
        <p:txBody>
          <a:bodyPr/>
          <a:lstStyle/>
          <a:p>
            <a:r>
              <a:rPr lang="en-US"/>
              <a:t>Principles of New Technologies</a:t>
            </a:r>
            <a:endParaRPr lang="de-CH" dirty="0"/>
          </a:p>
        </p:txBody>
      </p:sp>
      <p:sp>
        <p:nvSpPr>
          <p:cNvPr id="8" name="Slide Number Placeholder 7"/>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35123363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3" name="Rechteck 14"/>
          <p:cNvSpPr/>
          <p:nvPr userDrawn="1"/>
        </p:nvSpPr>
        <p:spPr>
          <a:xfrm>
            <a:off x="360413" y="3994123"/>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4" name="Rechteck 14"/>
          <p:cNvSpPr/>
          <p:nvPr userDrawn="1"/>
        </p:nvSpPr>
        <p:spPr>
          <a:xfrm>
            <a:off x="360413" y="4603319"/>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5" name="Rechteck 14"/>
          <p:cNvSpPr/>
          <p:nvPr userDrawn="1"/>
        </p:nvSpPr>
        <p:spPr>
          <a:xfrm>
            <a:off x="360413" y="3384927"/>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6" name="Rechteck 14"/>
          <p:cNvSpPr/>
          <p:nvPr userDrawn="1"/>
        </p:nvSpPr>
        <p:spPr>
          <a:xfrm>
            <a:off x="360413" y="2775731"/>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8" name="Rechteck 14"/>
          <p:cNvSpPr/>
          <p:nvPr userDrawn="1"/>
        </p:nvSpPr>
        <p:spPr>
          <a:xfrm>
            <a:off x="360413" y="2166535"/>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1" name="Rechteck 14"/>
          <p:cNvSpPr/>
          <p:nvPr userDrawn="1"/>
        </p:nvSpPr>
        <p:spPr>
          <a:xfrm>
            <a:off x="360414" y="1557339"/>
            <a:ext cx="10203710" cy="431501"/>
          </a:xfrm>
          <a:prstGeom prst="rect">
            <a:avLst/>
          </a:prstGeom>
          <a:gradFill>
            <a:gsLst>
              <a:gs pos="100000">
                <a:srgbClr val="B6CE28">
                  <a:alpha val="50000"/>
                </a:srgbClr>
              </a:gs>
              <a:gs pos="100000">
                <a:schemeClr val="bg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 name="Title 1"/>
          <p:cNvSpPr>
            <a:spLocks noGrp="1"/>
          </p:cNvSpPr>
          <p:nvPr>
            <p:ph type="title" hasCustomPrompt="1"/>
          </p:nvPr>
        </p:nvSpPr>
        <p:spPr/>
        <p:txBody>
          <a:bodyPr/>
          <a:lstStyle>
            <a:lvl1pPr>
              <a:defRPr b="1" baseline="0">
                <a:solidFill>
                  <a:srgbClr val="A7C138"/>
                </a:solidFill>
              </a:defRPr>
            </a:lvl1pPr>
          </a:lstStyle>
          <a:p>
            <a:r>
              <a:rPr lang="en-US" dirty="0"/>
              <a:t>Click to add title</a:t>
            </a:r>
            <a:endParaRPr lang="de-CH" dirty="0"/>
          </a:p>
        </p:txBody>
      </p:sp>
      <p:sp>
        <p:nvSpPr>
          <p:cNvPr id="17" name="Content Placeholder 16"/>
          <p:cNvSpPr>
            <a:spLocks noGrp="1"/>
          </p:cNvSpPr>
          <p:nvPr>
            <p:ph sz="quarter" idx="10" hasCustomPrompt="1"/>
          </p:nvPr>
        </p:nvSpPr>
        <p:spPr>
          <a:xfrm>
            <a:off x="492836" y="1557337"/>
            <a:ext cx="9938865" cy="4525200"/>
          </a:xfrm>
        </p:spPr>
        <p:txBody>
          <a:bodyPr/>
          <a:lstStyle>
            <a:lvl1pPr marL="872968" indent="-514350">
              <a:spcBef>
                <a:spcPts val="1400"/>
              </a:spcBef>
              <a:buClrTx/>
              <a:buSzPct val="100000"/>
              <a:buFont typeface="+mj-lt"/>
              <a:buAutoNum type="arabicPeriod"/>
              <a:defRPr sz="2800" baseline="0">
                <a:latin typeface="HelveticaNeue LT 77 BdCn" panose="020B0706030502030204" pitchFamily="34" charset="0"/>
              </a:defRPr>
            </a:lvl1pPr>
            <a:lvl3pPr marL="654960">
              <a:defRPr/>
            </a:lvl3pPr>
            <a:lvl4pPr marL="862471">
              <a:defRPr/>
            </a:lvl4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endParaRPr lang="en-US" dirty="0"/>
          </a:p>
          <a:p>
            <a:pPr lvl="0"/>
            <a:endParaRPr lang="en-US" dirty="0"/>
          </a:p>
        </p:txBody>
      </p:sp>
      <p:sp>
        <p:nvSpPr>
          <p:cNvPr id="22" name="Footer Placeholder 21"/>
          <p:cNvSpPr>
            <a:spLocks noGrp="1"/>
          </p:cNvSpPr>
          <p:nvPr>
            <p:ph type="ftr" sz="quarter" idx="12"/>
          </p:nvPr>
        </p:nvSpPr>
        <p:spPr/>
        <p:txBody>
          <a:bodyPr/>
          <a:lstStyle/>
          <a:p>
            <a:r>
              <a:rPr lang="en-US"/>
              <a:t>Principles of New Technologies</a:t>
            </a:r>
            <a:endParaRPr lang="de-CH" dirty="0"/>
          </a:p>
        </p:txBody>
      </p:sp>
      <p:sp>
        <p:nvSpPr>
          <p:cNvPr id="23" name="Slide Number Placeholder 22"/>
          <p:cNvSpPr>
            <a:spLocks noGrp="1"/>
          </p:cNvSpPr>
          <p:nvPr>
            <p:ph type="sldNum" sz="quarter" idx="13"/>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3871698608"/>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7067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9037" y="1157783"/>
            <a:ext cx="3612587" cy="277320"/>
          </a:xfrm>
        </p:spPr>
        <p:txBody>
          <a:bodyPr anchor="b"/>
          <a:lstStyle>
            <a:lvl1pPr algn="l">
              <a:defRPr sz="1801" b="1"/>
            </a:lvl1pPr>
          </a:lstStyle>
          <a:p>
            <a:r>
              <a:rPr lang="en-US" dirty="0"/>
              <a:t>Click to add title</a:t>
            </a:r>
            <a:endParaRPr lang="de-CH" dirty="0"/>
          </a:p>
        </p:txBody>
      </p:sp>
      <p:sp>
        <p:nvSpPr>
          <p:cNvPr id="3" name="Content Placeholder 2"/>
          <p:cNvSpPr>
            <a:spLocks noGrp="1"/>
          </p:cNvSpPr>
          <p:nvPr>
            <p:ph idx="1"/>
          </p:nvPr>
        </p:nvSpPr>
        <p:spPr>
          <a:xfrm>
            <a:off x="4293163" y="273053"/>
            <a:ext cx="6138538" cy="5853113"/>
          </a:xfrm>
        </p:spPr>
        <p:txBody>
          <a:bodyPr/>
          <a:lstStyle>
            <a:lvl1pPr>
              <a:defRPr sz="1982"/>
            </a:lvl1pPr>
            <a:lvl2pPr>
              <a:defRPr sz="1801"/>
            </a:lvl2pPr>
            <a:lvl3pPr>
              <a:defRPr sz="1621"/>
            </a:lvl3pPr>
            <a:lvl4pPr>
              <a:defRPr sz="1441"/>
            </a:lvl4pPr>
            <a:lvl5pPr>
              <a:defRPr sz="1261"/>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CH" dirty="0"/>
          </a:p>
        </p:txBody>
      </p:sp>
      <p:sp>
        <p:nvSpPr>
          <p:cNvPr id="4" name="Text Placeholder 3"/>
          <p:cNvSpPr>
            <a:spLocks noGrp="1"/>
          </p:cNvSpPr>
          <p:nvPr>
            <p:ph type="body" sz="half" idx="2" hasCustomPrompt="1"/>
          </p:nvPr>
        </p:nvSpPr>
        <p:spPr>
          <a:xfrm>
            <a:off x="549037" y="1435103"/>
            <a:ext cx="3612587" cy="4691063"/>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37568385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2302" y="5090020"/>
            <a:ext cx="6588443" cy="277320"/>
          </a:xfrm>
        </p:spPr>
        <p:txBody>
          <a:bodyPr anchor="b"/>
          <a:lstStyle>
            <a:lvl1pPr algn="l">
              <a:defRPr sz="1801" b="1"/>
            </a:lvl1pPr>
          </a:lstStyle>
          <a:p>
            <a:r>
              <a:rPr lang="en-US" dirty="0"/>
              <a:t>Click to add title</a:t>
            </a:r>
            <a:endParaRPr lang="de-CH" dirty="0"/>
          </a:p>
        </p:txBody>
      </p:sp>
      <p:sp>
        <p:nvSpPr>
          <p:cNvPr id="3" name="Picture Placeholder 2"/>
          <p:cNvSpPr>
            <a:spLocks noGrp="1"/>
          </p:cNvSpPr>
          <p:nvPr>
            <p:ph type="pic" idx="1"/>
          </p:nvPr>
        </p:nvSpPr>
        <p:spPr>
          <a:xfrm>
            <a:off x="2152302" y="612775"/>
            <a:ext cx="6588443" cy="4114800"/>
          </a:xfrm>
        </p:spPr>
        <p:txBody>
          <a:bodyPr/>
          <a:lstStyle>
            <a:lvl1pPr marL="0" indent="0">
              <a:buNone/>
              <a:defRPr sz="2882"/>
            </a:lvl1pPr>
            <a:lvl2pPr marL="411782" indent="0">
              <a:buNone/>
              <a:defRPr sz="2521"/>
            </a:lvl2pPr>
            <a:lvl3pPr marL="823563" indent="0">
              <a:buNone/>
              <a:defRPr sz="2162"/>
            </a:lvl3pPr>
            <a:lvl4pPr marL="1235344" indent="0">
              <a:buNone/>
              <a:defRPr sz="1801"/>
            </a:lvl4pPr>
            <a:lvl5pPr marL="1647126" indent="0">
              <a:buNone/>
              <a:defRPr sz="1801"/>
            </a:lvl5pPr>
            <a:lvl6pPr marL="2058907" indent="0">
              <a:buNone/>
              <a:defRPr sz="1801"/>
            </a:lvl6pPr>
            <a:lvl7pPr marL="2470689" indent="0">
              <a:buNone/>
              <a:defRPr sz="1801"/>
            </a:lvl7pPr>
            <a:lvl8pPr marL="2882469" indent="0">
              <a:buNone/>
              <a:defRPr sz="1801"/>
            </a:lvl8pPr>
            <a:lvl9pPr marL="3294251" indent="0">
              <a:buNone/>
              <a:defRPr sz="1801"/>
            </a:lvl9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4" name="Text Placeholder 3"/>
          <p:cNvSpPr>
            <a:spLocks noGrp="1"/>
          </p:cNvSpPr>
          <p:nvPr>
            <p:ph type="body" sz="half" idx="2" hasCustomPrompt="1"/>
          </p:nvPr>
        </p:nvSpPr>
        <p:spPr>
          <a:xfrm>
            <a:off x="2152302" y="5367338"/>
            <a:ext cx="6588443" cy="804862"/>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5" name="Footer Placeholder 4"/>
          <p:cNvSpPr>
            <a:spLocks noGrp="1"/>
          </p:cNvSpPr>
          <p:nvPr>
            <p:ph type="ftr" sz="quarter" idx="10"/>
          </p:nvPr>
        </p:nvSpPr>
        <p:spPr/>
        <p:txBody>
          <a:bodyPr/>
          <a:lstStyle/>
          <a:p>
            <a:r>
              <a:rPr lang="en-US"/>
              <a:t>Principles of New Technologies</a:t>
            </a:r>
            <a:endParaRPr lang="de-CH" dirty="0"/>
          </a:p>
        </p:txBody>
      </p:sp>
      <p:sp>
        <p:nvSpPr>
          <p:cNvPr id="6" name="Slide Number Placeholder 5"/>
          <p:cNvSpPr>
            <a:spLocks noGrp="1"/>
          </p:cNvSpPr>
          <p:nvPr>
            <p:ph type="sldNum" sz="quarter" idx="11"/>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92112577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Vertical Text Placeholder 2"/>
          <p:cNvSpPr>
            <a:spLocks noGrp="1"/>
          </p:cNvSpPr>
          <p:nvPr>
            <p:ph type="body" orient="vert" idx="1" hasCustomPrompt="1"/>
          </p:nvPr>
        </p:nvSpPr>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0"/>
          </p:nvPr>
        </p:nvSpPr>
        <p:spPr/>
        <p:txBody>
          <a:bodyPr/>
          <a:lstStyle/>
          <a:p>
            <a:r>
              <a:rPr lang="en-US"/>
              <a:t>Principles of New Technologies</a:t>
            </a:r>
            <a:endParaRPr lang="de-CH" dirty="0"/>
          </a:p>
        </p:txBody>
      </p:sp>
      <p:sp>
        <p:nvSpPr>
          <p:cNvPr id="9" name="Slide Number Placeholder 8"/>
          <p:cNvSpPr>
            <a:spLocks noGrp="1"/>
          </p:cNvSpPr>
          <p:nvPr>
            <p:ph type="sldNum" sz="quarter" idx="11"/>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199223573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10015883" y="388938"/>
            <a:ext cx="415819" cy="5695950"/>
          </a:xfrm>
        </p:spPr>
        <p:txBody>
          <a:bodyPr vert="eaVert"/>
          <a:lstStyle>
            <a:lvl1pPr>
              <a:defRPr/>
            </a:lvl1pPr>
          </a:lstStyle>
          <a:p>
            <a:r>
              <a:rPr lang="en-US" dirty="0"/>
              <a:t>Click to add title</a:t>
            </a:r>
            <a:endParaRPr lang="de-CH" dirty="0"/>
          </a:p>
        </p:txBody>
      </p:sp>
      <p:sp>
        <p:nvSpPr>
          <p:cNvPr id="3" name="Vertical Text Placeholder 2"/>
          <p:cNvSpPr>
            <a:spLocks noGrp="1"/>
          </p:cNvSpPr>
          <p:nvPr>
            <p:ph type="body" orient="vert" idx="1" hasCustomPrompt="1"/>
          </p:nvPr>
        </p:nvSpPr>
        <p:spPr>
          <a:xfrm>
            <a:off x="478502" y="388938"/>
            <a:ext cx="7282365" cy="5695950"/>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1"/>
          </p:nvPr>
        </p:nvSpPr>
        <p:spPr/>
        <p:txBody>
          <a:bodyPr/>
          <a:lstStyle/>
          <a:p>
            <a:r>
              <a:rPr lang="en-US"/>
              <a:t>Principles of New Technologies</a:t>
            </a:r>
            <a:endParaRPr lang="de-CH" dirty="0"/>
          </a:p>
        </p:txBody>
      </p:sp>
      <p:sp>
        <p:nvSpPr>
          <p:cNvPr id="9" name="Slide Number Placeholder 8"/>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3908078731"/>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115888"/>
            <a:ext cx="5774006" cy="310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Rectangle 3"/>
          <p:cNvSpPr>
            <a:spLocks noGrp="1" noChangeArrowheads="1"/>
          </p:cNvSpPr>
          <p:nvPr>
            <p:ph type="subTitle" sz="quarter" idx="1" hasCustomPrompt="1"/>
          </p:nvPr>
        </p:nvSpPr>
        <p:spPr>
          <a:xfrm>
            <a:off x="480408" y="3933353"/>
            <a:ext cx="9507108" cy="1439863"/>
          </a:xfrm>
          <a:solidFill>
            <a:srgbClr val="413F43"/>
          </a:solidFill>
        </p:spPr>
        <p:txBody>
          <a:bodyPr anchor="ctr"/>
          <a:lstStyle>
            <a:lvl1pPr marL="0" indent="0" algn="ctr">
              <a:buFont typeface="Times" pitchFamily="18" charset="0"/>
              <a:buNone/>
              <a:defRPr sz="5400" b="1" baseline="0">
                <a:solidFill>
                  <a:schemeClr val="bg1"/>
                </a:solidFill>
                <a:latin typeface="HelveticaNeue LT 77 BdCn" panose="020B0706030502030204" pitchFamily="34" charset="0"/>
              </a:defRPr>
            </a:lvl1pPr>
          </a:lstStyle>
          <a:p>
            <a:pPr lvl="0"/>
            <a:r>
              <a:rPr lang="en-US" noProof="0" dirty="0">
                <a:sym typeface="Wingdings" pitchFamily="2" charset="2"/>
              </a:rPr>
              <a:t>Click to change title</a:t>
            </a:r>
          </a:p>
        </p:txBody>
      </p:sp>
    </p:spTree>
    <p:extLst>
      <p:ext uri="{BB962C8B-B14F-4D97-AF65-F5344CB8AC3E}">
        <p14:creationId xmlns:p14="http://schemas.microsoft.com/office/powerpoint/2010/main" val="261572256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15" name="Rechteck 14"/>
          <p:cNvSpPr/>
          <p:nvPr userDrawn="1"/>
        </p:nvSpPr>
        <p:spPr>
          <a:xfrm>
            <a:off x="360413" y="4603319"/>
            <a:ext cx="10203710" cy="431501"/>
          </a:xfrm>
          <a:prstGeom prst="rect">
            <a:avLst/>
          </a:prstGeom>
          <a:solidFill>
            <a:srgbClr val="D8E4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3" name="Rechteck 14"/>
          <p:cNvSpPr/>
          <p:nvPr/>
        </p:nvSpPr>
        <p:spPr>
          <a:xfrm>
            <a:off x="360000" y="5817600"/>
            <a:ext cx="1020240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2" name="Rechteck 14"/>
          <p:cNvSpPr/>
          <p:nvPr/>
        </p:nvSpPr>
        <p:spPr>
          <a:xfrm>
            <a:off x="360413" y="5209200"/>
            <a:ext cx="1020240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5" name="Rechteck 14"/>
          <p:cNvSpPr/>
          <p:nvPr/>
        </p:nvSpPr>
        <p:spPr>
          <a:xfrm>
            <a:off x="360413" y="3992400"/>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4" name="Rechteck 14"/>
          <p:cNvSpPr/>
          <p:nvPr/>
        </p:nvSpPr>
        <p:spPr>
          <a:xfrm>
            <a:off x="360413" y="3384927"/>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0" name="Rechteck 14"/>
          <p:cNvSpPr/>
          <p:nvPr/>
        </p:nvSpPr>
        <p:spPr>
          <a:xfrm>
            <a:off x="360413" y="2775731"/>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9" name="Rechteck 14"/>
          <p:cNvSpPr/>
          <p:nvPr/>
        </p:nvSpPr>
        <p:spPr>
          <a:xfrm>
            <a:off x="360413" y="2166535"/>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7" name="Rechteck 14"/>
          <p:cNvSpPr/>
          <p:nvPr/>
        </p:nvSpPr>
        <p:spPr>
          <a:xfrm>
            <a:off x="360414" y="1557339"/>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 name="Title 1"/>
          <p:cNvSpPr>
            <a:spLocks noGrp="1"/>
          </p:cNvSpPr>
          <p:nvPr>
            <p:ph type="title" hasCustomPrompt="1"/>
          </p:nvPr>
        </p:nvSpPr>
        <p:spPr/>
        <p:txBody>
          <a:bodyPr/>
          <a:lstStyle>
            <a:lvl1pPr>
              <a:defRPr b="1" baseline="0">
                <a:solidFill>
                  <a:srgbClr val="A7C138"/>
                </a:solidFill>
              </a:defRPr>
            </a:lvl1pPr>
          </a:lstStyle>
          <a:p>
            <a:r>
              <a:rPr lang="en-US" dirty="0"/>
              <a:t>Click to add title</a:t>
            </a:r>
            <a:endParaRPr lang="de-CH" dirty="0"/>
          </a:p>
        </p:txBody>
      </p:sp>
      <p:sp>
        <p:nvSpPr>
          <p:cNvPr id="17" name="Content Placeholder 16"/>
          <p:cNvSpPr>
            <a:spLocks noGrp="1"/>
          </p:cNvSpPr>
          <p:nvPr>
            <p:ph sz="quarter" idx="10" hasCustomPrompt="1"/>
          </p:nvPr>
        </p:nvSpPr>
        <p:spPr>
          <a:xfrm>
            <a:off x="492836" y="1557337"/>
            <a:ext cx="9938865" cy="4525200"/>
          </a:xfrm>
        </p:spPr>
        <p:txBody>
          <a:bodyPr/>
          <a:lstStyle>
            <a:lvl1pPr marL="770400" indent="-411782">
              <a:spcBef>
                <a:spcPts val="1400"/>
              </a:spcBef>
              <a:buClrTx/>
              <a:buSzPct val="100000"/>
              <a:buFont typeface="+mj-lt"/>
              <a:buAutoNum type="arabicPeriod"/>
              <a:defRPr sz="2800" baseline="0">
                <a:solidFill>
                  <a:schemeClr val="tx1"/>
                </a:solidFill>
                <a:latin typeface="HelveticaNeue LT 77 BdCn" panose="020B0706030502030204" pitchFamily="34" charset="0"/>
              </a:defRPr>
            </a:lvl1pPr>
            <a:lvl3pPr marL="654960">
              <a:defRPr/>
            </a:lvl3pPr>
            <a:lvl4pPr marL="862471">
              <a:defRPr/>
            </a:lvl4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endParaRPr lang="en-US" dirty="0"/>
          </a:p>
          <a:p>
            <a:pPr lvl="0"/>
            <a:endParaRPr lang="en-US" dirty="0"/>
          </a:p>
          <a:p>
            <a:pPr lvl="0"/>
            <a:endParaRPr lang="en-US" dirty="0"/>
          </a:p>
          <a:p>
            <a:pPr lvl="0"/>
            <a:endParaRPr lang="en-US" dirty="0"/>
          </a:p>
          <a:p>
            <a:pPr lvl="0"/>
            <a:endParaRPr lang="en-US" dirty="0"/>
          </a:p>
        </p:txBody>
      </p:sp>
      <p:sp>
        <p:nvSpPr>
          <p:cNvPr id="22" name="Footer Placeholder 21"/>
          <p:cNvSpPr>
            <a:spLocks noGrp="1"/>
          </p:cNvSpPr>
          <p:nvPr>
            <p:ph type="ftr" sz="quarter" idx="12"/>
          </p:nvPr>
        </p:nvSpPr>
        <p:spPr/>
        <p:txBody>
          <a:bodyPr/>
          <a:lstStyle/>
          <a:p>
            <a:r>
              <a:rPr lang="en-US"/>
              <a:t>Principles of New Technologies</a:t>
            </a:r>
            <a:endParaRPr lang="de-CH" dirty="0"/>
          </a:p>
        </p:txBody>
      </p:sp>
      <p:sp>
        <p:nvSpPr>
          <p:cNvPr id="23" name="Slide Number Placeholder 22"/>
          <p:cNvSpPr>
            <a:spLocks noGrp="1"/>
          </p:cNvSpPr>
          <p:nvPr>
            <p:ph type="sldNum" sz="quarter" idx="13"/>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1212383202"/>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2377016358"/>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9939856"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Tree>
    <p:extLst>
      <p:ext uri="{BB962C8B-B14F-4D97-AF65-F5344CB8AC3E}">
        <p14:creationId xmlns:p14="http://schemas.microsoft.com/office/powerpoint/2010/main" val="312018996"/>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58873656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320431503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49038" y="1535115"/>
            <a:ext cx="4851732"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4" name="Content Placeholder 3"/>
          <p:cNvSpPr>
            <a:spLocks noGrp="1"/>
          </p:cNvSpPr>
          <p:nvPr>
            <p:ph sz="half" idx="2" hasCustomPrompt="1"/>
          </p:nvPr>
        </p:nvSpPr>
        <p:spPr>
          <a:xfrm>
            <a:off x="549038" y="2025895"/>
            <a:ext cx="4851732"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5" name="Text Placeholder 4"/>
          <p:cNvSpPr>
            <a:spLocks noGrp="1"/>
          </p:cNvSpPr>
          <p:nvPr>
            <p:ph type="body" sz="quarter" idx="3" hasCustomPrompt="1"/>
          </p:nvPr>
        </p:nvSpPr>
        <p:spPr>
          <a:xfrm>
            <a:off x="5578065" y="1535115"/>
            <a:ext cx="4853638"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6" name="Content Placeholder 5"/>
          <p:cNvSpPr>
            <a:spLocks noGrp="1"/>
          </p:cNvSpPr>
          <p:nvPr>
            <p:ph sz="quarter" idx="4" hasCustomPrompt="1"/>
          </p:nvPr>
        </p:nvSpPr>
        <p:spPr>
          <a:xfrm>
            <a:off x="5578065" y="2025895"/>
            <a:ext cx="4853638"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p:txBody>
          <a:bodyPr/>
          <a:lstStyle/>
          <a:p>
            <a:fld id="{9F8E3E85-A5F1-45AC-BC8E-CB7307177C38}" type="slidenum">
              <a:rPr lang="de-CH" smtClean="0"/>
              <a:pPr/>
              <a:t>‹#›</a:t>
            </a:fld>
            <a:endParaRPr lang="de-CH" dirty="0"/>
          </a:p>
        </p:txBody>
      </p:sp>
      <p:sp>
        <p:nvSpPr>
          <p:cNvPr id="13" name="Title 1"/>
          <p:cNvSpPr>
            <a:spLocks noGrp="1"/>
          </p:cNvSpPr>
          <p:nvPr>
            <p:ph type="title" hasCustomPrompt="1"/>
          </p:nvPr>
        </p:nvSpPr>
        <p:spPr>
          <a:xfrm>
            <a:off x="478502" y="388938"/>
            <a:ext cx="8557731" cy="416140"/>
          </a:xfrm>
        </p:spPr>
        <p:txBody>
          <a:bodyPr/>
          <a:lstStyle>
            <a:lvl1pPr>
              <a:defRPr/>
            </a:lvl1pPr>
          </a:lstStyle>
          <a:p>
            <a:r>
              <a:rPr lang="en-US" dirty="0"/>
              <a:t>Click to add title</a:t>
            </a:r>
            <a:endParaRPr lang="de-CH" dirty="0"/>
          </a:p>
        </p:txBody>
      </p:sp>
    </p:spTree>
    <p:extLst>
      <p:ext uri="{BB962C8B-B14F-4D97-AF65-F5344CB8AC3E}">
        <p14:creationId xmlns:p14="http://schemas.microsoft.com/office/powerpoint/2010/main" val="377534722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and Pictur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334236342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rod. and Picture Right">
    <p:spTree>
      <p:nvGrpSpPr>
        <p:cNvPr id="1" name=""/>
        <p:cNvGrpSpPr/>
        <p:nvPr/>
      </p:nvGrpSpPr>
      <p:grpSpPr>
        <a:xfrm>
          <a:off x="0" y="0"/>
          <a:ext cx="0" cy="0"/>
          <a:chOff x="0" y="0"/>
          <a:chExt cx="0" cy="0"/>
        </a:xfrm>
      </p:grpSpPr>
      <p:sp>
        <p:nvSpPr>
          <p:cNvPr id="13" name="Rounded Rectangle 12"/>
          <p:cNvSpPr/>
          <p:nvPr/>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025895"/>
            <a:ext cx="4851732" cy="405899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Tree>
    <p:extLst>
      <p:ext uri="{BB962C8B-B14F-4D97-AF65-F5344CB8AC3E}">
        <p14:creationId xmlns:p14="http://schemas.microsoft.com/office/powerpoint/2010/main" val="312223461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rod., Ref. and Picture Right">
    <p:spTree>
      <p:nvGrpSpPr>
        <p:cNvPr id="1" name=""/>
        <p:cNvGrpSpPr/>
        <p:nvPr/>
      </p:nvGrpSpPr>
      <p:grpSpPr>
        <a:xfrm>
          <a:off x="0" y="0"/>
          <a:ext cx="0" cy="0"/>
          <a:chOff x="0" y="0"/>
          <a:chExt cx="0" cy="0"/>
        </a:xfrm>
      </p:grpSpPr>
      <p:grpSp>
        <p:nvGrpSpPr>
          <p:cNvPr id="28" name="Group 27"/>
          <p:cNvGrpSpPr/>
          <p:nvPr/>
        </p:nvGrpSpPr>
        <p:grpSpPr>
          <a:xfrm>
            <a:off x="554400" y="5605200"/>
            <a:ext cx="538945" cy="538945"/>
            <a:chOff x="554860" y="5603484"/>
            <a:chExt cx="538945" cy="538945"/>
          </a:xfrm>
        </p:grpSpPr>
        <p:grpSp>
          <p:nvGrpSpPr>
            <p:cNvPr id="29" name="Group 28"/>
            <p:cNvGrpSpPr/>
            <p:nvPr userDrawn="1"/>
          </p:nvGrpSpPr>
          <p:grpSpPr>
            <a:xfrm>
              <a:off x="554860" y="5603484"/>
              <a:ext cx="538945" cy="538945"/>
              <a:chOff x="554860" y="5603484"/>
              <a:chExt cx="538945" cy="538945"/>
            </a:xfrm>
          </p:grpSpPr>
          <p:sp>
            <p:nvSpPr>
              <p:cNvPr id="45" name="Oval 44"/>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46" name="Group 45"/>
              <p:cNvGrpSpPr/>
              <p:nvPr userDrawn="1"/>
            </p:nvGrpSpPr>
            <p:grpSpPr>
              <a:xfrm>
                <a:off x="716321" y="5718683"/>
                <a:ext cx="225549" cy="310927"/>
                <a:chOff x="5562377" y="3717032"/>
                <a:chExt cx="601045" cy="562838"/>
              </a:xfrm>
            </p:grpSpPr>
            <p:sp>
              <p:nvSpPr>
                <p:cNvPr id="48" name="Rectangle 4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9" name="Rectangle 4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0" name="Rectangle 4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cxnSp>
          <p:nvCxnSpPr>
            <p:cNvPr id="30" name="Straight Connector 2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Rounded Rectangle 12"/>
          <p:cNvSpPr/>
          <p:nvPr/>
        </p:nvSpPr>
        <p:spPr bwMode="auto">
          <a:xfrm>
            <a:off x="560660" y="2036633"/>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6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596947"/>
            <a:ext cx="4851732" cy="2920287"/>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Text Placeholder 10"/>
          <p:cNvSpPr>
            <a:spLocks noGrp="1"/>
          </p:cNvSpPr>
          <p:nvPr>
            <p:ph type="body" sz="quarter" idx="16" hasCustomPrompt="1"/>
          </p:nvPr>
        </p:nvSpPr>
        <p:spPr>
          <a:xfrm>
            <a:off x="1212934" y="5661026"/>
            <a:ext cx="4187835" cy="423863"/>
          </a:xfrm>
        </p:spPr>
        <p:txBody>
          <a:bodyPr/>
          <a:lstStyle>
            <a:lvl1pPr marL="0" indent="0">
              <a:buNone/>
              <a:defRPr sz="1441"/>
            </a:lvl1pPr>
          </a:lstStyle>
          <a:p>
            <a:pPr lvl="0"/>
            <a:r>
              <a:rPr lang="en-US" dirty="0"/>
              <a:t>Click to add key reference</a:t>
            </a:r>
            <a:endParaRPr lang="de-CH" dirty="0"/>
          </a:p>
        </p:txBody>
      </p:sp>
      <p:sp>
        <p:nvSpPr>
          <p:cNvPr id="47" name="Text Placeholder 2"/>
          <p:cNvSpPr>
            <a:spLocks noGrp="1"/>
          </p:cNvSpPr>
          <p:nvPr>
            <p:ph type="body" idx="17" hasCustomPrompt="1"/>
          </p:nvPr>
        </p:nvSpPr>
        <p:spPr>
          <a:xfrm>
            <a:off x="1099336" y="2048188"/>
            <a:ext cx="4301434" cy="381719"/>
          </a:xfrm>
        </p:spPr>
        <p:txBody>
          <a:bodyPr anchor="b"/>
          <a:lstStyle>
            <a:lvl1pPr marL="0" indent="0">
              <a:buNone/>
              <a:defRPr sz="2400" b="0" i="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993" y="1450517"/>
            <a:ext cx="416013" cy="416013"/>
          </a:xfrm>
          <a:prstGeom prst="rect">
            <a:avLst/>
          </a:prstGeom>
          <a:noFill/>
          <a:ln w="31750">
            <a:noFill/>
          </a:ln>
        </p:spPr>
      </p:pic>
      <p:sp>
        <p:nvSpPr>
          <p:cNvPr id="7" name="Block Arc 6"/>
          <p:cNvSpPr/>
          <p:nvPr/>
        </p:nvSpPr>
        <p:spPr bwMode="auto">
          <a:xfrm>
            <a:off x="4410249" y="3284984"/>
            <a:ext cx="288032" cy="72008"/>
          </a:xfrm>
          <a:prstGeom prst="blockArc">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Block Arc 14"/>
          <p:cNvSpPr/>
          <p:nvPr/>
        </p:nvSpPr>
        <p:spPr bwMode="auto">
          <a:xfrm>
            <a:off x="4410249" y="2924944"/>
            <a:ext cx="216024" cy="432048"/>
          </a:xfrm>
          <a:prstGeom prst="blockArc">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Tree>
    <p:extLst>
      <p:ext uri="{BB962C8B-B14F-4D97-AF65-F5344CB8AC3E}">
        <p14:creationId xmlns:p14="http://schemas.microsoft.com/office/powerpoint/2010/main" val="122191119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3942892987"/>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rod.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406242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15" name="Rounded Rectangle 14"/>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Tree>
    <p:extLst>
      <p:ext uri="{BB962C8B-B14F-4D97-AF65-F5344CB8AC3E}">
        <p14:creationId xmlns:p14="http://schemas.microsoft.com/office/powerpoint/2010/main" val="3110632262"/>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rod., Ref.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3487912"/>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15" name="Text Placeholder 10"/>
          <p:cNvSpPr>
            <a:spLocks noGrp="1"/>
          </p:cNvSpPr>
          <p:nvPr>
            <p:ph type="body" sz="quarter" idx="15" hasCustomPrompt="1"/>
          </p:nvPr>
        </p:nvSpPr>
        <p:spPr>
          <a:xfrm>
            <a:off x="6231217" y="5668826"/>
            <a:ext cx="4200483" cy="419493"/>
          </a:xfrm>
        </p:spPr>
        <p:txBody>
          <a:bodyPr/>
          <a:lstStyle>
            <a:lvl1pPr marL="0" indent="0">
              <a:buNone/>
              <a:defRPr sz="1441"/>
            </a:lvl1pPr>
          </a:lstStyle>
          <a:p>
            <a:pPr lvl="0"/>
            <a:r>
              <a:rPr lang="en-US" dirty="0"/>
              <a:t>Click to add key reference</a:t>
            </a:r>
            <a:endParaRPr lang="de-CH" dirty="0"/>
          </a:p>
        </p:txBody>
      </p:sp>
      <p:grpSp>
        <p:nvGrpSpPr>
          <p:cNvPr id="18" name="Group 17"/>
          <p:cNvGrpSpPr/>
          <p:nvPr/>
        </p:nvGrpSpPr>
        <p:grpSpPr>
          <a:xfrm>
            <a:off x="5578065" y="5614202"/>
            <a:ext cx="538945" cy="538945"/>
            <a:chOff x="554860" y="5603484"/>
            <a:chExt cx="538945" cy="538945"/>
          </a:xfrm>
        </p:grpSpPr>
        <p:grpSp>
          <p:nvGrpSpPr>
            <p:cNvPr id="19" name="Group 18"/>
            <p:cNvGrpSpPr/>
            <p:nvPr userDrawn="1"/>
          </p:nvGrpSpPr>
          <p:grpSpPr>
            <a:xfrm>
              <a:off x="554860" y="5603484"/>
              <a:ext cx="538945" cy="538945"/>
              <a:chOff x="554860" y="5603484"/>
              <a:chExt cx="538945" cy="538945"/>
            </a:xfrm>
          </p:grpSpPr>
          <p:sp>
            <p:nvSpPr>
              <p:cNvPr id="26" name="Oval 25"/>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27" name="Group 26"/>
              <p:cNvGrpSpPr/>
              <p:nvPr userDrawn="1"/>
            </p:nvGrpSpPr>
            <p:grpSpPr>
              <a:xfrm>
                <a:off x="716321" y="5718683"/>
                <a:ext cx="225549" cy="310927"/>
                <a:chOff x="5562377" y="3717032"/>
                <a:chExt cx="601045" cy="562838"/>
              </a:xfrm>
            </p:grpSpPr>
            <p:sp>
              <p:nvSpPr>
                <p:cNvPr id="28" name="Rectangle 2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9" name="Rectangle 2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0" name="Rectangle 2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cxnSp>
          <p:nvCxnSpPr>
            <p:cNvPr id="20" name="Straight Connector 1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834306341"/>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ig Video and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Footer Placeholder 3"/>
          <p:cNvSpPr>
            <a:spLocks noGrp="1"/>
          </p:cNvSpPr>
          <p:nvPr>
            <p:ph type="ftr" sz="quarter" idx="11"/>
          </p:nvPr>
        </p:nvSpPr>
        <p:spPr/>
        <p:txBody>
          <a:bodyPr/>
          <a:lstStyle/>
          <a:p>
            <a:r>
              <a:rPr lang="en-US"/>
              <a:t>Principles of New Technologies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a:t>
            </a:fld>
            <a:endParaRPr lang="de-CH" dirty="0"/>
          </a:p>
        </p:txBody>
      </p:sp>
      <p:sp>
        <p:nvSpPr>
          <p:cNvPr id="7" name="Media Placeholder 6"/>
          <p:cNvSpPr>
            <a:spLocks noGrp="1"/>
          </p:cNvSpPr>
          <p:nvPr>
            <p:ph type="media" sz="quarter" idx="13" hasCustomPrompt="1"/>
          </p:nvPr>
        </p:nvSpPr>
        <p:spPr>
          <a:xfrm>
            <a:off x="0" y="1340767"/>
            <a:ext cx="10980738" cy="4248473"/>
          </a:xfrm>
        </p:spPr>
        <p:txBody>
          <a:bodyPr anchor="t"/>
          <a:lstStyle>
            <a:lvl1pPr marL="0" indent="0" algn="l">
              <a:buNone/>
              <a:defRPr/>
            </a:lvl1pPr>
          </a:lstStyle>
          <a:p>
            <a:r>
              <a:rPr lang="de-CH"/>
              <a:t>Click </a:t>
            </a:r>
            <a:r>
              <a:rPr lang="de-CH" err="1"/>
              <a:t>icon</a:t>
            </a:r>
            <a:r>
              <a:rPr lang="de-CH"/>
              <a:t> </a:t>
            </a:r>
            <a:r>
              <a:rPr lang="de-CH" err="1"/>
              <a:t>to</a:t>
            </a:r>
            <a:r>
              <a:rPr lang="de-CH"/>
              <a:t> </a:t>
            </a:r>
            <a:r>
              <a:rPr lang="de-CH" err="1"/>
              <a:t>add</a:t>
            </a:r>
            <a:r>
              <a:rPr lang="de-CH"/>
              <a:t> </a:t>
            </a:r>
            <a:r>
              <a:rPr lang="de-CH" err="1"/>
              <a:t>video</a:t>
            </a:r>
            <a:endParaRPr lang="de-CH"/>
          </a:p>
        </p:txBody>
      </p:sp>
      <p:sp>
        <p:nvSpPr>
          <p:cNvPr id="9" name="Text Placeholder 8"/>
          <p:cNvSpPr>
            <a:spLocks noGrp="1"/>
          </p:cNvSpPr>
          <p:nvPr>
            <p:ph type="body" sz="quarter" idx="14" hasCustomPrompt="1"/>
          </p:nvPr>
        </p:nvSpPr>
        <p:spPr>
          <a:xfrm>
            <a:off x="3586851" y="5659909"/>
            <a:ext cx="3807037" cy="433387"/>
          </a:xfrm>
        </p:spPr>
        <p:txBody>
          <a:bodyPr anchor="ctr"/>
          <a:lstStyle>
            <a:lvl1pPr marL="0" indent="0" algn="ctr">
              <a:buNone/>
              <a:defRPr sz="1621"/>
            </a:lvl1pPr>
          </a:lstStyle>
          <a:p>
            <a:pPr lvl="0"/>
            <a:r>
              <a:rPr lang="en-US" dirty="0"/>
              <a:t>Click to add caption</a:t>
            </a:r>
            <a:endParaRPr lang="de-CH" dirty="0"/>
          </a:p>
        </p:txBody>
      </p:sp>
    </p:spTree>
    <p:extLst>
      <p:ext uri="{BB962C8B-B14F-4D97-AF65-F5344CB8AC3E}">
        <p14:creationId xmlns:p14="http://schemas.microsoft.com/office/powerpoint/2010/main" val="236194226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ig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10980739" cy="4532819"/>
          </a:xfrm>
        </p:spPr>
        <p:txBody>
          <a:bodyPr/>
          <a:lstStyle>
            <a:lvl1pPr marL="0" indent="0">
              <a:buNone/>
              <a:defRPr/>
            </a:lvl1pPr>
          </a:lstStyle>
          <a:p>
            <a:r>
              <a:rPr lang="en-US"/>
              <a:t>Click icon to add picture</a:t>
            </a:r>
            <a:endParaRPr lang="de-CH"/>
          </a:p>
        </p:txBody>
      </p:sp>
    </p:spTree>
    <p:extLst>
      <p:ext uri="{BB962C8B-B14F-4D97-AF65-F5344CB8AC3E}">
        <p14:creationId xmlns:p14="http://schemas.microsoft.com/office/powerpoint/2010/main" val="423565393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7" name="Footer Placeholder 6"/>
          <p:cNvSpPr>
            <a:spLocks noGrp="1"/>
          </p:cNvSpPr>
          <p:nvPr>
            <p:ph type="ftr" sz="quarter" idx="11"/>
          </p:nvPr>
        </p:nvSpPr>
        <p:spPr/>
        <p:txBody>
          <a:bodyPr/>
          <a:lstStyle/>
          <a:p>
            <a:r>
              <a:rPr lang="en-US"/>
              <a:t>Principles of New Technologies</a:t>
            </a:r>
            <a:endParaRPr lang="de-CH" dirty="0"/>
          </a:p>
        </p:txBody>
      </p:sp>
      <p:sp>
        <p:nvSpPr>
          <p:cNvPr id="8" name="Slide Number Placeholder 7"/>
          <p:cNvSpPr>
            <a:spLocks noGrp="1"/>
          </p:cNvSpPr>
          <p:nvPr>
            <p:ph type="sldNum" sz="quarter" idx="12"/>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261041830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9939856"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Tree>
    <p:extLst>
      <p:ext uri="{BB962C8B-B14F-4D97-AF65-F5344CB8AC3E}">
        <p14:creationId xmlns:p14="http://schemas.microsoft.com/office/powerpoint/2010/main" val="2425777364"/>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723120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9037" y="1349261"/>
            <a:ext cx="3612587" cy="277320"/>
          </a:xfrm>
        </p:spPr>
        <p:txBody>
          <a:bodyPr anchor="b"/>
          <a:lstStyle>
            <a:lvl1pPr algn="l">
              <a:defRPr sz="1801" b="1"/>
            </a:lvl1pPr>
          </a:lstStyle>
          <a:p>
            <a:r>
              <a:rPr lang="en-US" dirty="0"/>
              <a:t>Click to add title</a:t>
            </a:r>
            <a:endParaRPr lang="de-CH" dirty="0"/>
          </a:p>
        </p:txBody>
      </p:sp>
      <p:sp>
        <p:nvSpPr>
          <p:cNvPr id="3" name="Content Placeholder 2"/>
          <p:cNvSpPr>
            <a:spLocks noGrp="1"/>
          </p:cNvSpPr>
          <p:nvPr>
            <p:ph idx="1"/>
          </p:nvPr>
        </p:nvSpPr>
        <p:spPr>
          <a:xfrm>
            <a:off x="4293163" y="1349261"/>
            <a:ext cx="6138538" cy="4776905"/>
          </a:xfrm>
        </p:spPr>
        <p:txBody>
          <a:bodyPr/>
          <a:lstStyle>
            <a:lvl1pPr>
              <a:defRPr sz="1982"/>
            </a:lvl1pPr>
            <a:lvl2pPr>
              <a:defRPr sz="1801"/>
            </a:lvl2pPr>
            <a:lvl3pPr>
              <a:defRPr sz="1621"/>
            </a:lvl3pPr>
            <a:lvl4pPr>
              <a:defRPr sz="1441"/>
            </a:lvl4pPr>
            <a:lvl5pPr>
              <a:defRPr sz="1261"/>
            </a:lvl5pPr>
            <a:lvl6pPr>
              <a:defRPr sz="1801"/>
            </a:lvl6pPr>
            <a:lvl7pPr>
              <a:defRPr sz="1801"/>
            </a:lvl7pPr>
            <a:lvl8pPr>
              <a:defRPr sz="1801"/>
            </a:lvl8pPr>
            <a:lvl9pPr>
              <a:defRPr sz="18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dirty="0"/>
          </a:p>
        </p:txBody>
      </p:sp>
      <p:sp>
        <p:nvSpPr>
          <p:cNvPr id="4" name="Text Placeholder 3"/>
          <p:cNvSpPr>
            <a:spLocks noGrp="1"/>
          </p:cNvSpPr>
          <p:nvPr>
            <p:ph type="body" sz="half" idx="2" hasCustomPrompt="1"/>
          </p:nvPr>
        </p:nvSpPr>
        <p:spPr>
          <a:xfrm>
            <a:off x="549037" y="1700808"/>
            <a:ext cx="3612587" cy="4425358"/>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7" name="Title 1"/>
          <p:cNvSpPr txBox="1">
            <a:spLocks/>
          </p:cNvSpPr>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a:lstStyle>
          <a:p>
            <a:r>
              <a:rPr lang="en-US" kern="0"/>
              <a:t>Click to add title</a:t>
            </a:r>
            <a:endParaRPr lang="de-CH" kern="0" dirty="0"/>
          </a:p>
        </p:txBody>
      </p:sp>
    </p:spTree>
    <p:extLst>
      <p:ext uri="{BB962C8B-B14F-4D97-AF65-F5344CB8AC3E}">
        <p14:creationId xmlns:p14="http://schemas.microsoft.com/office/powerpoint/2010/main" val="177900214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2302" y="5090020"/>
            <a:ext cx="6588443" cy="277320"/>
          </a:xfrm>
        </p:spPr>
        <p:txBody>
          <a:bodyPr anchor="b"/>
          <a:lstStyle>
            <a:lvl1pPr algn="l">
              <a:defRPr sz="1801" b="1"/>
            </a:lvl1pPr>
          </a:lstStyle>
          <a:p>
            <a:r>
              <a:rPr lang="en-US" dirty="0"/>
              <a:t>Click to add title</a:t>
            </a:r>
            <a:endParaRPr lang="de-CH" dirty="0"/>
          </a:p>
        </p:txBody>
      </p:sp>
      <p:sp>
        <p:nvSpPr>
          <p:cNvPr id="3" name="Picture Placeholder 2"/>
          <p:cNvSpPr>
            <a:spLocks noGrp="1"/>
          </p:cNvSpPr>
          <p:nvPr>
            <p:ph type="pic" idx="1"/>
          </p:nvPr>
        </p:nvSpPr>
        <p:spPr>
          <a:xfrm>
            <a:off x="2152302" y="1340769"/>
            <a:ext cx="6588443" cy="3386806"/>
          </a:xfrm>
        </p:spPr>
        <p:txBody>
          <a:bodyPr/>
          <a:lstStyle>
            <a:lvl1pPr marL="0" indent="0">
              <a:buNone/>
              <a:defRPr sz="2882"/>
            </a:lvl1pPr>
            <a:lvl2pPr marL="411782" indent="0">
              <a:buNone/>
              <a:defRPr sz="2521"/>
            </a:lvl2pPr>
            <a:lvl3pPr marL="823563" indent="0">
              <a:buNone/>
              <a:defRPr sz="2162"/>
            </a:lvl3pPr>
            <a:lvl4pPr marL="1235344" indent="0">
              <a:buNone/>
              <a:defRPr sz="1801"/>
            </a:lvl4pPr>
            <a:lvl5pPr marL="1647126" indent="0">
              <a:buNone/>
              <a:defRPr sz="1801"/>
            </a:lvl5pPr>
            <a:lvl6pPr marL="2058907" indent="0">
              <a:buNone/>
              <a:defRPr sz="1801"/>
            </a:lvl6pPr>
            <a:lvl7pPr marL="2470689" indent="0">
              <a:buNone/>
              <a:defRPr sz="1801"/>
            </a:lvl7pPr>
            <a:lvl8pPr marL="2882469" indent="0">
              <a:buNone/>
              <a:defRPr sz="1801"/>
            </a:lvl8pPr>
            <a:lvl9pPr marL="3294251" indent="0">
              <a:buNone/>
              <a:defRPr sz="1801"/>
            </a:lvl9pPr>
          </a:lstStyle>
          <a:p>
            <a:r>
              <a:rPr lang="en-US"/>
              <a:t>Click icon to add picture</a:t>
            </a:r>
            <a:endParaRPr lang="de-CH"/>
          </a:p>
        </p:txBody>
      </p:sp>
      <p:sp>
        <p:nvSpPr>
          <p:cNvPr id="4" name="Text Placeholder 3"/>
          <p:cNvSpPr>
            <a:spLocks noGrp="1"/>
          </p:cNvSpPr>
          <p:nvPr>
            <p:ph type="body" sz="half" idx="2" hasCustomPrompt="1"/>
          </p:nvPr>
        </p:nvSpPr>
        <p:spPr>
          <a:xfrm>
            <a:off x="2152302" y="5367338"/>
            <a:ext cx="6588443" cy="804862"/>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5" name="Footer Placeholder 4"/>
          <p:cNvSpPr>
            <a:spLocks noGrp="1"/>
          </p:cNvSpPr>
          <p:nvPr>
            <p:ph type="ftr" sz="quarter" idx="10"/>
          </p:nvPr>
        </p:nvSpPr>
        <p:spPr/>
        <p:txBody>
          <a:bodyPr/>
          <a:lstStyle/>
          <a:p>
            <a:r>
              <a:rPr lang="en-US"/>
              <a:t>Principles of New Technologies</a:t>
            </a:r>
            <a:endParaRPr lang="de-CH" dirty="0"/>
          </a:p>
        </p:txBody>
      </p:sp>
      <p:sp>
        <p:nvSpPr>
          <p:cNvPr id="6" name="Slide Number Placeholder 5"/>
          <p:cNvSpPr>
            <a:spLocks noGrp="1"/>
          </p:cNvSpPr>
          <p:nvPr>
            <p:ph type="sldNum" sz="quarter" idx="11"/>
          </p:nvPr>
        </p:nvSpPr>
        <p:spPr/>
        <p:txBody>
          <a:bodyPr/>
          <a:lstStyle/>
          <a:p>
            <a:fld id="{9F8E3E85-A5F1-45AC-BC8E-CB7307177C38}" type="slidenum">
              <a:rPr lang="de-CH" smtClean="0"/>
              <a:pPr/>
              <a:t>‹#›</a:t>
            </a:fld>
            <a:endParaRPr lang="de-CH" dirty="0"/>
          </a:p>
        </p:txBody>
      </p:sp>
      <p:sp>
        <p:nvSpPr>
          <p:cNvPr id="7" name="Title 1"/>
          <p:cNvSpPr txBox="1">
            <a:spLocks/>
          </p:cNvSpPr>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a:lstStyle>
          <a:p>
            <a:r>
              <a:rPr lang="en-US" kern="0" dirty="0"/>
              <a:t>Click to add title</a:t>
            </a:r>
            <a:endParaRPr lang="de-CH" kern="0" dirty="0"/>
          </a:p>
        </p:txBody>
      </p:sp>
    </p:spTree>
    <p:extLst>
      <p:ext uri="{BB962C8B-B14F-4D97-AF65-F5344CB8AC3E}">
        <p14:creationId xmlns:p14="http://schemas.microsoft.com/office/powerpoint/2010/main" val="385252404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Title and Vertical Text">
    <p:spTree>
      <p:nvGrpSpPr>
        <p:cNvPr id="1" name=""/>
        <p:cNvGrpSpPr/>
        <p:nvPr/>
      </p:nvGrpSpPr>
      <p:grpSpPr>
        <a:xfrm>
          <a:off x="0" y="0"/>
          <a:ext cx="0" cy="0"/>
          <a:chOff x="0" y="0"/>
          <a:chExt cx="0" cy="0"/>
        </a:xfrm>
      </p:grpSpPr>
      <p:sp>
        <p:nvSpPr>
          <p:cNvPr id="6" name="Rectangle 5"/>
          <p:cNvSpPr/>
          <p:nvPr/>
        </p:nvSpPr>
        <p:spPr bwMode="auto">
          <a:xfrm rot="5400000">
            <a:off x="-3185740" y="3185740"/>
            <a:ext cx="6858000"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sp>
        <p:nvSpPr>
          <p:cNvPr id="3" name="Vertical Text Placeholder 2"/>
          <p:cNvSpPr>
            <a:spLocks noGrp="1"/>
          </p:cNvSpPr>
          <p:nvPr>
            <p:ph type="body" orient="vert" idx="1" hasCustomPrompt="1"/>
          </p:nvPr>
        </p:nvSpPr>
        <p:spPr>
          <a:xfrm>
            <a:off x="749061" y="1556792"/>
            <a:ext cx="9682641" cy="5122187"/>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0"/>
          </p:nvPr>
        </p:nvSpPr>
        <p:spPr>
          <a:xfrm rot="5400000">
            <a:off x="-2056401" y="2469968"/>
            <a:ext cx="4578800" cy="363600"/>
          </a:xfrm>
        </p:spPr>
        <p:txBody>
          <a:bodyPr/>
          <a:lstStyle/>
          <a:p>
            <a:r>
              <a:rPr lang="en-US"/>
              <a:t>Principles of New Technologies</a:t>
            </a:r>
            <a:endParaRPr lang="de-CH" dirty="0"/>
          </a:p>
        </p:txBody>
      </p:sp>
      <p:sp>
        <p:nvSpPr>
          <p:cNvPr id="9" name="Slide Number Placeholder 8"/>
          <p:cNvSpPr>
            <a:spLocks noGrp="1"/>
          </p:cNvSpPr>
          <p:nvPr>
            <p:ph type="sldNum" sz="quarter" idx="11"/>
          </p:nvPr>
        </p:nvSpPr>
        <p:spPr>
          <a:xfrm rot="5400000">
            <a:off x="-75865" y="6188315"/>
            <a:ext cx="617727" cy="363600"/>
          </a:xfrm>
        </p:spPr>
        <p:txBody>
          <a:bodyPr/>
          <a:lstStyle/>
          <a:p>
            <a:fld id="{9F8E3E85-A5F1-45AC-BC8E-CB7307177C38}" type="slidenum">
              <a:rPr lang="de-CH" smtClean="0"/>
              <a:pPr/>
              <a:t>‹#›</a:t>
            </a:fld>
            <a:endParaRPr lang="de-CH" dirty="0"/>
          </a:p>
        </p:txBody>
      </p:sp>
      <p:sp>
        <p:nvSpPr>
          <p:cNvPr id="7" name="Oval 6"/>
          <p:cNvSpPr/>
          <p:nvPr/>
        </p:nvSpPr>
        <p:spPr bwMode="auto">
          <a:xfrm rot="5400000">
            <a:off x="84993" y="6224319"/>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sp>
        <p:nvSpPr>
          <p:cNvPr id="10" name="Title 1"/>
          <p:cNvSpPr txBox="1">
            <a:spLocks/>
          </p:cNvSpPr>
          <p:nvPr/>
        </p:nvSpPr>
        <p:spPr bwMode="auto">
          <a:xfrm>
            <a:off x="74906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a:lstStyle>
          <a:p>
            <a:r>
              <a:rPr lang="en-US" kern="0" dirty="0"/>
              <a:t>Click to add title</a:t>
            </a:r>
            <a:endParaRPr lang="de-CH" kern="0" dirty="0"/>
          </a:p>
        </p:txBody>
      </p:sp>
      <p:cxnSp>
        <p:nvCxnSpPr>
          <p:cNvPr id="11" name="Straight Connector 10"/>
          <p:cNvCxnSpPr/>
          <p:nvPr/>
        </p:nvCxnSpPr>
        <p:spPr bwMode="auto">
          <a:xfrm>
            <a:off x="749062" y="1196752"/>
            <a:ext cx="9682640"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77201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Vertical Title and Text">
    <p:bg>
      <p:bgRef idx="1001">
        <a:schemeClr val="bg1"/>
      </p:bgRef>
    </p:bg>
    <p:spTree>
      <p:nvGrpSpPr>
        <p:cNvPr id="1" name=""/>
        <p:cNvGrpSpPr/>
        <p:nvPr/>
      </p:nvGrpSpPr>
      <p:grpSpPr>
        <a:xfrm>
          <a:off x="0" y="0"/>
          <a:ext cx="0" cy="0"/>
          <a:chOff x="0" y="0"/>
          <a:chExt cx="0" cy="0"/>
        </a:xfrm>
      </p:grpSpPr>
      <p:sp>
        <p:nvSpPr>
          <p:cNvPr id="6" name="Rectangle 5"/>
          <p:cNvSpPr/>
          <p:nvPr/>
        </p:nvSpPr>
        <p:spPr bwMode="auto">
          <a:xfrm rot="5400000">
            <a:off x="-3185740" y="3185740"/>
            <a:ext cx="6858000"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sp>
        <p:nvSpPr>
          <p:cNvPr id="8" name="Footer Placeholder 7"/>
          <p:cNvSpPr>
            <a:spLocks noGrp="1"/>
          </p:cNvSpPr>
          <p:nvPr>
            <p:ph type="ftr" sz="quarter" idx="10"/>
          </p:nvPr>
        </p:nvSpPr>
        <p:spPr>
          <a:xfrm rot="5400000">
            <a:off x="-2056401" y="2469968"/>
            <a:ext cx="4578800" cy="363600"/>
          </a:xfrm>
        </p:spPr>
        <p:txBody>
          <a:bodyPr/>
          <a:lstStyle/>
          <a:p>
            <a:r>
              <a:rPr lang="en-US"/>
              <a:t>Principles of New Technologies</a:t>
            </a:r>
            <a:endParaRPr lang="de-CH" dirty="0"/>
          </a:p>
        </p:txBody>
      </p:sp>
      <p:sp>
        <p:nvSpPr>
          <p:cNvPr id="9" name="Slide Number Placeholder 8"/>
          <p:cNvSpPr>
            <a:spLocks noGrp="1"/>
          </p:cNvSpPr>
          <p:nvPr>
            <p:ph type="sldNum" sz="quarter" idx="11"/>
          </p:nvPr>
        </p:nvSpPr>
        <p:spPr>
          <a:xfrm rot="5400000">
            <a:off x="-75865" y="6188315"/>
            <a:ext cx="617727" cy="363600"/>
          </a:xfrm>
        </p:spPr>
        <p:txBody>
          <a:bodyPr/>
          <a:lstStyle/>
          <a:p>
            <a:fld id="{9F8E3E85-A5F1-45AC-BC8E-CB7307177C38}" type="slidenum">
              <a:rPr lang="de-CH" smtClean="0"/>
              <a:pPr/>
              <a:t>‹#›</a:t>
            </a:fld>
            <a:endParaRPr lang="de-CH" dirty="0"/>
          </a:p>
        </p:txBody>
      </p:sp>
      <p:sp>
        <p:nvSpPr>
          <p:cNvPr id="7" name="Oval 6"/>
          <p:cNvSpPr/>
          <p:nvPr/>
        </p:nvSpPr>
        <p:spPr bwMode="auto">
          <a:xfrm rot="5400000">
            <a:off x="84993" y="6224319"/>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cxnSp>
        <p:nvCxnSpPr>
          <p:cNvPr id="11" name="Straight Connector 10"/>
          <p:cNvCxnSpPr/>
          <p:nvPr/>
        </p:nvCxnSpPr>
        <p:spPr bwMode="auto">
          <a:xfrm flipH="1">
            <a:off x="9594825" y="362367"/>
            <a:ext cx="25490" cy="6153544"/>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9432462" y="5461622"/>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Vertical Title 1"/>
          <p:cNvSpPr>
            <a:spLocks noGrp="1"/>
          </p:cNvSpPr>
          <p:nvPr>
            <p:ph type="title" orient="vert" hasCustomPrompt="1"/>
          </p:nvPr>
        </p:nvSpPr>
        <p:spPr>
          <a:xfrm>
            <a:off x="10015883" y="362366"/>
            <a:ext cx="415819" cy="4570393"/>
          </a:xfrm>
        </p:spPr>
        <p:txBody>
          <a:bodyPr vert="eaVert"/>
          <a:lstStyle>
            <a:lvl1pPr>
              <a:defRPr/>
            </a:lvl1pPr>
          </a:lstStyle>
          <a:p>
            <a:r>
              <a:rPr lang="en-US" dirty="0"/>
              <a:t>Click to add title</a:t>
            </a:r>
            <a:endParaRPr lang="de-CH" dirty="0"/>
          </a:p>
        </p:txBody>
      </p:sp>
      <p:sp>
        <p:nvSpPr>
          <p:cNvPr id="15" name="Vertical Text Placeholder 2"/>
          <p:cNvSpPr>
            <a:spLocks noGrp="1"/>
          </p:cNvSpPr>
          <p:nvPr>
            <p:ph type="body" orient="vert" idx="1" hasCustomPrompt="1"/>
          </p:nvPr>
        </p:nvSpPr>
        <p:spPr>
          <a:xfrm>
            <a:off x="749062" y="362367"/>
            <a:ext cx="8485723" cy="6153543"/>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Tree>
    <p:extLst>
      <p:ext uri="{BB962C8B-B14F-4D97-AF65-F5344CB8AC3E}">
        <p14:creationId xmlns:p14="http://schemas.microsoft.com/office/powerpoint/2010/main" val="789782605"/>
      </p:ext>
    </p:extLst>
  </p:cSld>
  <p:clrMapOvr>
    <a:overrideClrMapping bg1="lt1" tx1="dk1" bg2="lt2" tx2="dk2" accent1="accent1" accent2="accent2" accent3="accent3" accent4="accent4" accent5="accent5" accent6="accent6" hlink="hlink" folHlink="folHlink"/>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 name="Title 1"/>
          <p:cNvSpPr>
            <a:spLocks noGrp="1"/>
          </p:cNvSpPr>
          <p:nvPr>
            <p:ph type="title" hasCustomPrompt="1"/>
          </p:nvPr>
        </p:nvSpPr>
        <p:spPr>
          <a:xfrm>
            <a:off x="867402" y="3668236"/>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2" y="4406900"/>
            <a:ext cx="9333627" cy="1500187"/>
          </a:xfrm>
        </p:spPr>
        <p:txBody>
          <a:bodyPr anchor="t"/>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t>Principles of New Technologies</a:t>
            </a:r>
            <a:endParaRPr lang="de-CH" dirty="0"/>
          </a:p>
        </p:txBody>
      </p:sp>
      <p:sp>
        <p:nvSpPr>
          <p:cNvPr id="9" name="Slide Number Placeholder 8"/>
          <p:cNvSpPr>
            <a:spLocks noGrp="1"/>
          </p:cNvSpPr>
          <p:nvPr>
            <p:ph type="sldNum" sz="quarter" idx="12"/>
          </p:nvPr>
        </p:nvSpPr>
        <p:spPr>
          <a:xfrm>
            <a:off x="5181506" y="6442788"/>
            <a:ext cx="617727" cy="363600"/>
          </a:xfrm>
        </p:spPr>
        <p:txBody>
          <a:bodyPr/>
          <a:lstStyle/>
          <a:p>
            <a:fld id="{9F8E3E85-A5F1-45AC-BC8E-CB7307177C38}" type="slidenum">
              <a:rPr lang="de-CH" smtClean="0"/>
              <a:pPr/>
              <a:t>‹#›</a:t>
            </a:fld>
            <a:endParaRPr lang="de-CH" dirty="0"/>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 name="Text Placeholder 4"/>
          <p:cNvSpPr>
            <a:spLocks noGrp="1"/>
          </p:cNvSpPr>
          <p:nvPr>
            <p:ph type="body" sz="quarter" idx="13" hasCustomPrompt="1"/>
          </p:nvPr>
        </p:nvSpPr>
        <p:spPr>
          <a:xfrm>
            <a:off x="866775" y="1125538"/>
            <a:ext cx="3255442" cy="2303462"/>
          </a:xfrm>
        </p:spPr>
        <p:txBody>
          <a:bodyPr/>
          <a:lstStyle>
            <a:lvl1pPr marL="0" indent="0">
              <a:buNone/>
              <a:defRPr sz="15000">
                <a:solidFill>
                  <a:srgbClr val="A7C138"/>
                </a:solidFill>
                <a:latin typeface="HelveticaNeue LT 77 BdCn" panose="020B0706030502030204" pitchFamily="34" charset="0"/>
              </a:defRPr>
            </a:lvl1pPr>
          </a:lstStyle>
          <a:p>
            <a:pPr lvl="0"/>
            <a:r>
              <a:rPr lang="en-US" dirty="0"/>
              <a:t>#</a:t>
            </a:r>
            <a:endParaRPr lang="de-CH" dirty="0"/>
          </a:p>
        </p:txBody>
      </p:sp>
    </p:spTree>
    <p:extLst>
      <p:ext uri="{BB962C8B-B14F-4D97-AF65-F5344CB8AC3E}">
        <p14:creationId xmlns:p14="http://schemas.microsoft.com/office/powerpoint/2010/main" val="1064969306"/>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6366674"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
        <p:nvSpPr>
          <p:cNvPr id="6" name="Picture Placeholder 5"/>
          <p:cNvSpPr>
            <a:spLocks noGrp="1"/>
          </p:cNvSpPr>
          <p:nvPr>
            <p:ph type="pic" sz="quarter" idx="14" hasCustomPrompt="1"/>
          </p:nvPr>
        </p:nvSpPr>
        <p:spPr>
          <a:xfrm>
            <a:off x="6930529" y="2636912"/>
            <a:ext cx="3501174" cy="3447979"/>
          </a:xfrm>
        </p:spPr>
        <p:txBody>
          <a:bodyPr/>
          <a:lstStyle>
            <a:lvl1pPr marL="0" indent="0">
              <a:buNone/>
              <a:defRPr baseline="0"/>
            </a:lvl1pPr>
          </a:lstStyle>
          <a:p>
            <a:r>
              <a:rPr lang="de-CH" dirty="0"/>
              <a:t>Click </a:t>
            </a:r>
            <a:r>
              <a:rPr lang="de-CH" dirty="0" err="1"/>
              <a:t>to</a:t>
            </a:r>
            <a:r>
              <a:rPr lang="de-CH" dirty="0"/>
              <a:t> </a:t>
            </a:r>
            <a:r>
              <a:rPr lang="de-CH" dirty="0" err="1"/>
              <a:t>add</a:t>
            </a:r>
            <a:r>
              <a:rPr lang="de-CH" dirty="0"/>
              <a:t> </a:t>
            </a:r>
            <a:r>
              <a:rPr lang="de-CH" dirty="0" err="1"/>
              <a:t>picture</a:t>
            </a:r>
            <a:endParaRPr lang="de-CH" dirty="0"/>
          </a:p>
        </p:txBody>
      </p:sp>
    </p:spTree>
    <p:extLst>
      <p:ext uri="{BB962C8B-B14F-4D97-AF65-F5344CB8AC3E}">
        <p14:creationId xmlns:p14="http://schemas.microsoft.com/office/powerpoint/2010/main" val="366118654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Content and Two Picture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dirty="0"/>
              <a:t>Click to Add Title</a:t>
            </a:r>
          </a:p>
        </p:txBody>
      </p:sp>
      <p:sp>
        <p:nvSpPr>
          <p:cNvPr id="3" name="Inhaltsplatzhalter 2"/>
          <p:cNvSpPr>
            <a:spLocks noGrp="1"/>
          </p:cNvSpPr>
          <p:nvPr>
            <p:ph sz="half" idx="1" hasCustomPrompt="1"/>
          </p:nvPr>
        </p:nvSpPr>
        <p:spPr>
          <a:xfrm>
            <a:off x="549037" y="1367856"/>
            <a:ext cx="4849826" cy="4436044"/>
          </a:xfrm>
        </p:spPr>
        <p:txBody>
          <a:bodyPr/>
          <a:lstStyle>
            <a:lvl1pPr>
              <a:defRPr sz="2200"/>
            </a:lvl1pPr>
            <a:lvl2pPr>
              <a:defRPr sz="2200"/>
            </a:lvl2pPr>
            <a:lvl3pPr>
              <a:defRPr sz="2200"/>
            </a:lvl3pPr>
            <a:lvl4pPr>
              <a:defRPr sz="2000"/>
            </a:lvl4pPr>
            <a:lvl5pPr>
              <a:defRPr sz="2000"/>
            </a:lvl5pPr>
            <a:lvl6pPr>
              <a:defRPr sz="1800"/>
            </a:lvl6pPr>
            <a:lvl7pPr>
              <a:defRPr sz="1800"/>
            </a:lvl7pPr>
            <a:lvl8pPr>
              <a:defRPr sz="1800"/>
            </a:lvl8pPr>
            <a:lvl9pPr>
              <a:defRPr sz="1800"/>
            </a:lvl9pPr>
          </a:lstStyle>
          <a:p>
            <a:pPr lvl="0"/>
            <a:r>
              <a:rPr lang="en-US" noProof="0"/>
              <a:t>Click to add text</a:t>
            </a:r>
          </a:p>
          <a:p>
            <a:pPr lvl="1"/>
            <a:r>
              <a:rPr lang="en-US" noProof="0"/>
              <a:t>Second level</a:t>
            </a:r>
          </a:p>
          <a:p>
            <a:pPr lvl="2"/>
            <a:r>
              <a:rPr lang="en-US" noProof="0"/>
              <a:t>Third level</a:t>
            </a:r>
          </a:p>
        </p:txBody>
      </p:sp>
      <p:sp>
        <p:nvSpPr>
          <p:cNvPr id="6" name="Bildplatzhalter 5"/>
          <p:cNvSpPr>
            <a:spLocks noGrp="1"/>
          </p:cNvSpPr>
          <p:nvPr>
            <p:ph type="pic" sz="quarter" idx="11"/>
          </p:nvPr>
        </p:nvSpPr>
        <p:spPr>
          <a:xfrm>
            <a:off x="5715000" y="1447799"/>
            <a:ext cx="5265738" cy="1839651"/>
          </a:xfrm>
        </p:spPr>
        <p:txBody>
          <a:bodyPr/>
          <a:lstStyle>
            <a:lvl1pPr marL="0" indent="0">
              <a:buNone/>
              <a:defRPr sz="2000"/>
            </a:lvl1pPr>
          </a:lstStyle>
          <a:p>
            <a:r>
              <a:rPr lang="en-US" noProof="0"/>
              <a:t>Click icon to add picture</a:t>
            </a:r>
          </a:p>
        </p:txBody>
      </p:sp>
      <p:sp>
        <p:nvSpPr>
          <p:cNvPr id="11" name="Textplatzhalter 10"/>
          <p:cNvSpPr>
            <a:spLocks noGrp="1"/>
          </p:cNvSpPr>
          <p:nvPr>
            <p:ph type="body" sz="quarter" idx="12" hasCustomPrompt="1"/>
          </p:nvPr>
        </p:nvSpPr>
        <p:spPr>
          <a:xfrm>
            <a:off x="5715001" y="5403850"/>
            <a:ext cx="4730750" cy="400050"/>
          </a:xfrm>
        </p:spPr>
        <p:txBody>
          <a:bodyPr/>
          <a:lstStyle>
            <a:lvl1pPr marL="0" indent="0">
              <a:buNone/>
              <a:defRPr sz="1400"/>
            </a:lvl1pPr>
          </a:lstStyle>
          <a:p>
            <a:pPr lvl="0"/>
            <a:r>
              <a:rPr lang="en-US" noProof="0"/>
              <a:t>Click to add caption</a:t>
            </a:r>
          </a:p>
        </p:txBody>
      </p:sp>
      <p:sp>
        <p:nvSpPr>
          <p:cNvPr id="12" name="Bildplatzhalter 5"/>
          <p:cNvSpPr>
            <a:spLocks noGrp="1"/>
          </p:cNvSpPr>
          <p:nvPr>
            <p:ph type="pic" sz="quarter" idx="13"/>
          </p:nvPr>
        </p:nvSpPr>
        <p:spPr>
          <a:xfrm>
            <a:off x="5715000" y="3465004"/>
            <a:ext cx="5265738" cy="1843596"/>
          </a:xfrm>
        </p:spPr>
        <p:txBody>
          <a:bodyPr/>
          <a:lstStyle>
            <a:lvl1pPr marL="0" indent="0">
              <a:buNone/>
              <a:defRPr sz="2000"/>
            </a:lvl1pPr>
          </a:lstStyle>
          <a:p>
            <a:r>
              <a:rPr lang="en-US" noProof="0"/>
              <a:t>Click icon to add picture</a:t>
            </a:r>
          </a:p>
        </p:txBody>
      </p:sp>
      <p:sp>
        <p:nvSpPr>
          <p:cNvPr id="10" name="Datumsplatzhalter 28"/>
          <p:cNvSpPr>
            <a:spLocks noGrp="1"/>
          </p:cNvSpPr>
          <p:nvPr>
            <p:ph type="dt" sz="half" idx="2"/>
          </p:nvPr>
        </p:nvSpPr>
        <p:spPr>
          <a:xfrm>
            <a:off x="804105" y="6438797"/>
            <a:ext cx="1887063" cy="197501"/>
          </a:xfrm>
          <a:prstGeom prst="rect">
            <a:avLst/>
          </a:prstGeom>
        </p:spPr>
        <p:txBody>
          <a:bodyPr vert="horz" lIns="91440" tIns="45720" rIns="91440" bIns="45720" rtlCol="0" anchor="ctr"/>
          <a:lstStyle>
            <a:lvl1pPr>
              <a:defRPr lang="de-DE" smtClean="0"/>
            </a:lvl1pPr>
          </a:lstStyle>
          <a:p>
            <a:endParaRPr lang="en-US">
              <a:solidFill>
                <a:srgbClr val="000000"/>
              </a:solidFill>
            </a:endParaRPr>
          </a:p>
        </p:txBody>
      </p:sp>
      <p:sp>
        <p:nvSpPr>
          <p:cNvPr id="17" name="Foliennummernplatzhalter 5"/>
          <p:cNvSpPr>
            <a:spLocks noGrp="1"/>
          </p:cNvSpPr>
          <p:nvPr>
            <p:ph type="sldNum" sz="quarter" idx="4"/>
          </p:nvPr>
        </p:nvSpPr>
        <p:spPr>
          <a:xfrm>
            <a:off x="457195" y="6438797"/>
            <a:ext cx="442215" cy="197501"/>
          </a:xfrm>
          <a:prstGeom prst="rect">
            <a:avLst/>
          </a:prstGeom>
        </p:spPr>
        <p:txBody>
          <a:bodyPr vert="horz" lIns="91440" tIns="45720" rIns="91440" bIns="45720" rtlCol="0" anchor="ctr"/>
          <a:lstStyle>
            <a:lvl1pPr>
              <a:defRPr lang="de-CH" smtClean="0"/>
            </a:lvl1pPr>
          </a:lstStyle>
          <a:p>
            <a:fld id="{C7A8B324-6722-4ABC-A8F4-F5E5E51C1240}" type="slidenum">
              <a:rPr lang="en-US">
                <a:solidFill>
                  <a:srgbClr val="000000"/>
                </a:solidFill>
              </a:rPr>
              <a:pPr/>
              <a:t>‹#›</a:t>
            </a:fld>
            <a:endParaRPr lang="en-US">
              <a:solidFill>
                <a:srgbClr val="000000"/>
              </a:solidFill>
            </a:endParaRPr>
          </a:p>
        </p:txBody>
      </p:sp>
      <p:sp>
        <p:nvSpPr>
          <p:cNvPr id="13" name="Fußzeilenplatzhalter 29"/>
          <p:cNvSpPr>
            <a:spLocks noGrp="1"/>
          </p:cNvSpPr>
          <p:nvPr>
            <p:ph type="ftr" sz="quarter" idx="3"/>
          </p:nvPr>
        </p:nvSpPr>
        <p:spPr>
          <a:xfrm>
            <a:off x="464703" y="6003561"/>
            <a:ext cx="4946590" cy="223779"/>
          </a:xfrm>
          <a:prstGeom prst="rect">
            <a:avLst/>
          </a:prstGeom>
        </p:spPr>
        <p:txBody>
          <a:bodyPr vert="horz" lIns="91440" tIns="45720" rIns="91440" bIns="45720" rtlCol="0" anchor="ctr"/>
          <a:lstStyle>
            <a:lvl1pPr algn="l">
              <a:defRPr sz="800">
                <a:solidFill>
                  <a:schemeClr val="bg1">
                    <a:lumMod val="75000"/>
                  </a:schemeClr>
                </a:solidFill>
                <a:latin typeface="Arial Narrow" pitchFamily="34" charset="0"/>
              </a:defRPr>
            </a:lvl1pPr>
          </a:lstStyle>
          <a:p>
            <a:r>
              <a:rPr lang="en-US">
                <a:solidFill>
                  <a:srgbClr val="FFFFFF">
                    <a:lumMod val="75000"/>
                  </a:srgbClr>
                </a:solidFill>
              </a:rPr>
              <a:t>Principles of New Technologies</a:t>
            </a:r>
          </a:p>
        </p:txBody>
      </p:sp>
      <p:sp>
        <p:nvSpPr>
          <p:cNvPr id="15" name="Textfeld 7"/>
          <p:cNvSpPr txBox="1"/>
          <p:nvPr userDrawn="1"/>
        </p:nvSpPr>
        <p:spPr>
          <a:xfrm>
            <a:off x="-1164300" y="57954"/>
            <a:ext cx="1080628" cy="5216813"/>
          </a:xfrm>
          <a:prstGeom prst="rect">
            <a:avLst/>
          </a:prstGeom>
          <a:noFill/>
        </p:spPr>
        <p:txBody>
          <a:bodyPr wrap="square" rtlCol="0">
            <a:spAutoFit/>
          </a:bodyPr>
          <a:lstStyle/>
          <a:p>
            <a:r>
              <a:rPr lang="en-US" sz="900" b="1">
                <a:solidFill>
                  <a:srgbClr val="000000"/>
                </a:solidFill>
              </a:rPr>
              <a:t>Fonts</a:t>
            </a:r>
          </a:p>
          <a:p>
            <a:r>
              <a:rPr lang="en-US" sz="900">
                <a:solidFill>
                  <a:srgbClr val="000000"/>
                </a:solidFill>
              </a:rPr>
              <a:t>Title:</a:t>
            </a:r>
            <a:br>
              <a:rPr lang="en-US" sz="900">
                <a:solidFill>
                  <a:srgbClr val="000000"/>
                </a:solidFill>
              </a:rPr>
            </a:br>
            <a:r>
              <a:rPr lang="en-US" sz="900">
                <a:solidFill>
                  <a:srgbClr val="000000"/>
                </a:solidFill>
              </a:rPr>
              <a:t>Arial Narrow, bold</a:t>
            </a:r>
            <a:br>
              <a:rPr lang="en-US" sz="900">
                <a:solidFill>
                  <a:srgbClr val="000000"/>
                </a:solidFill>
              </a:rPr>
            </a:br>
            <a:r>
              <a:rPr lang="en-US" sz="900">
                <a:solidFill>
                  <a:srgbClr val="000000"/>
                </a:solidFill>
              </a:rPr>
              <a:t>24 pt., black</a:t>
            </a:r>
          </a:p>
          <a:p>
            <a:endParaRPr lang="en-US" sz="900">
              <a:solidFill>
                <a:srgbClr val="000000"/>
              </a:solidFill>
            </a:endParaRPr>
          </a:p>
          <a:p>
            <a:r>
              <a:rPr lang="en-US" sz="900">
                <a:solidFill>
                  <a:srgbClr val="000000"/>
                </a:solidFill>
              </a:rPr>
              <a:t>Text:</a:t>
            </a:r>
            <a:br>
              <a:rPr lang="en-US" sz="900">
                <a:solidFill>
                  <a:srgbClr val="000000"/>
                </a:solidFill>
              </a:rPr>
            </a:br>
            <a:r>
              <a:rPr lang="en-US" sz="900">
                <a:solidFill>
                  <a:srgbClr val="000000"/>
                </a:solidFill>
              </a:rPr>
              <a:t>Arial Narrow, normal</a:t>
            </a:r>
            <a:br>
              <a:rPr lang="en-US" sz="900">
                <a:solidFill>
                  <a:srgbClr val="000000"/>
                </a:solidFill>
              </a:rPr>
            </a:br>
            <a:r>
              <a:rPr lang="en-US" sz="900">
                <a:solidFill>
                  <a:srgbClr val="000000"/>
                </a:solidFill>
              </a:rPr>
              <a:t>22 pt., black</a:t>
            </a:r>
          </a:p>
          <a:p>
            <a:endParaRPr lang="en-US" sz="900">
              <a:solidFill>
                <a:srgbClr val="000000"/>
              </a:solidFill>
            </a:endParaRPr>
          </a:p>
          <a:p>
            <a:pPr>
              <a:defRPr/>
            </a:pPr>
            <a:r>
              <a:rPr lang="en-US" sz="900">
                <a:solidFill>
                  <a:srgbClr val="000000"/>
                </a:solidFill>
              </a:rPr>
              <a:t>Minimal Size:</a:t>
            </a:r>
            <a:br>
              <a:rPr lang="en-US" sz="900" b="1">
                <a:solidFill>
                  <a:srgbClr val="000000"/>
                </a:solidFill>
              </a:rPr>
            </a:br>
            <a:r>
              <a:rPr lang="en-US" sz="900">
                <a:solidFill>
                  <a:srgbClr val="000000"/>
                </a:solidFill>
              </a:rPr>
              <a:t>Arial Narrow, normal</a:t>
            </a:r>
            <a:br>
              <a:rPr lang="en-US" sz="900">
                <a:solidFill>
                  <a:srgbClr val="000000"/>
                </a:solidFill>
              </a:rPr>
            </a:br>
            <a:r>
              <a:rPr lang="en-US" sz="900">
                <a:solidFill>
                  <a:srgbClr val="000000"/>
                </a:solidFill>
              </a:rPr>
              <a:t>18 pt.</a:t>
            </a:r>
          </a:p>
          <a:p>
            <a:endParaRPr lang="en-US" sz="900" b="1">
              <a:solidFill>
                <a:srgbClr val="000000"/>
              </a:solidFill>
            </a:endParaRPr>
          </a:p>
          <a:p>
            <a:r>
              <a:rPr lang="en-US" sz="900" b="1">
                <a:solidFill>
                  <a:srgbClr val="000000"/>
                </a:solidFill>
              </a:rPr>
              <a:t>Slide Title</a:t>
            </a:r>
          </a:p>
          <a:p>
            <a:r>
              <a:rPr lang="en-US" sz="900">
                <a:solidFill>
                  <a:srgbClr val="000000"/>
                </a:solidFill>
              </a:rPr>
              <a:t>The Slide Title has to be written with  capital first letters (excl. prepositions)</a:t>
            </a:r>
          </a:p>
          <a:p>
            <a:endParaRPr lang="en-US" sz="900">
              <a:solidFill>
                <a:srgbClr val="000000"/>
              </a:solidFill>
            </a:endParaRPr>
          </a:p>
          <a:p>
            <a:r>
              <a:rPr lang="en-US" sz="900" b="1">
                <a:solidFill>
                  <a:srgbClr val="000000"/>
                </a:solidFill>
              </a:rPr>
              <a:t>Forms &amp; Effects</a:t>
            </a:r>
          </a:p>
          <a:p>
            <a:r>
              <a:rPr lang="en-US" sz="900">
                <a:solidFill>
                  <a:srgbClr val="000000"/>
                </a:solidFill>
              </a:rPr>
              <a:t>Please use borders only when needed and avoid using 3D effects.</a:t>
            </a:r>
          </a:p>
          <a:p>
            <a:endParaRPr lang="en-US" sz="900" b="1">
              <a:solidFill>
                <a:srgbClr val="000000"/>
              </a:solidFill>
            </a:endParaRPr>
          </a:p>
          <a:p>
            <a:r>
              <a:rPr lang="en-US" sz="900" b="1">
                <a:solidFill>
                  <a:srgbClr val="000000"/>
                </a:solidFill>
              </a:rPr>
              <a:t>Pictures &amp; Videos</a:t>
            </a:r>
            <a:br>
              <a:rPr lang="en-US" sz="900" b="1">
                <a:solidFill>
                  <a:srgbClr val="000000"/>
                </a:solidFill>
              </a:rPr>
            </a:br>
            <a:r>
              <a:rPr lang="en-US" sz="900">
                <a:solidFill>
                  <a:srgbClr val="000000"/>
                </a:solidFill>
              </a:rPr>
              <a:t>Pictures and videos to be bled-off (randabfallend).</a:t>
            </a:r>
          </a:p>
          <a:p>
            <a:endParaRPr lang="en-US" sz="900">
              <a:solidFill>
                <a:srgbClr val="000000"/>
              </a:solidFill>
            </a:endParaRPr>
          </a:p>
          <a:p>
            <a:r>
              <a:rPr lang="en-US" sz="900" b="1">
                <a:solidFill>
                  <a:srgbClr val="000000"/>
                </a:solidFill>
              </a:rPr>
              <a:t>Note</a:t>
            </a:r>
            <a:br>
              <a:rPr lang="en-US" sz="900">
                <a:solidFill>
                  <a:srgbClr val="000000"/>
                </a:solidFill>
              </a:rPr>
            </a:br>
            <a:r>
              <a:rPr lang="en-US" sz="900">
                <a:solidFill>
                  <a:srgbClr val="000000"/>
                </a:solidFill>
              </a:rPr>
              <a:t>Please only use bold to highlight text. Italics and underlined text should not be used.</a:t>
            </a:r>
          </a:p>
        </p:txBody>
      </p:sp>
    </p:spTree>
    <p:extLst>
      <p:ext uri="{BB962C8B-B14F-4D97-AF65-F5344CB8AC3E}">
        <p14:creationId xmlns:p14="http://schemas.microsoft.com/office/powerpoint/2010/main" val="423780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Inhalt_1 Bild quadratisch">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en-US" noProof="0"/>
              <a:t>Click to Add Title</a:t>
            </a:r>
          </a:p>
        </p:txBody>
      </p:sp>
      <p:sp>
        <p:nvSpPr>
          <p:cNvPr id="3" name="Inhaltsplatzhalter 2"/>
          <p:cNvSpPr>
            <a:spLocks noGrp="1"/>
          </p:cNvSpPr>
          <p:nvPr>
            <p:ph sz="half" idx="1" hasCustomPrompt="1"/>
          </p:nvPr>
        </p:nvSpPr>
        <p:spPr>
          <a:xfrm>
            <a:off x="549037" y="1367856"/>
            <a:ext cx="4849826" cy="4436044"/>
          </a:xfrm>
        </p:spPr>
        <p:txBody>
          <a:bodyPr/>
          <a:lstStyle>
            <a:lvl1pPr>
              <a:defRPr sz="2200"/>
            </a:lvl1pPr>
            <a:lvl2pPr>
              <a:defRPr sz="2200"/>
            </a:lvl2pPr>
            <a:lvl3pPr>
              <a:defRPr sz="2200"/>
            </a:lvl3pPr>
            <a:lvl4pPr>
              <a:defRPr sz="2000"/>
            </a:lvl4pPr>
            <a:lvl5pPr>
              <a:defRPr sz="2000"/>
            </a:lvl5pPr>
            <a:lvl6pPr>
              <a:defRPr sz="1800"/>
            </a:lvl6pPr>
            <a:lvl7pPr>
              <a:defRPr sz="1800"/>
            </a:lvl7pPr>
            <a:lvl8pPr>
              <a:defRPr sz="1800"/>
            </a:lvl8pPr>
            <a:lvl9pPr>
              <a:defRPr sz="1800"/>
            </a:lvl9pPr>
          </a:lstStyle>
          <a:p>
            <a:pPr lvl="0"/>
            <a:r>
              <a:rPr lang="en-US" noProof="0"/>
              <a:t>Click to add text</a:t>
            </a:r>
          </a:p>
          <a:p>
            <a:pPr lvl="1"/>
            <a:r>
              <a:rPr lang="en-US" noProof="0"/>
              <a:t>Second level</a:t>
            </a:r>
          </a:p>
          <a:p>
            <a:pPr lvl="2"/>
            <a:r>
              <a:rPr lang="en-US" noProof="0"/>
              <a:t>Third level</a:t>
            </a:r>
          </a:p>
        </p:txBody>
      </p:sp>
      <p:sp>
        <p:nvSpPr>
          <p:cNvPr id="6" name="Bildplatzhalter 5"/>
          <p:cNvSpPr>
            <a:spLocks noGrp="1"/>
          </p:cNvSpPr>
          <p:nvPr>
            <p:ph type="pic" sz="quarter" idx="11"/>
          </p:nvPr>
        </p:nvSpPr>
        <p:spPr>
          <a:xfrm>
            <a:off x="5715000" y="1447800"/>
            <a:ext cx="5264150" cy="3860800"/>
          </a:xfrm>
        </p:spPr>
        <p:txBody>
          <a:bodyPr/>
          <a:lstStyle>
            <a:lvl1pPr>
              <a:defRPr sz="2000"/>
            </a:lvl1pPr>
          </a:lstStyle>
          <a:p>
            <a:r>
              <a:rPr lang="en-US" noProof="0"/>
              <a:t>Click icon to add picture</a:t>
            </a:r>
          </a:p>
        </p:txBody>
      </p:sp>
      <p:sp>
        <p:nvSpPr>
          <p:cNvPr id="11" name="Textplatzhalter 10"/>
          <p:cNvSpPr>
            <a:spLocks noGrp="1"/>
          </p:cNvSpPr>
          <p:nvPr>
            <p:ph type="body" sz="quarter" idx="12" hasCustomPrompt="1"/>
          </p:nvPr>
        </p:nvSpPr>
        <p:spPr>
          <a:xfrm>
            <a:off x="5715001" y="5403850"/>
            <a:ext cx="4730750" cy="400050"/>
          </a:xfrm>
        </p:spPr>
        <p:txBody>
          <a:bodyPr/>
          <a:lstStyle>
            <a:lvl1pPr marL="0" indent="0">
              <a:buNone/>
              <a:defRPr sz="1400"/>
            </a:lvl1pPr>
          </a:lstStyle>
          <a:p>
            <a:pPr lvl="0"/>
            <a:r>
              <a:rPr lang="en-US" noProof="0"/>
              <a:t>Click to add caption</a:t>
            </a:r>
          </a:p>
        </p:txBody>
      </p:sp>
      <p:sp>
        <p:nvSpPr>
          <p:cNvPr id="9" name="Datumsplatzhalter 28"/>
          <p:cNvSpPr>
            <a:spLocks noGrp="1"/>
          </p:cNvSpPr>
          <p:nvPr>
            <p:ph type="dt" sz="half" idx="2"/>
          </p:nvPr>
        </p:nvSpPr>
        <p:spPr>
          <a:xfrm>
            <a:off x="804105" y="6438797"/>
            <a:ext cx="1887063" cy="197501"/>
          </a:xfrm>
          <a:prstGeom prst="rect">
            <a:avLst/>
          </a:prstGeom>
        </p:spPr>
        <p:txBody>
          <a:bodyPr vert="horz" lIns="91440" tIns="45720" rIns="91440" bIns="45720" rtlCol="0" anchor="ctr"/>
          <a:lstStyle>
            <a:lvl1pPr>
              <a:defRPr lang="de-DE" smtClean="0"/>
            </a:lvl1pPr>
          </a:lstStyle>
          <a:p>
            <a:endParaRPr lang="en-US" noProof="0"/>
          </a:p>
        </p:txBody>
      </p:sp>
      <p:sp>
        <p:nvSpPr>
          <p:cNvPr id="15" name="Foliennummernplatzhalter 5"/>
          <p:cNvSpPr>
            <a:spLocks noGrp="1"/>
          </p:cNvSpPr>
          <p:nvPr>
            <p:ph type="sldNum" sz="quarter" idx="4"/>
          </p:nvPr>
        </p:nvSpPr>
        <p:spPr>
          <a:xfrm>
            <a:off x="457195" y="6438797"/>
            <a:ext cx="442215" cy="197501"/>
          </a:xfrm>
          <a:prstGeom prst="rect">
            <a:avLst/>
          </a:prstGeom>
        </p:spPr>
        <p:txBody>
          <a:bodyPr vert="horz" lIns="91440" tIns="45720" rIns="91440" bIns="45720" rtlCol="0" anchor="ctr"/>
          <a:lstStyle>
            <a:lvl1pPr>
              <a:defRPr lang="de-CH" smtClean="0"/>
            </a:lvl1pPr>
          </a:lstStyle>
          <a:p>
            <a:fld id="{C7A8B324-6722-4ABC-A8F4-F5E5E51C1240}" type="slidenum">
              <a:rPr lang="en-US" noProof="0" smtClean="0"/>
              <a:pPr/>
              <a:t>‹#›</a:t>
            </a:fld>
            <a:endParaRPr lang="en-US" noProof="0"/>
          </a:p>
        </p:txBody>
      </p:sp>
      <p:sp>
        <p:nvSpPr>
          <p:cNvPr id="12" name="Fußzeilenplatzhalter 29"/>
          <p:cNvSpPr>
            <a:spLocks noGrp="1"/>
          </p:cNvSpPr>
          <p:nvPr>
            <p:ph type="ftr" sz="quarter" idx="3"/>
          </p:nvPr>
        </p:nvSpPr>
        <p:spPr>
          <a:xfrm>
            <a:off x="464703" y="6003561"/>
            <a:ext cx="4946590" cy="223779"/>
          </a:xfrm>
          <a:prstGeom prst="rect">
            <a:avLst/>
          </a:prstGeom>
        </p:spPr>
        <p:txBody>
          <a:bodyPr vert="horz" lIns="91440" tIns="45720" rIns="91440" bIns="45720" rtlCol="0" anchor="ctr"/>
          <a:lstStyle>
            <a:lvl1pPr algn="l">
              <a:defRPr sz="800">
                <a:solidFill>
                  <a:schemeClr val="bg1">
                    <a:lumMod val="75000"/>
                  </a:schemeClr>
                </a:solidFill>
                <a:latin typeface="Arial Narrow" pitchFamily="34" charset="0"/>
              </a:defRPr>
            </a:lvl1pPr>
          </a:lstStyle>
          <a:p>
            <a:r>
              <a:rPr lang="en-US" noProof="0"/>
              <a:t>Principles of New Technologies</a:t>
            </a:r>
          </a:p>
        </p:txBody>
      </p:sp>
      <p:sp>
        <p:nvSpPr>
          <p:cNvPr id="10" name="Textfeld 7"/>
          <p:cNvSpPr txBox="1"/>
          <p:nvPr userDrawn="1"/>
        </p:nvSpPr>
        <p:spPr>
          <a:xfrm>
            <a:off x="-1164300" y="57954"/>
            <a:ext cx="1080628" cy="5216813"/>
          </a:xfrm>
          <a:prstGeom prst="rect">
            <a:avLst/>
          </a:prstGeom>
          <a:noFill/>
        </p:spPr>
        <p:txBody>
          <a:bodyPr wrap="square" rtlCol="0">
            <a:spAutoFit/>
          </a:bodyPr>
          <a:lstStyle/>
          <a:p>
            <a:r>
              <a:rPr lang="en-US" sz="900" b="1" noProof="0"/>
              <a:t>Fonts</a:t>
            </a:r>
          </a:p>
          <a:p>
            <a:r>
              <a:rPr lang="en-US" sz="900" noProof="0"/>
              <a:t>Title:</a:t>
            </a:r>
            <a:br>
              <a:rPr lang="en-US" sz="900" noProof="0"/>
            </a:br>
            <a:r>
              <a:rPr lang="en-US" sz="900" noProof="0"/>
              <a:t>Arial</a:t>
            </a:r>
            <a:r>
              <a:rPr lang="en-US" sz="900" baseline="0" noProof="0"/>
              <a:t> Narrow, bold</a:t>
            </a:r>
            <a:br>
              <a:rPr lang="en-US" sz="900" baseline="0" noProof="0"/>
            </a:br>
            <a:r>
              <a:rPr lang="en-US" sz="900" baseline="0" noProof="0"/>
              <a:t>24 pt., black</a:t>
            </a:r>
          </a:p>
          <a:p>
            <a:endParaRPr lang="en-US" sz="900" baseline="0" noProof="0"/>
          </a:p>
          <a:p>
            <a:r>
              <a:rPr lang="en-US" sz="900" b="0" baseline="0" noProof="0"/>
              <a:t>Text:</a:t>
            </a:r>
            <a:br>
              <a:rPr lang="en-US" sz="900" baseline="0" noProof="0"/>
            </a:br>
            <a:r>
              <a:rPr lang="en-US" sz="900" baseline="0" noProof="0"/>
              <a:t>Arial Narrow, normal</a:t>
            </a:r>
            <a:br>
              <a:rPr lang="en-US" sz="900" baseline="0" noProof="0"/>
            </a:br>
            <a:r>
              <a:rPr lang="en-US" sz="900" baseline="0" noProof="0"/>
              <a:t>22 pt., black</a:t>
            </a:r>
          </a:p>
          <a:p>
            <a:endParaRPr lang="en-US" sz="900" baseline="0" noProof="0"/>
          </a:p>
          <a:p>
            <a:pPr marL="0" marR="0" indent="0" algn="l" defTabSz="914400" rtl="0" eaLnBrk="1" fontAlgn="auto" latinLnBrk="0" hangingPunct="1">
              <a:lnSpc>
                <a:spcPct val="100000"/>
              </a:lnSpc>
              <a:spcBef>
                <a:spcPts val="0"/>
              </a:spcBef>
              <a:spcAft>
                <a:spcPts val="0"/>
              </a:spcAft>
              <a:buClrTx/>
              <a:buSzTx/>
              <a:buFontTx/>
              <a:buNone/>
              <a:tabLst/>
              <a:defRPr/>
            </a:pPr>
            <a:r>
              <a:rPr lang="en-US" sz="900" b="0" baseline="0" noProof="0"/>
              <a:t>Minimal Size:</a:t>
            </a:r>
            <a:br>
              <a:rPr lang="en-US" sz="900" b="1" baseline="0" noProof="0"/>
            </a:br>
            <a:r>
              <a:rPr lang="en-US" sz="900" baseline="0" noProof="0"/>
              <a:t>Arial Narrow, normal</a:t>
            </a:r>
            <a:br>
              <a:rPr lang="en-US" sz="900" baseline="0" noProof="0"/>
            </a:br>
            <a:r>
              <a:rPr lang="en-US" sz="900" baseline="0" noProof="0"/>
              <a:t>18 pt.</a:t>
            </a:r>
          </a:p>
          <a:p>
            <a:endParaRPr lang="en-US" sz="900" b="1" baseline="0" noProof="0"/>
          </a:p>
          <a:p>
            <a:r>
              <a:rPr lang="en-US" sz="900" b="1" baseline="0" noProof="0"/>
              <a:t>Slide Title</a:t>
            </a:r>
          </a:p>
          <a:p>
            <a:r>
              <a:rPr lang="en-US" sz="900" baseline="0" noProof="0"/>
              <a:t>The Slide Title has to be written with  capital first letters (excl. prepositions)</a:t>
            </a:r>
          </a:p>
          <a:p>
            <a:endParaRPr lang="en-US" sz="900" baseline="0" noProof="0"/>
          </a:p>
          <a:p>
            <a:r>
              <a:rPr lang="en-US" sz="900" b="1" baseline="0" noProof="0"/>
              <a:t>Forms &amp; Effects</a:t>
            </a:r>
          </a:p>
          <a:p>
            <a:r>
              <a:rPr lang="en-US" sz="900" b="0" baseline="0" noProof="0"/>
              <a:t>Please use borders only when needed and avoid using 3D effects.</a:t>
            </a:r>
          </a:p>
          <a:p>
            <a:endParaRPr lang="en-US" sz="900" b="1" baseline="0" noProof="0"/>
          </a:p>
          <a:p>
            <a:r>
              <a:rPr lang="en-US" sz="900" b="1" baseline="0" noProof="0"/>
              <a:t>Pictures &amp; Videos</a:t>
            </a:r>
            <a:br>
              <a:rPr lang="en-US" sz="900" b="1" baseline="0" noProof="0"/>
            </a:br>
            <a:r>
              <a:rPr lang="en-US" sz="900" b="0" baseline="0" noProof="0"/>
              <a:t>Pictures and videos to be bled-off (randabfallend).</a:t>
            </a:r>
          </a:p>
          <a:p>
            <a:endParaRPr lang="en-US" sz="900" baseline="0" noProof="0"/>
          </a:p>
          <a:p>
            <a:r>
              <a:rPr lang="en-US" sz="900" b="1" baseline="0" noProof="0"/>
              <a:t>Note</a:t>
            </a:r>
            <a:br>
              <a:rPr lang="en-US" sz="900" baseline="0" noProof="0"/>
            </a:br>
            <a:r>
              <a:rPr lang="en-US" sz="900" baseline="0" noProof="0"/>
              <a:t>Please only use bold to highlight text. Italics and underlined text should not be used.</a:t>
            </a:r>
            <a:endParaRPr lang="en-US" sz="900" noProof="0"/>
          </a:p>
        </p:txBody>
      </p:sp>
    </p:spTree>
    <p:extLst>
      <p:ext uri="{BB962C8B-B14F-4D97-AF65-F5344CB8AC3E}">
        <p14:creationId xmlns:p14="http://schemas.microsoft.com/office/powerpoint/2010/main" val="175113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el Bild gross randangeschnitten">
    <p:spTree>
      <p:nvGrpSpPr>
        <p:cNvPr id="1" name=""/>
        <p:cNvGrpSpPr/>
        <p:nvPr/>
      </p:nvGrpSpPr>
      <p:grpSpPr>
        <a:xfrm>
          <a:off x="0" y="0"/>
          <a:ext cx="0" cy="0"/>
          <a:chOff x="0" y="0"/>
          <a:chExt cx="0" cy="0"/>
        </a:xfrm>
      </p:grpSpPr>
      <p:sp>
        <p:nvSpPr>
          <p:cNvPr id="8" name="Textfeld 7"/>
          <p:cNvSpPr txBox="1"/>
          <p:nvPr userDrawn="1"/>
        </p:nvSpPr>
        <p:spPr>
          <a:xfrm>
            <a:off x="-1164300" y="57954"/>
            <a:ext cx="1080628" cy="4247317"/>
          </a:xfrm>
          <a:prstGeom prst="rect">
            <a:avLst/>
          </a:prstGeom>
          <a:noFill/>
        </p:spPr>
        <p:txBody>
          <a:bodyPr wrap="square" rtlCol="0">
            <a:spAutoFit/>
          </a:bodyPr>
          <a:lstStyle/>
          <a:p>
            <a:r>
              <a:rPr lang="en-US" sz="900" b="1" noProof="0" dirty="0"/>
              <a:t>Fonts</a:t>
            </a:r>
          </a:p>
          <a:p>
            <a:r>
              <a:rPr lang="en-US" sz="900" noProof="0" dirty="0"/>
              <a:t>Title:</a:t>
            </a:r>
            <a:br>
              <a:rPr lang="en-US" sz="900" noProof="0" dirty="0"/>
            </a:br>
            <a:r>
              <a:rPr lang="en-US" sz="900" noProof="0" dirty="0"/>
              <a:t>Arial</a:t>
            </a:r>
            <a:r>
              <a:rPr lang="en-US" sz="900" baseline="0" noProof="0" dirty="0"/>
              <a:t> Narrow, bold</a:t>
            </a:r>
            <a:br>
              <a:rPr lang="en-US" sz="900" baseline="0" noProof="0" dirty="0"/>
            </a:br>
            <a:r>
              <a:rPr lang="en-US" sz="900" baseline="0" noProof="0" dirty="0"/>
              <a:t>24 pt., black</a:t>
            </a:r>
          </a:p>
          <a:p>
            <a:endParaRPr lang="en-US" sz="900" baseline="0" noProof="0" dirty="0"/>
          </a:p>
          <a:p>
            <a:r>
              <a:rPr lang="en-US" sz="900" b="0" baseline="0" noProof="0" dirty="0"/>
              <a:t>Text:</a:t>
            </a:r>
            <a:br>
              <a:rPr lang="en-US" sz="900" baseline="0" noProof="0" dirty="0"/>
            </a:br>
            <a:r>
              <a:rPr lang="en-US" sz="900" baseline="0" noProof="0" dirty="0"/>
              <a:t>Arial Narrow, normal</a:t>
            </a:r>
            <a:br>
              <a:rPr lang="en-US" sz="900" baseline="0" noProof="0" dirty="0"/>
            </a:br>
            <a:r>
              <a:rPr lang="en-US" sz="900" baseline="0" noProof="0" dirty="0"/>
              <a:t>22 pt., black</a:t>
            </a:r>
          </a:p>
          <a:p>
            <a:endParaRPr lang="de-CH" sz="900" baseline="0" noProof="0" dirty="0"/>
          </a:p>
          <a:p>
            <a:r>
              <a:rPr lang="de-CH" sz="900" b="1" baseline="0" noProof="0" dirty="0"/>
              <a:t>Slide Title</a:t>
            </a:r>
          </a:p>
          <a:p>
            <a:r>
              <a:rPr lang="de-CH" sz="900" baseline="0" noProof="0" dirty="0"/>
              <a:t>The Slide Title </a:t>
            </a:r>
            <a:r>
              <a:rPr lang="de-CH" sz="900" baseline="0" noProof="0" dirty="0" err="1"/>
              <a:t>has</a:t>
            </a:r>
            <a:r>
              <a:rPr lang="de-CH" sz="900" baseline="0" noProof="0" dirty="0"/>
              <a:t> </a:t>
            </a:r>
            <a:r>
              <a:rPr lang="de-CH" sz="900" baseline="0" noProof="0" dirty="0" err="1"/>
              <a:t>to</a:t>
            </a:r>
            <a:r>
              <a:rPr lang="de-CH" sz="900" baseline="0" noProof="0" dirty="0"/>
              <a:t> </a:t>
            </a:r>
            <a:r>
              <a:rPr lang="de-CH" sz="900" baseline="0" noProof="0" dirty="0" err="1"/>
              <a:t>be</a:t>
            </a:r>
            <a:r>
              <a:rPr lang="de-CH" sz="900" baseline="0" noProof="0" dirty="0"/>
              <a:t> </a:t>
            </a:r>
            <a:r>
              <a:rPr lang="de-CH" sz="900" baseline="0" noProof="0" dirty="0" err="1"/>
              <a:t>written</a:t>
            </a:r>
            <a:r>
              <a:rPr lang="de-CH" sz="900" baseline="0" noProof="0" dirty="0"/>
              <a:t> in </a:t>
            </a:r>
            <a:r>
              <a:rPr lang="de-CH" sz="900" baseline="0" noProof="0" dirty="0" err="1"/>
              <a:t>capital</a:t>
            </a:r>
            <a:r>
              <a:rPr lang="de-CH" sz="900" baseline="0" noProof="0" dirty="0"/>
              <a:t> </a:t>
            </a:r>
            <a:r>
              <a:rPr lang="de-CH" sz="900" baseline="0" noProof="0" dirty="0" err="1"/>
              <a:t>letters</a:t>
            </a:r>
            <a:r>
              <a:rPr lang="de-CH" sz="900" baseline="0" noProof="0" dirty="0"/>
              <a:t> (excl. </a:t>
            </a:r>
            <a:r>
              <a:rPr lang="de-CH" sz="900" baseline="0" noProof="0" dirty="0" err="1"/>
              <a:t>prepositions</a:t>
            </a:r>
            <a:r>
              <a:rPr lang="de-CH" sz="900" baseline="0" noProof="0" dirty="0"/>
              <a:t>)</a:t>
            </a:r>
            <a:endParaRPr lang="en-US" sz="900" baseline="0" noProof="0" dirty="0"/>
          </a:p>
          <a:p>
            <a:endParaRPr lang="en-US" sz="900" baseline="0" noProof="0" dirty="0"/>
          </a:p>
          <a:p>
            <a:r>
              <a:rPr lang="en-US" sz="900" b="1" baseline="0" noProof="0" dirty="0"/>
              <a:t>Minimal Size</a:t>
            </a:r>
            <a:br>
              <a:rPr lang="en-US" sz="900" b="1" baseline="0" noProof="0" dirty="0"/>
            </a:br>
            <a:r>
              <a:rPr lang="en-US" sz="900" baseline="0" noProof="0" dirty="0"/>
              <a:t>Arial Narrow, normal</a:t>
            </a:r>
            <a:br>
              <a:rPr lang="en-US" sz="900" baseline="0" noProof="0" dirty="0"/>
            </a:br>
            <a:r>
              <a:rPr lang="en-US" sz="900" baseline="0" noProof="0" dirty="0"/>
              <a:t>18 pt.</a:t>
            </a:r>
          </a:p>
          <a:p>
            <a:endParaRPr lang="en-US" sz="900" baseline="0" noProof="0" dirty="0"/>
          </a:p>
          <a:p>
            <a:r>
              <a:rPr lang="en-US" sz="900" b="1" baseline="0" noProof="0" dirty="0"/>
              <a:t>Pictures &amp; Videos</a:t>
            </a:r>
            <a:br>
              <a:rPr lang="en-US" sz="900" b="1" baseline="0" noProof="0" dirty="0"/>
            </a:br>
            <a:r>
              <a:rPr lang="en-US" sz="900" b="0" baseline="0" noProof="0" dirty="0"/>
              <a:t>Pictures and videos to be bled-off (</a:t>
            </a:r>
            <a:r>
              <a:rPr lang="en-US" sz="900" b="0" baseline="0" noProof="0" dirty="0" err="1"/>
              <a:t>randabfallend</a:t>
            </a:r>
            <a:r>
              <a:rPr lang="en-US" sz="900" b="0" baseline="0" noProof="0" dirty="0"/>
              <a:t>).</a:t>
            </a:r>
          </a:p>
          <a:p>
            <a:endParaRPr lang="en-US" sz="900" baseline="0" noProof="0" dirty="0"/>
          </a:p>
          <a:p>
            <a:r>
              <a:rPr lang="en-US" sz="900" b="1" baseline="0" noProof="0" dirty="0"/>
              <a:t>Note</a:t>
            </a:r>
            <a:br>
              <a:rPr lang="en-US" sz="900" baseline="0" noProof="0" dirty="0"/>
            </a:br>
            <a:r>
              <a:rPr lang="en-US" sz="900" baseline="0" noProof="0" dirty="0"/>
              <a:t>Please only use bold to highlight text. Italics and underlined text should not be used.</a:t>
            </a:r>
            <a:endParaRPr lang="en-US" sz="900" noProof="0" dirty="0"/>
          </a:p>
        </p:txBody>
      </p:sp>
      <p:sp>
        <p:nvSpPr>
          <p:cNvPr id="2" name="Titel 1"/>
          <p:cNvSpPr>
            <a:spLocks noGrp="1"/>
          </p:cNvSpPr>
          <p:nvPr>
            <p:ph type="title"/>
          </p:nvPr>
        </p:nvSpPr>
        <p:spPr/>
        <p:txBody>
          <a:bodyPr/>
          <a:lstStyle/>
          <a:p>
            <a:r>
              <a:rPr lang="de-DE" dirty="0"/>
              <a:t>Titelmasterformat durch Klicken bearbeiten</a:t>
            </a:r>
            <a:endParaRPr lang="de-CH" dirty="0"/>
          </a:p>
        </p:txBody>
      </p:sp>
      <p:sp>
        <p:nvSpPr>
          <p:cNvPr id="6" name="Bildplatzhalter 5"/>
          <p:cNvSpPr>
            <a:spLocks noGrp="1"/>
          </p:cNvSpPr>
          <p:nvPr>
            <p:ph type="pic" sz="quarter" idx="11"/>
          </p:nvPr>
        </p:nvSpPr>
        <p:spPr>
          <a:xfrm>
            <a:off x="0" y="1447800"/>
            <a:ext cx="10979150" cy="4795602"/>
          </a:xfrm>
        </p:spPr>
        <p:txBody>
          <a:bodyPr/>
          <a:lstStyle>
            <a:lvl1pPr>
              <a:defRPr sz="2000"/>
            </a:lvl1pPr>
          </a:lstStyle>
          <a:p>
            <a:endParaRPr lang="de-CH" dirty="0"/>
          </a:p>
        </p:txBody>
      </p:sp>
      <p:sp>
        <p:nvSpPr>
          <p:cNvPr id="9" name="Datumsplatzhalter 28"/>
          <p:cNvSpPr>
            <a:spLocks noGrp="1"/>
          </p:cNvSpPr>
          <p:nvPr>
            <p:ph type="dt" sz="half" idx="2"/>
          </p:nvPr>
        </p:nvSpPr>
        <p:spPr>
          <a:xfrm>
            <a:off x="804105" y="6438797"/>
            <a:ext cx="1887063" cy="197501"/>
          </a:xfrm>
          <a:prstGeom prst="rect">
            <a:avLst/>
          </a:prstGeom>
        </p:spPr>
        <p:txBody>
          <a:bodyPr vert="horz" lIns="91440" tIns="45720" rIns="91440" bIns="45720" rtlCol="0" anchor="ctr"/>
          <a:lstStyle>
            <a:lvl1pPr>
              <a:defRPr lang="de-DE" smtClean="0"/>
            </a:lvl1pPr>
          </a:lstStyle>
          <a:p>
            <a:endParaRPr lang="de-CH" dirty="0"/>
          </a:p>
        </p:txBody>
      </p:sp>
      <p:sp>
        <p:nvSpPr>
          <p:cNvPr id="15" name="Foliennummernplatzhalter 5"/>
          <p:cNvSpPr>
            <a:spLocks noGrp="1"/>
          </p:cNvSpPr>
          <p:nvPr>
            <p:ph type="sldNum" sz="quarter" idx="4"/>
          </p:nvPr>
        </p:nvSpPr>
        <p:spPr>
          <a:xfrm>
            <a:off x="457195" y="6438797"/>
            <a:ext cx="442215" cy="197501"/>
          </a:xfrm>
          <a:prstGeom prst="rect">
            <a:avLst/>
          </a:prstGeom>
        </p:spPr>
        <p:txBody>
          <a:bodyPr vert="horz" lIns="91440" tIns="45720" rIns="91440" bIns="45720" rtlCol="0" anchor="ctr"/>
          <a:lstStyle>
            <a:lvl1pPr>
              <a:defRPr lang="de-CH" smtClean="0"/>
            </a:lvl1pPr>
          </a:lstStyle>
          <a:p>
            <a:fld id="{C7A8B324-6722-4ABC-A8F4-F5E5E51C1240}" type="slidenum">
              <a:rPr lang="de-CH" smtClean="0"/>
              <a:pPr/>
              <a:t>‹#›</a:t>
            </a:fld>
            <a:endParaRPr lang="de-CH"/>
          </a:p>
        </p:txBody>
      </p:sp>
      <p:sp>
        <p:nvSpPr>
          <p:cNvPr id="11" name="Fußzeilenplatzhalter 29"/>
          <p:cNvSpPr>
            <a:spLocks noGrp="1"/>
          </p:cNvSpPr>
          <p:nvPr>
            <p:ph type="ftr" sz="quarter" idx="3"/>
          </p:nvPr>
        </p:nvSpPr>
        <p:spPr>
          <a:xfrm>
            <a:off x="464703" y="6003561"/>
            <a:ext cx="4946590" cy="223779"/>
          </a:xfrm>
          <a:prstGeom prst="rect">
            <a:avLst/>
          </a:prstGeom>
        </p:spPr>
        <p:txBody>
          <a:bodyPr vert="horz" lIns="91440" tIns="45720" rIns="91440" bIns="45720" rtlCol="0" anchor="ctr"/>
          <a:lstStyle>
            <a:lvl1pPr algn="l">
              <a:defRPr sz="800">
                <a:solidFill>
                  <a:schemeClr val="bg1">
                    <a:lumMod val="75000"/>
                  </a:schemeClr>
                </a:solidFill>
                <a:latin typeface="Arial Narrow" pitchFamily="34" charset="0"/>
              </a:defRPr>
            </a:lvl1pPr>
          </a:lstStyle>
          <a:p>
            <a:r>
              <a:rPr lang="de-CH"/>
              <a:t>Principles of New Technologies</a:t>
            </a:r>
            <a:endParaRPr lang="de-CH" dirty="0"/>
          </a:p>
        </p:txBody>
      </p:sp>
    </p:spTree>
    <p:extLst>
      <p:ext uri="{BB962C8B-B14F-4D97-AF65-F5344CB8AC3E}">
        <p14:creationId xmlns:p14="http://schemas.microsoft.com/office/powerpoint/2010/main" val="2877327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6366674"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
        <p:nvSpPr>
          <p:cNvPr id="6" name="Picture Placeholder 5"/>
          <p:cNvSpPr>
            <a:spLocks noGrp="1"/>
          </p:cNvSpPr>
          <p:nvPr>
            <p:ph type="pic" sz="quarter" idx="14" hasCustomPrompt="1"/>
          </p:nvPr>
        </p:nvSpPr>
        <p:spPr>
          <a:xfrm>
            <a:off x="6930529" y="2636912"/>
            <a:ext cx="3501174" cy="3447979"/>
          </a:xfrm>
        </p:spPr>
        <p:txBody>
          <a:bodyPr/>
          <a:lstStyle>
            <a:lvl1pPr marL="0" indent="0">
              <a:buNone/>
              <a:defRPr baseline="0"/>
            </a:lvl1pPr>
          </a:lstStyle>
          <a:p>
            <a:r>
              <a:rPr lang="de-CH" dirty="0"/>
              <a:t>Click </a:t>
            </a:r>
            <a:r>
              <a:rPr lang="de-CH" dirty="0" err="1"/>
              <a:t>to</a:t>
            </a:r>
            <a:r>
              <a:rPr lang="de-CH" dirty="0"/>
              <a:t> </a:t>
            </a:r>
            <a:r>
              <a:rPr lang="de-CH" dirty="0" err="1"/>
              <a:t>add</a:t>
            </a:r>
            <a:r>
              <a:rPr lang="de-CH" dirty="0"/>
              <a:t> </a:t>
            </a:r>
            <a:r>
              <a:rPr lang="de-CH" dirty="0" err="1"/>
              <a:t>picture</a:t>
            </a:r>
            <a:endParaRPr lang="de-CH" dirty="0"/>
          </a:p>
        </p:txBody>
      </p:sp>
    </p:spTree>
    <p:extLst>
      <p:ext uri="{BB962C8B-B14F-4D97-AF65-F5344CB8AC3E}">
        <p14:creationId xmlns:p14="http://schemas.microsoft.com/office/powerpoint/2010/main" val="65634587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115888"/>
            <a:ext cx="5774006" cy="310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Rectangle 3"/>
          <p:cNvSpPr>
            <a:spLocks noGrp="1" noChangeArrowheads="1"/>
          </p:cNvSpPr>
          <p:nvPr>
            <p:ph type="subTitle" sz="quarter" idx="1" hasCustomPrompt="1"/>
          </p:nvPr>
        </p:nvSpPr>
        <p:spPr>
          <a:xfrm>
            <a:off x="480408" y="3933353"/>
            <a:ext cx="9507108" cy="1439863"/>
          </a:xfrm>
          <a:solidFill>
            <a:srgbClr val="413F43"/>
          </a:solidFill>
        </p:spPr>
        <p:txBody>
          <a:bodyPr anchor="ctr"/>
          <a:lstStyle>
            <a:lvl1pPr marL="0" indent="0" algn="ctr">
              <a:buFont typeface="Times" pitchFamily="18" charset="0"/>
              <a:buNone/>
              <a:defRPr sz="5400" b="1" baseline="0">
                <a:solidFill>
                  <a:schemeClr val="bg1"/>
                </a:solidFill>
                <a:latin typeface="HelveticaNeue LT 77 BdCn" panose="020B0706030502030204" pitchFamily="34" charset="0"/>
              </a:defRPr>
            </a:lvl1pPr>
          </a:lstStyle>
          <a:p>
            <a:pPr lvl="0"/>
            <a:r>
              <a:rPr lang="en-US" noProof="0" dirty="0">
                <a:sym typeface="Wingdings" pitchFamily="2" charset="2"/>
              </a:rPr>
              <a:t>Click to change title</a:t>
            </a:r>
          </a:p>
        </p:txBody>
      </p:sp>
    </p:spTree>
    <p:extLst>
      <p:ext uri="{BB962C8B-B14F-4D97-AF65-F5344CB8AC3E}">
        <p14:creationId xmlns:p14="http://schemas.microsoft.com/office/powerpoint/2010/main" val="1257638519"/>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Agenda">
    <p:spTree>
      <p:nvGrpSpPr>
        <p:cNvPr id="1" name=""/>
        <p:cNvGrpSpPr/>
        <p:nvPr/>
      </p:nvGrpSpPr>
      <p:grpSpPr>
        <a:xfrm>
          <a:off x="0" y="0"/>
          <a:ext cx="0" cy="0"/>
          <a:chOff x="0" y="0"/>
          <a:chExt cx="0" cy="0"/>
        </a:xfrm>
      </p:grpSpPr>
      <p:sp>
        <p:nvSpPr>
          <p:cNvPr id="14" name="Rechteck 14"/>
          <p:cNvSpPr/>
          <p:nvPr userDrawn="1"/>
        </p:nvSpPr>
        <p:spPr>
          <a:xfrm>
            <a:off x="360413" y="3994123"/>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5" name="Rechteck 14"/>
          <p:cNvSpPr/>
          <p:nvPr/>
        </p:nvSpPr>
        <p:spPr>
          <a:xfrm>
            <a:off x="360413" y="3992400"/>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6" name="Rechteck 14"/>
          <p:cNvSpPr/>
          <p:nvPr userDrawn="1"/>
        </p:nvSpPr>
        <p:spPr>
          <a:xfrm>
            <a:off x="360413" y="3384927"/>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8" name="Rechteck 14"/>
          <p:cNvSpPr/>
          <p:nvPr userDrawn="1"/>
        </p:nvSpPr>
        <p:spPr>
          <a:xfrm>
            <a:off x="360413" y="2775731"/>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1" name="Rechteck 14"/>
          <p:cNvSpPr/>
          <p:nvPr userDrawn="1"/>
        </p:nvSpPr>
        <p:spPr>
          <a:xfrm>
            <a:off x="360413" y="2166535"/>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7" name="Rechteck 14"/>
          <p:cNvSpPr/>
          <p:nvPr userDrawn="1"/>
        </p:nvSpPr>
        <p:spPr>
          <a:xfrm>
            <a:off x="360414" y="1557339"/>
            <a:ext cx="10203710" cy="431501"/>
          </a:xfrm>
          <a:prstGeom prst="rect">
            <a:avLst/>
          </a:prstGeom>
          <a:gradFill>
            <a:gsLst>
              <a:gs pos="100000">
                <a:srgbClr val="B6CE28">
                  <a:alpha val="50000"/>
                </a:srgbClr>
              </a:gs>
              <a:gs pos="100000">
                <a:schemeClr val="bg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5" name="Rechteck 14"/>
          <p:cNvSpPr/>
          <p:nvPr userDrawn="1"/>
        </p:nvSpPr>
        <p:spPr>
          <a:xfrm>
            <a:off x="360000" y="4603319"/>
            <a:ext cx="10204123"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3" name="Rechteck 14"/>
          <p:cNvSpPr/>
          <p:nvPr/>
        </p:nvSpPr>
        <p:spPr>
          <a:xfrm>
            <a:off x="360000" y="5817600"/>
            <a:ext cx="1020240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2" name="Rechteck 14"/>
          <p:cNvSpPr/>
          <p:nvPr/>
        </p:nvSpPr>
        <p:spPr>
          <a:xfrm>
            <a:off x="360413" y="5209200"/>
            <a:ext cx="1020240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6" name="Rechteck 14"/>
          <p:cNvSpPr/>
          <p:nvPr/>
        </p:nvSpPr>
        <p:spPr>
          <a:xfrm>
            <a:off x="360413" y="4600800"/>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4" name="Rechteck 14"/>
          <p:cNvSpPr/>
          <p:nvPr/>
        </p:nvSpPr>
        <p:spPr>
          <a:xfrm>
            <a:off x="360413" y="3384927"/>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0" name="Rechteck 14"/>
          <p:cNvSpPr/>
          <p:nvPr/>
        </p:nvSpPr>
        <p:spPr>
          <a:xfrm>
            <a:off x="360413" y="2775731"/>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9" name="Rechteck 14"/>
          <p:cNvSpPr/>
          <p:nvPr/>
        </p:nvSpPr>
        <p:spPr>
          <a:xfrm>
            <a:off x="360413" y="2166535"/>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7" name="Rechteck 14"/>
          <p:cNvSpPr/>
          <p:nvPr/>
        </p:nvSpPr>
        <p:spPr>
          <a:xfrm>
            <a:off x="360414" y="1557339"/>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 name="Title 1"/>
          <p:cNvSpPr>
            <a:spLocks noGrp="1"/>
          </p:cNvSpPr>
          <p:nvPr>
            <p:ph type="title" hasCustomPrompt="1"/>
          </p:nvPr>
        </p:nvSpPr>
        <p:spPr/>
        <p:txBody>
          <a:bodyPr/>
          <a:lstStyle>
            <a:lvl1pPr>
              <a:defRPr b="1" baseline="0">
                <a:solidFill>
                  <a:srgbClr val="A7C138"/>
                </a:solidFill>
              </a:defRPr>
            </a:lvl1pPr>
          </a:lstStyle>
          <a:p>
            <a:r>
              <a:rPr lang="en-US" dirty="0"/>
              <a:t>Click to add title</a:t>
            </a:r>
            <a:endParaRPr lang="de-CH" dirty="0"/>
          </a:p>
        </p:txBody>
      </p:sp>
      <p:sp>
        <p:nvSpPr>
          <p:cNvPr id="17" name="Content Placeholder 16"/>
          <p:cNvSpPr>
            <a:spLocks noGrp="1"/>
          </p:cNvSpPr>
          <p:nvPr>
            <p:ph sz="quarter" idx="10" hasCustomPrompt="1"/>
          </p:nvPr>
        </p:nvSpPr>
        <p:spPr>
          <a:xfrm>
            <a:off x="492836" y="1557337"/>
            <a:ext cx="9938865" cy="4525200"/>
          </a:xfrm>
        </p:spPr>
        <p:txBody>
          <a:bodyPr/>
          <a:lstStyle>
            <a:lvl1pPr marL="770400" indent="-411782">
              <a:spcBef>
                <a:spcPts val="1400"/>
              </a:spcBef>
              <a:buClrTx/>
              <a:buSzPct val="100000"/>
              <a:buFont typeface="+mj-lt"/>
              <a:buAutoNum type="arabicPeriod"/>
              <a:defRPr sz="2800" baseline="0">
                <a:solidFill>
                  <a:schemeClr val="tx1"/>
                </a:solidFill>
                <a:latin typeface="HelveticaNeue LT 77 BdCn" panose="020B0706030502030204" pitchFamily="34" charset="0"/>
              </a:defRPr>
            </a:lvl1pPr>
            <a:lvl3pPr marL="654960">
              <a:defRPr/>
            </a:lvl3pPr>
            <a:lvl4pPr marL="862471">
              <a:defRPr/>
            </a:lvl4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endParaRPr lang="en-US" dirty="0"/>
          </a:p>
          <a:p>
            <a:pPr lvl="0"/>
            <a:endParaRPr lang="en-US" dirty="0"/>
          </a:p>
          <a:p>
            <a:pPr lvl="0"/>
            <a:endParaRPr lang="en-US" dirty="0"/>
          </a:p>
          <a:p>
            <a:pPr lvl="0"/>
            <a:endParaRPr lang="en-US" dirty="0"/>
          </a:p>
          <a:p>
            <a:pPr lvl="0"/>
            <a:endParaRPr lang="en-US" dirty="0"/>
          </a:p>
        </p:txBody>
      </p:sp>
      <p:sp>
        <p:nvSpPr>
          <p:cNvPr id="22" name="Footer Placeholder 21"/>
          <p:cNvSpPr>
            <a:spLocks noGrp="1"/>
          </p:cNvSpPr>
          <p:nvPr>
            <p:ph type="ftr" sz="quarter" idx="12"/>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23" name="Slide Number Placeholder 22"/>
          <p:cNvSpPr>
            <a:spLocks noGrp="1"/>
          </p:cNvSpPr>
          <p:nvPr>
            <p:ph type="sldNum" sz="quarter" idx="13"/>
          </p:nvPr>
        </p:nvSpPr>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73598399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339879024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1558928"/>
            <a:ext cx="9939856" cy="3670271"/>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5" name="Text Placeholder 4"/>
          <p:cNvSpPr>
            <a:spLocks noGrp="1"/>
          </p:cNvSpPr>
          <p:nvPr>
            <p:ph type="body" sz="quarter" idx="13" hasCustomPrompt="1"/>
          </p:nvPr>
        </p:nvSpPr>
        <p:spPr>
          <a:xfrm>
            <a:off x="478502" y="5301208"/>
            <a:ext cx="9953201" cy="791617"/>
          </a:xfrm>
          <a:ln>
            <a:solidFill>
              <a:srgbClr val="413F43"/>
            </a:solidFill>
          </a:ln>
        </p:spPr>
        <p:txBody>
          <a:bodyPr anchor="ctr"/>
          <a:lstStyle>
            <a:lvl1pPr marL="720000" indent="0">
              <a:buNone/>
              <a:defRPr baseline="0"/>
            </a:lvl1pPr>
          </a:lstStyle>
          <a:p>
            <a:pPr lvl="0"/>
            <a:r>
              <a:rPr lang="de-CH" dirty="0"/>
              <a:t>Add Key Message </a:t>
            </a:r>
            <a:r>
              <a:rPr lang="de-CH" dirty="0" err="1"/>
              <a:t>here</a:t>
            </a:r>
            <a:endParaRPr lang="de-CH" dirty="0"/>
          </a:p>
        </p:txBody>
      </p:sp>
      <p:sp>
        <p:nvSpPr>
          <p:cNvPr id="7" name="Oval 6"/>
          <p:cNvSpPr/>
          <p:nvPr userDrawn="1"/>
        </p:nvSpPr>
        <p:spPr bwMode="auto">
          <a:xfrm>
            <a:off x="593825" y="5480992"/>
            <a:ext cx="432048" cy="432048"/>
          </a:xfrm>
          <a:prstGeom prst="ellipse">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3000" b="0" i="0" u="none" strike="noStrike" cap="none" normalizeH="0" baseline="0" dirty="0">
                <a:ln>
                  <a:noFill/>
                </a:ln>
                <a:solidFill>
                  <a:schemeClr val="bg1"/>
                </a:solidFill>
                <a:effectLst/>
                <a:latin typeface="HelveticaNeue LT 77 BdCn" panose="020B0706030502030204" pitchFamily="34" charset="0"/>
              </a:rPr>
              <a:t>!</a:t>
            </a:r>
          </a:p>
        </p:txBody>
      </p:sp>
    </p:spTree>
    <p:extLst>
      <p:ext uri="{BB962C8B-B14F-4D97-AF65-F5344CB8AC3E}">
        <p14:creationId xmlns:p14="http://schemas.microsoft.com/office/powerpoint/2010/main" val="3032341642"/>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9939856"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t>Basic Knowledge - A Movement Therapy Perspective</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Tree>
    <p:extLst>
      <p:ext uri="{BB962C8B-B14F-4D97-AF65-F5344CB8AC3E}">
        <p14:creationId xmlns:p14="http://schemas.microsoft.com/office/powerpoint/2010/main" val="3460032664"/>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3"/>
            <a:ext cx="9939856" cy="2592288"/>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t>Basic Knowledge - A Movement Therapy Perspective</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
        <p:nvSpPr>
          <p:cNvPr id="7" name="Text Placeholder 4"/>
          <p:cNvSpPr>
            <a:spLocks noGrp="1"/>
          </p:cNvSpPr>
          <p:nvPr>
            <p:ph type="body" sz="quarter" idx="14" hasCustomPrompt="1"/>
          </p:nvPr>
        </p:nvSpPr>
        <p:spPr>
          <a:xfrm>
            <a:off x="478502" y="5301208"/>
            <a:ext cx="9953201" cy="791617"/>
          </a:xfrm>
          <a:ln>
            <a:solidFill>
              <a:srgbClr val="413F43"/>
            </a:solidFill>
          </a:ln>
        </p:spPr>
        <p:txBody>
          <a:bodyPr anchor="ctr"/>
          <a:lstStyle>
            <a:lvl1pPr marL="720000" indent="0">
              <a:buNone/>
              <a:defRPr baseline="0"/>
            </a:lvl1pPr>
          </a:lstStyle>
          <a:p>
            <a:pPr lvl="0"/>
            <a:r>
              <a:rPr lang="de-CH" dirty="0"/>
              <a:t>Add Key Message </a:t>
            </a:r>
            <a:r>
              <a:rPr lang="de-CH" dirty="0" err="1"/>
              <a:t>here</a:t>
            </a:r>
            <a:endParaRPr lang="de-CH" dirty="0"/>
          </a:p>
        </p:txBody>
      </p:sp>
      <p:sp>
        <p:nvSpPr>
          <p:cNvPr id="8" name="Oval 7"/>
          <p:cNvSpPr/>
          <p:nvPr userDrawn="1"/>
        </p:nvSpPr>
        <p:spPr bwMode="auto">
          <a:xfrm>
            <a:off x="593825" y="5480992"/>
            <a:ext cx="432048" cy="432048"/>
          </a:xfrm>
          <a:prstGeom prst="ellipse">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3000" b="0" i="0" u="none" strike="noStrike" cap="none" normalizeH="0" baseline="0" dirty="0">
                <a:ln>
                  <a:noFill/>
                </a:ln>
                <a:solidFill>
                  <a:schemeClr val="bg1"/>
                </a:solidFill>
                <a:effectLst/>
                <a:latin typeface="HelveticaNeue LT 77 BdCn" panose="020B0706030502030204" pitchFamily="34" charset="0"/>
              </a:rPr>
              <a:t>!</a:t>
            </a:r>
          </a:p>
        </p:txBody>
      </p:sp>
    </p:spTree>
    <p:extLst>
      <p:ext uri="{BB962C8B-B14F-4D97-AF65-F5344CB8AC3E}">
        <p14:creationId xmlns:p14="http://schemas.microsoft.com/office/powerpoint/2010/main" val="668652681"/>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952277487"/>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49038" y="1535115"/>
            <a:ext cx="4851732"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4" name="Content Placeholder 3"/>
          <p:cNvSpPr>
            <a:spLocks noGrp="1"/>
          </p:cNvSpPr>
          <p:nvPr>
            <p:ph sz="half" idx="2" hasCustomPrompt="1"/>
          </p:nvPr>
        </p:nvSpPr>
        <p:spPr>
          <a:xfrm>
            <a:off x="549038" y="2025895"/>
            <a:ext cx="4851732"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5" name="Text Placeholder 4"/>
          <p:cNvSpPr>
            <a:spLocks noGrp="1"/>
          </p:cNvSpPr>
          <p:nvPr>
            <p:ph type="body" sz="quarter" idx="3" hasCustomPrompt="1"/>
          </p:nvPr>
        </p:nvSpPr>
        <p:spPr>
          <a:xfrm>
            <a:off x="5578065" y="1535115"/>
            <a:ext cx="4853638"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6" name="Content Placeholder 5"/>
          <p:cNvSpPr>
            <a:spLocks noGrp="1"/>
          </p:cNvSpPr>
          <p:nvPr>
            <p:ph sz="quarter" idx="4" hasCustomPrompt="1"/>
          </p:nvPr>
        </p:nvSpPr>
        <p:spPr>
          <a:xfrm>
            <a:off x="5578065" y="2025895"/>
            <a:ext cx="4853638"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3" name="Title 1"/>
          <p:cNvSpPr>
            <a:spLocks noGrp="1"/>
          </p:cNvSpPr>
          <p:nvPr>
            <p:ph type="title" hasCustomPrompt="1"/>
          </p:nvPr>
        </p:nvSpPr>
        <p:spPr>
          <a:xfrm>
            <a:off x="478502" y="388938"/>
            <a:ext cx="8557731" cy="416140"/>
          </a:xfrm>
        </p:spPr>
        <p:txBody>
          <a:bodyPr/>
          <a:lstStyle>
            <a:lvl1pPr>
              <a:defRPr/>
            </a:lvl1pPr>
          </a:lstStyle>
          <a:p>
            <a:r>
              <a:rPr lang="en-US" dirty="0"/>
              <a:t>Click to add title</a:t>
            </a:r>
            <a:endParaRPr lang="de-CH" dirty="0"/>
          </a:p>
        </p:txBody>
      </p:sp>
    </p:spTree>
    <p:extLst>
      <p:ext uri="{BB962C8B-B14F-4D97-AF65-F5344CB8AC3E}">
        <p14:creationId xmlns:p14="http://schemas.microsoft.com/office/powerpoint/2010/main" val="884459991"/>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and Pictur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de-CH" dirty="0"/>
              <a:t>Click icon to add picture</a:t>
            </a:r>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816162615"/>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d. and Picture Right">
    <p:spTree>
      <p:nvGrpSpPr>
        <p:cNvPr id="1" name=""/>
        <p:cNvGrpSpPr/>
        <p:nvPr/>
      </p:nvGrpSpPr>
      <p:grpSpPr>
        <a:xfrm>
          <a:off x="0" y="0"/>
          <a:ext cx="0" cy="0"/>
          <a:chOff x="0" y="0"/>
          <a:chExt cx="0" cy="0"/>
        </a:xfrm>
      </p:grpSpPr>
      <p:sp>
        <p:nvSpPr>
          <p:cNvPr id="13" name="Rounded Rectangle 12"/>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025895"/>
            <a:ext cx="4851732" cy="405899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Tree>
    <p:extLst>
      <p:ext uri="{BB962C8B-B14F-4D97-AF65-F5344CB8AC3E}">
        <p14:creationId xmlns:p14="http://schemas.microsoft.com/office/powerpoint/2010/main" val="303904121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1810691479"/>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Prod., Ref. and Picture Right">
    <p:spTree>
      <p:nvGrpSpPr>
        <p:cNvPr id="1" name=""/>
        <p:cNvGrpSpPr/>
        <p:nvPr/>
      </p:nvGrpSpPr>
      <p:grpSpPr>
        <a:xfrm>
          <a:off x="0" y="0"/>
          <a:ext cx="0" cy="0"/>
          <a:chOff x="0" y="0"/>
          <a:chExt cx="0" cy="0"/>
        </a:xfrm>
      </p:grpSpPr>
      <p:sp>
        <p:nvSpPr>
          <p:cNvPr id="13" name="Rounded Rectangle 12"/>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596947"/>
            <a:ext cx="4851732" cy="2920287"/>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Text Placeholder 10"/>
          <p:cNvSpPr>
            <a:spLocks noGrp="1"/>
          </p:cNvSpPr>
          <p:nvPr>
            <p:ph type="body" sz="quarter" idx="16" hasCustomPrompt="1"/>
          </p:nvPr>
        </p:nvSpPr>
        <p:spPr>
          <a:xfrm>
            <a:off x="1212934" y="5661026"/>
            <a:ext cx="4187835" cy="423863"/>
          </a:xfrm>
        </p:spPr>
        <p:txBody>
          <a:bodyPr>
            <a:normAutofit/>
          </a:bodyPr>
          <a:lstStyle>
            <a:lvl1pPr marL="0" indent="0">
              <a:buNone/>
              <a:defRPr sz="1300"/>
            </a:lvl1pPr>
          </a:lstStyle>
          <a:p>
            <a:pPr lvl="0"/>
            <a:r>
              <a:rPr lang="en-US" dirty="0"/>
              <a:t>Click to add key reference</a:t>
            </a:r>
            <a:endParaRPr lang="de-CH" dirty="0"/>
          </a:p>
        </p:txBody>
      </p:sp>
      <p:grpSp>
        <p:nvGrpSpPr>
          <p:cNvPr id="26" name="Group 25"/>
          <p:cNvGrpSpPr/>
          <p:nvPr userDrawn="1"/>
        </p:nvGrpSpPr>
        <p:grpSpPr>
          <a:xfrm>
            <a:off x="554860" y="5603484"/>
            <a:ext cx="538945" cy="538945"/>
            <a:chOff x="554860" y="5603484"/>
            <a:chExt cx="538945" cy="538945"/>
          </a:xfrm>
        </p:grpSpPr>
        <p:grpSp>
          <p:nvGrpSpPr>
            <p:cNvPr id="3" name="Group 2"/>
            <p:cNvGrpSpPr/>
            <p:nvPr userDrawn="1"/>
          </p:nvGrpSpPr>
          <p:grpSpPr>
            <a:xfrm>
              <a:off x="554860" y="5603484"/>
              <a:ext cx="538945" cy="538945"/>
              <a:chOff x="554860" y="5603484"/>
              <a:chExt cx="538945" cy="538945"/>
            </a:xfrm>
          </p:grpSpPr>
          <p:sp>
            <p:nvSpPr>
              <p:cNvPr id="17" name="Oval 16"/>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nvGrpSpPr>
              <p:cNvPr id="31" name="Group 30"/>
              <p:cNvGrpSpPr/>
              <p:nvPr userDrawn="1"/>
            </p:nvGrpSpPr>
            <p:grpSpPr>
              <a:xfrm>
                <a:off x="716321" y="5718683"/>
                <a:ext cx="225549" cy="310927"/>
                <a:chOff x="5562377" y="3717032"/>
                <a:chExt cx="601045" cy="562838"/>
              </a:xfrm>
            </p:grpSpPr>
            <p:sp>
              <p:nvSpPr>
                <p:cNvPr id="32" name="Rectangle 31"/>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33" name="Rectangle 32"/>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34" name="Rectangle 33"/>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grpSp>
        <p:cxnSp>
          <p:nvCxnSpPr>
            <p:cNvPr id="25" name="Straight Connector 24"/>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36"/>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Connector 37"/>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2" name="Group 41"/>
          <p:cNvGrpSpPr/>
          <p:nvPr userDrawn="1"/>
        </p:nvGrpSpPr>
        <p:grpSpPr>
          <a:xfrm>
            <a:off x="517528" y="2059091"/>
            <a:ext cx="470302" cy="393275"/>
            <a:chOff x="4215865" y="3107732"/>
            <a:chExt cx="651410" cy="544721"/>
          </a:xfrm>
        </p:grpSpPr>
        <p:cxnSp>
          <p:nvCxnSpPr>
            <p:cNvPr id="43" name="Straight Connector 42"/>
            <p:cNvCxnSpPr/>
            <p:nvPr userDrawn="1"/>
          </p:nvCxnSpPr>
          <p:spPr bwMode="auto">
            <a:xfrm flipV="1">
              <a:off x="4215865" y="3124200"/>
              <a:ext cx="337085" cy="232792"/>
            </a:xfrm>
            <a:prstGeom prst="line">
              <a:avLst/>
            </a:prstGeom>
            <a:noFill/>
            <a:ln w="508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userDrawn="1"/>
          </p:nvCxnSpPr>
          <p:spPr bwMode="auto">
            <a:xfrm>
              <a:off x="4548063" y="3124200"/>
              <a:ext cx="319212" cy="238125"/>
            </a:xfrm>
            <a:prstGeom prst="line">
              <a:avLst/>
            </a:prstGeom>
            <a:noFill/>
            <a:ln w="508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Freeform 44"/>
            <p:cNvSpPr/>
            <p:nvPr userDrawn="1"/>
          </p:nvSpPr>
          <p:spPr bwMode="auto">
            <a:xfrm>
              <a:off x="4346307" y="3240596"/>
              <a:ext cx="385778" cy="411857"/>
            </a:xfrm>
            <a:custGeom>
              <a:avLst/>
              <a:gdLst>
                <a:gd name="connsiteX0" fmla="*/ 0 w 419100"/>
                <a:gd name="connsiteY0" fmla="*/ 409575 h 419299"/>
                <a:gd name="connsiteX1" fmla="*/ 0 w 419100"/>
                <a:gd name="connsiteY1" fmla="*/ 409575 h 419299"/>
                <a:gd name="connsiteX2" fmla="*/ 419100 w 419100"/>
                <a:gd name="connsiteY2" fmla="*/ 419100 h 419299"/>
                <a:gd name="connsiteX3" fmla="*/ 419100 w 419100"/>
                <a:gd name="connsiteY3" fmla="*/ 123825 h 419299"/>
                <a:gd name="connsiteX4" fmla="*/ 219075 w 419100"/>
                <a:gd name="connsiteY4" fmla="*/ 0 h 419299"/>
                <a:gd name="connsiteX5" fmla="*/ 9525 w 419100"/>
                <a:gd name="connsiteY5" fmla="*/ 123825 h 419299"/>
                <a:gd name="connsiteX6" fmla="*/ 0 w 419100"/>
                <a:gd name="connsiteY6" fmla="*/ 409575 h 41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100" h="419299">
                  <a:moveTo>
                    <a:pt x="0" y="409575"/>
                  </a:moveTo>
                  <a:lnTo>
                    <a:pt x="0" y="409575"/>
                  </a:lnTo>
                  <a:cubicBezTo>
                    <a:pt x="298402" y="421511"/>
                    <a:pt x="158687" y="419100"/>
                    <a:pt x="419100" y="419100"/>
                  </a:cubicBezTo>
                  <a:lnTo>
                    <a:pt x="419100" y="123825"/>
                  </a:lnTo>
                  <a:lnTo>
                    <a:pt x="219075" y="0"/>
                  </a:lnTo>
                  <a:lnTo>
                    <a:pt x="9525" y="123825"/>
                  </a:lnTo>
                  <a:lnTo>
                    <a:pt x="0" y="409575"/>
                  </a:lnTo>
                  <a:close/>
                </a:path>
              </a:pathLst>
            </a:custGeom>
            <a:noFill/>
            <a:ln w="50800">
              <a:solidFill>
                <a:srgbClr val="A7C138"/>
              </a:solid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cxnSp>
          <p:nvCxnSpPr>
            <p:cNvPr id="46" name="Straight Connector 45"/>
            <p:cNvCxnSpPr/>
            <p:nvPr userDrawn="1"/>
          </p:nvCxnSpPr>
          <p:spPr bwMode="auto">
            <a:xfrm flipH="1">
              <a:off x="4754706" y="3107732"/>
              <a:ext cx="5133" cy="158400"/>
            </a:xfrm>
            <a:prstGeom prst="line">
              <a:avLst/>
            </a:prstGeom>
            <a:noFill/>
            <a:ln w="889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7" name="Text Placeholder 2"/>
          <p:cNvSpPr>
            <a:spLocks noGrp="1"/>
          </p:cNvSpPr>
          <p:nvPr>
            <p:ph type="body" idx="17" hasCustomPrompt="1"/>
          </p:nvPr>
        </p:nvSpPr>
        <p:spPr>
          <a:xfrm>
            <a:off x="1106376" y="2048188"/>
            <a:ext cx="4294394" cy="381719"/>
          </a:xfrm>
        </p:spPr>
        <p:txBody>
          <a:bodyPr anchor="b"/>
          <a:lstStyle>
            <a:lvl1pPr marL="0" indent="0">
              <a:buNone/>
              <a:defRPr sz="2200" b="0" i="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Tree>
    <p:extLst>
      <p:ext uri="{BB962C8B-B14F-4D97-AF65-F5344CB8AC3E}">
        <p14:creationId xmlns:p14="http://schemas.microsoft.com/office/powerpoint/2010/main" val="3097070597"/>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3173361013"/>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rod.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406242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Tree>
    <p:extLst>
      <p:ext uri="{BB962C8B-B14F-4D97-AF65-F5344CB8AC3E}">
        <p14:creationId xmlns:p14="http://schemas.microsoft.com/office/powerpoint/2010/main" val="269860193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Prod., Ref.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3487912"/>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
        <p:nvSpPr>
          <p:cNvPr id="15" name="Text Placeholder 10"/>
          <p:cNvSpPr>
            <a:spLocks noGrp="1"/>
          </p:cNvSpPr>
          <p:nvPr>
            <p:ph type="body" sz="quarter" idx="15" hasCustomPrompt="1"/>
          </p:nvPr>
        </p:nvSpPr>
        <p:spPr>
          <a:xfrm>
            <a:off x="6231217" y="5668826"/>
            <a:ext cx="4200483" cy="419493"/>
          </a:xfrm>
        </p:spPr>
        <p:txBody>
          <a:bodyPr>
            <a:normAutofit/>
          </a:bodyPr>
          <a:lstStyle>
            <a:lvl1pPr marL="0" indent="0">
              <a:buNone/>
              <a:defRPr sz="1300"/>
            </a:lvl1pPr>
          </a:lstStyle>
          <a:p>
            <a:pPr lvl="0"/>
            <a:r>
              <a:rPr lang="en-US" dirty="0"/>
              <a:t>Click to add key reference</a:t>
            </a:r>
            <a:endParaRPr lang="de-CH" dirty="0"/>
          </a:p>
        </p:txBody>
      </p:sp>
      <p:grpSp>
        <p:nvGrpSpPr>
          <p:cNvPr id="18" name="Group 17"/>
          <p:cNvGrpSpPr/>
          <p:nvPr userDrawn="1"/>
        </p:nvGrpSpPr>
        <p:grpSpPr>
          <a:xfrm>
            <a:off x="5578065" y="5614202"/>
            <a:ext cx="538945" cy="538945"/>
            <a:chOff x="554860" y="5603484"/>
            <a:chExt cx="538945" cy="538945"/>
          </a:xfrm>
        </p:grpSpPr>
        <p:grpSp>
          <p:nvGrpSpPr>
            <p:cNvPr id="19" name="Group 18"/>
            <p:cNvGrpSpPr/>
            <p:nvPr userDrawn="1"/>
          </p:nvGrpSpPr>
          <p:grpSpPr>
            <a:xfrm>
              <a:off x="554860" y="5603484"/>
              <a:ext cx="538945" cy="538945"/>
              <a:chOff x="554860" y="5603484"/>
              <a:chExt cx="538945" cy="538945"/>
            </a:xfrm>
          </p:grpSpPr>
          <p:sp>
            <p:nvSpPr>
              <p:cNvPr id="26" name="Oval 25"/>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nvGrpSpPr>
              <p:cNvPr id="27" name="Group 26"/>
              <p:cNvGrpSpPr/>
              <p:nvPr userDrawn="1"/>
            </p:nvGrpSpPr>
            <p:grpSpPr>
              <a:xfrm>
                <a:off x="716321" y="5718683"/>
                <a:ext cx="225549" cy="310927"/>
                <a:chOff x="5562377" y="3717032"/>
                <a:chExt cx="601045" cy="562838"/>
              </a:xfrm>
            </p:grpSpPr>
            <p:sp>
              <p:nvSpPr>
                <p:cNvPr id="28" name="Rectangle 2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9" name="Rectangle 2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30" name="Rectangle 2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grpSp>
        <p:cxnSp>
          <p:nvCxnSpPr>
            <p:cNvPr id="20" name="Straight Connector 1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20481501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Video and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Footer Placeholder 3"/>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5" name="Slide Number Placeholder 4"/>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7" name="Media Placeholder 6"/>
          <p:cNvSpPr>
            <a:spLocks noGrp="1"/>
          </p:cNvSpPr>
          <p:nvPr>
            <p:ph type="media" sz="quarter" idx="13" hasCustomPrompt="1"/>
          </p:nvPr>
        </p:nvSpPr>
        <p:spPr>
          <a:xfrm>
            <a:off x="0" y="1340767"/>
            <a:ext cx="10980738" cy="4248473"/>
          </a:xfrm>
        </p:spPr>
        <p:txBody>
          <a:bodyPr anchor="t"/>
          <a:lstStyle>
            <a:lvl1pPr marL="0" indent="0" algn="l">
              <a:buNone/>
              <a:defRPr/>
            </a:lvl1pPr>
          </a:lstStyle>
          <a:p>
            <a:r>
              <a:rPr lang="en-US" noProof="0" dirty="0"/>
              <a:t>Click icon to add video</a:t>
            </a:r>
          </a:p>
        </p:txBody>
      </p:sp>
      <p:sp>
        <p:nvSpPr>
          <p:cNvPr id="9" name="Text Placeholder 8"/>
          <p:cNvSpPr>
            <a:spLocks noGrp="1"/>
          </p:cNvSpPr>
          <p:nvPr>
            <p:ph type="body" sz="quarter" idx="14" hasCustomPrompt="1"/>
          </p:nvPr>
        </p:nvSpPr>
        <p:spPr>
          <a:xfrm>
            <a:off x="3586851" y="5659909"/>
            <a:ext cx="3807037" cy="433387"/>
          </a:xfrm>
        </p:spPr>
        <p:txBody>
          <a:bodyPr anchor="ctr"/>
          <a:lstStyle>
            <a:lvl1pPr marL="0" indent="0" algn="ctr">
              <a:buNone/>
              <a:defRPr sz="1621"/>
            </a:lvl1pPr>
          </a:lstStyle>
          <a:p>
            <a:pPr lvl="0"/>
            <a:r>
              <a:rPr lang="en-US" dirty="0"/>
              <a:t>Click to add caption</a:t>
            </a:r>
            <a:endParaRPr lang="de-CH" dirty="0"/>
          </a:p>
        </p:txBody>
      </p:sp>
    </p:spTree>
    <p:extLst>
      <p:ext uri="{BB962C8B-B14F-4D97-AF65-F5344CB8AC3E}">
        <p14:creationId xmlns:p14="http://schemas.microsoft.com/office/powerpoint/2010/main" val="1304468561"/>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10980739" cy="4532819"/>
          </a:xfrm>
        </p:spPr>
        <p:txBody>
          <a:bodyPr/>
          <a:lstStyle>
            <a:lvl1pPr marL="0" indent="0">
              <a:buNone/>
              <a:defRPr/>
            </a:lvl1pPr>
          </a:lstStyle>
          <a:p>
            <a:r>
              <a:rPr lang="en-US" noProof="0" dirty="0"/>
              <a:t>Click icon to add picture</a:t>
            </a:r>
          </a:p>
        </p:txBody>
      </p:sp>
    </p:spTree>
    <p:extLst>
      <p:ext uri="{BB962C8B-B14F-4D97-AF65-F5344CB8AC3E}">
        <p14:creationId xmlns:p14="http://schemas.microsoft.com/office/powerpoint/2010/main" val="3252997764"/>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 name="Title 1"/>
          <p:cNvSpPr>
            <a:spLocks noGrp="1"/>
          </p:cNvSpPr>
          <p:nvPr>
            <p:ph type="title" hasCustomPrompt="1"/>
          </p:nvPr>
        </p:nvSpPr>
        <p:spPr>
          <a:xfrm>
            <a:off x="867402" y="3668236"/>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2" y="4406900"/>
            <a:ext cx="9333627" cy="1500187"/>
          </a:xfrm>
        </p:spPr>
        <p:txBody>
          <a:bodyPr anchor="t"/>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2"/>
          </p:nvPr>
        </p:nvSpPr>
        <p:spPr>
          <a:xfrm>
            <a:off x="5181506" y="6442788"/>
            <a:ext cx="617727" cy="363600"/>
          </a:xfrm>
        </p:spPr>
        <p:txBody>
          <a:bodyPr/>
          <a:lstStyle/>
          <a:p>
            <a:fld id="{9F8E3E85-A5F1-45AC-BC8E-CB7307177C38}" type="slidenum">
              <a:rPr lang="de-CH" smtClean="0">
                <a:solidFill>
                  <a:srgbClr val="000000"/>
                </a:solidFill>
              </a:rPr>
              <a:pPr/>
              <a:t>‹#›</a:t>
            </a:fld>
            <a:endParaRPr lang="de-CH" dirty="0">
              <a:solidFill>
                <a:srgbClr val="000000"/>
              </a:solidFill>
            </a:endParaRPr>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5" name="Text Placeholder 4"/>
          <p:cNvSpPr>
            <a:spLocks noGrp="1"/>
          </p:cNvSpPr>
          <p:nvPr>
            <p:ph type="body" sz="quarter" idx="13" hasCustomPrompt="1"/>
          </p:nvPr>
        </p:nvSpPr>
        <p:spPr>
          <a:xfrm>
            <a:off x="866775" y="1125538"/>
            <a:ext cx="3255442" cy="2303462"/>
          </a:xfrm>
        </p:spPr>
        <p:txBody>
          <a:bodyPr/>
          <a:lstStyle>
            <a:lvl1pPr marL="0" indent="0">
              <a:buNone/>
              <a:defRPr sz="15000">
                <a:solidFill>
                  <a:srgbClr val="A7C138"/>
                </a:solidFill>
                <a:latin typeface="HelveticaNeue LT 77 BdCn" panose="020B0706030502030204" pitchFamily="34" charset="0"/>
              </a:defRPr>
            </a:lvl1pPr>
          </a:lstStyle>
          <a:p>
            <a:pPr lvl="0"/>
            <a:r>
              <a:rPr lang="en-US" dirty="0"/>
              <a:t>#</a:t>
            </a:r>
            <a:endParaRPr lang="de-CH" dirty="0"/>
          </a:p>
        </p:txBody>
      </p:sp>
    </p:spTree>
    <p:extLst>
      <p:ext uri="{BB962C8B-B14F-4D97-AF65-F5344CB8AC3E}">
        <p14:creationId xmlns:p14="http://schemas.microsoft.com/office/powerpoint/2010/main" val="4283591376"/>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 name="Title 1"/>
          <p:cNvSpPr>
            <a:spLocks noGrp="1"/>
          </p:cNvSpPr>
          <p:nvPr>
            <p:ph type="title" hasCustomPrompt="1"/>
          </p:nvPr>
        </p:nvSpPr>
        <p:spPr>
          <a:xfrm>
            <a:off x="867403" y="4406903"/>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3" y="2906713"/>
            <a:ext cx="9333627" cy="1500187"/>
          </a:xfrm>
        </p:spPr>
        <p:txBody>
          <a:bodyPr anchor="b"/>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16"/>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Tree>
    <p:extLst>
      <p:ext uri="{BB962C8B-B14F-4D97-AF65-F5344CB8AC3E}">
        <p14:creationId xmlns:p14="http://schemas.microsoft.com/office/powerpoint/2010/main" val="1797816805"/>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7" name="Footer Placeholder 6"/>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8" name="Slide Number Placeholder 7"/>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342611425"/>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84051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49038" y="1535115"/>
            <a:ext cx="4851732"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4" name="Content Placeholder 3"/>
          <p:cNvSpPr>
            <a:spLocks noGrp="1"/>
          </p:cNvSpPr>
          <p:nvPr>
            <p:ph sz="half" idx="2" hasCustomPrompt="1"/>
          </p:nvPr>
        </p:nvSpPr>
        <p:spPr>
          <a:xfrm>
            <a:off x="549038" y="2025895"/>
            <a:ext cx="4851732"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5" name="Text Placeholder 4"/>
          <p:cNvSpPr>
            <a:spLocks noGrp="1"/>
          </p:cNvSpPr>
          <p:nvPr>
            <p:ph type="body" sz="quarter" idx="3" hasCustomPrompt="1"/>
          </p:nvPr>
        </p:nvSpPr>
        <p:spPr>
          <a:xfrm>
            <a:off x="5578065" y="1535115"/>
            <a:ext cx="4853638"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6" name="Content Placeholder 5"/>
          <p:cNvSpPr>
            <a:spLocks noGrp="1"/>
          </p:cNvSpPr>
          <p:nvPr>
            <p:ph sz="quarter" idx="4" hasCustomPrompt="1"/>
          </p:nvPr>
        </p:nvSpPr>
        <p:spPr>
          <a:xfrm>
            <a:off x="5578065" y="2025895"/>
            <a:ext cx="4853638"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Principles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13" name="Title 1"/>
          <p:cNvSpPr>
            <a:spLocks noGrp="1"/>
          </p:cNvSpPr>
          <p:nvPr>
            <p:ph type="title" hasCustomPrompt="1"/>
          </p:nvPr>
        </p:nvSpPr>
        <p:spPr>
          <a:xfrm>
            <a:off x="478502" y="388938"/>
            <a:ext cx="8557731" cy="416140"/>
          </a:xfrm>
        </p:spPr>
        <p:txBody>
          <a:bodyPr/>
          <a:lstStyle>
            <a:lvl1pPr>
              <a:defRPr/>
            </a:lvl1pPr>
          </a:lstStyle>
          <a:p>
            <a:r>
              <a:rPr lang="en-US" dirty="0"/>
              <a:t>Click to add title</a:t>
            </a:r>
            <a:endParaRPr lang="de-CH" dirty="0"/>
          </a:p>
        </p:txBody>
      </p:sp>
    </p:spTree>
    <p:extLst>
      <p:ext uri="{BB962C8B-B14F-4D97-AF65-F5344CB8AC3E}">
        <p14:creationId xmlns:p14="http://schemas.microsoft.com/office/powerpoint/2010/main" val="266824111"/>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9037" y="1157783"/>
            <a:ext cx="3612587" cy="277320"/>
          </a:xfrm>
        </p:spPr>
        <p:txBody>
          <a:bodyPr anchor="b"/>
          <a:lstStyle>
            <a:lvl1pPr algn="l">
              <a:defRPr sz="1801" b="1"/>
            </a:lvl1pPr>
          </a:lstStyle>
          <a:p>
            <a:r>
              <a:rPr lang="en-US" dirty="0"/>
              <a:t>Click to add title</a:t>
            </a:r>
            <a:endParaRPr lang="de-CH" dirty="0"/>
          </a:p>
        </p:txBody>
      </p:sp>
      <p:sp>
        <p:nvSpPr>
          <p:cNvPr id="3" name="Content Placeholder 2"/>
          <p:cNvSpPr>
            <a:spLocks noGrp="1"/>
          </p:cNvSpPr>
          <p:nvPr>
            <p:ph idx="1"/>
          </p:nvPr>
        </p:nvSpPr>
        <p:spPr>
          <a:xfrm>
            <a:off x="4293163" y="273053"/>
            <a:ext cx="6138538" cy="5853113"/>
          </a:xfrm>
        </p:spPr>
        <p:txBody>
          <a:bodyPr/>
          <a:lstStyle>
            <a:lvl1pPr>
              <a:defRPr sz="1982"/>
            </a:lvl1pPr>
            <a:lvl2pPr>
              <a:defRPr sz="1801"/>
            </a:lvl2pPr>
            <a:lvl3pPr>
              <a:defRPr sz="1621"/>
            </a:lvl3pPr>
            <a:lvl4pPr>
              <a:defRPr sz="1441"/>
            </a:lvl4pPr>
            <a:lvl5pPr>
              <a:defRPr sz="1261"/>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CH" dirty="0"/>
          </a:p>
        </p:txBody>
      </p:sp>
      <p:sp>
        <p:nvSpPr>
          <p:cNvPr id="4" name="Text Placeholder 3"/>
          <p:cNvSpPr>
            <a:spLocks noGrp="1"/>
          </p:cNvSpPr>
          <p:nvPr>
            <p:ph type="body" sz="half" idx="2" hasCustomPrompt="1"/>
          </p:nvPr>
        </p:nvSpPr>
        <p:spPr>
          <a:xfrm>
            <a:off x="549037" y="1435103"/>
            <a:ext cx="3612587" cy="4691063"/>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361133461"/>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2302" y="5090020"/>
            <a:ext cx="6588443" cy="277320"/>
          </a:xfrm>
        </p:spPr>
        <p:txBody>
          <a:bodyPr anchor="b"/>
          <a:lstStyle>
            <a:lvl1pPr algn="l">
              <a:defRPr sz="1801" b="1"/>
            </a:lvl1pPr>
          </a:lstStyle>
          <a:p>
            <a:r>
              <a:rPr lang="en-US" dirty="0"/>
              <a:t>Click to add title</a:t>
            </a:r>
            <a:endParaRPr lang="de-CH" dirty="0"/>
          </a:p>
        </p:txBody>
      </p:sp>
      <p:sp>
        <p:nvSpPr>
          <p:cNvPr id="3" name="Picture Placeholder 2"/>
          <p:cNvSpPr>
            <a:spLocks noGrp="1"/>
          </p:cNvSpPr>
          <p:nvPr>
            <p:ph type="pic" idx="1"/>
          </p:nvPr>
        </p:nvSpPr>
        <p:spPr>
          <a:xfrm>
            <a:off x="2152302" y="612775"/>
            <a:ext cx="6588443" cy="4114800"/>
          </a:xfrm>
        </p:spPr>
        <p:txBody>
          <a:bodyPr/>
          <a:lstStyle>
            <a:lvl1pPr marL="0" indent="0">
              <a:buNone/>
              <a:defRPr sz="2882"/>
            </a:lvl1pPr>
            <a:lvl2pPr marL="411782" indent="0">
              <a:buNone/>
              <a:defRPr sz="2521"/>
            </a:lvl2pPr>
            <a:lvl3pPr marL="823563" indent="0">
              <a:buNone/>
              <a:defRPr sz="2162"/>
            </a:lvl3pPr>
            <a:lvl4pPr marL="1235344" indent="0">
              <a:buNone/>
              <a:defRPr sz="1801"/>
            </a:lvl4pPr>
            <a:lvl5pPr marL="1647126" indent="0">
              <a:buNone/>
              <a:defRPr sz="1801"/>
            </a:lvl5pPr>
            <a:lvl6pPr marL="2058907" indent="0">
              <a:buNone/>
              <a:defRPr sz="1801"/>
            </a:lvl6pPr>
            <a:lvl7pPr marL="2470689" indent="0">
              <a:buNone/>
              <a:defRPr sz="1801"/>
            </a:lvl7pPr>
            <a:lvl8pPr marL="2882469" indent="0">
              <a:buNone/>
              <a:defRPr sz="1801"/>
            </a:lvl8pPr>
            <a:lvl9pPr marL="3294251" indent="0">
              <a:buNone/>
              <a:defRPr sz="1801"/>
            </a:lvl9pPr>
          </a:lstStyle>
          <a:p>
            <a:r>
              <a:rPr lang="en-US" noProof="0" dirty="0"/>
              <a:t>Click icon to add picture</a:t>
            </a:r>
          </a:p>
        </p:txBody>
      </p:sp>
      <p:sp>
        <p:nvSpPr>
          <p:cNvPr id="4" name="Text Placeholder 3"/>
          <p:cNvSpPr>
            <a:spLocks noGrp="1"/>
          </p:cNvSpPr>
          <p:nvPr>
            <p:ph type="body" sz="half" idx="2" hasCustomPrompt="1"/>
          </p:nvPr>
        </p:nvSpPr>
        <p:spPr>
          <a:xfrm>
            <a:off x="2152302" y="5367338"/>
            <a:ext cx="6588443" cy="804862"/>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5" name="Footer Placeholder 4"/>
          <p:cNvSpPr>
            <a:spLocks noGrp="1"/>
          </p:cNvSpPr>
          <p:nvPr>
            <p:ph type="ftr" sz="quarter" idx="10"/>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6" name="Slide Number Placeholder 5"/>
          <p:cNvSpPr>
            <a:spLocks noGrp="1"/>
          </p:cNvSpPr>
          <p:nvPr>
            <p:ph type="sldNum" sz="quarter" idx="11"/>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339381796"/>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Vertical Text Placeholder 2"/>
          <p:cNvSpPr>
            <a:spLocks noGrp="1"/>
          </p:cNvSpPr>
          <p:nvPr>
            <p:ph type="body" orient="vert" idx="1" hasCustomPrompt="1"/>
          </p:nvPr>
        </p:nvSpPr>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0"/>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1"/>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97487142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10015883" y="388938"/>
            <a:ext cx="415819" cy="5695950"/>
          </a:xfrm>
        </p:spPr>
        <p:txBody>
          <a:bodyPr vert="eaVert"/>
          <a:lstStyle>
            <a:lvl1pPr>
              <a:defRPr/>
            </a:lvl1pPr>
          </a:lstStyle>
          <a:p>
            <a:r>
              <a:rPr lang="en-US" dirty="0"/>
              <a:t>Click to add title</a:t>
            </a:r>
            <a:endParaRPr lang="de-CH" dirty="0"/>
          </a:p>
        </p:txBody>
      </p:sp>
      <p:sp>
        <p:nvSpPr>
          <p:cNvPr id="3" name="Vertical Text Placeholder 2"/>
          <p:cNvSpPr>
            <a:spLocks noGrp="1"/>
          </p:cNvSpPr>
          <p:nvPr>
            <p:ph type="body" orient="vert" idx="1" hasCustomPrompt="1"/>
          </p:nvPr>
        </p:nvSpPr>
        <p:spPr>
          <a:xfrm>
            <a:off x="478502" y="388938"/>
            <a:ext cx="7282365" cy="5695950"/>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3473562610"/>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243"/>
            </a:lvl1pPr>
          </a:lstStyle>
          <a:p>
            <a:r>
              <a:rPr lang="en-US" dirty="0"/>
              <a:t>Click to add title</a:t>
            </a:r>
            <a:endParaRPr lang="de-CH" dirty="0"/>
          </a:p>
        </p:txBody>
      </p:sp>
      <p:sp>
        <p:nvSpPr>
          <p:cNvPr id="3" name="Content Placeholder 2"/>
          <p:cNvSpPr>
            <a:spLocks noGrp="1"/>
          </p:cNvSpPr>
          <p:nvPr>
            <p:ph idx="1" hasCustomPrompt="1"/>
          </p:nvPr>
        </p:nvSpPr>
        <p:spPr>
          <a:xfrm>
            <a:off x="491847" y="1558930"/>
            <a:ext cx="9939856" cy="3670271"/>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03109">
              <a:defRPr>
                <a:latin typeface="HelveticaNeueLT W1G 45 Lt" panose="020B0403020202020204" pitchFamily="34" charset="0"/>
              </a:defRPr>
            </a:lvl3pPr>
            <a:lvl4pPr marL="791175" indent="-216110">
              <a:spcBef>
                <a:spcPts val="406"/>
              </a:spcBef>
              <a:buClr>
                <a:srgbClr val="A7C138"/>
              </a:buClr>
              <a:buSzPct val="100000"/>
              <a:buFont typeface="Arial" panose="020B0604020202020204" pitchFamily="34" charset="0"/>
              <a:buChar char="•"/>
              <a:defRPr sz="1298">
                <a:latin typeface="HelveticaNeueLT W1G 45 Lt" panose="020B0403020202020204" pitchFamily="34" charset="0"/>
                <a:ea typeface="Tahoma" panose="020B0604030504040204" pitchFamily="34" charset="0"/>
                <a:cs typeface="Tahoma" panose="020B0604030504040204" pitchFamily="34" charset="0"/>
              </a:defRPr>
            </a:lvl4pPr>
            <a:lvl5pPr marL="979431" indent="-231807">
              <a:spcBef>
                <a:spcPts val="406"/>
              </a:spcBef>
              <a:buClr>
                <a:srgbClr val="A7C138"/>
              </a:buClr>
              <a:buSzPct val="100000"/>
              <a:buFont typeface="Arial" panose="020B0604020202020204" pitchFamily="34" charset="0"/>
              <a:buChar char="•"/>
              <a:defRPr sz="1136">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7"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64601511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nd Pictur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206790166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d. and Picture Right">
    <p:spTree>
      <p:nvGrpSpPr>
        <p:cNvPr id="1" name=""/>
        <p:cNvGrpSpPr/>
        <p:nvPr/>
      </p:nvGrpSpPr>
      <p:grpSpPr>
        <a:xfrm>
          <a:off x="0" y="0"/>
          <a:ext cx="0" cy="0"/>
          <a:chOff x="0" y="0"/>
          <a:chExt cx="0" cy="0"/>
        </a:xfrm>
      </p:grpSpPr>
      <p:sp>
        <p:nvSpPr>
          <p:cNvPr id="13" name="Rounded Rectangle 12"/>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Principles of New Technologies</a:t>
            </a:r>
            <a:endParaRPr lang="de-CH" dirty="0"/>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de-CH" dirty="0"/>
              <a:t>Click </a:t>
            </a:r>
            <a:r>
              <a:rPr lang="de-CH" dirty="0" err="1"/>
              <a:t>icon</a:t>
            </a:r>
            <a:r>
              <a:rPr lang="de-CH" dirty="0"/>
              <a:t> </a:t>
            </a:r>
            <a:r>
              <a:rPr lang="de-CH" dirty="0" err="1"/>
              <a:t>to</a:t>
            </a:r>
            <a:r>
              <a:rPr lang="de-CH" dirty="0"/>
              <a:t> </a:t>
            </a:r>
            <a:r>
              <a:rPr lang="de-CH" dirty="0" err="1"/>
              <a:t>add</a:t>
            </a:r>
            <a:r>
              <a:rPr lang="de-CH" dirty="0"/>
              <a:t> </a:t>
            </a:r>
            <a:r>
              <a:rPr lang="de-CH" dirty="0" err="1"/>
              <a:t>picture</a:t>
            </a:r>
            <a:endParaRPr lang="de-CH" dirty="0"/>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025895"/>
            <a:ext cx="4851732" cy="405899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Tree>
    <p:extLst>
      <p:ext uri="{BB962C8B-B14F-4D97-AF65-F5344CB8AC3E}">
        <p14:creationId xmlns:p14="http://schemas.microsoft.com/office/powerpoint/2010/main" val="98764794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theme" Target="../theme/theme3.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70000"/>
          </a:schemeClr>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4098" name="Rectangle 2"/>
          <p:cNvSpPr>
            <a:spLocks noGrp="1" noChangeArrowheads="1"/>
          </p:cNvSpPr>
          <p:nvPr>
            <p:ph type="title"/>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normAutofit/>
          </a:bodyPr>
          <a:lstStyle/>
          <a:p>
            <a:pPr lvl="0"/>
            <a:r>
              <a:rPr lang="de-DE" dirty="0"/>
              <a:t>Click </a:t>
            </a:r>
            <a:r>
              <a:rPr lang="de-DE" dirty="0" err="1"/>
              <a:t>to</a:t>
            </a:r>
            <a:r>
              <a:rPr lang="de-DE" dirty="0"/>
              <a:t> </a:t>
            </a:r>
            <a:r>
              <a:rPr lang="de-DE" dirty="0" err="1"/>
              <a:t>change</a:t>
            </a:r>
            <a:r>
              <a:rPr lang="de-DE" dirty="0"/>
              <a:t> title</a:t>
            </a:r>
          </a:p>
        </p:txBody>
      </p:sp>
      <p:sp>
        <p:nvSpPr>
          <p:cNvPr id="4099" name="Rectangle 3"/>
          <p:cNvSpPr>
            <a:spLocks noGrp="1" noChangeArrowheads="1"/>
          </p:cNvSpPr>
          <p:nvPr>
            <p:ph type="body" idx="1"/>
          </p:nvPr>
        </p:nvSpPr>
        <p:spPr bwMode="auto">
          <a:xfrm>
            <a:off x="491847" y="1558928"/>
            <a:ext cx="993985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p>
            <a:pPr lvl="0"/>
            <a:r>
              <a:rPr lang="de-DE" dirty="0">
                <a:sym typeface="Wingdings" pitchFamily="2" charset="2"/>
              </a:rPr>
              <a:t>First </a:t>
            </a:r>
            <a:r>
              <a:rPr lang="de-DE" dirty="0" err="1">
                <a:sym typeface="Wingdings" pitchFamily="2" charset="2"/>
              </a:rPr>
              <a:t>layer</a:t>
            </a:r>
            <a:endParaRPr lang="de-DE" dirty="0">
              <a:sym typeface="Wingdings" pitchFamily="2" charset="2"/>
            </a:endParaRPr>
          </a:p>
          <a:p>
            <a:pPr lvl="1"/>
            <a:r>
              <a:rPr lang="de-DE" dirty="0">
                <a:sym typeface="Wingdings" pitchFamily="2" charset="2"/>
              </a:rPr>
              <a:t>Second </a:t>
            </a:r>
            <a:r>
              <a:rPr lang="de-DE" dirty="0" err="1">
                <a:sym typeface="Wingdings" pitchFamily="2" charset="2"/>
              </a:rPr>
              <a:t>layer</a:t>
            </a:r>
            <a:endParaRPr lang="de-DE" dirty="0">
              <a:sym typeface="Wingdings" pitchFamily="2" charset="2"/>
            </a:endParaRPr>
          </a:p>
          <a:p>
            <a:pPr lvl="2"/>
            <a:r>
              <a:rPr lang="de-DE" dirty="0"/>
              <a:t>Third </a:t>
            </a:r>
            <a:r>
              <a:rPr lang="de-DE" dirty="0" err="1"/>
              <a:t>layer</a:t>
            </a:r>
            <a:endParaRPr lang="de-DE" dirty="0"/>
          </a:p>
          <a:p>
            <a:pPr lvl="3"/>
            <a:r>
              <a:rPr lang="en-US" dirty="0"/>
              <a:t>Fourth layer</a:t>
            </a:r>
          </a:p>
          <a:p>
            <a:pPr lvl="4"/>
            <a:r>
              <a:rPr lang="en-US" dirty="0"/>
              <a:t>Fifth layer</a:t>
            </a:r>
            <a:endParaRPr lang="de-DE" dirty="0"/>
          </a:p>
        </p:txBody>
      </p:sp>
      <p:pic>
        <p:nvPicPr>
          <p:cNvPr id="4100" name="Picture 4"/>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3"/>
          </p:nvPr>
        </p:nvSpPr>
        <p:spPr>
          <a:xfrm>
            <a:off x="509866" y="6449776"/>
            <a:ext cx="4476447" cy="363600"/>
          </a:xfrm>
          <a:prstGeom prst="rect">
            <a:avLst/>
          </a:prstGeom>
        </p:spPr>
        <p:txBody>
          <a:bodyPr vert="horz" lIns="91440" tIns="45720" rIns="91440" bIns="45720" rtlCol="0" anchor="ctr"/>
          <a:lstStyle>
            <a:lvl1pPr algn="l">
              <a:defRPr sz="1800" b="0">
                <a:solidFill>
                  <a:schemeClr val="bg1"/>
                </a:solidFill>
                <a:latin typeface="HelveticaNeue LT 77 BdCn" panose="020B0706030502030204" pitchFamily="34" charset="0"/>
                <a:ea typeface="Tahoma" panose="020B0604030504040204" pitchFamily="34" charset="0"/>
                <a:cs typeface="Tahoma" panose="020B0604030504040204" pitchFamily="34" charset="0"/>
              </a:defRPr>
            </a:lvl1pPr>
          </a:lstStyle>
          <a:p>
            <a:r>
              <a:rPr lang="en-US"/>
              <a:t>Principles of New Technologies</a:t>
            </a:r>
            <a:endParaRPr lang="de-CH" dirty="0"/>
          </a:p>
        </p:txBody>
      </p:sp>
      <p:cxnSp>
        <p:nvCxnSpPr>
          <p:cNvPr id="16" name="Straight Connector 15"/>
          <p:cNvCxnSpPr/>
          <p:nvPr userDrawn="1"/>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userDrawn="1"/>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Oval 13"/>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Slide Number Placeholder 6"/>
          <p:cNvSpPr>
            <a:spLocks noGrp="1"/>
          </p:cNvSpPr>
          <p:nvPr>
            <p:ph type="sldNum" sz="quarter" idx="4"/>
          </p:nvPr>
        </p:nvSpPr>
        <p:spPr>
          <a:xfrm>
            <a:off x="5181506" y="6442788"/>
            <a:ext cx="617727" cy="363600"/>
          </a:xfrm>
          <a:prstGeom prst="rect">
            <a:avLst/>
          </a:prstGeom>
          <a:ln>
            <a:noFill/>
          </a:ln>
        </p:spPr>
        <p:txBody>
          <a:bodyPr vert="horz" lIns="91440" tIns="45720" rIns="91440" bIns="45720" rtlCol="0" anchor="ctr"/>
          <a:lstStyle>
            <a:lvl1pPr algn="ctr">
              <a:defRPr sz="1200" b="0">
                <a:solidFill>
                  <a:schemeClr val="tx1"/>
                </a:solidFill>
                <a:latin typeface="HelveticaNeue LT 77 BdCn" panose="020B0706030502030204" pitchFamily="34" charset="0"/>
                <a:ea typeface="Tahoma" panose="020B0604030504040204" pitchFamily="34" charset="0"/>
                <a:cs typeface="Tahoma" panose="020B0604030504040204" pitchFamily="34" charset="0"/>
              </a:defRPr>
            </a:lvl1p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1560267980"/>
      </p:ext>
    </p:extLst>
  </p:cSld>
  <p:clrMap bg1="lt1" tx1="dk1" bg2="lt2" tx2="dk2" accent1="accent1" accent2="accent2" accent3="accent3" accent4="accent4" accent5="accent5" accent6="accent6" hlink="hlink" folHlink="folHlink"/>
  <p:sldLayoutIdLst>
    <p:sldLayoutId id="2147483696" r:id="rId1"/>
    <p:sldLayoutId id="2147483698" r:id="rId2"/>
    <p:sldLayoutId id="2147483699" r:id="rId3"/>
    <p:sldLayoutId id="2147483719" r:id="rId4"/>
    <p:sldLayoutId id="2147483720"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 id="2147483717" r:id="rId23"/>
    <p:sldLayoutId id="2147483718" r:id="rId24"/>
  </p:sldLayoutIdLst>
  <p:transition/>
  <p:hf hdr="0" dt="0"/>
  <p:txStyles>
    <p:title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p:titleStyle>
    <p:bodyStyle>
      <a:lvl1pPr marL="240206" indent="-240206" algn="l" rtl="0" fontAlgn="base">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fontAlgn="base">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71171" indent="-240206" algn="l" rtl="0" fontAlgn="base">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9899" indent="-257363" algn="l" rtl="0" fontAlgn="base">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fontAlgn="base">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fontAlgn="base">
        <a:spcBef>
          <a:spcPct val="20000"/>
        </a:spcBef>
        <a:spcAft>
          <a:spcPct val="0"/>
        </a:spcAft>
        <a:defRPr>
          <a:solidFill>
            <a:srgbClr val="232333"/>
          </a:solidFill>
          <a:latin typeface="Arial Narrow" pitchFamily="34" charset="0"/>
        </a:defRPr>
      </a:lvl6pPr>
      <a:lvl7pPr marL="3319988" indent="-308836" algn="l" rtl="0" fontAlgn="base">
        <a:spcBef>
          <a:spcPct val="20000"/>
        </a:spcBef>
        <a:spcAft>
          <a:spcPct val="0"/>
        </a:spcAft>
        <a:defRPr>
          <a:solidFill>
            <a:srgbClr val="232333"/>
          </a:solidFill>
          <a:latin typeface="Arial Narrow" pitchFamily="34" charset="0"/>
        </a:defRPr>
      </a:lvl7pPr>
      <a:lvl8pPr marL="3731770" indent="-308836" algn="l" rtl="0" fontAlgn="base">
        <a:spcBef>
          <a:spcPct val="20000"/>
        </a:spcBef>
        <a:spcAft>
          <a:spcPct val="0"/>
        </a:spcAft>
        <a:defRPr>
          <a:solidFill>
            <a:srgbClr val="232333"/>
          </a:solidFill>
          <a:latin typeface="Arial Narrow" pitchFamily="34" charset="0"/>
        </a:defRPr>
      </a:lvl8pPr>
      <a:lvl9pPr marL="4143550" indent="-308836" algn="l" rtl="0" fontAlgn="base">
        <a:spcBef>
          <a:spcPct val="20000"/>
        </a:spcBef>
        <a:spcAft>
          <a:spcPct val="0"/>
        </a:spcAft>
        <a:defRPr>
          <a:solidFill>
            <a:srgbClr val="232333"/>
          </a:solidFill>
          <a:latin typeface="Arial Narrow" pitchFamily="34" charset="0"/>
        </a:defRPr>
      </a:lvl9pPr>
    </p:bodyStyle>
    <p:otherStyle>
      <a:defPPr>
        <a:defRPr lang="de-DE"/>
      </a:defPPr>
      <a:lvl1pPr marL="0" algn="l" defTabSz="823563" rtl="0" eaLnBrk="1" latinLnBrk="0" hangingPunct="1">
        <a:defRPr sz="1621" kern="1200">
          <a:solidFill>
            <a:schemeClr val="tx1"/>
          </a:solidFill>
          <a:latin typeface="+mn-lt"/>
          <a:ea typeface="+mn-ea"/>
          <a:cs typeface="+mn-cs"/>
        </a:defRPr>
      </a:lvl1pPr>
      <a:lvl2pPr marL="411782" algn="l" defTabSz="823563" rtl="0" eaLnBrk="1" latinLnBrk="0" hangingPunct="1">
        <a:defRPr sz="1621" kern="1200">
          <a:solidFill>
            <a:schemeClr val="tx1"/>
          </a:solidFill>
          <a:latin typeface="+mn-lt"/>
          <a:ea typeface="+mn-ea"/>
          <a:cs typeface="+mn-cs"/>
        </a:defRPr>
      </a:lvl2pPr>
      <a:lvl3pPr marL="823563" algn="l" defTabSz="823563" rtl="0" eaLnBrk="1" latinLnBrk="0" hangingPunct="1">
        <a:defRPr sz="1621" kern="1200">
          <a:solidFill>
            <a:schemeClr val="tx1"/>
          </a:solidFill>
          <a:latin typeface="+mn-lt"/>
          <a:ea typeface="+mn-ea"/>
          <a:cs typeface="+mn-cs"/>
        </a:defRPr>
      </a:lvl3pPr>
      <a:lvl4pPr marL="1235344" algn="l" defTabSz="823563" rtl="0" eaLnBrk="1" latinLnBrk="0" hangingPunct="1">
        <a:defRPr sz="1621" kern="1200">
          <a:solidFill>
            <a:schemeClr val="tx1"/>
          </a:solidFill>
          <a:latin typeface="+mn-lt"/>
          <a:ea typeface="+mn-ea"/>
          <a:cs typeface="+mn-cs"/>
        </a:defRPr>
      </a:lvl4pPr>
      <a:lvl5pPr marL="1647126" algn="l" defTabSz="823563" rtl="0" eaLnBrk="1" latinLnBrk="0" hangingPunct="1">
        <a:defRPr sz="1621" kern="1200">
          <a:solidFill>
            <a:schemeClr val="tx1"/>
          </a:solidFill>
          <a:latin typeface="+mn-lt"/>
          <a:ea typeface="+mn-ea"/>
          <a:cs typeface="+mn-cs"/>
        </a:defRPr>
      </a:lvl5pPr>
      <a:lvl6pPr marL="2058907" algn="l" defTabSz="823563" rtl="0" eaLnBrk="1" latinLnBrk="0" hangingPunct="1">
        <a:defRPr sz="1621" kern="1200">
          <a:solidFill>
            <a:schemeClr val="tx1"/>
          </a:solidFill>
          <a:latin typeface="+mn-lt"/>
          <a:ea typeface="+mn-ea"/>
          <a:cs typeface="+mn-cs"/>
        </a:defRPr>
      </a:lvl6pPr>
      <a:lvl7pPr marL="2470689" algn="l" defTabSz="823563" rtl="0" eaLnBrk="1" latinLnBrk="0" hangingPunct="1">
        <a:defRPr sz="1621" kern="1200">
          <a:solidFill>
            <a:schemeClr val="tx1"/>
          </a:solidFill>
          <a:latin typeface="+mn-lt"/>
          <a:ea typeface="+mn-ea"/>
          <a:cs typeface="+mn-cs"/>
        </a:defRPr>
      </a:lvl7pPr>
      <a:lvl8pPr marL="2882469" algn="l" defTabSz="823563" rtl="0" eaLnBrk="1" latinLnBrk="0" hangingPunct="1">
        <a:defRPr sz="1621" kern="1200">
          <a:solidFill>
            <a:schemeClr val="tx1"/>
          </a:solidFill>
          <a:latin typeface="+mn-lt"/>
          <a:ea typeface="+mn-ea"/>
          <a:cs typeface="+mn-cs"/>
        </a:defRPr>
      </a:lvl8pPr>
      <a:lvl9pPr marL="3294251" algn="l" defTabSz="823563" rtl="0" eaLnBrk="1" latinLnBrk="0" hangingPunct="1">
        <a:defRPr sz="162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70000"/>
          </a:schemeClr>
        </a:solidFill>
        <a:effectLst/>
      </p:bgPr>
    </p:bg>
    <p:spTree>
      <p:nvGrpSpPr>
        <p:cNvPr id="1" name=""/>
        <p:cNvGrpSpPr/>
        <p:nvPr/>
      </p:nvGrpSpPr>
      <p:grpSpPr>
        <a:xfrm>
          <a:off x="0" y="0"/>
          <a:ext cx="0" cy="0"/>
          <a:chOff x="0" y="0"/>
          <a:chExt cx="0" cy="0"/>
        </a:xfrm>
      </p:grpSpPr>
      <p:sp>
        <p:nvSpPr>
          <p:cNvPr id="13" name="Rectangle 12"/>
          <p:cNvSpPr/>
          <p:nvPr/>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098" name="Rectangle 2"/>
          <p:cNvSpPr>
            <a:spLocks noGrp="1" noChangeArrowheads="1"/>
          </p:cNvSpPr>
          <p:nvPr>
            <p:ph type="title"/>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p>
            <a:pPr lvl="0"/>
            <a:r>
              <a:rPr lang="de-DE" dirty="0"/>
              <a:t>Click </a:t>
            </a:r>
            <a:r>
              <a:rPr lang="de-DE" dirty="0" err="1"/>
              <a:t>to</a:t>
            </a:r>
            <a:r>
              <a:rPr lang="de-DE" dirty="0"/>
              <a:t> </a:t>
            </a:r>
            <a:r>
              <a:rPr lang="de-DE" dirty="0" err="1"/>
              <a:t>change</a:t>
            </a:r>
            <a:r>
              <a:rPr lang="de-DE" dirty="0"/>
              <a:t> title</a:t>
            </a:r>
          </a:p>
        </p:txBody>
      </p:sp>
      <p:sp>
        <p:nvSpPr>
          <p:cNvPr id="4099" name="Rectangle 3"/>
          <p:cNvSpPr>
            <a:spLocks noGrp="1" noChangeArrowheads="1"/>
          </p:cNvSpPr>
          <p:nvPr>
            <p:ph type="body" idx="1"/>
          </p:nvPr>
        </p:nvSpPr>
        <p:spPr bwMode="auto">
          <a:xfrm>
            <a:off x="491847" y="1558928"/>
            <a:ext cx="993985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dirty="0">
                <a:sym typeface="Wingdings" pitchFamily="2" charset="2"/>
              </a:rPr>
              <a:t>First </a:t>
            </a:r>
            <a:r>
              <a:rPr lang="de-DE" dirty="0" err="1">
                <a:sym typeface="Wingdings" pitchFamily="2" charset="2"/>
              </a:rPr>
              <a:t>layer</a:t>
            </a:r>
            <a:endParaRPr lang="de-DE" dirty="0">
              <a:sym typeface="Wingdings" pitchFamily="2" charset="2"/>
            </a:endParaRPr>
          </a:p>
          <a:p>
            <a:pPr lvl="1"/>
            <a:r>
              <a:rPr lang="de-DE" dirty="0">
                <a:sym typeface="Wingdings" pitchFamily="2" charset="2"/>
              </a:rPr>
              <a:t>Second </a:t>
            </a:r>
            <a:r>
              <a:rPr lang="de-DE" dirty="0" err="1">
                <a:sym typeface="Wingdings" pitchFamily="2" charset="2"/>
              </a:rPr>
              <a:t>layer</a:t>
            </a:r>
            <a:endParaRPr lang="de-DE" dirty="0">
              <a:sym typeface="Wingdings" pitchFamily="2" charset="2"/>
            </a:endParaRPr>
          </a:p>
          <a:p>
            <a:pPr lvl="2"/>
            <a:r>
              <a:rPr lang="de-DE" dirty="0"/>
              <a:t>Third </a:t>
            </a:r>
            <a:r>
              <a:rPr lang="de-DE" dirty="0" err="1"/>
              <a:t>layer</a:t>
            </a:r>
            <a:endParaRPr lang="de-DE" dirty="0"/>
          </a:p>
          <a:p>
            <a:pPr lvl="3"/>
            <a:r>
              <a:rPr lang="en-US" dirty="0"/>
              <a:t>Fourth layer</a:t>
            </a:r>
          </a:p>
          <a:p>
            <a:pPr lvl="4"/>
            <a:r>
              <a:rPr lang="en-US" dirty="0"/>
              <a:t>Fifth layer</a:t>
            </a:r>
            <a:endParaRPr lang="de-DE" dirty="0"/>
          </a:p>
        </p:txBody>
      </p:sp>
      <p:pic>
        <p:nvPicPr>
          <p:cNvPr id="4100" name="Picture 4"/>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3"/>
          </p:nvPr>
        </p:nvSpPr>
        <p:spPr>
          <a:xfrm>
            <a:off x="509866" y="6449776"/>
            <a:ext cx="4578800" cy="363600"/>
          </a:xfrm>
          <a:prstGeom prst="rect">
            <a:avLst/>
          </a:prstGeom>
        </p:spPr>
        <p:txBody>
          <a:bodyPr vert="horz" lIns="91440" tIns="45720" rIns="91440" bIns="45720" rtlCol="0" anchor="ctr"/>
          <a:lstStyle>
            <a:lvl1pPr algn="l">
              <a:defRPr sz="1800" b="0">
                <a:solidFill>
                  <a:schemeClr val="bg1"/>
                </a:solidFill>
                <a:latin typeface="HelveticaNeue LT 77 BdCn" panose="020B0706030502030204" pitchFamily="34" charset="0"/>
                <a:ea typeface="Tahoma" panose="020B0604030504040204" pitchFamily="34" charset="0"/>
                <a:cs typeface="Tahoma" panose="020B0604030504040204" pitchFamily="34" charset="0"/>
              </a:defRPr>
            </a:lvl1pPr>
          </a:lstStyle>
          <a:p>
            <a:r>
              <a:rPr lang="en-US"/>
              <a:t>Principles of New Technologies</a:t>
            </a:r>
            <a:endParaRPr lang="de-CH" dirty="0"/>
          </a:p>
        </p:txBody>
      </p:sp>
      <p:sp>
        <p:nvSpPr>
          <p:cNvPr id="7" name="Slide Number Placeholder 6"/>
          <p:cNvSpPr>
            <a:spLocks noGrp="1"/>
          </p:cNvSpPr>
          <p:nvPr>
            <p:ph type="sldNum" sz="quarter" idx="4"/>
          </p:nvPr>
        </p:nvSpPr>
        <p:spPr>
          <a:xfrm>
            <a:off x="5181506" y="6442788"/>
            <a:ext cx="617727" cy="363600"/>
          </a:xfrm>
          <a:prstGeom prst="rect">
            <a:avLst/>
          </a:prstGeom>
          <a:ln>
            <a:noFill/>
          </a:ln>
        </p:spPr>
        <p:txBody>
          <a:bodyPr vert="horz" lIns="91440" tIns="45720" rIns="91440" bIns="45720" rtlCol="0" anchor="ctr"/>
          <a:lstStyle>
            <a:lvl1pPr algn="ctr">
              <a:defRPr sz="1200" b="0">
                <a:solidFill>
                  <a:schemeClr val="tx1"/>
                </a:solidFill>
                <a:latin typeface="HelveticaNeue LT 77 BdCn" panose="020B0706030502030204" pitchFamily="34" charset="0"/>
                <a:ea typeface="Tahoma" panose="020B0604030504040204" pitchFamily="34" charset="0"/>
                <a:cs typeface="Tahoma" panose="020B0604030504040204" pitchFamily="34" charset="0"/>
              </a:defRPr>
            </a:lvl1pPr>
          </a:lstStyle>
          <a:p>
            <a:fld id="{9F8E3E85-A5F1-45AC-BC8E-CB7307177C38}" type="slidenum">
              <a:rPr lang="de-CH" smtClean="0"/>
              <a:pPr/>
              <a:t>‹#›</a:t>
            </a:fld>
            <a:endParaRPr lang="de-CH" dirty="0"/>
          </a:p>
        </p:txBody>
      </p:sp>
      <p:cxnSp>
        <p:nvCxnSpPr>
          <p:cNvPr id="16" name="Straight Connector 15"/>
          <p:cNvCxnSpPr/>
          <p:nvPr/>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 name="Oval 1"/>
          <p:cNvSpPr/>
          <p:nvPr/>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cxnSp>
        <p:nvCxnSpPr>
          <p:cNvPr id="12" name="Straight Connector 11"/>
          <p:cNvCxnSpPr/>
          <p:nvPr userDrawn="1"/>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Rectangle 13"/>
          <p:cNvSpPr/>
          <p:nvPr userDrawn="1"/>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Oval 14"/>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Tree>
    <p:extLst>
      <p:ext uri="{BB962C8B-B14F-4D97-AF65-F5344CB8AC3E}">
        <p14:creationId xmlns:p14="http://schemas.microsoft.com/office/powerpoint/2010/main" val="1564161029"/>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Lst>
  <p:transition/>
  <p:hf hdr="0" dt="0"/>
  <p:txStyles>
    <p:titleStyle>
      <a:lvl1pPr algn="l" rtl="0" eaLnBrk="1" fontAlgn="base" hangingPunct="1">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eaLnBrk="1" fontAlgn="base" hangingPunct="1">
        <a:spcBef>
          <a:spcPct val="0"/>
        </a:spcBef>
        <a:spcAft>
          <a:spcPct val="0"/>
        </a:spcAft>
        <a:defRPr sz="2702" b="1">
          <a:solidFill>
            <a:schemeClr val="tx1"/>
          </a:solidFill>
          <a:latin typeface="Arial" pitchFamily="34" charset="0"/>
        </a:defRPr>
      </a:lvl2pPr>
      <a:lvl3pPr algn="l" rtl="0" eaLnBrk="1" fontAlgn="base" hangingPunct="1">
        <a:spcBef>
          <a:spcPct val="0"/>
        </a:spcBef>
        <a:spcAft>
          <a:spcPct val="0"/>
        </a:spcAft>
        <a:defRPr sz="2702" b="1">
          <a:solidFill>
            <a:schemeClr val="tx1"/>
          </a:solidFill>
          <a:latin typeface="Arial" pitchFamily="34" charset="0"/>
        </a:defRPr>
      </a:lvl3pPr>
      <a:lvl4pPr algn="l" rtl="0" eaLnBrk="1" fontAlgn="base" hangingPunct="1">
        <a:spcBef>
          <a:spcPct val="0"/>
        </a:spcBef>
        <a:spcAft>
          <a:spcPct val="0"/>
        </a:spcAft>
        <a:defRPr sz="2702" b="1">
          <a:solidFill>
            <a:schemeClr val="tx1"/>
          </a:solidFill>
          <a:latin typeface="Arial" pitchFamily="34" charset="0"/>
        </a:defRPr>
      </a:lvl4pPr>
      <a:lvl5pPr algn="l" rtl="0" eaLnBrk="1" fontAlgn="base" hangingPunct="1">
        <a:spcBef>
          <a:spcPct val="0"/>
        </a:spcBef>
        <a:spcAft>
          <a:spcPct val="0"/>
        </a:spcAft>
        <a:defRPr sz="2702" b="1">
          <a:solidFill>
            <a:schemeClr val="tx1"/>
          </a:solidFill>
          <a:latin typeface="Arial" pitchFamily="34" charset="0"/>
        </a:defRPr>
      </a:lvl5pPr>
      <a:lvl6pPr marL="411782" algn="l" rtl="0" eaLnBrk="1" fontAlgn="base" hangingPunct="1">
        <a:spcBef>
          <a:spcPct val="0"/>
        </a:spcBef>
        <a:spcAft>
          <a:spcPct val="0"/>
        </a:spcAft>
        <a:defRPr sz="2702" b="1">
          <a:solidFill>
            <a:schemeClr val="tx1"/>
          </a:solidFill>
          <a:latin typeface="Arial" pitchFamily="34" charset="0"/>
        </a:defRPr>
      </a:lvl6pPr>
      <a:lvl7pPr marL="823563" algn="l" rtl="0" eaLnBrk="1" fontAlgn="base" hangingPunct="1">
        <a:spcBef>
          <a:spcPct val="0"/>
        </a:spcBef>
        <a:spcAft>
          <a:spcPct val="0"/>
        </a:spcAft>
        <a:defRPr sz="2702" b="1">
          <a:solidFill>
            <a:schemeClr val="tx1"/>
          </a:solidFill>
          <a:latin typeface="Arial" pitchFamily="34" charset="0"/>
        </a:defRPr>
      </a:lvl7pPr>
      <a:lvl8pPr marL="1235344" algn="l" rtl="0" eaLnBrk="1" fontAlgn="base" hangingPunct="1">
        <a:spcBef>
          <a:spcPct val="0"/>
        </a:spcBef>
        <a:spcAft>
          <a:spcPct val="0"/>
        </a:spcAft>
        <a:defRPr sz="2702" b="1">
          <a:solidFill>
            <a:schemeClr val="tx1"/>
          </a:solidFill>
          <a:latin typeface="Arial" pitchFamily="34" charset="0"/>
        </a:defRPr>
      </a:lvl8pPr>
      <a:lvl9pPr marL="1647126" algn="l" rtl="0" eaLnBrk="1" fontAlgn="base" hangingPunct="1">
        <a:spcBef>
          <a:spcPct val="0"/>
        </a:spcBef>
        <a:spcAft>
          <a:spcPct val="0"/>
        </a:spcAft>
        <a:defRPr sz="2702" b="1">
          <a:solidFill>
            <a:schemeClr val="tx1"/>
          </a:solidFill>
          <a:latin typeface="Arial" pitchFamily="34" charset="0"/>
        </a:defRPr>
      </a:lvl9pPr>
    </p:titleStyle>
    <p:body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71171"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9899" indent="-257363"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p:bodyStyle>
    <p:otherStyle>
      <a:defPPr>
        <a:defRPr lang="de-DE"/>
      </a:defPPr>
      <a:lvl1pPr marL="0" algn="l" defTabSz="823563" rtl="0" eaLnBrk="1" latinLnBrk="0" hangingPunct="1">
        <a:defRPr sz="1621" kern="1200">
          <a:solidFill>
            <a:schemeClr val="tx1"/>
          </a:solidFill>
          <a:latin typeface="+mn-lt"/>
          <a:ea typeface="+mn-ea"/>
          <a:cs typeface="+mn-cs"/>
        </a:defRPr>
      </a:lvl1pPr>
      <a:lvl2pPr marL="411782" algn="l" defTabSz="823563" rtl="0" eaLnBrk="1" latinLnBrk="0" hangingPunct="1">
        <a:defRPr sz="1621" kern="1200">
          <a:solidFill>
            <a:schemeClr val="tx1"/>
          </a:solidFill>
          <a:latin typeface="+mn-lt"/>
          <a:ea typeface="+mn-ea"/>
          <a:cs typeface="+mn-cs"/>
        </a:defRPr>
      </a:lvl2pPr>
      <a:lvl3pPr marL="823563" algn="l" defTabSz="823563" rtl="0" eaLnBrk="1" latinLnBrk="0" hangingPunct="1">
        <a:defRPr sz="1621" kern="1200">
          <a:solidFill>
            <a:schemeClr val="tx1"/>
          </a:solidFill>
          <a:latin typeface="+mn-lt"/>
          <a:ea typeface="+mn-ea"/>
          <a:cs typeface="+mn-cs"/>
        </a:defRPr>
      </a:lvl3pPr>
      <a:lvl4pPr marL="1235344" algn="l" defTabSz="823563" rtl="0" eaLnBrk="1" latinLnBrk="0" hangingPunct="1">
        <a:defRPr sz="1621" kern="1200">
          <a:solidFill>
            <a:schemeClr val="tx1"/>
          </a:solidFill>
          <a:latin typeface="+mn-lt"/>
          <a:ea typeface="+mn-ea"/>
          <a:cs typeface="+mn-cs"/>
        </a:defRPr>
      </a:lvl4pPr>
      <a:lvl5pPr marL="1647126" algn="l" defTabSz="823563" rtl="0" eaLnBrk="1" latinLnBrk="0" hangingPunct="1">
        <a:defRPr sz="1621" kern="1200">
          <a:solidFill>
            <a:schemeClr val="tx1"/>
          </a:solidFill>
          <a:latin typeface="+mn-lt"/>
          <a:ea typeface="+mn-ea"/>
          <a:cs typeface="+mn-cs"/>
        </a:defRPr>
      </a:lvl5pPr>
      <a:lvl6pPr marL="2058907" algn="l" defTabSz="823563" rtl="0" eaLnBrk="1" latinLnBrk="0" hangingPunct="1">
        <a:defRPr sz="1621" kern="1200">
          <a:solidFill>
            <a:schemeClr val="tx1"/>
          </a:solidFill>
          <a:latin typeface="+mn-lt"/>
          <a:ea typeface="+mn-ea"/>
          <a:cs typeface="+mn-cs"/>
        </a:defRPr>
      </a:lvl6pPr>
      <a:lvl7pPr marL="2470689" algn="l" defTabSz="823563" rtl="0" eaLnBrk="1" latinLnBrk="0" hangingPunct="1">
        <a:defRPr sz="1621" kern="1200">
          <a:solidFill>
            <a:schemeClr val="tx1"/>
          </a:solidFill>
          <a:latin typeface="+mn-lt"/>
          <a:ea typeface="+mn-ea"/>
          <a:cs typeface="+mn-cs"/>
        </a:defRPr>
      </a:lvl7pPr>
      <a:lvl8pPr marL="2882469" algn="l" defTabSz="823563" rtl="0" eaLnBrk="1" latinLnBrk="0" hangingPunct="1">
        <a:defRPr sz="1621" kern="1200">
          <a:solidFill>
            <a:schemeClr val="tx1"/>
          </a:solidFill>
          <a:latin typeface="+mn-lt"/>
          <a:ea typeface="+mn-ea"/>
          <a:cs typeface="+mn-cs"/>
        </a:defRPr>
      </a:lvl8pPr>
      <a:lvl9pPr marL="3294251" algn="l" defTabSz="823563" rtl="0" eaLnBrk="1" latinLnBrk="0" hangingPunct="1">
        <a:defRPr sz="162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70000"/>
          </a:schemeClr>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4098" name="Rectangle 2"/>
          <p:cNvSpPr>
            <a:spLocks noGrp="1" noChangeArrowheads="1"/>
          </p:cNvSpPr>
          <p:nvPr>
            <p:ph type="title"/>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normAutofit/>
          </a:bodyPr>
          <a:lstStyle/>
          <a:p>
            <a:pPr lvl="0"/>
            <a:r>
              <a:rPr lang="de-DE" dirty="0"/>
              <a:t>Click </a:t>
            </a:r>
            <a:r>
              <a:rPr lang="de-DE" dirty="0" err="1"/>
              <a:t>to</a:t>
            </a:r>
            <a:r>
              <a:rPr lang="de-DE" dirty="0"/>
              <a:t> </a:t>
            </a:r>
            <a:r>
              <a:rPr lang="de-DE" dirty="0" err="1"/>
              <a:t>change</a:t>
            </a:r>
            <a:r>
              <a:rPr lang="de-DE" dirty="0"/>
              <a:t> title</a:t>
            </a:r>
          </a:p>
        </p:txBody>
      </p:sp>
      <p:sp>
        <p:nvSpPr>
          <p:cNvPr id="4099" name="Rectangle 3"/>
          <p:cNvSpPr>
            <a:spLocks noGrp="1" noChangeArrowheads="1"/>
          </p:cNvSpPr>
          <p:nvPr>
            <p:ph type="body" idx="1"/>
          </p:nvPr>
        </p:nvSpPr>
        <p:spPr bwMode="auto">
          <a:xfrm>
            <a:off x="491847" y="1558928"/>
            <a:ext cx="993985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p>
            <a:pPr lvl="0"/>
            <a:r>
              <a:rPr lang="de-DE" dirty="0">
                <a:sym typeface="Wingdings" pitchFamily="2" charset="2"/>
              </a:rPr>
              <a:t>First </a:t>
            </a:r>
            <a:r>
              <a:rPr lang="de-DE" dirty="0" err="1">
                <a:sym typeface="Wingdings" pitchFamily="2" charset="2"/>
              </a:rPr>
              <a:t>layer</a:t>
            </a:r>
            <a:endParaRPr lang="de-DE" dirty="0">
              <a:sym typeface="Wingdings" pitchFamily="2" charset="2"/>
            </a:endParaRPr>
          </a:p>
          <a:p>
            <a:pPr lvl="1"/>
            <a:r>
              <a:rPr lang="de-DE" dirty="0">
                <a:sym typeface="Wingdings" pitchFamily="2" charset="2"/>
              </a:rPr>
              <a:t>Second </a:t>
            </a:r>
            <a:r>
              <a:rPr lang="de-DE" dirty="0" err="1">
                <a:sym typeface="Wingdings" pitchFamily="2" charset="2"/>
              </a:rPr>
              <a:t>layer</a:t>
            </a:r>
            <a:endParaRPr lang="de-DE" dirty="0">
              <a:sym typeface="Wingdings" pitchFamily="2" charset="2"/>
            </a:endParaRPr>
          </a:p>
          <a:p>
            <a:pPr lvl="2"/>
            <a:r>
              <a:rPr lang="de-DE" dirty="0"/>
              <a:t>Third </a:t>
            </a:r>
            <a:r>
              <a:rPr lang="de-DE" dirty="0" err="1"/>
              <a:t>layer</a:t>
            </a:r>
            <a:endParaRPr lang="de-DE" dirty="0"/>
          </a:p>
          <a:p>
            <a:pPr lvl="3"/>
            <a:r>
              <a:rPr lang="en-US" dirty="0"/>
              <a:t>Fourth layer</a:t>
            </a:r>
          </a:p>
          <a:p>
            <a:pPr lvl="4"/>
            <a:r>
              <a:rPr lang="en-US" dirty="0"/>
              <a:t>Fifth layer</a:t>
            </a:r>
            <a:endParaRPr lang="de-DE" dirty="0"/>
          </a:p>
        </p:txBody>
      </p:sp>
      <p:pic>
        <p:nvPicPr>
          <p:cNvPr id="4100" name="Picture 4"/>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3"/>
          </p:nvPr>
        </p:nvSpPr>
        <p:spPr>
          <a:xfrm>
            <a:off x="509866" y="6449776"/>
            <a:ext cx="4476447" cy="363600"/>
          </a:xfrm>
          <a:prstGeom prst="rect">
            <a:avLst/>
          </a:prstGeom>
        </p:spPr>
        <p:txBody>
          <a:bodyPr vert="horz" lIns="91440" tIns="45720" rIns="91440" bIns="45720" rtlCol="0" anchor="ctr"/>
          <a:lstStyle>
            <a:lvl1pPr algn="l">
              <a:defRPr sz="1600" b="0">
                <a:solidFill>
                  <a:schemeClr val="bg1"/>
                </a:solidFill>
                <a:latin typeface="HelveticaNeue LT 77 BdCn" panose="020B0706030502030204" pitchFamily="34" charset="0"/>
                <a:ea typeface="Tahoma" panose="020B0604030504040204" pitchFamily="34" charset="0"/>
                <a:cs typeface="Tahoma" panose="020B0604030504040204" pitchFamily="34" charset="0"/>
              </a:defRPr>
            </a:lvl1pPr>
          </a:lstStyle>
          <a:p>
            <a:r>
              <a:rPr lang="en-US" dirty="0">
                <a:solidFill>
                  <a:srgbClr val="FFFFFF"/>
                </a:solidFill>
              </a:rPr>
              <a:t>Basic Knowledge - A Movement Therapy Perspective</a:t>
            </a:r>
            <a:endParaRPr lang="de-CH" dirty="0">
              <a:solidFill>
                <a:srgbClr val="FFFFFF"/>
              </a:solidFill>
            </a:endParaRPr>
          </a:p>
        </p:txBody>
      </p:sp>
      <p:cxnSp>
        <p:nvCxnSpPr>
          <p:cNvPr id="16" name="Straight Connector 15"/>
          <p:cNvCxnSpPr/>
          <p:nvPr userDrawn="1"/>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userDrawn="1"/>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14" name="Oval 13"/>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1" name="Slide Number Placeholder 6"/>
          <p:cNvSpPr>
            <a:spLocks noGrp="1"/>
          </p:cNvSpPr>
          <p:nvPr>
            <p:ph type="sldNum" sz="quarter" idx="4"/>
          </p:nvPr>
        </p:nvSpPr>
        <p:spPr>
          <a:xfrm>
            <a:off x="5181506" y="6442788"/>
            <a:ext cx="617727" cy="363600"/>
          </a:xfrm>
          <a:prstGeom prst="rect">
            <a:avLst/>
          </a:prstGeom>
          <a:ln>
            <a:noFill/>
          </a:ln>
        </p:spPr>
        <p:txBody>
          <a:bodyPr vert="horz" lIns="91440" tIns="45720" rIns="91440" bIns="45720" rtlCol="0" anchor="ctr"/>
          <a:lstStyle>
            <a:lvl1pPr algn="ctr">
              <a:defRPr sz="1200" b="0">
                <a:solidFill>
                  <a:schemeClr val="tx1"/>
                </a:solidFill>
                <a:latin typeface="HelveticaNeue LT 77 BdCn" panose="020B0706030502030204" pitchFamily="34" charset="0"/>
                <a:ea typeface="Tahoma" panose="020B0604030504040204" pitchFamily="34" charset="0"/>
                <a:cs typeface="Tahoma" panose="020B0604030504040204" pitchFamily="34" charset="0"/>
              </a:defRPr>
            </a:lvl1p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518193382"/>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 id="2147483766" r:id="rId19"/>
    <p:sldLayoutId id="2147483767" r:id="rId20"/>
    <p:sldLayoutId id="2147483768" r:id="rId21"/>
    <p:sldLayoutId id="2147483769" r:id="rId22"/>
    <p:sldLayoutId id="2147483770" r:id="rId23"/>
    <p:sldLayoutId id="2147483771" r:id="rId24"/>
    <p:sldLayoutId id="2147483772" r:id="rId25"/>
  </p:sldLayoutIdLst>
  <p:transition/>
  <p:hf hdr="0" dt="0"/>
  <p:txStyles>
    <p:title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p:titleStyle>
    <p:bodyStyle>
      <a:lvl1pPr marL="240206" indent="-240206" algn="l" rtl="0" fontAlgn="base">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fontAlgn="base">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71171" indent="-240206" algn="l" rtl="0" fontAlgn="base">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9899" indent="-257363" algn="l" rtl="0" fontAlgn="base">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fontAlgn="base">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fontAlgn="base">
        <a:spcBef>
          <a:spcPct val="20000"/>
        </a:spcBef>
        <a:spcAft>
          <a:spcPct val="0"/>
        </a:spcAft>
        <a:defRPr>
          <a:solidFill>
            <a:srgbClr val="232333"/>
          </a:solidFill>
          <a:latin typeface="Arial Narrow" pitchFamily="34" charset="0"/>
        </a:defRPr>
      </a:lvl6pPr>
      <a:lvl7pPr marL="3319988" indent="-308836" algn="l" rtl="0" fontAlgn="base">
        <a:spcBef>
          <a:spcPct val="20000"/>
        </a:spcBef>
        <a:spcAft>
          <a:spcPct val="0"/>
        </a:spcAft>
        <a:defRPr>
          <a:solidFill>
            <a:srgbClr val="232333"/>
          </a:solidFill>
          <a:latin typeface="Arial Narrow" pitchFamily="34" charset="0"/>
        </a:defRPr>
      </a:lvl7pPr>
      <a:lvl8pPr marL="3731770" indent="-308836" algn="l" rtl="0" fontAlgn="base">
        <a:spcBef>
          <a:spcPct val="20000"/>
        </a:spcBef>
        <a:spcAft>
          <a:spcPct val="0"/>
        </a:spcAft>
        <a:defRPr>
          <a:solidFill>
            <a:srgbClr val="232333"/>
          </a:solidFill>
          <a:latin typeface="Arial Narrow" pitchFamily="34" charset="0"/>
        </a:defRPr>
      </a:lvl8pPr>
      <a:lvl9pPr marL="4143550" indent="-308836" algn="l" rtl="0" fontAlgn="base">
        <a:spcBef>
          <a:spcPct val="20000"/>
        </a:spcBef>
        <a:spcAft>
          <a:spcPct val="0"/>
        </a:spcAft>
        <a:defRPr>
          <a:solidFill>
            <a:srgbClr val="232333"/>
          </a:solidFill>
          <a:latin typeface="Arial Narrow" pitchFamily="34" charset="0"/>
        </a:defRPr>
      </a:lvl9pPr>
    </p:bodyStyle>
    <p:otherStyle>
      <a:defPPr>
        <a:defRPr lang="de-DE"/>
      </a:defPPr>
      <a:lvl1pPr marL="0" algn="l" defTabSz="823563" rtl="0" eaLnBrk="1" latinLnBrk="0" hangingPunct="1">
        <a:defRPr sz="1621" kern="1200">
          <a:solidFill>
            <a:schemeClr val="tx1"/>
          </a:solidFill>
          <a:latin typeface="+mn-lt"/>
          <a:ea typeface="+mn-ea"/>
          <a:cs typeface="+mn-cs"/>
        </a:defRPr>
      </a:lvl1pPr>
      <a:lvl2pPr marL="411782" algn="l" defTabSz="823563" rtl="0" eaLnBrk="1" latinLnBrk="0" hangingPunct="1">
        <a:defRPr sz="1621" kern="1200">
          <a:solidFill>
            <a:schemeClr val="tx1"/>
          </a:solidFill>
          <a:latin typeface="+mn-lt"/>
          <a:ea typeface="+mn-ea"/>
          <a:cs typeface="+mn-cs"/>
        </a:defRPr>
      </a:lvl2pPr>
      <a:lvl3pPr marL="823563" algn="l" defTabSz="823563" rtl="0" eaLnBrk="1" latinLnBrk="0" hangingPunct="1">
        <a:defRPr sz="1621" kern="1200">
          <a:solidFill>
            <a:schemeClr val="tx1"/>
          </a:solidFill>
          <a:latin typeface="+mn-lt"/>
          <a:ea typeface="+mn-ea"/>
          <a:cs typeface="+mn-cs"/>
        </a:defRPr>
      </a:lvl3pPr>
      <a:lvl4pPr marL="1235344" algn="l" defTabSz="823563" rtl="0" eaLnBrk="1" latinLnBrk="0" hangingPunct="1">
        <a:defRPr sz="1621" kern="1200">
          <a:solidFill>
            <a:schemeClr val="tx1"/>
          </a:solidFill>
          <a:latin typeface="+mn-lt"/>
          <a:ea typeface="+mn-ea"/>
          <a:cs typeface="+mn-cs"/>
        </a:defRPr>
      </a:lvl4pPr>
      <a:lvl5pPr marL="1647126" algn="l" defTabSz="823563" rtl="0" eaLnBrk="1" latinLnBrk="0" hangingPunct="1">
        <a:defRPr sz="1621" kern="1200">
          <a:solidFill>
            <a:schemeClr val="tx1"/>
          </a:solidFill>
          <a:latin typeface="+mn-lt"/>
          <a:ea typeface="+mn-ea"/>
          <a:cs typeface="+mn-cs"/>
        </a:defRPr>
      </a:lvl5pPr>
      <a:lvl6pPr marL="2058907" algn="l" defTabSz="823563" rtl="0" eaLnBrk="1" latinLnBrk="0" hangingPunct="1">
        <a:defRPr sz="1621" kern="1200">
          <a:solidFill>
            <a:schemeClr val="tx1"/>
          </a:solidFill>
          <a:latin typeface="+mn-lt"/>
          <a:ea typeface="+mn-ea"/>
          <a:cs typeface="+mn-cs"/>
        </a:defRPr>
      </a:lvl6pPr>
      <a:lvl7pPr marL="2470689" algn="l" defTabSz="823563" rtl="0" eaLnBrk="1" latinLnBrk="0" hangingPunct="1">
        <a:defRPr sz="1621" kern="1200">
          <a:solidFill>
            <a:schemeClr val="tx1"/>
          </a:solidFill>
          <a:latin typeface="+mn-lt"/>
          <a:ea typeface="+mn-ea"/>
          <a:cs typeface="+mn-cs"/>
        </a:defRPr>
      </a:lvl7pPr>
      <a:lvl8pPr marL="2882469" algn="l" defTabSz="823563" rtl="0" eaLnBrk="1" latinLnBrk="0" hangingPunct="1">
        <a:defRPr sz="1621" kern="1200">
          <a:solidFill>
            <a:schemeClr val="tx1"/>
          </a:solidFill>
          <a:latin typeface="+mn-lt"/>
          <a:ea typeface="+mn-ea"/>
          <a:cs typeface="+mn-cs"/>
        </a:defRPr>
      </a:lvl8pPr>
      <a:lvl9pPr marL="3294251" algn="l" defTabSz="823563" rtl="0" eaLnBrk="1" latinLnBrk="0" hangingPunct="1">
        <a:defRPr sz="162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39.emf"/><Relationship Id="rId5" Type="http://schemas.openxmlformats.org/officeDocument/2006/relationships/image" Target="../media/image38.jpe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6.png"/><Relationship Id="rId3" Type="http://schemas.openxmlformats.org/officeDocument/2006/relationships/image" Target="../media/image41.jpg"/><Relationship Id="rId7" Type="http://schemas.openxmlformats.org/officeDocument/2006/relationships/image" Target="../media/image45.png"/><Relationship Id="rId12"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g"/><Relationship Id="rId4" Type="http://schemas.openxmlformats.org/officeDocument/2006/relationships/image" Target="../media/image42.jpeg"/><Relationship Id="rId9" Type="http://schemas.openxmlformats.org/officeDocument/2006/relationships/image" Target="../media/image47.jp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46.xml"/><Relationship Id="rId5" Type="http://schemas.openxmlformats.org/officeDocument/2006/relationships/image" Target="../media/image6.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46.xml"/><Relationship Id="rId5" Type="http://schemas.openxmlformats.org/officeDocument/2006/relationships/image" Target="../media/image6.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2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60.jpeg"/><Relationship Id="rId7"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27.xml"/><Relationship Id="rId6" Type="http://schemas.openxmlformats.org/officeDocument/2006/relationships/image" Target="../media/image62.wmf"/><Relationship Id="rId5" Type="http://schemas.openxmlformats.org/officeDocument/2006/relationships/oleObject" Target="../embeddings/oleObject1.bin"/><Relationship Id="rId4" Type="http://schemas.openxmlformats.org/officeDocument/2006/relationships/image" Target="../media/image61.emf"/></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hyperlink" Target="https://es.3dsystems.com/video/what-haptic-device" TargetMode="External"/><Relationship Id="rId5" Type="http://schemas.openxmlformats.org/officeDocument/2006/relationships/image" Target="../media/image6.png"/><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7.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69.png"/></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9.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72.png"/><Relationship Id="rId4"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0.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75.jpg"/><Relationship Id="rId4" Type="http://schemas.openxmlformats.org/officeDocument/2006/relationships/image" Target="../media/image74.jpeg"/></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76.jpeg"/></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image" Target="../media/image78.jpg"/><Relationship Id="rId5" Type="http://schemas.openxmlformats.org/officeDocument/2006/relationships/image" Target="../media/image77.jpg"/><Relationship Id="rId4" Type="http://schemas.openxmlformats.org/officeDocument/2006/relationships/image" Target="../media/image39.emf"/></Relationships>
</file>

<file path=ppt/slides/_rels/slide2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3.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0.jpe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image" Target="../media/image83.jpeg"/><Relationship Id="rId5" Type="http://schemas.openxmlformats.org/officeDocument/2006/relationships/image" Target="../media/image82.jpg"/><Relationship Id="rId4" Type="http://schemas.openxmlformats.org/officeDocument/2006/relationships/image" Target="../media/image81.jp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6.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67.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72.png"/><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28.xml"/><Relationship Id="rId6" Type="http://schemas.openxmlformats.org/officeDocument/2006/relationships/image" Target="../media/image87.jpg"/><Relationship Id="rId5" Type="http://schemas.openxmlformats.org/officeDocument/2006/relationships/image" Target="../media/image86.jpg"/><Relationship Id="rId4" Type="http://schemas.openxmlformats.org/officeDocument/2006/relationships/image" Target="../media/image85.jpeg"/></Relationships>
</file>

<file path=ppt/slides/_rels/slide33.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29.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0.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91.jpg"/><Relationship Id="rId4" Type="http://schemas.openxmlformats.org/officeDocument/2006/relationships/image" Target="../media/image90.jpeg"/></Relationships>
</file>

<file path=ppt/slides/_rels/slide35.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92.emf"/><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94.emf"/><Relationship Id="rId7"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7.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png"/></Relationships>
</file>

<file path=ppt/slides/_rels/slide37.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32.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98.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9.png"/><Relationship Id="rId7"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27.xml"/><Relationship Id="rId6" Type="http://schemas.openxmlformats.org/officeDocument/2006/relationships/image" Target="../media/image95.png"/><Relationship Id="rId5" Type="http://schemas.openxmlformats.org/officeDocument/2006/relationships/image" Target="../media/image101.jpg"/><Relationship Id="rId4" Type="http://schemas.openxmlformats.org/officeDocument/2006/relationships/image" Target="../media/image100.png"/><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28.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36.jpg"/></Relationships>
</file>

<file path=ppt/slides/_rels/slide4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6.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8.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109.png"/><Relationship Id="rId4" Type="http://schemas.openxmlformats.org/officeDocument/2006/relationships/image" Target="../media/image108.emf"/></Relationships>
</file>

<file path=ppt/slides/_rels/slide45.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10.png"/><Relationship Id="rId7" Type="http://schemas.openxmlformats.org/officeDocument/2006/relationships/image" Target="../media/image113.png"/><Relationship Id="rId2" Type="http://schemas.openxmlformats.org/officeDocument/2006/relationships/notesSlide" Target="../notesSlides/notesSlide39.xml"/><Relationship Id="rId1" Type="http://schemas.openxmlformats.org/officeDocument/2006/relationships/slideLayout" Target="../slideLayouts/slideLayout27.xml"/><Relationship Id="rId6" Type="http://schemas.openxmlformats.org/officeDocument/2006/relationships/image" Target="../media/image112.jpeg"/><Relationship Id="rId5" Type="http://schemas.openxmlformats.org/officeDocument/2006/relationships/hyperlink" Target="http://www.google.ch/url?sa=i&amp;rct=j&amp;q=&amp;esrc=s&amp;source=images&amp;cd=&amp;cad=rja&amp;uact=8&amp;ved=0CAcQjRw&amp;url=http://www.broekbakemalab.com/portfolio/toolkit/&amp;ei=Kb5pVN7QB83tau-mgegP&amp;bvm=bv.79142246,d.bGQ&amp;psig=AFQjCNGEwxCfZBzedDt_Q7WEtwlybsVfNQ&amp;ust=1416302494493044" TargetMode="External"/><Relationship Id="rId4" Type="http://schemas.openxmlformats.org/officeDocument/2006/relationships/image" Target="../media/image111.png"/><Relationship Id="rId9"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0.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116.png"/></Relationships>
</file>

<file path=ppt/slides/_rels/slide4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41.xml"/><Relationship Id="rId1" Type="http://schemas.openxmlformats.org/officeDocument/2006/relationships/slideLayout" Target="../slideLayouts/slideLayout27.xml"/><Relationship Id="rId6" Type="http://schemas.openxmlformats.org/officeDocument/2006/relationships/image" Target="../media/image120.emf"/><Relationship Id="rId5" Type="http://schemas.openxmlformats.org/officeDocument/2006/relationships/image" Target="../media/image119.png"/><Relationship Id="rId4" Type="http://schemas.openxmlformats.org/officeDocument/2006/relationships/image" Target="../media/image118.png"/></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28.xml"/><Relationship Id="rId6" Type="http://schemas.openxmlformats.org/officeDocument/2006/relationships/image" Target="../media/image123.jpg"/><Relationship Id="rId5" Type="http://schemas.openxmlformats.org/officeDocument/2006/relationships/image" Target="../media/image104.png"/><Relationship Id="rId4" Type="http://schemas.openxmlformats.org/officeDocument/2006/relationships/image" Target="../media/image122.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4.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45.xml"/><Relationship Id="rId1" Type="http://schemas.openxmlformats.org/officeDocument/2006/relationships/slideLayout" Target="../slideLayouts/slideLayout27.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5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0.png"/><Relationship Id="rId7" Type="http://schemas.microsoft.com/office/2007/relationships/hdphoto" Target="../media/hdphoto2.wdp"/><Relationship Id="rId2" Type="http://schemas.openxmlformats.org/officeDocument/2006/relationships/notesSlide" Target="../notesSlides/notesSlide46.xml"/><Relationship Id="rId1" Type="http://schemas.openxmlformats.org/officeDocument/2006/relationships/slideLayout" Target="../slideLayouts/slideLayout27.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5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4.png"/><Relationship Id="rId7" Type="http://schemas.openxmlformats.org/officeDocument/2006/relationships/image" Target="../media/image138.png"/><Relationship Id="rId2" Type="http://schemas.openxmlformats.org/officeDocument/2006/relationships/notesSlide" Target="../notesSlides/notesSlide47.xml"/><Relationship Id="rId1" Type="http://schemas.openxmlformats.org/officeDocument/2006/relationships/slideLayout" Target="../slideLayouts/slideLayout27.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9.xml"/><Relationship Id="rId1" Type="http://schemas.openxmlformats.org/officeDocument/2006/relationships/slideLayout" Target="../slideLayouts/slideLayout46.xml"/><Relationship Id="rId5" Type="http://schemas.openxmlformats.org/officeDocument/2006/relationships/image" Target="../media/image6.png"/><Relationship Id="rId4" Type="http://schemas.openxmlformats.org/officeDocument/2006/relationships/image" Target="../media/image51.png"/></Relationships>
</file>

<file path=ppt/slides/_rels/slide5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50.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33.png"/><Relationship Id="rId4" Type="http://schemas.openxmlformats.org/officeDocument/2006/relationships/image" Target="../media/image141.png"/></Relationships>
</file>

<file path=ppt/slides/_rels/slide58.xml.rels><?xml version="1.0" encoding="UTF-8" standalone="yes"?>
<Relationships xmlns="http://schemas.openxmlformats.org/package/2006/relationships"><Relationship Id="rId3" Type="http://schemas.openxmlformats.org/officeDocument/2006/relationships/image" Target="../media/image142.png"/><Relationship Id="rId7"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27.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35.png"/></Relationships>
</file>

<file path=ppt/slides/_rels/slide5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2.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146.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6.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hyperlink" Target="http://www.google.ch/url?sa=i&amp;rct=j&amp;q=&amp;esrc=s&amp;source=images&amp;cd=&amp;cad=rja&amp;uact=8&amp;ved=0CAcQjRw&amp;url=http://www.clker.com/clipart-jigsaw-white-puzzle-piece-large.html&amp;ei=AlGQVOqhG8XwUovSgfgF&amp;psig=AFQjCNHBxBKSp3aOx2kChdacftz-_fo9Bg&amp;ust=1418830457278924" TargetMode="External"/><Relationship Id="rId9" Type="http://schemas.openxmlformats.org/officeDocument/2006/relationships/image" Target="../media/image21.png"/><Relationship Id="rId1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5.xml"/></Relationships>
</file>

<file path=ppt/slides/_rels/slide61.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28.xml"/><Relationship Id="rId6" Type="http://schemas.openxmlformats.org/officeDocument/2006/relationships/image" Target="../media/image147.jpeg"/><Relationship Id="rId5" Type="http://schemas.openxmlformats.org/officeDocument/2006/relationships/image" Target="../media/image29.png"/><Relationship Id="rId4" Type="http://schemas.openxmlformats.org/officeDocument/2006/relationships/image" Target="../media/image85.jpeg"/></Relationships>
</file>

<file path=ppt/slides/_rels/slide6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54.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150.png"/><Relationship Id="rId4" Type="http://schemas.openxmlformats.org/officeDocument/2006/relationships/image" Target="../media/image149.jpg"/></Relationships>
</file>

<file path=ppt/slides/_rels/slide63.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55.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image" Target="../media/image153.png"/><Relationship Id="rId4" Type="http://schemas.openxmlformats.org/officeDocument/2006/relationships/image" Target="../media/image152.jpeg"/></Relationships>
</file>

<file path=ppt/slides/_rels/slide64.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56.xml"/><Relationship Id="rId1" Type="http://schemas.openxmlformats.org/officeDocument/2006/relationships/slideLayout" Target="../slideLayouts/slideLayout28.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57.xml"/><Relationship Id="rId1" Type="http://schemas.openxmlformats.org/officeDocument/2006/relationships/slideLayout" Target="../slideLayouts/slideLayout28.xml"/><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58.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image" Target="../media/image153.png"/></Relationships>
</file>

<file path=ppt/slides/_rels/slide67.xml.rels><?xml version="1.0" encoding="UTF-8" standalone="yes"?>
<Relationships xmlns="http://schemas.openxmlformats.org/package/2006/relationships"><Relationship Id="rId3" Type="http://schemas.openxmlformats.org/officeDocument/2006/relationships/hyperlink" Target="http://www.iisartonline.org/" TargetMode="External"/><Relationship Id="rId2" Type="http://schemas.openxmlformats.org/officeDocument/2006/relationships/notesSlide" Target="../notesSlides/notesSlide59.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hyperlink" Target="http://www.eneurocenter.com/" TargetMode="External"/><Relationship Id="rId4" Type="http://schemas.openxmlformats.org/officeDocument/2006/relationships/hyperlink" Target="mailto:info@eneurocenter.com"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8" Type="http://schemas.openxmlformats.org/officeDocument/2006/relationships/hyperlink" Target="http://www.vi-hotels.com/typo3temp/pics/s_1ad5acb5b7.jpg" TargetMode="External"/><Relationship Id="rId13" Type="http://schemas.openxmlformats.org/officeDocument/2006/relationships/hyperlink" Target="http://bsiswoyo.lecture.ub.ac.id/files/2011/12/puma560-1.png" TargetMode="External"/><Relationship Id="rId3" Type="http://schemas.openxmlformats.org/officeDocument/2006/relationships/hyperlink" Target="http://www.iisd.ca/ymb/climate/wcc3/pix/1sept/DSC_6266%20full%20room.jpg" TargetMode="External"/><Relationship Id="rId7" Type="http://schemas.openxmlformats.org/officeDocument/2006/relationships/hyperlink" Target="http://www.nature.com/sc/journal/v41/n12/fig_tab/3101518f1.html" TargetMode="External"/><Relationship Id="rId12" Type="http://schemas.openxmlformats.org/officeDocument/2006/relationships/hyperlink" Target="http://theosophy.net/forum/topics/theosophists-and-the-light" TargetMode="External"/><Relationship Id="rId2" Type="http://schemas.openxmlformats.org/officeDocument/2006/relationships/notesSlide" Target="../notesSlides/notesSlide61.xml"/><Relationship Id="rId1" Type="http://schemas.openxmlformats.org/officeDocument/2006/relationships/slideLayout" Target="../slideLayouts/slideLayout27.xml"/><Relationship Id="rId6" Type="http://schemas.openxmlformats.org/officeDocument/2006/relationships/hyperlink" Target="http://timpexelectronics.com/wp-content/uploads/2014/03/Electronics-0000166421891-1100x732.jpg" TargetMode="External"/><Relationship Id="rId11" Type="http://schemas.openxmlformats.org/officeDocument/2006/relationships/hyperlink" Target="http://static.guim.co.uk/sys-images/Guardian/Pix/pictures/2013/10/28/1382979259350/Gardening-and-DIY-can-pro-011.jpg" TargetMode="External"/><Relationship Id="rId5" Type="http://schemas.openxmlformats.org/officeDocument/2006/relationships/hyperlink" Target="http://emergingtech.tbr.edu/sites/default/files/styles/flexslider_full/public/NewTech_0.jpg?itok=WghHlgJO" TargetMode="External"/><Relationship Id="rId15" Type="http://schemas.openxmlformats.org/officeDocument/2006/relationships/image" Target="../media/image6.png"/><Relationship Id="rId10" Type="http://schemas.openxmlformats.org/officeDocument/2006/relationships/hyperlink" Target="http://www.hopkinsmedicine.org/healthlibrary/GetImage.aspx?ImageId=268329" TargetMode="External"/><Relationship Id="rId4" Type="http://schemas.openxmlformats.org/officeDocument/2006/relationships/hyperlink" Target="http://www.unece.org/typo3temp/pics/8346dcaa95.jpg" TargetMode="External"/><Relationship Id="rId9" Type="http://schemas.openxmlformats.org/officeDocument/2006/relationships/hyperlink" Target="http://www.eusi.org/wp-content/uploads/2012/11/stroke.jpg" TargetMode="External"/><Relationship Id="rId14" Type="http://schemas.openxmlformats.org/officeDocument/2006/relationships/hyperlink" Target="http://www.broadenedhorizons.com/powergrip-add-on-kit"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jpeg"/><Relationship Id="rId3" Type="http://schemas.openxmlformats.org/officeDocument/2006/relationships/image" Target="../media/image26.jpe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microsoft.com/office/2007/relationships/hdphoto" Target="../media/hdphoto1.wdp"/><Relationship Id="rId11" Type="http://schemas.openxmlformats.org/officeDocument/2006/relationships/image" Target="../media/image33.png"/><Relationship Id="rId5" Type="http://schemas.openxmlformats.org/officeDocument/2006/relationships/image" Target="../media/image28.jpeg"/><Relationship Id="rId10" Type="http://schemas.openxmlformats.org/officeDocument/2006/relationships/image" Target="../media/image32.jpeg"/><Relationship Id="rId4" Type="http://schemas.openxmlformats.org/officeDocument/2006/relationships/image" Target="../media/image27.png"/><Relationship Id="rId9" Type="http://schemas.openxmlformats.org/officeDocument/2006/relationships/image" Target="../media/image31.png"/><Relationship Id="rId14" Type="http://schemas.openxmlformats.org/officeDocument/2006/relationships/image" Target="../media/image6.png"/></Relationships>
</file>

<file path=ppt/slides/_rels/slide70.xml.rels><?xml version="1.0" encoding="UTF-8" standalone="yes"?>
<Relationships xmlns="http://schemas.openxmlformats.org/package/2006/relationships"><Relationship Id="rId8" Type="http://schemas.openxmlformats.org/officeDocument/2006/relationships/hyperlink" Target="http://www.reha-stim.de/cms/assets/images/GT-I-mit-Person" TargetMode="External"/><Relationship Id="rId3" Type="http://schemas.openxmlformats.org/officeDocument/2006/relationships/hyperlink" Target="http://www.blogcdn.com/www.engadget.com/media/2011/02/lopesexoskeletontwente-1298501841.jpg" TargetMode="External"/><Relationship Id="rId7" Type="http://schemas.openxmlformats.org/officeDocument/2006/relationships/hyperlink" Target="http://www.skoutasmedical.gr/portal/components/com_virtuemart/shop_image/product/G_EO_System_Evol_4f4767f5b831c.jpg" TargetMode="External"/><Relationship Id="rId2" Type="http://schemas.openxmlformats.org/officeDocument/2006/relationships/notesSlide" Target="../notesSlides/notesSlide62.xml"/><Relationship Id="rId1" Type="http://schemas.openxmlformats.org/officeDocument/2006/relationships/slideLayout" Target="../slideLayouts/slideLayout27.xml"/><Relationship Id="rId6" Type="http://schemas.openxmlformats.org/officeDocument/2006/relationships/hyperlink" Target="http://www.rehab.research.va.gov/jour/00/37/6/images/BURG-F03.JPG" TargetMode="External"/><Relationship Id="rId11" Type="http://schemas.openxmlformats.org/officeDocument/2006/relationships/image" Target="../media/image6.png"/><Relationship Id="rId5" Type="http://schemas.openxmlformats.org/officeDocument/2006/relationships/hyperlink" Target="http://www.reading.ac.uk/AcaDepts/si/gentle/103-0325_IMG.JPG" TargetMode="External"/><Relationship Id="rId10" Type="http://schemas.openxmlformats.org/officeDocument/2006/relationships/hyperlink" Target="http://www.woodway.de/images/productimages/LokoHelp_with_PPS.png" TargetMode="External"/><Relationship Id="rId4" Type="http://schemas.openxmlformats.org/officeDocument/2006/relationships/hyperlink" Target="http://imt.lynxdesign.com/wp-content/uploads/2012/11/HandRobotTherapy.png" TargetMode="External"/><Relationship Id="rId9" Type="http://schemas.openxmlformats.org/officeDocument/2006/relationships/hyperlink" Target="http://www.reha-stim.de/cms/assets/images/Bi-Manu-Track-09.jpg" TargetMode="External"/></Relationships>
</file>

<file path=ppt/slides/_rels/slide71.xml.rels><?xml version="1.0" encoding="UTF-8" standalone="yes"?>
<Relationships xmlns="http://schemas.openxmlformats.org/package/2006/relationships"><Relationship Id="rId8" Type="http://schemas.openxmlformats.org/officeDocument/2006/relationships/hyperlink" Target="http://www.mdpi.com/robotics/robotics-03-00120/article_deploy/html/images/robotics-03-00120-g007-1024.png" TargetMode="External"/><Relationship Id="rId3" Type="http://schemas.openxmlformats.org/officeDocument/2006/relationships/hyperlink" Target="http://imt.lynxdesign.com/wp-content/uploads/2012/11/HandRobotTherapy.png" TargetMode="External"/><Relationship Id="rId7" Type="http://schemas.openxmlformats.org/officeDocument/2006/relationships/hyperlink" Target="http://c1.staticflickr.com/5/4083/5169846467_b25ee3cc73_n.jpg" TargetMode="External"/><Relationship Id="rId2" Type="http://schemas.openxmlformats.org/officeDocument/2006/relationships/notesSlide" Target="../notesSlides/notesSlide63.xml"/><Relationship Id="rId1" Type="http://schemas.openxmlformats.org/officeDocument/2006/relationships/slideLayout" Target="../slideLayouts/slideLayout27.xml"/><Relationship Id="rId6" Type="http://schemas.openxmlformats.org/officeDocument/2006/relationships/hyperlink" Target="http://www.rehatechnology.com/upload/cms/user/G-EO_System_brochure_EN.pdf" TargetMode="External"/><Relationship Id="rId5" Type="http://schemas.openxmlformats.org/officeDocument/2006/relationships/hyperlink" Target="http://tyromotion.com/wp-content/uploads/2013/02/Amadeo_1.png" TargetMode="External"/><Relationship Id="rId4" Type="http://schemas.openxmlformats.org/officeDocument/2006/relationships/hyperlink" Target="http://nyp.org/img/enewsletters/e100_patient_balls.jpg" TargetMode="External"/><Relationship Id="rId9" Type="http://schemas.openxmlformats.org/officeDocument/2006/relationships/image" Target="../media/image6.png"/></Relationships>
</file>

<file path=ppt/slides/_rels/slide72.xml.rels><?xml version="1.0" encoding="UTF-8" standalone="yes"?>
<Relationships xmlns="http://schemas.openxmlformats.org/package/2006/relationships"><Relationship Id="rId8" Type="http://schemas.openxmlformats.org/officeDocument/2006/relationships/hyperlink" Target="http://roar.me.columbia.edu/projects/gbo/figures/gbo.jpg" TargetMode="External"/><Relationship Id="rId3" Type="http://schemas.openxmlformats.org/officeDocument/2006/relationships/hyperlink" Target="http://cms.birdinhand.com.au/bird/wp-content/uploads/sites/2/2014/10/hour-glass.jpg" TargetMode="External"/><Relationship Id="rId7" Type="http://schemas.openxmlformats.org/officeDocument/2006/relationships/hyperlink" Target="http://cabrr.cua.edu/res/images/research/Handsomepic6.jpg" TargetMode="External"/><Relationship Id="rId2" Type="http://schemas.openxmlformats.org/officeDocument/2006/relationships/notesSlide" Target="../notesSlides/notesSlide64.xml"/><Relationship Id="rId1" Type="http://schemas.openxmlformats.org/officeDocument/2006/relationships/slideLayout" Target="../slideLayouts/slideLayout27.xml"/><Relationship Id="rId6" Type="http://schemas.openxmlformats.org/officeDocument/2006/relationships/hyperlink" Target="http://cdn.shopify.com/s/files/1/0251/9611/files/BOOM_small.jpg?15468" TargetMode="External"/><Relationship Id="rId5" Type="http://schemas.openxmlformats.org/officeDocument/2006/relationships/hyperlink" Target="http://www.intelligentactuator.com/images/rcp2_ra10c.jpg" TargetMode="External"/><Relationship Id="rId4" Type="http://schemas.openxmlformats.org/officeDocument/2006/relationships/hyperlink" Target="http://theosophy.net/forum/topics/theosophists-and-the-light" TargetMode="External"/><Relationship Id="rId9" Type="http://schemas.openxmlformats.org/officeDocument/2006/relationships/image" Target="../media/image6.png"/></Relationships>
</file>

<file path=ppt/slides/_rels/slide7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www.aretechllc.com/img/passive/zgp1-n.jpg" TargetMode="External"/><Relationship Id="rId7" Type="http://schemas.openxmlformats.org/officeDocument/2006/relationships/hyperlink" Target="http://www.walkaide.com/en-US/news/PublishingImages/productimages/Bi-Flex-Production-4_tn.jpg" TargetMode="External"/><Relationship Id="rId2" Type="http://schemas.openxmlformats.org/officeDocument/2006/relationships/notesSlide" Target="../notesSlides/notesSlide65.xml"/><Relationship Id="rId1" Type="http://schemas.openxmlformats.org/officeDocument/2006/relationships/slideLayout" Target="../slideLayouts/slideLayout27.xml"/><Relationship Id="rId6" Type="http://schemas.openxmlformats.org/officeDocument/2006/relationships/hyperlink" Target="http://i.kinja-img.com/gawker-media/image/upload/s--v9hJqgOH--/c_fit,fl_progressive,q_80,w_636/187bzswqhpil0jpg.jpg" TargetMode="External"/><Relationship Id="rId5" Type="http://schemas.openxmlformats.org/officeDocument/2006/relationships/hyperlink" Target="http://cdn.inquisitr.com/wp-content/uploads/2011/06/build-leg-muscle.jpeg" TargetMode="External"/><Relationship Id="rId4" Type="http://schemas.openxmlformats.org/officeDocument/2006/relationships/hyperlink" Target="http://theosophy.net/forum/topics/theosophists-and-the-light"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www.healthyaims.org/presentations06/Functional%20Electrical%20Stimulation%20-" TargetMode="External"/><Relationship Id="rId2" Type="http://schemas.openxmlformats.org/officeDocument/2006/relationships/notesSlide" Target="../notesSlides/notesSlide66.xml"/><Relationship Id="rId1" Type="http://schemas.openxmlformats.org/officeDocument/2006/relationships/slideLayout" Target="../slideLayouts/slideLayout27.xml"/><Relationship Id="rId5" Type="http://schemas.openxmlformats.org/officeDocument/2006/relationships/image" Target="../media/image6.png"/><Relationship Id="rId4" Type="http://schemas.openxmlformats.org/officeDocument/2006/relationships/hyperlink" Target="http://theosophy.net/forum/topics/theosophists-and-the-light"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theosophy.net/forum/topics/theosophists-and-the-light" TargetMode="External"/><Relationship Id="rId7" Type="http://schemas.openxmlformats.org/officeDocument/2006/relationships/image" Target="../media/image6.png"/><Relationship Id="rId2" Type="http://schemas.openxmlformats.org/officeDocument/2006/relationships/notesSlide" Target="../notesSlides/notesSlide67.xml"/><Relationship Id="rId1" Type="http://schemas.openxmlformats.org/officeDocument/2006/relationships/slideLayout" Target="../slideLayouts/slideLayout27.xml"/><Relationship Id="rId6" Type="http://schemas.openxmlformats.org/officeDocument/2006/relationships/hyperlink" Target="http://www.macs.hw.ac.uk/~hamish/9ig2/graphics/f3boomhf.GIF" TargetMode="External"/><Relationship Id="rId5" Type="http://schemas.openxmlformats.org/officeDocument/2006/relationships/hyperlink" Target="http://www.geeky-gadgets.com/wp-content/uploads/2012/10/Carl-Zeiss-OLED-Head-Mounted-Display.jpg" TargetMode="External"/><Relationship Id="rId4" Type="http://schemas.openxmlformats.org/officeDocument/2006/relationships/hyperlink" Target="http://i-am-fast.com/Pictures/data-glove.jpg"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www.jvrb.org/past-issues/3.2006/589/figure03.jpg" TargetMode="External"/><Relationship Id="rId2" Type="http://schemas.openxmlformats.org/officeDocument/2006/relationships/notesSlide" Target="../notesSlides/notesSlide68.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hyperlink" Target="http://cdn2.sbnation.com/assets/3757533/hydra-theverge-1_560.jpg" TargetMode="External"/><Relationship Id="rId4" Type="http://schemas.openxmlformats.org/officeDocument/2006/relationships/hyperlink" Target="http://i-am-fast.com/Pictures/data-glove.jpg" TargetMode="External"/></Relationships>
</file>

<file path=ppt/slides/_rels/slide77.xml.rels><?xml version="1.0" encoding="UTF-8" standalone="yes"?>
<Relationships xmlns="http://schemas.openxmlformats.org/package/2006/relationships"><Relationship Id="rId8" Type="http://schemas.openxmlformats.org/officeDocument/2006/relationships/hyperlink" Target="http://www.rogue-resolutions.com/wp-content/uploads/2012/07/Rogue-Resolutions-DC-STIMULATOR-PLUS.jpg" TargetMode="External"/><Relationship Id="rId13" Type="http://schemas.openxmlformats.org/officeDocument/2006/relationships/hyperlink" Target="http://2012books.lardbucket.org/books/beginning-psychology/section_17/5031a470f57cb20752c42fb4956e7c3f.jpg" TargetMode="External"/><Relationship Id="rId3" Type="http://schemas.openxmlformats.org/officeDocument/2006/relationships/hyperlink" Target="http://lermagazine.com/wp-content/uploads/2014/01/1ITM-diabetes-iStock_13540.jpg" TargetMode="External"/><Relationship Id="rId7" Type="http://schemas.openxmlformats.org/officeDocument/2006/relationships/hyperlink" Target="http://www.magstim.com/img/imagecache/8/e/1/d/cache_8e1deb172df266220a30b367e3b279d3.png" TargetMode="External"/><Relationship Id="rId12" Type="http://schemas.openxmlformats.org/officeDocument/2006/relationships/hyperlink" Target="http://www.extremetech.com/wp-content/uploads/2013/07/Deep-brain-stimulation-640x353.jpg" TargetMode="External"/><Relationship Id="rId2" Type="http://schemas.openxmlformats.org/officeDocument/2006/relationships/notesSlide" Target="../notesSlides/notesSlide69.xml"/><Relationship Id="rId1" Type="http://schemas.openxmlformats.org/officeDocument/2006/relationships/slideLayout" Target="../slideLayouts/slideLayout27.xml"/><Relationship Id="rId6" Type="http://schemas.openxmlformats.org/officeDocument/2006/relationships/hyperlink" Target="http://brainmodulation.com/wp-content/uploads/2014/06/brain-mod-assfn.jpg" TargetMode="External"/><Relationship Id="rId11" Type="http://schemas.openxmlformats.org/officeDocument/2006/relationships/hyperlink" Target="http://www.drmueller-healthpsychology.com/i/tDCS_Device.jpg" TargetMode="External"/><Relationship Id="rId5" Type="http://schemas.openxmlformats.org/officeDocument/2006/relationships/hyperlink" Target="http://i.kinja-img.com/gawker-media/image/upload/s--v9hJqgOH--/c_fit,fl_progressive,q_80,w_636/187bzswqhpil0jpg.jpg" TargetMode="External"/><Relationship Id="rId10" Type="http://schemas.openxmlformats.org/officeDocument/2006/relationships/hyperlink" Target="http://www.brainclinics.com/dynamic/media/1/images/rTMS_Figure1.png" TargetMode="External"/><Relationship Id="rId4" Type="http://schemas.openxmlformats.org/officeDocument/2006/relationships/hyperlink" Target="http://theosophy.net/forum/topics/theosophists-and-the-light" TargetMode="External"/><Relationship Id="rId9" Type="http://schemas.openxmlformats.org/officeDocument/2006/relationships/hyperlink" Target="http://www.wired.com/wp-content/uploads/2014/05/brainstim-figure.jpg" TargetMode="External"/><Relationship Id="rId14" Type="http://schemas.openxmlformats.org/officeDocument/2006/relationships/image" Target="../media/image6.png"/></Relationships>
</file>

<file path=ppt/slides/_rels/slide78.xml.rels><?xml version="1.0" encoding="UTF-8" standalone="yes"?>
<Relationships xmlns="http://schemas.openxmlformats.org/package/2006/relationships"><Relationship Id="rId3" Type="http://schemas.openxmlformats.org/officeDocument/2006/relationships/hyperlink" Target="http://davidileitman.com/wp-content/uploads/2014/04/tdcs.jpg" TargetMode="External"/><Relationship Id="rId2" Type="http://schemas.openxmlformats.org/officeDocument/2006/relationships/notesSlide" Target="../notesSlides/notesSlide70.xml"/><Relationship Id="rId1" Type="http://schemas.openxmlformats.org/officeDocument/2006/relationships/slideLayout" Target="../slideLayouts/slideLayout27.xml"/><Relationship Id="rId6" Type="http://schemas.openxmlformats.org/officeDocument/2006/relationships/image" Target="../media/image6.png"/><Relationship Id="rId5" Type="http://schemas.openxmlformats.org/officeDocument/2006/relationships/hyperlink" Target="http://www.drmueller-healthpsychology.com/i/tDCS_Device.jpg" TargetMode="External"/><Relationship Id="rId4" Type="http://schemas.openxmlformats.org/officeDocument/2006/relationships/hyperlink" Target="http://www.brainclinics.com/dynamic/media/1/images/rTMS_Figure1.pn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804163" y="964545"/>
            <a:ext cx="823556" cy="82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chemeClr val="bg1"/>
              </a:buClr>
              <a:buFontTx/>
              <a:buChar char="•"/>
            </a:pPr>
            <a:endParaRPr lang="de-CH" sz="2162" dirty="0">
              <a:solidFill>
                <a:srgbClr val="232333"/>
              </a:solidFill>
              <a:latin typeface="Arial Narrow" pitchFamily="34" charset="0"/>
            </a:endParaRPr>
          </a:p>
        </p:txBody>
      </p:sp>
      <p:sp>
        <p:nvSpPr>
          <p:cNvPr id="4" name="Subtitle 3"/>
          <p:cNvSpPr>
            <a:spLocks noGrp="1"/>
          </p:cNvSpPr>
          <p:nvPr>
            <p:ph type="subTitle" sz="quarter" idx="1"/>
          </p:nvPr>
        </p:nvSpPr>
        <p:spPr>
          <a:xfrm>
            <a:off x="737841" y="3933353"/>
            <a:ext cx="9433047" cy="1439863"/>
          </a:xfrm>
          <a:solidFill>
            <a:srgbClr val="413F43"/>
          </a:solidFill>
          <a:ln cap="rnd">
            <a:solidFill>
              <a:schemeClr val="bg1"/>
            </a:solidFill>
            <a:bevel/>
          </a:ln>
        </p:spPr>
        <p:txBody>
          <a:bodyPr anchor="ctr">
            <a:normAutofit lnSpcReduction="10000"/>
          </a:bodyPr>
          <a:lstStyle/>
          <a:p>
            <a:pPr algn="ctr"/>
            <a:r>
              <a:rPr lang="de-CH" sz="4800" dirty="0">
                <a:solidFill>
                  <a:schemeClr val="bg1"/>
                </a:solidFill>
              </a:rPr>
              <a:t>Principios de las nuevas tecnologías</a:t>
            </a:r>
          </a:p>
        </p:txBody>
      </p:sp>
      <p:pic>
        <p:nvPicPr>
          <p:cNvPr id="5" name="Imagen 4">
            <a:extLst>
              <a:ext uri="{FF2B5EF4-FFF2-40B4-BE49-F238E27FC236}">
                <a16:creationId xmlns:a16="http://schemas.microsoft.com/office/drawing/2014/main" id="{2F4DB19F-A88E-4527-A6F7-449ED6BED2F0}"/>
              </a:ext>
            </a:extLst>
          </p:cNvPr>
          <p:cNvPicPr>
            <a:picLocks noChangeAspect="1"/>
          </p:cNvPicPr>
          <p:nvPr/>
        </p:nvPicPr>
        <p:blipFill>
          <a:blip r:embed="rId3"/>
          <a:stretch>
            <a:fillRect/>
          </a:stretch>
        </p:blipFill>
        <p:spPr>
          <a:xfrm>
            <a:off x="6353021" y="178617"/>
            <a:ext cx="4291956" cy="3218967"/>
          </a:xfrm>
          <a:prstGeom prst="rect">
            <a:avLst/>
          </a:prstGeom>
        </p:spPr>
      </p:pic>
    </p:spTree>
    <p:extLst>
      <p:ext uri="{BB962C8B-B14F-4D97-AF65-F5344CB8AC3E}">
        <p14:creationId xmlns:p14="http://schemas.microsoft.com/office/powerpoint/2010/main" val="72314198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Robótica en rehabilitación</a:t>
            </a:r>
          </a:p>
        </p:txBody>
      </p:sp>
      <p:sp>
        <p:nvSpPr>
          <p:cNvPr id="7" name="Content Placeholder 6"/>
          <p:cNvSpPr>
            <a:spLocks noGrp="1"/>
          </p:cNvSpPr>
          <p:nvPr>
            <p:ph idx="1"/>
          </p:nvPr>
        </p:nvSpPr>
        <p:spPr>
          <a:xfrm>
            <a:off x="1794093" y="2750003"/>
            <a:ext cx="8010280" cy="1237637"/>
          </a:xfrm>
        </p:spPr>
        <p:txBody>
          <a:bodyPr>
            <a:normAutofit/>
          </a:bodyPr>
          <a:lstStyle/>
          <a:p>
            <a:r>
              <a:rPr lang="en-US" sz="1800" dirty="0"/>
              <a:t>La idea de utilizer robots en </a:t>
            </a:r>
            <a:r>
              <a:rPr lang="en-US" sz="1800" dirty="0" err="1"/>
              <a:t>rehabilitación</a:t>
            </a:r>
            <a:r>
              <a:rPr lang="en-US" sz="1800" dirty="0"/>
              <a:t> </a:t>
            </a:r>
            <a:r>
              <a:rPr lang="en-US" sz="1800" dirty="0" err="1"/>
              <a:t>surgió</a:t>
            </a:r>
            <a:r>
              <a:rPr lang="en-US" sz="1800" dirty="0"/>
              <a:t> durante la </a:t>
            </a:r>
            <a:r>
              <a:rPr lang="en-US" sz="1800" dirty="0" err="1"/>
              <a:t>década</a:t>
            </a:r>
            <a:r>
              <a:rPr lang="en-US" sz="1800" dirty="0"/>
              <a:t> de los 80. </a:t>
            </a:r>
          </a:p>
          <a:p>
            <a:pPr lvl="1"/>
            <a:r>
              <a:rPr lang="en-US" sz="1600" dirty="0" err="1"/>
              <a:t>Liberar</a:t>
            </a:r>
            <a:r>
              <a:rPr lang="en-US" sz="1600" dirty="0"/>
              <a:t> a los </a:t>
            </a:r>
            <a:r>
              <a:rPr lang="en-US" sz="1600" dirty="0" err="1"/>
              <a:t>terapuetas</a:t>
            </a:r>
            <a:r>
              <a:rPr lang="en-US" sz="1600" dirty="0"/>
              <a:t> de un </a:t>
            </a:r>
            <a:r>
              <a:rPr lang="en-US" sz="1600" dirty="0" err="1"/>
              <a:t>trabajo</a:t>
            </a:r>
            <a:r>
              <a:rPr lang="en-US" sz="1600" dirty="0"/>
              <a:t> </a:t>
            </a:r>
            <a:r>
              <a:rPr lang="en-US" sz="1600" dirty="0" err="1"/>
              <a:t>duro</a:t>
            </a:r>
            <a:r>
              <a:rPr lang="en-US" sz="1600" dirty="0"/>
              <a:t> y repetitive. </a:t>
            </a:r>
          </a:p>
          <a:p>
            <a:pPr lvl="1"/>
            <a:r>
              <a:rPr lang="en-US" sz="1600" dirty="0" err="1"/>
              <a:t>Incrementar</a:t>
            </a:r>
            <a:r>
              <a:rPr lang="en-US" sz="1600" dirty="0"/>
              <a:t> la </a:t>
            </a:r>
            <a:r>
              <a:rPr lang="en-US" sz="1600" dirty="0" err="1"/>
              <a:t>consistencia</a:t>
            </a:r>
            <a:r>
              <a:rPr lang="en-US" sz="1600" dirty="0"/>
              <a:t> y volume de las </a:t>
            </a:r>
            <a:r>
              <a:rPr lang="en-US" sz="1600" dirty="0" err="1"/>
              <a:t>repeticiones</a:t>
            </a:r>
            <a:r>
              <a:rPr lang="en-US" sz="1600" dirty="0"/>
              <a:t>. </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10</a:t>
            </a:fld>
            <a:endParaRPr lang="de-CH" dirty="0"/>
          </a:p>
        </p:txBody>
      </p:sp>
      <p:sp>
        <p:nvSpPr>
          <p:cNvPr id="2" name="Text Placeholder 1"/>
          <p:cNvSpPr>
            <a:spLocks noGrp="1"/>
          </p:cNvSpPr>
          <p:nvPr>
            <p:ph type="body" sz="quarter" idx="13"/>
          </p:nvPr>
        </p:nvSpPr>
        <p:spPr/>
        <p:txBody>
          <a:bodyPr>
            <a:normAutofit/>
          </a:bodyPr>
          <a:lstStyle/>
          <a:p>
            <a:pPr>
              <a:spcBef>
                <a:spcPts val="600"/>
              </a:spcBef>
            </a:pPr>
            <a:r>
              <a:rPr lang="en-US" dirty="0"/>
              <a:t>“La </a:t>
            </a:r>
            <a:r>
              <a:rPr lang="en-US" dirty="0" err="1"/>
              <a:t>robótica</a:t>
            </a:r>
            <a:r>
              <a:rPr lang="en-US" dirty="0"/>
              <a:t> en </a:t>
            </a:r>
            <a:r>
              <a:rPr lang="en-US" dirty="0" err="1"/>
              <a:t>rehabilitación</a:t>
            </a:r>
            <a:r>
              <a:rPr lang="en-US" dirty="0"/>
              <a:t> es una </a:t>
            </a:r>
            <a:r>
              <a:rPr lang="en-US" dirty="0" err="1"/>
              <a:t>rama</a:t>
            </a:r>
            <a:r>
              <a:rPr lang="en-US" dirty="0"/>
              <a:t> </a:t>
            </a:r>
            <a:r>
              <a:rPr lang="en-US" dirty="0" err="1"/>
              <a:t>concreta</a:t>
            </a:r>
            <a:r>
              <a:rPr lang="en-US" dirty="0"/>
              <a:t> de la </a:t>
            </a:r>
            <a:r>
              <a:rPr lang="en-US" dirty="0" err="1"/>
              <a:t>robótica</a:t>
            </a:r>
            <a:r>
              <a:rPr lang="en-US" dirty="0"/>
              <a:t> que se centra en </a:t>
            </a:r>
            <a:r>
              <a:rPr lang="en-US" dirty="0" err="1"/>
              <a:t>máquinas</a:t>
            </a:r>
            <a:r>
              <a:rPr lang="en-US" dirty="0"/>
              <a:t> que </a:t>
            </a:r>
            <a:r>
              <a:rPr lang="en-US" dirty="0" err="1"/>
              <a:t>ayuden</a:t>
            </a:r>
            <a:r>
              <a:rPr lang="en-US" dirty="0"/>
              <a:t> a las personas a </a:t>
            </a:r>
            <a:r>
              <a:rPr lang="en-US" dirty="0" err="1"/>
              <a:t>recuperarse</a:t>
            </a:r>
            <a:r>
              <a:rPr lang="en-US" dirty="0"/>
              <a:t> de un trauma </a:t>
            </a:r>
            <a:r>
              <a:rPr lang="en-US" dirty="0" err="1"/>
              <a:t>físico</a:t>
            </a:r>
            <a:r>
              <a:rPr lang="en-US" dirty="0"/>
              <a:t> grave o les </a:t>
            </a:r>
            <a:r>
              <a:rPr lang="en-US" dirty="0" err="1"/>
              <a:t>asistan</a:t>
            </a:r>
            <a:r>
              <a:rPr lang="en-US" dirty="0"/>
              <a:t> en las </a:t>
            </a:r>
            <a:r>
              <a:rPr lang="en-US" dirty="0" err="1"/>
              <a:t>actividades</a:t>
            </a:r>
            <a:r>
              <a:rPr lang="en-US" dirty="0"/>
              <a:t> de la </a:t>
            </a:r>
            <a:r>
              <a:rPr lang="en-US" dirty="0" err="1"/>
              <a:t>vida</a:t>
            </a:r>
            <a:r>
              <a:rPr lang="en-US" dirty="0"/>
              <a:t> </a:t>
            </a:r>
            <a:r>
              <a:rPr lang="en-US" dirty="0" err="1"/>
              <a:t>diaria</a:t>
            </a:r>
            <a:r>
              <a:rPr lang="en-US" dirty="0"/>
              <a:t>.” </a:t>
            </a:r>
            <a:r>
              <a:rPr lang="en-US" altLang="de-DE" sz="1400" dirty="0"/>
              <a:t>History and Future of Rehabilitation Robotics, </a:t>
            </a:r>
            <a:r>
              <a:rPr lang="en-US" altLang="de-DE" sz="1400" dirty="0" err="1"/>
              <a:t>Frumento</a:t>
            </a:r>
            <a:r>
              <a:rPr lang="en-US" altLang="de-DE" sz="1400" dirty="0"/>
              <a:t> et al. 2010</a:t>
            </a:r>
            <a:endParaRPr lang="de-CH" sz="14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866" y="2607380"/>
            <a:ext cx="936104" cy="1059670"/>
          </a:xfrm>
          <a:prstGeom prst="rect">
            <a:avLst/>
          </a:prstGeom>
        </p:spPr>
      </p:pic>
      <p:sp>
        <p:nvSpPr>
          <p:cNvPr id="13" name="TextBox 12"/>
          <p:cNvSpPr txBox="1"/>
          <p:nvPr/>
        </p:nvSpPr>
        <p:spPr>
          <a:xfrm>
            <a:off x="4995682" y="3995772"/>
            <a:ext cx="1236236" cy="369332"/>
          </a:xfrm>
          <a:prstGeom prst="rect">
            <a:avLst/>
          </a:prstGeom>
          <a:noFill/>
        </p:spPr>
        <p:txBody>
          <a:bodyPr wrap="none" rtlCol="0">
            <a:spAutoFit/>
          </a:bodyPr>
          <a:lstStyle/>
          <a:p>
            <a:r>
              <a:rPr lang="de-CH" dirty="0">
                <a:latin typeface="+mj-lt"/>
              </a:rPr>
              <a:t>Concepto:</a:t>
            </a:r>
          </a:p>
        </p:txBody>
      </p:sp>
      <p:grpSp>
        <p:nvGrpSpPr>
          <p:cNvPr id="19" name="Group 18"/>
          <p:cNvGrpSpPr/>
          <p:nvPr/>
        </p:nvGrpSpPr>
        <p:grpSpPr>
          <a:xfrm>
            <a:off x="1920734" y="4373236"/>
            <a:ext cx="7068735" cy="1792283"/>
            <a:chOff x="1445970" y="4373236"/>
            <a:chExt cx="7068735" cy="1792283"/>
          </a:xfrm>
        </p:grpSpPr>
        <p:sp>
          <p:nvSpPr>
            <p:cNvPr id="15" name="TextBox 14"/>
            <p:cNvSpPr txBox="1"/>
            <p:nvPr/>
          </p:nvSpPr>
          <p:spPr>
            <a:xfrm>
              <a:off x="3784349" y="5811576"/>
              <a:ext cx="2032929" cy="338554"/>
            </a:xfrm>
            <a:prstGeom prst="rect">
              <a:avLst/>
            </a:prstGeom>
            <a:noFill/>
          </p:spPr>
          <p:txBody>
            <a:bodyPr wrap="none" rtlCol="0" anchor="ctr">
              <a:spAutoFit/>
            </a:bodyPr>
            <a:lstStyle/>
            <a:p>
              <a:pPr algn="ctr"/>
              <a:r>
                <a:rPr lang="de-CH" sz="1600" dirty="0">
                  <a:latin typeface="+mj-lt"/>
                </a:rPr>
                <a:t>Ortesis brazo/pierna</a:t>
              </a:r>
            </a:p>
          </p:txBody>
        </p:sp>
        <p:sp>
          <p:nvSpPr>
            <p:cNvPr id="16" name="TextBox 15"/>
            <p:cNvSpPr txBox="1"/>
            <p:nvPr/>
          </p:nvSpPr>
          <p:spPr>
            <a:xfrm>
              <a:off x="6416976" y="5811576"/>
              <a:ext cx="1803699" cy="338554"/>
            </a:xfrm>
            <a:prstGeom prst="rect">
              <a:avLst/>
            </a:prstGeom>
            <a:noFill/>
          </p:spPr>
          <p:txBody>
            <a:bodyPr wrap="none" rtlCol="0" anchor="ctr">
              <a:spAutoFit/>
            </a:bodyPr>
            <a:lstStyle/>
            <a:p>
              <a:pPr algn="ctr"/>
              <a:r>
                <a:rPr lang="de-CH" sz="1600" dirty="0">
                  <a:latin typeface="+mj-lt"/>
                </a:rPr>
                <a:t>Robot terapeútico</a:t>
              </a:r>
            </a:p>
          </p:txBody>
        </p:sp>
        <p:grpSp>
          <p:nvGrpSpPr>
            <p:cNvPr id="18" name="Group 17"/>
            <p:cNvGrpSpPr/>
            <p:nvPr/>
          </p:nvGrpSpPr>
          <p:grpSpPr>
            <a:xfrm>
              <a:off x="1445970" y="4373236"/>
              <a:ext cx="7068735" cy="1792283"/>
              <a:chOff x="1445970" y="4373236"/>
              <a:chExt cx="7068735" cy="1792283"/>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1831" y="4437941"/>
                <a:ext cx="1609958" cy="133987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9553" y="4845605"/>
                <a:ext cx="1422519" cy="524554"/>
              </a:xfrm>
              <a:prstGeom prst="rect">
                <a:avLst/>
              </a:prstGeom>
            </p:spPr>
          </p:pic>
          <p:pic>
            <p:nvPicPr>
              <p:cNvPr id="10" name="Picture 9"/>
              <p:cNvPicPr>
                <a:picLocks noChangeAspect="1"/>
              </p:cNvPicPr>
              <p:nvPr/>
            </p:nvPicPr>
            <p:blipFill rotWithShape="1">
              <a:blip r:embed="rId6"/>
              <a:srcRect t="1" b="55312"/>
              <a:stretch/>
            </p:blipFill>
            <p:spPr>
              <a:xfrm>
                <a:off x="6458038" y="4469650"/>
                <a:ext cx="1721556" cy="1276460"/>
              </a:xfrm>
              <a:prstGeom prst="rect">
                <a:avLst/>
              </a:prstGeom>
            </p:spPr>
          </p:pic>
          <p:sp>
            <p:nvSpPr>
              <p:cNvPr id="11" name="TextBox 10"/>
              <p:cNvSpPr txBox="1"/>
              <p:nvPr/>
            </p:nvSpPr>
            <p:spPr>
              <a:xfrm>
                <a:off x="3426793" y="4815494"/>
                <a:ext cx="373249" cy="584775"/>
              </a:xfrm>
              <a:prstGeom prst="rect">
                <a:avLst/>
              </a:prstGeom>
              <a:noFill/>
            </p:spPr>
            <p:txBody>
              <a:bodyPr wrap="square" rtlCol="0" anchor="ctr">
                <a:spAutoFit/>
              </a:bodyPr>
              <a:lstStyle/>
              <a:p>
                <a:pPr algn="ctr"/>
                <a:r>
                  <a:rPr lang="de-CH" sz="3200" dirty="0">
                    <a:latin typeface="+mj-lt"/>
                  </a:rPr>
                  <a:t>+</a:t>
                </a:r>
              </a:p>
            </p:txBody>
          </p:sp>
          <p:sp>
            <p:nvSpPr>
              <p:cNvPr id="12" name="TextBox 11"/>
              <p:cNvSpPr txBox="1"/>
              <p:nvPr/>
            </p:nvSpPr>
            <p:spPr>
              <a:xfrm>
                <a:off x="5769291" y="4815493"/>
                <a:ext cx="431528" cy="584775"/>
              </a:xfrm>
              <a:prstGeom prst="rect">
                <a:avLst/>
              </a:prstGeom>
              <a:noFill/>
            </p:spPr>
            <p:txBody>
              <a:bodyPr wrap="none" rtlCol="0" anchor="ctr">
                <a:spAutoFit/>
              </a:bodyPr>
              <a:lstStyle/>
              <a:p>
                <a:pPr algn="ctr"/>
                <a:r>
                  <a:rPr lang="de-CH" sz="3200" dirty="0">
                    <a:latin typeface="+mj-lt"/>
                  </a:rPr>
                  <a:t>=</a:t>
                </a:r>
              </a:p>
            </p:txBody>
          </p:sp>
          <p:sp>
            <p:nvSpPr>
              <p:cNvPr id="14" name="TextBox 13"/>
              <p:cNvSpPr txBox="1"/>
              <p:nvPr/>
            </p:nvSpPr>
            <p:spPr>
              <a:xfrm>
                <a:off x="1522746" y="5811576"/>
                <a:ext cx="1608134" cy="338554"/>
              </a:xfrm>
              <a:prstGeom prst="rect">
                <a:avLst/>
              </a:prstGeom>
              <a:noFill/>
            </p:spPr>
            <p:txBody>
              <a:bodyPr wrap="none" rtlCol="0" anchor="ctr">
                <a:spAutoFit/>
              </a:bodyPr>
              <a:lstStyle/>
              <a:p>
                <a:pPr algn="ctr"/>
                <a:r>
                  <a:rPr lang="de-CH" sz="1600" dirty="0">
                    <a:latin typeface="+mj-lt"/>
                  </a:rPr>
                  <a:t>Robot industrial</a:t>
                </a:r>
              </a:p>
            </p:txBody>
          </p:sp>
          <p:sp>
            <p:nvSpPr>
              <p:cNvPr id="17" name="Rectangle 16"/>
              <p:cNvSpPr/>
              <p:nvPr/>
            </p:nvSpPr>
            <p:spPr bwMode="auto">
              <a:xfrm>
                <a:off x="1445970" y="4373236"/>
                <a:ext cx="7068735" cy="179228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pic>
        <p:nvPicPr>
          <p:cNvPr id="20" name="Imagen 19">
            <a:extLst>
              <a:ext uri="{FF2B5EF4-FFF2-40B4-BE49-F238E27FC236}">
                <a16:creationId xmlns:a16="http://schemas.microsoft.com/office/drawing/2014/main" id="{4DA084FB-919F-43EE-8DFC-B44E65B341ED}"/>
              </a:ext>
            </a:extLst>
          </p:cNvPr>
          <p:cNvPicPr>
            <a:picLocks noChangeAspect="1"/>
          </p:cNvPicPr>
          <p:nvPr/>
        </p:nvPicPr>
        <p:blipFill>
          <a:blip r:embed="rId7"/>
          <a:stretch>
            <a:fillRect/>
          </a:stretch>
        </p:blipFill>
        <p:spPr>
          <a:xfrm>
            <a:off x="6652385" y="0"/>
            <a:ext cx="2200847" cy="1194920"/>
          </a:xfrm>
          <a:prstGeom prst="rect">
            <a:avLst/>
          </a:prstGeom>
        </p:spPr>
      </p:pic>
    </p:spTree>
    <p:extLst>
      <p:ext uri="{BB962C8B-B14F-4D97-AF65-F5344CB8AC3E}">
        <p14:creationId xmlns:p14="http://schemas.microsoft.com/office/powerpoint/2010/main" val="429326777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de-CH" dirty="0"/>
              <a:t>Terapia robótica: </a:t>
            </a:r>
            <a:r>
              <a:rPr lang="de-CH" dirty="0">
                <a:solidFill>
                  <a:srgbClr val="595959"/>
                </a:solidFill>
              </a:rPr>
              <a:t>Elementos</a:t>
            </a:r>
          </a:p>
        </p:txBody>
      </p:sp>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735969"/>
            <a:ext cx="6032727" cy="4141303"/>
          </a:xfrm>
        </p:spPr>
      </p:pic>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11</a:t>
            </a:fld>
            <a:endParaRPr lang="de-CH" dirty="0"/>
          </a:p>
        </p:txBody>
      </p:sp>
      <p:sp>
        <p:nvSpPr>
          <p:cNvPr id="3" name="TextBox 2"/>
          <p:cNvSpPr txBox="1"/>
          <p:nvPr/>
        </p:nvSpPr>
        <p:spPr>
          <a:xfrm>
            <a:off x="6356952" y="1467356"/>
            <a:ext cx="4390001" cy="4708981"/>
          </a:xfrm>
          <a:prstGeom prst="rect">
            <a:avLst/>
          </a:prstGeom>
          <a:noFill/>
          <a:ln w="19050">
            <a:noFill/>
          </a:ln>
        </p:spPr>
        <p:txBody>
          <a:bodyPr wrap="square" rtlCol="0">
            <a:spAutoFit/>
          </a:bodyPr>
          <a:lstStyle/>
          <a:p>
            <a:pPr>
              <a:buClr>
                <a:srgbClr val="A7C138"/>
              </a:buClr>
            </a:pPr>
            <a:r>
              <a:rPr lang="de-CH" sz="1600" dirty="0">
                <a:latin typeface="+mj-lt"/>
              </a:rPr>
              <a:t>Estructura mecánica</a:t>
            </a:r>
          </a:p>
          <a:p>
            <a:pPr marL="285750" indent="-285750">
              <a:spcAft>
                <a:spcPts val="800"/>
              </a:spcAft>
              <a:buClr>
                <a:srgbClr val="A7C138"/>
              </a:buClr>
              <a:buFont typeface="Arial" panose="020B0604020202020204" pitchFamily="34" charset="0"/>
              <a:buChar char="•"/>
            </a:pPr>
            <a:r>
              <a:rPr lang="de-CH" sz="1400" dirty="0"/>
              <a:t>Segmentos y articulaciones movibles</a:t>
            </a:r>
          </a:p>
          <a:p>
            <a:r>
              <a:rPr lang="de-CH" sz="1600" dirty="0">
                <a:latin typeface="+mj-lt"/>
              </a:rPr>
              <a:t>Motores</a:t>
            </a:r>
          </a:p>
          <a:p>
            <a:pPr marL="285750" indent="-285750">
              <a:spcAft>
                <a:spcPts val="800"/>
              </a:spcAft>
              <a:buClr>
                <a:srgbClr val="A7C138"/>
              </a:buClr>
              <a:buFont typeface="Arial" panose="020B0604020202020204" pitchFamily="34" charset="0"/>
              <a:buChar char="•"/>
            </a:pPr>
            <a:r>
              <a:rPr lang="de-CH" sz="1400" dirty="0"/>
              <a:t>Convierten la energía en movimiento y fuerza. </a:t>
            </a:r>
            <a:endParaRPr lang="de-CH" sz="1600" dirty="0">
              <a:latin typeface="+mj-lt"/>
            </a:endParaRPr>
          </a:p>
          <a:p>
            <a:pPr marL="285750" indent="-285750">
              <a:spcAft>
                <a:spcPts val="800"/>
              </a:spcAft>
              <a:buClr>
                <a:srgbClr val="A7C138"/>
              </a:buClr>
              <a:buFont typeface="Arial" panose="020B0604020202020204" pitchFamily="34" charset="0"/>
              <a:buChar char="•"/>
            </a:pPr>
            <a:r>
              <a:rPr lang="de-CH" sz="1400" dirty="0"/>
              <a:t>Miden parámetros físicos: posición, fuerza, orientación, torsión</a:t>
            </a:r>
          </a:p>
          <a:p>
            <a:r>
              <a:rPr lang="de-CH" sz="1600" dirty="0">
                <a:latin typeface="+mj-lt"/>
              </a:rPr>
              <a:t>Controlador</a:t>
            </a:r>
          </a:p>
          <a:p>
            <a:pPr marL="285750" indent="-285750">
              <a:spcAft>
                <a:spcPts val="800"/>
              </a:spcAft>
              <a:buClr>
                <a:srgbClr val="A7C138"/>
              </a:buClr>
              <a:buFont typeface="Arial" panose="020B0604020202020204" pitchFamily="34" charset="0"/>
              <a:buChar char="•"/>
            </a:pPr>
            <a:r>
              <a:rPr lang="de-CH" sz="1400" dirty="0"/>
              <a:t>Utiliza la información del sensor para controlar los motores</a:t>
            </a:r>
          </a:p>
          <a:p>
            <a:pPr>
              <a:spcAft>
                <a:spcPts val="600"/>
              </a:spcAft>
              <a:buClr>
                <a:srgbClr val="A7C138"/>
              </a:buClr>
            </a:pPr>
            <a:r>
              <a:rPr lang="de-CH" sz="1600" dirty="0">
                <a:latin typeface="+mj-lt"/>
              </a:rPr>
              <a:t>Interfaz paciente</a:t>
            </a:r>
          </a:p>
          <a:p>
            <a:pPr marL="285750" indent="-285750">
              <a:spcAft>
                <a:spcPts val="800"/>
              </a:spcAft>
              <a:buClr>
                <a:srgbClr val="A7C138"/>
              </a:buClr>
              <a:buFont typeface="Arial" panose="020B0604020202020204" pitchFamily="34" charset="0"/>
              <a:buChar char="•"/>
            </a:pPr>
            <a:r>
              <a:rPr lang="de-CH" sz="1400" dirty="0"/>
              <a:t>Se une al paciente y transmite las fuerzas desde el robot p.e cuffs</a:t>
            </a:r>
          </a:p>
          <a:p>
            <a:pPr>
              <a:spcAft>
                <a:spcPts val="600"/>
              </a:spcAft>
              <a:buClr>
                <a:srgbClr val="A7C138"/>
              </a:buClr>
            </a:pPr>
            <a:r>
              <a:rPr lang="de-CH" sz="1600" dirty="0">
                <a:latin typeface="+mj-lt"/>
              </a:rPr>
              <a:t>Interfaz de usuario</a:t>
            </a:r>
          </a:p>
          <a:p>
            <a:pPr marL="285750" indent="-285750">
              <a:spcAft>
                <a:spcPts val="800"/>
              </a:spcAft>
              <a:buClr>
                <a:srgbClr val="A7C138"/>
              </a:buClr>
              <a:buFont typeface="Arial" panose="020B0604020202020204" pitchFamily="34" charset="0"/>
              <a:buChar char="•"/>
            </a:pPr>
            <a:r>
              <a:rPr lang="de-CH" sz="1400" dirty="0"/>
              <a:t>Permite al usuario ajustar los parámetros </a:t>
            </a:r>
          </a:p>
          <a:p>
            <a:pPr>
              <a:buClr>
                <a:srgbClr val="A7C138"/>
              </a:buClr>
            </a:pPr>
            <a:r>
              <a:rPr lang="de-CH" sz="1600" dirty="0">
                <a:latin typeface="+mj-lt"/>
              </a:rPr>
              <a:t>Fuente de alimentación</a:t>
            </a:r>
          </a:p>
          <a:p>
            <a:pPr marL="285750" indent="-285750">
              <a:buClr>
                <a:srgbClr val="A7C138"/>
              </a:buClr>
              <a:buFont typeface="Arial" panose="020B0604020202020204" pitchFamily="34" charset="0"/>
              <a:buChar char="•"/>
            </a:pPr>
            <a:r>
              <a:rPr lang="de-CH" sz="1400" dirty="0"/>
              <a:t>Proporciona electricidad a los motores y controladores</a:t>
            </a:r>
          </a:p>
        </p:txBody>
      </p:sp>
      <p:cxnSp>
        <p:nvCxnSpPr>
          <p:cNvPr id="42" name="Straight Connector 41"/>
          <p:cNvCxnSpPr/>
          <p:nvPr/>
        </p:nvCxnSpPr>
        <p:spPr bwMode="auto">
          <a:xfrm>
            <a:off x="6354000" y="4771752"/>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p:cNvCxnSpPr/>
          <p:nvPr/>
        </p:nvCxnSpPr>
        <p:spPr bwMode="auto">
          <a:xfrm>
            <a:off x="6354465" y="3933056"/>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p:nvPr/>
        </p:nvCxnSpPr>
        <p:spPr bwMode="auto">
          <a:xfrm>
            <a:off x="6354000" y="3140968"/>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Straight Connector 46"/>
          <p:cNvCxnSpPr/>
          <p:nvPr/>
        </p:nvCxnSpPr>
        <p:spPr bwMode="auto">
          <a:xfrm>
            <a:off x="6354465" y="2603004"/>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a:off x="6354465" y="2043420"/>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6354000" y="5419824"/>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6" name="Group 65"/>
          <p:cNvGrpSpPr/>
          <p:nvPr/>
        </p:nvGrpSpPr>
        <p:grpSpPr>
          <a:xfrm>
            <a:off x="3915472" y="4714512"/>
            <a:ext cx="1512879" cy="1092751"/>
            <a:chOff x="4398327" y="4714512"/>
            <a:chExt cx="905178" cy="1092751"/>
          </a:xfrm>
        </p:grpSpPr>
        <p:sp>
          <p:nvSpPr>
            <p:cNvPr id="13" name="TextBox 12"/>
            <p:cNvSpPr txBox="1"/>
            <p:nvPr/>
          </p:nvSpPr>
          <p:spPr>
            <a:xfrm>
              <a:off x="4398327" y="4714512"/>
              <a:ext cx="701939" cy="895290"/>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Fuente de alimentación</a:t>
              </a:r>
            </a:p>
          </p:txBody>
        </p:sp>
        <p:cxnSp>
          <p:nvCxnSpPr>
            <p:cNvPr id="6" name="Straight Arrow Connector 5"/>
            <p:cNvCxnSpPr>
              <a:stCxn id="13" idx="2"/>
            </p:cNvCxnSpPr>
            <p:nvPr/>
          </p:nvCxnSpPr>
          <p:spPr bwMode="auto">
            <a:xfrm>
              <a:off x="4749297" y="5609802"/>
              <a:ext cx="554208" cy="197461"/>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5" name="Group 64"/>
          <p:cNvGrpSpPr/>
          <p:nvPr/>
        </p:nvGrpSpPr>
        <p:grpSpPr>
          <a:xfrm>
            <a:off x="4670715" y="2763135"/>
            <a:ext cx="1039031" cy="1738255"/>
            <a:chOff x="4670715" y="2763135"/>
            <a:chExt cx="1039031" cy="1738255"/>
          </a:xfrm>
        </p:grpSpPr>
        <p:sp>
          <p:nvSpPr>
            <p:cNvPr id="12" name="TextBox 11"/>
            <p:cNvSpPr txBox="1"/>
            <p:nvPr/>
          </p:nvSpPr>
          <p:spPr>
            <a:xfrm>
              <a:off x="4670715" y="2763135"/>
              <a:ext cx="1039031"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controlador</a:t>
              </a:r>
            </a:p>
          </p:txBody>
        </p:sp>
        <p:cxnSp>
          <p:nvCxnSpPr>
            <p:cNvPr id="20" name="Straight Arrow Connector 19"/>
            <p:cNvCxnSpPr>
              <a:cxnSpLocks/>
              <a:stCxn id="12" idx="2"/>
            </p:cNvCxnSpPr>
            <p:nvPr/>
          </p:nvCxnSpPr>
          <p:spPr bwMode="auto">
            <a:xfrm>
              <a:off x="5190231" y="3069602"/>
              <a:ext cx="331582" cy="1431788"/>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Group 60"/>
          <p:cNvGrpSpPr/>
          <p:nvPr/>
        </p:nvGrpSpPr>
        <p:grpSpPr>
          <a:xfrm>
            <a:off x="569170" y="4203734"/>
            <a:ext cx="1836515" cy="665685"/>
            <a:chOff x="767271" y="4203734"/>
            <a:chExt cx="1638414" cy="665685"/>
          </a:xfrm>
        </p:grpSpPr>
        <p:sp>
          <p:nvSpPr>
            <p:cNvPr id="10" name="TextBox 9"/>
            <p:cNvSpPr txBox="1"/>
            <p:nvPr/>
          </p:nvSpPr>
          <p:spPr>
            <a:xfrm>
              <a:off x="767271" y="4203734"/>
              <a:ext cx="806293"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motores</a:t>
              </a:r>
            </a:p>
          </p:txBody>
        </p:sp>
        <p:cxnSp>
          <p:nvCxnSpPr>
            <p:cNvPr id="23" name="Straight Arrow Connector 22"/>
            <p:cNvCxnSpPr>
              <a:stCxn id="10" idx="2"/>
            </p:cNvCxnSpPr>
            <p:nvPr/>
          </p:nvCxnSpPr>
          <p:spPr bwMode="auto">
            <a:xfrm>
              <a:off x="1170418" y="4510201"/>
              <a:ext cx="1235267" cy="359218"/>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2" name="Group 61"/>
          <p:cNvGrpSpPr/>
          <p:nvPr/>
        </p:nvGrpSpPr>
        <p:grpSpPr>
          <a:xfrm>
            <a:off x="767271" y="4905321"/>
            <a:ext cx="1638414" cy="337653"/>
            <a:chOff x="767271" y="4905321"/>
            <a:chExt cx="1638414" cy="337653"/>
          </a:xfrm>
        </p:grpSpPr>
        <p:sp>
          <p:nvSpPr>
            <p:cNvPr id="15" name="TextBox 14"/>
            <p:cNvSpPr txBox="1"/>
            <p:nvPr/>
          </p:nvSpPr>
          <p:spPr>
            <a:xfrm>
              <a:off x="767271" y="4936507"/>
              <a:ext cx="922684"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sensores</a:t>
              </a:r>
            </a:p>
          </p:txBody>
        </p:sp>
        <p:cxnSp>
          <p:nvCxnSpPr>
            <p:cNvPr id="25" name="Straight Arrow Connector 24"/>
            <p:cNvCxnSpPr>
              <a:cxnSpLocks/>
              <a:stCxn id="15" idx="3"/>
            </p:cNvCxnSpPr>
            <p:nvPr/>
          </p:nvCxnSpPr>
          <p:spPr bwMode="auto">
            <a:xfrm flipV="1">
              <a:off x="1689955" y="4905321"/>
              <a:ext cx="715730" cy="18442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Group 62"/>
          <p:cNvGrpSpPr/>
          <p:nvPr/>
        </p:nvGrpSpPr>
        <p:grpSpPr>
          <a:xfrm>
            <a:off x="1273916" y="3289776"/>
            <a:ext cx="1928918" cy="2046938"/>
            <a:chOff x="1273916" y="3289776"/>
            <a:chExt cx="1928918" cy="2046938"/>
          </a:xfrm>
        </p:grpSpPr>
        <p:sp>
          <p:nvSpPr>
            <p:cNvPr id="14" name="TextBox 13"/>
            <p:cNvSpPr txBox="1"/>
            <p:nvPr/>
          </p:nvSpPr>
          <p:spPr>
            <a:xfrm>
              <a:off x="1273916" y="3289776"/>
              <a:ext cx="832078"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interfaz paciente</a:t>
              </a:r>
            </a:p>
          </p:txBody>
        </p:sp>
        <p:cxnSp>
          <p:nvCxnSpPr>
            <p:cNvPr id="27" name="Straight Arrow Connector 26"/>
            <p:cNvCxnSpPr>
              <a:stCxn id="14" idx="2"/>
            </p:cNvCxnSpPr>
            <p:nvPr/>
          </p:nvCxnSpPr>
          <p:spPr bwMode="auto">
            <a:xfrm>
              <a:off x="1689955" y="3800554"/>
              <a:ext cx="1512879" cy="153616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7" name="Group 66"/>
          <p:cNvGrpSpPr/>
          <p:nvPr/>
        </p:nvGrpSpPr>
        <p:grpSpPr>
          <a:xfrm>
            <a:off x="569170" y="1794095"/>
            <a:ext cx="1255770" cy="1110615"/>
            <a:chOff x="569170" y="1794095"/>
            <a:chExt cx="1255770" cy="1110615"/>
          </a:xfrm>
        </p:grpSpPr>
        <p:sp>
          <p:nvSpPr>
            <p:cNvPr id="26" name="TextBox 25"/>
            <p:cNvSpPr txBox="1"/>
            <p:nvPr/>
          </p:nvSpPr>
          <p:spPr>
            <a:xfrm>
              <a:off x="1028792" y="1794095"/>
              <a:ext cx="796148" cy="715089"/>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interfaz de usuario</a:t>
              </a:r>
            </a:p>
          </p:txBody>
        </p:sp>
        <p:cxnSp>
          <p:nvCxnSpPr>
            <p:cNvPr id="28" name="Straight Arrow Connector 27"/>
            <p:cNvCxnSpPr>
              <a:stCxn id="26" idx="2"/>
            </p:cNvCxnSpPr>
            <p:nvPr/>
          </p:nvCxnSpPr>
          <p:spPr bwMode="auto">
            <a:xfrm flipH="1">
              <a:off x="569170" y="2509184"/>
              <a:ext cx="857696" cy="395526"/>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4" name="Group 63"/>
          <p:cNvGrpSpPr/>
          <p:nvPr/>
        </p:nvGrpSpPr>
        <p:grpSpPr>
          <a:xfrm>
            <a:off x="2943993" y="2079496"/>
            <a:ext cx="1826296" cy="2610314"/>
            <a:chOff x="2943993" y="2079496"/>
            <a:chExt cx="1826296" cy="2610314"/>
          </a:xfrm>
        </p:grpSpPr>
        <p:sp>
          <p:nvSpPr>
            <p:cNvPr id="49" name="TextBox 48"/>
            <p:cNvSpPr txBox="1"/>
            <p:nvPr/>
          </p:nvSpPr>
          <p:spPr>
            <a:xfrm>
              <a:off x="3731257" y="2079496"/>
              <a:ext cx="1039032"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Estructura mecánica</a:t>
              </a:r>
            </a:p>
          </p:txBody>
        </p:sp>
        <p:cxnSp>
          <p:nvCxnSpPr>
            <p:cNvPr id="50" name="Straight Arrow Connector 49"/>
            <p:cNvCxnSpPr>
              <a:stCxn id="49" idx="2"/>
            </p:cNvCxnSpPr>
            <p:nvPr/>
          </p:nvCxnSpPr>
          <p:spPr bwMode="auto">
            <a:xfrm flipH="1">
              <a:off x="3628383" y="2590274"/>
              <a:ext cx="622390" cy="161346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Arrow Connector 54"/>
            <p:cNvCxnSpPr>
              <a:stCxn id="49" idx="2"/>
            </p:cNvCxnSpPr>
            <p:nvPr/>
          </p:nvCxnSpPr>
          <p:spPr bwMode="auto">
            <a:xfrm flipH="1">
              <a:off x="2943993" y="2590274"/>
              <a:ext cx="1306780" cy="2099536"/>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5" name="Imagen 34">
            <a:extLst>
              <a:ext uri="{FF2B5EF4-FFF2-40B4-BE49-F238E27FC236}">
                <a16:creationId xmlns:a16="http://schemas.microsoft.com/office/drawing/2014/main" id="{F5068BFA-7364-4673-8EC5-B9AA2272EB0A}"/>
              </a:ext>
            </a:extLst>
          </p:cNvPr>
          <p:cNvPicPr>
            <a:picLocks noChangeAspect="1"/>
          </p:cNvPicPr>
          <p:nvPr/>
        </p:nvPicPr>
        <p:blipFill>
          <a:blip r:embed="rId4"/>
          <a:stretch>
            <a:fillRect/>
          </a:stretch>
        </p:blipFill>
        <p:spPr>
          <a:xfrm>
            <a:off x="6652385" y="0"/>
            <a:ext cx="2200847" cy="1194920"/>
          </a:xfrm>
          <a:prstGeom prst="rect">
            <a:avLst/>
          </a:prstGeom>
        </p:spPr>
      </p:pic>
    </p:spTree>
    <p:extLst>
      <p:ext uri="{BB962C8B-B14F-4D97-AF65-F5344CB8AC3E}">
        <p14:creationId xmlns:p14="http://schemas.microsoft.com/office/powerpoint/2010/main" val="19759035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1"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9" presetClass="emph" presetSubtype="0" nodeType="clickEffect">
                                  <p:stCondLst>
                                    <p:cond delay="0"/>
                                  </p:stCondLst>
                                  <p:childTnLst>
                                    <p:set>
                                      <p:cBhvr rctx="PPT">
                                        <p:cTn id="22" dur="indefinite"/>
                                        <p:tgtEl>
                                          <p:spTgt spid="3">
                                            <p:txEl>
                                              <p:pRg st="2" end="2"/>
                                            </p:txEl>
                                          </p:spTgt>
                                        </p:tgtEl>
                                        <p:attrNameLst>
                                          <p:attrName>style.opacity</p:attrName>
                                        </p:attrNameLst>
                                      </p:cBhvr>
                                      <p:to>
                                        <p:strVal val="0.5"/>
                                      </p:to>
                                    </p:set>
                                    <p:animEffect filter="image" prLst="opacity: 0.5">
                                      <p:cBhvr rctx="IE">
                                        <p:cTn id="23" dur="indefinite"/>
                                        <p:tgtEl>
                                          <p:spTgt spid="3">
                                            <p:txEl>
                                              <p:pRg st="2" end="2"/>
                                            </p:txEl>
                                          </p:spTgt>
                                        </p:tgtEl>
                                      </p:cBhvr>
                                    </p:animEffect>
                                  </p:childTnLst>
                                </p:cTn>
                              </p:par>
                              <p:par>
                                <p:cTn id="24" presetID="9" presetClass="emph" presetSubtype="0" nodeType="withEffect">
                                  <p:stCondLst>
                                    <p:cond delay="0"/>
                                  </p:stCondLst>
                                  <p:childTnLst>
                                    <p:set>
                                      <p:cBhvr rctx="PPT">
                                        <p:cTn id="25" dur="indefinite"/>
                                        <p:tgtEl>
                                          <p:spTgt spid="3">
                                            <p:txEl>
                                              <p:pRg st="3" end="3"/>
                                            </p:txEl>
                                          </p:spTgt>
                                        </p:tgtEl>
                                        <p:attrNameLst>
                                          <p:attrName>style.opacity</p:attrName>
                                        </p:attrNameLst>
                                      </p:cBhvr>
                                      <p:to>
                                        <p:strVal val="0.5"/>
                                      </p:to>
                                    </p:set>
                                    <p:animEffect filter="image" prLst="opacity: 0.5">
                                      <p:cBhvr rctx="IE">
                                        <p:cTn id="26" dur="indefinite"/>
                                        <p:tgtEl>
                                          <p:spTgt spid="3">
                                            <p:txEl>
                                              <p:pRg st="3" end="3"/>
                                            </p:txEl>
                                          </p:spTgt>
                                        </p:tgtEl>
                                      </p:cBhvr>
                                    </p:animEffect>
                                  </p:childTnLst>
                                </p:cTn>
                              </p:par>
                              <p:par>
                                <p:cTn id="27" presetID="1"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2"/>
                                        </p:tgtEl>
                                        <p:attrNameLst>
                                          <p:attrName>style.visibility</p:attrName>
                                        </p:attrNameLst>
                                      </p:cBhvr>
                                      <p:to>
                                        <p:strVal val="visible"/>
                                      </p:to>
                                    </p:set>
                                  </p:childTnLst>
                                </p:cTn>
                              </p:par>
                              <p:par>
                                <p:cTn id="33" presetID="9" presetClass="emph" presetSubtype="0" nodeType="withEffect">
                                  <p:stCondLst>
                                    <p:cond delay="0"/>
                                  </p:stCondLst>
                                  <p:childTnLst>
                                    <p:set>
                                      <p:cBhvr rctx="PPT">
                                        <p:cTn id="34" dur="indefinite"/>
                                        <p:tgtEl>
                                          <p:spTgt spid="3">
                                            <p:txEl>
                                              <p:pRg st="4" end="4"/>
                                            </p:txEl>
                                          </p:spTgt>
                                        </p:tgtEl>
                                        <p:attrNameLst>
                                          <p:attrName>style.opacity</p:attrName>
                                        </p:attrNameLst>
                                      </p:cBhvr>
                                      <p:to>
                                        <p:strVal val="0.5"/>
                                      </p:to>
                                    </p:set>
                                    <p:animEffect filter="image" prLst="opacity: 0.5">
                                      <p:cBhvr rctx="IE">
                                        <p:cTn id="35" dur="indefinite"/>
                                        <p:tgtEl>
                                          <p:spTgt spid="3">
                                            <p:txEl>
                                              <p:pRg st="4" end="4"/>
                                            </p:txEl>
                                          </p:spTgt>
                                        </p:tgtEl>
                                      </p:cBhvr>
                                    </p:animEffect>
                                  </p:childTnLst>
                                </p:cTn>
                              </p:par>
                              <p:par>
                                <p:cTn id="36" presetID="1" presetClass="entr" presetSubtype="0"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9" presetClass="emph" presetSubtype="0" nodeType="clickEffect">
                                  <p:stCondLst>
                                    <p:cond delay="0"/>
                                  </p:stCondLst>
                                  <p:childTnLst>
                                    <p:set>
                                      <p:cBhvr rctx="PPT">
                                        <p:cTn id="47" dur="indefinite"/>
                                        <p:tgtEl>
                                          <p:spTgt spid="3">
                                            <p:txEl>
                                              <p:pRg st="5" end="5"/>
                                            </p:txEl>
                                          </p:spTgt>
                                        </p:tgtEl>
                                        <p:attrNameLst>
                                          <p:attrName>style.opacity</p:attrName>
                                        </p:attrNameLst>
                                      </p:cBhvr>
                                      <p:to>
                                        <p:strVal val="0.5"/>
                                      </p:to>
                                    </p:set>
                                    <p:animEffect filter="image" prLst="opacity: 0.5">
                                      <p:cBhvr rctx="IE">
                                        <p:cTn id="48" dur="indefinite"/>
                                        <p:tgtEl>
                                          <p:spTgt spid="3">
                                            <p:txEl>
                                              <p:pRg st="5" end="5"/>
                                            </p:txEl>
                                          </p:spTgt>
                                        </p:tgtEl>
                                      </p:cBhvr>
                                    </p:animEffect>
                                  </p:childTnLst>
                                </p:cTn>
                              </p:par>
                              <p:par>
                                <p:cTn id="49" presetID="9" presetClass="emph" presetSubtype="0" nodeType="withEffect">
                                  <p:stCondLst>
                                    <p:cond delay="0"/>
                                  </p:stCondLst>
                                  <p:childTnLst>
                                    <p:set>
                                      <p:cBhvr rctx="PPT">
                                        <p:cTn id="50" dur="indefinite"/>
                                        <p:tgtEl>
                                          <p:spTgt spid="3">
                                            <p:txEl>
                                              <p:pRg st="6" end="6"/>
                                            </p:txEl>
                                          </p:spTgt>
                                        </p:tgtEl>
                                        <p:attrNameLst>
                                          <p:attrName>style.opacity</p:attrName>
                                        </p:attrNameLst>
                                      </p:cBhvr>
                                      <p:to>
                                        <p:strVal val="0.5"/>
                                      </p:to>
                                    </p:set>
                                    <p:animEffect filter="image" prLst="opacity: 0.5">
                                      <p:cBhvr rctx="IE">
                                        <p:cTn id="51" dur="indefinite"/>
                                        <p:tgtEl>
                                          <p:spTgt spid="3">
                                            <p:txEl>
                                              <p:pRg st="6" end="6"/>
                                            </p:txEl>
                                          </p:spTgt>
                                        </p:tgtEl>
                                      </p:cBhvr>
                                    </p:animEffect>
                                  </p:childTnLst>
                                </p:cTn>
                              </p:par>
                              <p:par>
                                <p:cTn id="52" presetID="1"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9" presetClass="emph" presetSubtype="0" nodeType="clickEffect">
                                  <p:stCondLst>
                                    <p:cond delay="0"/>
                                  </p:stCondLst>
                                  <p:childTnLst>
                                    <p:set>
                                      <p:cBhvr rctx="PPT">
                                        <p:cTn id="63" dur="indefinite"/>
                                        <p:tgtEl>
                                          <p:spTgt spid="3">
                                            <p:txEl>
                                              <p:pRg st="7" end="7"/>
                                            </p:txEl>
                                          </p:spTgt>
                                        </p:tgtEl>
                                        <p:attrNameLst>
                                          <p:attrName>style.opacity</p:attrName>
                                        </p:attrNameLst>
                                      </p:cBhvr>
                                      <p:to>
                                        <p:strVal val="0.5"/>
                                      </p:to>
                                    </p:set>
                                    <p:animEffect filter="image" prLst="opacity: 0.5">
                                      <p:cBhvr rctx="IE">
                                        <p:cTn id="64" dur="indefinite"/>
                                        <p:tgtEl>
                                          <p:spTgt spid="3">
                                            <p:txEl>
                                              <p:pRg st="7" end="7"/>
                                            </p:txEl>
                                          </p:spTgt>
                                        </p:tgtEl>
                                      </p:cBhvr>
                                    </p:animEffect>
                                  </p:childTnLst>
                                </p:cTn>
                              </p:par>
                              <p:par>
                                <p:cTn id="65" presetID="9" presetClass="emph" presetSubtype="0" nodeType="withEffect">
                                  <p:stCondLst>
                                    <p:cond delay="0"/>
                                  </p:stCondLst>
                                  <p:childTnLst>
                                    <p:set>
                                      <p:cBhvr rctx="PPT">
                                        <p:cTn id="66" dur="indefinite"/>
                                        <p:tgtEl>
                                          <p:spTgt spid="3">
                                            <p:txEl>
                                              <p:pRg st="8" end="8"/>
                                            </p:txEl>
                                          </p:spTgt>
                                        </p:tgtEl>
                                        <p:attrNameLst>
                                          <p:attrName>style.opacity</p:attrName>
                                        </p:attrNameLst>
                                      </p:cBhvr>
                                      <p:to>
                                        <p:strVal val="0.5"/>
                                      </p:to>
                                    </p:set>
                                    <p:animEffect filter="image" prLst="opacity: 0.5">
                                      <p:cBhvr rctx="IE">
                                        <p:cTn id="67" dur="indefinite"/>
                                        <p:tgtEl>
                                          <p:spTgt spid="3">
                                            <p:txEl>
                                              <p:pRg st="8" end="8"/>
                                            </p:txEl>
                                          </p:spTgt>
                                        </p:tgtEl>
                                      </p:cBhvr>
                                    </p:animEffect>
                                  </p:childTnLst>
                                </p:cTn>
                              </p:par>
                              <p:par>
                                <p:cTn id="68" presetID="1" presetClass="entr" presetSubtype="0" fill="hold" nodeType="withEffect">
                                  <p:stCondLst>
                                    <p:cond delay="0"/>
                                  </p:stCondLst>
                                  <p:childTnLst>
                                    <p:set>
                                      <p:cBhvr>
                                        <p:cTn id="69" dur="1" fill="hold">
                                          <p:stCondLst>
                                            <p:cond delay="0"/>
                                          </p:stCondLst>
                                        </p:cTn>
                                        <p:tgtEl>
                                          <p:spTgt spid="42"/>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3">
                                            <p:txEl>
                                              <p:pRg st="9" end="9"/>
                                            </p:txEl>
                                          </p:spTgt>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3">
                                            <p:txEl>
                                              <p:pRg st="10" end="10"/>
                                            </p:txEl>
                                          </p:spTgt>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9" presetClass="emph" presetSubtype="0" nodeType="clickEffect">
                                  <p:stCondLst>
                                    <p:cond delay="0"/>
                                  </p:stCondLst>
                                  <p:childTnLst>
                                    <p:set>
                                      <p:cBhvr rctx="PPT">
                                        <p:cTn id="79" dur="indefinite"/>
                                        <p:tgtEl>
                                          <p:spTgt spid="3">
                                            <p:txEl>
                                              <p:pRg st="9" end="9"/>
                                            </p:txEl>
                                          </p:spTgt>
                                        </p:tgtEl>
                                        <p:attrNameLst>
                                          <p:attrName>style.opacity</p:attrName>
                                        </p:attrNameLst>
                                      </p:cBhvr>
                                      <p:to>
                                        <p:strVal val="0.5"/>
                                      </p:to>
                                    </p:set>
                                    <p:animEffect filter="image" prLst="opacity: 0.5">
                                      <p:cBhvr rctx="IE">
                                        <p:cTn id="80" dur="indefinite"/>
                                        <p:tgtEl>
                                          <p:spTgt spid="3">
                                            <p:txEl>
                                              <p:pRg st="9" end="9"/>
                                            </p:txEl>
                                          </p:spTgt>
                                        </p:tgtEl>
                                      </p:cBhvr>
                                    </p:animEffect>
                                  </p:childTnLst>
                                </p:cTn>
                              </p:par>
                              <p:par>
                                <p:cTn id="81" presetID="9" presetClass="emph" presetSubtype="0" nodeType="withEffect">
                                  <p:stCondLst>
                                    <p:cond delay="0"/>
                                  </p:stCondLst>
                                  <p:childTnLst>
                                    <p:set>
                                      <p:cBhvr rctx="PPT">
                                        <p:cTn id="82" dur="indefinite"/>
                                        <p:tgtEl>
                                          <p:spTgt spid="3">
                                            <p:txEl>
                                              <p:pRg st="10" end="10"/>
                                            </p:txEl>
                                          </p:spTgt>
                                        </p:tgtEl>
                                        <p:attrNameLst>
                                          <p:attrName>style.opacity</p:attrName>
                                        </p:attrNameLst>
                                      </p:cBhvr>
                                      <p:to>
                                        <p:strVal val="0.5"/>
                                      </p:to>
                                    </p:set>
                                    <p:animEffect filter="image" prLst="opacity: 0.5">
                                      <p:cBhvr rctx="IE">
                                        <p:cTn id="83" dur="indefinite"/>
                                        <p:tgtEl>
                                          <p:spTgt spid="3">
                                            <p:txEl>
                                              <p:pRg st="10" end="10"/>
                                            </p:txEl>
                                          </p:spTgt>
                                        </p:tgtEl>
                                      </p:cBhvr>
                                    </p:animEffect>
                                  </p:childTnLst>
                                </p:cTn>
                              </p:par>
                              <p:par>
                                <p:cTn id="84" presetID="1" presetClass="entr" presetSubtype="0" fill="hold" nodeType="withEffect">
                                  <p:stCondLst>
                                    <p:cond delay="0"/>
                                  </p:stCondLst>
                                  <p:childTnLst>
                                    <p:set>
                                      <p:cBhvr>
                                        <p:cTn id="85" dur="1" fill="hold">
                                          <p:stCondLst>
                                            <p:cond delay="0"/>
                                          </p:stCondLst>
                                        </p:cTn>
                                        <p:tgtEl>
                                          <p:spTgt spid="24"/>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3">
                                            <p:txEl>
                                              <p:pRg st="11" end="11"/>
                                            </p:txEl>
                                          </p:spTgt>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3">
                                            <p:txEl>
                                              <p:pRg st="12" end="12"/>
                                            </p:txEl>
                                          </p:spTgt>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227442" y="4427541"/>
            <a:ext cx="2627642" cy="1077218"/>
          </a:xfrm>
          <a:prstGeom prst="rect">
            <a:avLst/>
          </a:prstGeom>
          <a:noFill/>
        </p:spPr>
        <p:txBody>
          <a:bodyPr wrap="none" rtlCol="0">
            <a:spAutoFit/>
          </a:bodyPr>
          <a:lstStyle/>
          <a:p>
            <a:pPr>
              <a:spcAft>
                <a:spcPts val="600"/>
              </a:spcAft>
            </a:pPr>
            <a:r>
              <a:rPr lang="de-CH" dirty="0">
                <a:latin typeface="+mj-lt"/>
              </a:rPr>
              <a:t>Localización fijación</a:t>
            </a:r>
          </a:p>
          <a:p>
            <a:pPr marL="285750" indent="-285750">
              <a:spcAft>
                <a:spcPts val="600"/>
              </a:spcAft>
              <a:buClr>
                <a:srgbClr val="A7C138"/>
              </a:buClr>
              <a:buSzPct val="130000"/>
              <a:buFont typeface="Arial" panose="020B0604020202020204" pitchFamily="34" charset="0"/>
              <a:buChar char="•"/>
            </a:pPr>
            <a:r>
              <a:rPr lang="de-CH" dirty="0"/>
              <a:t>Miembros superiores</a:t>
            </a:r>
          </a:p>
          <a:p>
            <a:pPr marL="285750" indent="-285750">
              <a:buClr>
                <a:srgbClr val="A7C138"/>
              </a:buClr>
              <a:buSzPct val="130000"/>
              <a:buFont typeface="Arial" panose="020B0604020202020204" pitchFamily="34" charset="0"/>
              <a:buChar char="•"/>
            </a:pPr>
            <a:r>
              <a:rPr lang="de-CH" dirty="0"/>
              <a:t>Miembros inferiores</a:t>
            </a:r>
          </a:p>
        </p:txBody>
      </p:sp>
      <p:sp>
        <p:nvSpPr>
          <p:cNvPr id="31" name="TextBox 30"/>
          <p:cNvSpPr txBox="1"/>
          <p:nvPr/>
        </p:nvSpPr>
        <p:spPr>
          <a:xfrm>
            <a:off x="478502" y="3429000"/>
            <a:ext cx="9092457" cy="735586"/>
          </a:xfrm>
          <a:prstGeom prst="rect">
            <a:avLst/>
          </a:prstGeom>
          <a:noFill/>
        </p:spPr>
        <p:txBody>
          <a:bodyPr wrap="square" rtlCol="0">
            <a:spAutoFit/>
          </a:bodyPr>
          <a:lstStyle/>
          <a:p>
            <a:r>
              <a:rPr lang="de-CH" sz="2200" dirty="0">
                <a:latin typeface="+mj-lt"/>
              </a:rPr>
              <a:t>¿Cómo categorizar los dispositivos robóticos terapeúticos?</a:t>
            </a:r>
            <a:endParaRPr lang="de-CH" sz="1600" dirty="0">
              <a:latin typeface="+mj-lt"/>
            </a:endParaRPr>
          </a:p>
          <a:p>
            <a:endParaRPr lang="de-CH" sz="1980" dirty="0"/>
          </a:p>
        </p:txBody>
      </p:sp>
      <p:sp>
        <p:nvSpPr>
          <p:cNvPr id="2" name="Title 1"/>
          <p:cNvSpPr>
            <a:spLocks noGrp="1"/>
          </p:cNvSpPr>
          <p:nvPr>
            <p:ph type="title"/>
          </p:nvPr>
        </p:nvSpPr>
        <p:spPr/>
        <p:txBody>
          <a:bodyPr/>
          <a:lstStyle/>
          <a:p>
            <a:r>
              <a:rPr lang="de-CH" dirty="0"/>
              <a:t>Terapia Robótica: </a:t>
            </a:r>
            <a:r>
              <a:rPr lang="de-CH" dirty="0">
                <a:solidFill>
                  <a:srgbClr val="595959"/>
                </a:solidFill>
              </a:rPr>
              <a:t>Dispositivos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12</a:t>
            </a:fld>
            <a:endParaRPr lang="de-CH" dirty="0"/>
          </a:p>
        </p:txBody>
      </p:sp>
      <p:sp>
        <p:nvSpPr>
          <p:cNvPr id="7" name="TextBox 6"/>
          <p:cNvSpPr txBox="1"/>
          <p:nvPr/>
        </p:nvSpPr>
        <p:spPr>
          <a:xfrm>
            <a:off x="1009238" y="4417086"/>
            <a:ext cx="2302875" cy="1077218"/>
          </a:xfrm>
          <a:prstGeom prst="rect">
            <a:avLst/>
          </a:prstGeom>
          <a:noFill/>
        </p:spPr>
        <p:txBody>
          <a:bodyPr wrap="none" rtlCol="0">
            <a:spAutoFit/>
          </a:bodyPr>
          <a:lstStyle/>
          <a:p>
            <a:pPr>
              <a:spcAft>
                <a:spcPts val="600"/>
              </a:spcAft>
            </a:pPr>
            <a:r>
              <a:rPr lang="de-CH" dirty="0">
                <a:latin typeface="+mj-lt"/>
              </a:rPr>
              <a:t>Estructura mecánica</a:t>
            </a:r>
          </a:p>
          <a:p>
            <a:pPr marL="285750" indent="-285750">
              <a:spcAft>
                <a:spcPts val="600"/>
              </a:spcAft>
              <a:buClr>
                <a:srgbClr val="A7C138"/>
              </a:buClr>
              <a:buSzPct val="130000"/>
              <a:buFont typeface="Arial" panose="020B0604020202020204" pitchFamily="34" charset="0"/>
              <a:buChar char="•"/>
            </a:pPr>
            <a:r>
              <a:rPr lang="de-CH" dirty="0"/>
              <a:t>Exoesqueletos</a:t>
            </a:r>
          </a:p>
          <a:p>
            <a:pPr marL="285750" indent="-285750">
              <a:buClr>
                <a:srgbClr val="A7C138"/>
              </a:buClr>
              <a:buSzPct val="130000"/>
              <a:buFont typeface="Arial" panose="020B0604020202020204" pitchFamily="34" charset="0"/>
              <a:buChar char="•"/>
            </a:pPr>
            <a:r>
              <a:rPr lang="de-CH" dirty="0"/>
              <a:t>Efector final</a:t>
            </a:r>
          </a:p>
        </p:txBody>
      </p:sp>
      <p:sp>
        <p:nvSpPr>
          <p:cNvPr id="9" name="TextBox 8"/>
          <p:cNvSpPr txBox="1"/>
          <p:nvPr/>
        </p:nvSpPr>
        <p:spPr>
          <a:xfrm>
            <a:off x="7740738" y="4417086"/>
            <a:ext cx="2717411" cy="1431161"/>
          </a:xfrm>
          <a:prstGeom prst="rect">
            <a:avLst/>
          </a:prstGeom>
          <a:noFill/>
        </p:spPr>
        <p:txBody>
          <a:bodyPr wrap="none" rtlCol="0">
            <a:spAutoFit/>
          </a:bodyPr>
          <a:lstStyle/>
          <a:p>
            <a:pPr>
              <a:spcAft>
                <a:spcPts val="600"/>
              </a:spcAft>
            </a:pPr>
            <a:r>
              <a:rPr lang="de-CH" dirty="0">
                <a:latin typeface="+mj-lt"/>
              </a:rPr>
              <a:t>Estrategias de control</a:t>
            </a:r>
          </a:p>
          <a:p>
            <a:pPr marL="285750" indent="-285750">
              <a:spcAft>
                <a:spcPts val="600"/>
              </a:spcAft>
              <a:buClr>
                <a:srgbClr val="A7C138"/>
              </a:buClr>
              <a:buSzPct val="130000"/>
              <a:buFont typeface="Arial" panose="020B0604020202020204" pitchFamily="34" charset="0"/>
              <a:buChar char="•"/>
            </a:pPr>
            <a:r>
              <a:rPr lang="de-CH" dirty="0"/>
              <a:t>Guía total</a:t>
            </a:r>
          </a:p>
          <a:p>
            <a:pPr marL="285750" indent="-285750">
              <a:spcAft>
                <a:spcPts val="600"/>
              </a:spcAft>
              <a:buClr>
                <a:srgbClr val="A7C138"/>
              </a:buClr>
              <a:buSzPct val="130000"/>
              <a:buFont typeface="Arial" panose="020B0604020202020204" pitchFamily="34" charset="0"/>
              <a:buChar char="•"/>
            </a:pPr>
            <a:r>
              <a:rPr lang="de-CH" dirty="0"/>
              <a:t>Cooperación paciente</a:t>
            </a:r>
          </a:p>
          <a:p>
            <a:pPr marL="285750" indent="-285750">
              <a:buClr>
                <a:srgbClr val="A7C138"/>
              </a:buClr>
              <a:buSzPct val="130000"/>
              <a:buFont typeface="Arial" panose="020B0604020202020204" pitchFamily="34" charset="0"/>
              <a:buChar char="•"/>
            </a:pPr>
            <a:r>
              <a:rPr lang="de-CH" dirty="0"/>
              <a:t>Espacio libre</a:t>
            </a:r>
          </a:p>
        </p:txBody>
      </p:sp>
      <p:grpSp>
        <p:nvGrpSpPr>
          <p:cNvPr id="135" name="Group 134"/>
          <p:cNvGrpSpPr/>
          <p:nvPr/>
        </p:nvGrpSpPr>
        <p:grpSpPr>
          <a:xfrm>
            <a:off x="251360" y="4553458"/>
            <a:ext cx="669303" cy="914346"/>
            <a:chOff x="-589778" y="4817947"/>
            <a:chExt cx="899752" cy="1229179"/>
          </a:xfrm>
        </p:grpSpPr>
        <p:grpSp>
          <p:nvGrpSpPr>
            <p:cNvPr id="118" name="Group 117"/>
            <p:cNvGrpSpPr/>
            <p:nvPr/>
          </p:nvGrpSpPr>
          <p:grpSpPr>
            <a:xfrm>
              <a:off x="-589778" y="5216353"/>
              <a:ext cx="829346" cy="830773"/>
              <a:chOff x="-589778" y="5216353"/>
              <a:chExt cx="829346" cy="830773"/>
            </a:xfrm>
          </p:grpSpPr>
          <p:grpSp>
            <p:nvGrpSpPr>
              <p:cNvPr id="114" name="Group 113"/>
              <p:cNvGrpSpPr/>
              <p:nvPr/>
            </p:nvGrpSpPr>
            <p:grpSpPr>
              <a:xfrm>
                <a:off x="-589778" y="5216353"/>
                <a:ext cx="829346" cy="746027"/>
                <a:chOff x="-589778" y="5216353"/>
                <a:chExt cx="829346" cy="746027"/>
              </a:xfrm>
            </p:grpSpPr>
            <p:grpSp>
              <p:nvGrpSpPr>
                <p:cNvPr id="111" name="Group 110"/>
                <p:cNvGrpSpPr/>
                <p:nvPr/>
              </p:nvGrpSpPr>
              <p:grpSpPr>
                <a:xfrm>
                  <a:off x="-514799" y="5216353"/>
                  <a:ext cx="673401" cy="746027"/>
                  <a:chOff x="-514799" y="5216353"/>
                  <a:chExt cx="673401" cy="746027"/>
                </a:xfrm>
              </p:grpSpPr>
              <p:grpSp>
                <p:nvGrpSpPr>
                  <p:cNvPr id="19" name="Group 18"/>
                  <p:cNvGrpSpPr/>
                  <p:nvPr/>
                </p:nvGrpSpPr>
                <p:grpSpPr>
                  <a:xfrm>
                    <a:off x="-514799" y="5216353"/>
                    <a:ext cx="673401" cy="746027"/>
                    <a:chOff x="-514799" y="5216353"/>
                    <a:chExt cx="673401" cy="746027"/>
                  </a:xfrm>
                </p:grpSpPr>
                <p:grpSp>
                  <p:nvGrpSpPr>
                    <p:cNvPr id="17" name="Group 16"/>
                    <p:cNvGrpSpPr/>
                    <p:nvPr/>
                  </p:nvGrpSpPr>
                  <p:grpSpPr>
                    <a:xfrm>
                      <a:off x="-506087" y="5299334"/>
                      <a:ext cx="664689" cy="663046"/>
                      <a:chOff x="-506087" y="5299334"/>
                      <a:chExt cx="664689" cy="663046"/>
                    </a:xfrm>
                  </p:grpSpPr>
                  <p:sp>
                    <p:nvSpPr>
                      <p:cNvPr id="108" name="Oval 107"/>
                      <p:cNvSpPr/>
                      <p:nvPr/>
                    </p:nvSpPr>
                    <p:spPr bwMode="auto">
                      <a:xfrm>
                        <a:off x="-506087" y="529933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7" name="Oval 106"/>
                      <p:cNvSpPr/>
                      <p:nvPr/>
                    </p:nvSpPr>
                    <p:spPr bwMode="auto">
                      <a:xfrm>
                        <a:off x="-439776" y="5367724"/>
                        <a:ext cx="529340" cy="52803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6" name="Oval 15"/>
                      <p:cNvSpPr/>
                      <p:nvPr/>
                    </p:nvSpPr>
                    <p:spPr bwMode="auto">
                      <a:xfrm>
                        <a:off x="-317361" y="5490428"/>
                        <a:ext cx="288786" cy="288072"/>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8" name="Rectangle 17"/>
                    <p:cNvSpPr/>
                    <p:nvPr/>
                  </p:nvSpPr>
                  <p:spPr bwMode="auto">
                    <a:xfrm>
                      <a:off x="-256128" y="5216353"/>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9" name="Rectangle 17"/>
                    <p:cNvSpPr/>
                    <p:nvPr/>
                  </p:nvSpPr>
                  <p:spPr bwMode="auto">
                    <a:xfrm rot="18911358">
                      <a:off x="-514799" y="5330696"/>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10" name="Rectangle 17"/>
                  <p:cNvSpPr/>
                  <p:nvPr/>
                </p:nvSpPr>
                <p:spPr bwMode="auto">
                  <a:xfrm rot="2760026">
                    <a:off x="5926" y="5332865"/>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12" name="Rectangle 17"/>
                <p:cNvSpPr/>
                <p:nvPr/>
              </p:nvSpPr>
              <p:spPr bwMode="auto">
                <a:xfrm rot="5400000">
                  <a:off x="110827" y="55867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13" name="Rectangle 17"/>
                <p:cNvSpPr/>
                <p:nvPr/>
              </p:nvSpPr>
              <p:spPr bwMode="auto">
                <a:xfrm rot="16200000" flipH="1">
                  <a:off x="-630225" y="55892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15" name="Rectangle 17"/>
              <p:cNvSpPr/>
              <p:nvPr/>
            </p:nvSpPr>
            <p:spPr bwMode="auto">
              <a:xfrm rot="10800000" flipH="1">
                <a:off x="-259700" y="5958832"/>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16" name="Rectangle 17"/>
              <p:cNvSpPr/>
              <p:nvPr/>
            </p:nvSpPr>
            <p:spPr bwMode="auto">
              <a:xfrm rot="8180540" flipH="1">
                <a:off x="3382"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17" name="Rectangle 17"/>
              <p:cNvSpPr/>
              <p:nvPr/>
            </p:nvSpPr>
            <p:spPr bwMode="auto">
              <a:xfrm rot="13482327" flipH="1">
                <a:off x="-522283"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119" name="Group 118"/>
            <p:cNvGrpSpPr/>
            <p:nvPr/>
          </p:nvGrpSpPr>
          <p:grpSpPr>
            <a:xfrm rot="20334834">
              <a:off x="-155492" y="4817947"/>
              <a:ext cx="465466" cy="466261"/>
              <a:chOff x="-561490" y="5190566"/>
              <a:chExt cx="829340" cy="830755"/>
            </a:xfrm>
          </p:grpSpPr>
          <p:grpSp>
            <p:nvGrpSpPr>
              <p:cNvPr id="120" name="Group 119"/>
              <p:cNvGrpSpPr/>
              <p:nvPr/>
            </p:nvGrpSpPr>
            <p:grpSpPr>
              <a:xfrm>
                <a:off x="-561490" y="5190566"/>
                <a:ext cx="829340" cy="746044"/>
                <a:chOff x="-561490" y="5190566"/>
                <a:chExt cx="829340" cy="746044"/>
              </a:xfrm>
            </p:grpSpPr>
            <p:grpSp>
              <p:nvGrpSpPr>
                <p:cNvPr id="124" name="Group 123"/>
                <p:cNvGrpSpPr/>
                <p:nvPr/>
              </p:nvGrpSpPr>
              <p:grpSpPr>
                <a:xfrm>
                  <a:off x="-486518" y="5190566"/>
                  <a:ext cx="673395" cy="746044"/>
                  <a:chOff x="-486518" y="5190566"/>
                  <a:chExt cx="673395" cy="746044"/>
                </a:xfrm>
              </p:grpSpPr>
              <p:grpSp>
                <p:nvGrpSpPr>
                  <p:cNvPr id="127" name="Group 126"/>
                  <p:cNvGrpSpPr/>
                  <p:nvPr/>
                </p:nvGrpSpPr>
                <p:grpSpPr>
                  <a:xfrm>
                    <a:off x="-486518" y="5190566"/>
                    <a:ext cx="673395" cy="746044"/>
                    <a:chOff x="-486518" y="5190566"/>
                    <a:chExt cx="673395" cy="746044"/>
                  </a:xfrm>
                </p:grpSpPr>
                <p:grpSp>
                  <p:nvGrpSpPr>
                    <p:cNvPr id="129" name="Group 128"/>
                    <p:cNvGrpSpPr/>
                    <p:nvPr/>
                  </p:nvGrpSpPr>
                  <p:grpSpPr>
                    <a:xfrm>
                      <a:off x="-477812" y="5273564"/>
                      <a:ext cx="664689" cy="663046"/>
                      <a:chOff x="-477812" y="5273564"/>
                      <a:chExt cx="664689" cy="663046"/>
                    </a:xfrm>
                  </p:grpSpPr>
                  <p:sp>
                    <p:nvSpPr>
                      <p:cNvPr id="132" name="Oval 131"/>
                      <p:cNvSpPr/>
                      <p:nvPr/>
                    </p:nvSpPr>
                    <p:spPr bwMode="auto">
                      <a:xfrm>
                        <a:off x="-477812" y="527356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3" name="Oval 132"/>
                      <p:cNvSpPr/>
                      <p:nvPr/>
                    </p:nvSpPr>
                    <p:spPr bwMode="auto">
                      <a:xfrm>
                        <a:off x="-411502" y="5341940"/>
                        <a:ext cx="529343" cy="528031"/>
                      </a:xfrm>
                      <a:prstGeom prst="ellipse">
                        <a:avLst/>
                      </a:prstGeom>
                      <a:solidFill>
                        <a:schemeClr val="bg1"/>
                      </a:solidFill>
                      <a:ln w="19050">
                        <a:solidFill>
                          <a:srgbClr val="748186"/>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4" name="Oval 133"/>
                      <p:cNvSpPr/>
                      <p:nvPr/>
                    </p:nvSpPr>
                    <p:spPr bwMode="auto">
                      <a:xfrm>
                        <a:off x="-289088" y="5464643"/>
                        <a:ext cx="288784" cy="28807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30" name="Rectangle 17"/>
                    <p:cNvSpPr/>
                    <p:nvPr/>
                  </p:nvSpPr>
                  <p:spPr bwMode="auto">
                    <a:xfrm>
                      <a:off x="-227845" y="5190566"/>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1" name="Rectangle 17"/>
                    <p:cNvSpPr/>
                    <p:nvPr/>
                  </p:nvSpPr>
                  <p:spPr bwMode="auto">
                    <a:xfrm rot="18911358">
                      <a:off x="-486518" y="5304897"/>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28" name="Rectangle 17"/>
                  <p:cNvSpPr/>
                  <p:nvPr/>
                </p:nvSpPr>
                <p:spPr bwMode="auto">
                  <a:xfrm rot="2760026">
                    <a:off x="34200" y="5307081"/>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25" name="Rectangle 17"/>
                <p:cNvSpPr/>
                <p:nvPr/>
              </p:nvSpPr>
              <p:spPr bwMode="auto">
                <a:xfrm rot="5400000">
                  <a:off x="139110" y="5560922"/>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6" name="Rectangle 17"/>
                <p:cNvSpPr/>
                <p:nvPr/>
              </p:nvSpPr>
              <p:spPr bwMode="auto">
                <a:xfrm rot="16200000" flipH="1">
                  <a:off x="-601936" y="5563411"/>
                  <a:ext cx="169185"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21" name="Rectangle 17"/>
              <p:cNvSpPr/>
              <p:nvPr/>
            </p:nvSpPr>
            <p:spPr bwMode="auto">
              <a:xfrm rot="10800000" flipH="1">
                <a:off x="-231421" y="5933028"/>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2" name="Rectangle 17"/>
              <p:cNvSpPr/>
              <p:nvPr/>
            </p:nvSpPr>
            <p:spPr bwMode="auto">
              <a:xfrm rot="8180540" flipH="1">
                <a:off x="31663" y="5825824"/>
                <a:ext cx="169186"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3" name="Rectangle 17"/>
              <p:cNvSpPr/>
              <p:nvPr/>
            </p:nvSpPr>
            <p:spPr bwMode="auto">
              <a:xfrm rot="13482327" flipH="1">
                <a:off x="-494002" y="5825808"/>
                <a:ext cx="169183"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grpSp>
        <p:nvGrpSpPr>
          <p:cNvPr id="33" name="Group 32"/>
          <p:cNvGrpSpPr/>
          <p:nvPr/>
        </p:nvGrpSpPr>
        <p:grpSpPr>
          <a:xfrm>
            <a:off x="6919040" y="4365104"/>
            <a:ext cx="713595" cy="1102688"/>
            <a:chOff x="6844038" y="4812674"/>
            <a:chExt cx="796749" cy="1231182"/>
          </a:xfrm>
        </p:grpSpPr>
        <p:grpSp>
          <p:nvGrpSpPr>
            <p:cNvPr id="32" name="Group 31"/>
            <p:cNvGrpSpPr/>
            <p:nvPr/>
          </p:nvGrpSpPr>
          <p:grpSpPr>
            <a:xfrm rot="809356">
              <a:off x="6844038" y="4812674"/>
              <a:ext cx="429757" cy="436680"/>
              <a:chOff x="6514974" y="5424139"/>
              <a:chExt cx="429757" cy="436680"/>
            </a:xfrm>
          </p:grpSpPr>
          <p:sp>
            <p:nvSpPr>
              <p:cNvPr id="21" name="Donut 20"/>
              <p:cNvSpPr/>
              <p:nvPr/>
            </p:nvSpPr>
            <p:spPr bwMode="auto">
              <a:xfrm>
                <a:off x="6650473" y="5569056"/>
                <a:ext cx="140235" cy="140235"/>
              </a:xfrm>
              <a:prstGeom prst="donut">
                <a:avLst>
                  <a:gd name="adj" fmla="val 15551"/>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4" name="Donut 103"/>
              <p:cNvSpPr/>
              <p:nvPr/>
            </p:nvSpPr>
            <p:spPr bwMode="auto">
              <a:xfrm>
                <a:off x="6583679" y="5502690"/>
                <a:ext cx="272965" cy="272965"/>
              </a:xfrm>
              <a:prstGeom prst="donut">
                <a:avLst>
                  <a:gd name="adj" fmla="val 12934"/>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5" name="Donut 104"/>
              <p:cNvSpPr/>
              <p:nvPr/>
            </p:nvSpPr>
            <p:spPr bwMode="auto">
              <a:xfrm>
                <a:off x="6514974" y="5434425"/>
                <a:ext cx="409493" cy="409493"/>
              </a:xfrm>
              <a:prstGeom prst="donut">
                <a:avLst>
                  <a:gd name="adj" fmla="val 11189"/>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30" name="Rectangle 29"/>
              <p:cNvSpPr/>
              <p:nvPr/>
            </p:nvSpPr>
            <p:spPr bwMode="auto">
              <a:xfrm>
                <a:off x="6719720" y="5424139"/>
                <a:ext cx="225011" cy="433003"/>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6" name="Rectangle 135"/>
              <p:cNvSpPr/>
              <p:nvPr/>
            </p:nvSpPr>
            <p:spPr bwMode="auto">
              <a:xfrm rot="16200000">
                <a:off x="6504842" y="5645940"/>
                <a:ext cx="225011" cy="204748"/>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200" name="Group 199"/>
            <p:cNvGrpSpPr/>
            <p:nvPr/>
          </p:nvGrpSpPr>
          <p:grpSpPr>
            <a:xfrm>
              <a:off x="6990610" y="4975157"/>
              <a:ext cx="650177" cy="1068699"/>
              <a:chOff x="-1501441" y="4106818"/>
              <a:chExt cx="650177" cy="1068699"/>
            </a:xfrm>
          </p:grpSpPr>
          <p:grpSp>
            <p:nvGrpSpPr>
              <p:cNvPr id="199" name="Group 198"/>
              <p:cNvGrpSpPr/>
              <p:nvPr/>
            </p:nvGrpSpPr>
            <p:grpSpPr>
              <a:xfrm>
                <a:off x="-1501441" y="4106818"/>
                <a:ext cx="650177" cy="1068699"/>
                <a:chOff x="-1501441" y="4106818"/>
                <a:chExt cx="650177" cy="1068699"/>
              </a:xfrm>
            </p:grpSpPr>
            <p:grpSp>
              <p:nvGrpSpPr>
                <p:cNvPr id="198" name="Group 197"/>
                <p:cNvGrpSpPr/>
                <p:nvPr/>
              </p:nvGrpSpPr>
              <p:grpSpPr>
                <a:xfrm>
                  <a:off x="-1501441" y="4106818"/>
                  <a:ext cx="650177" cy="1068699"/>
                  <a:chOff x="-1501441" y="4106818"/>
                  <a:chExt cx="650177" cy="1068699"/>
                </a:xfrm>
              </p:grpSpPr>
              <p:grpSp>
                <p:nvGrpSpPr>
                  <p:cNvPr id="196" name="Group 195"/>
                  <p:cNvGrpSpPr/>
                  <p:nvPr/>
                </p:nvGrpSpPr>
                <p:grpSpPr>
                  <a:xfrm>
                    <a:off x="-1501441" y="4106818"/>
                    <a:ext cx="650177" cy="1068699"/>
                    <a:chOff x="-1501441" y="4106818"/>
                    <a:chExt cx="650177" cy="1068699"/>
                  </a:xfrm>
                </p:grpSpPr>
                <p:grpSp>
                  <p:nvGrpSpPr>
                    <p:cNvPr id="194" name="Group 193"/>
                    <p:cNvGrpSpPr/>
                    <p:nvPr/>
                  </p:nvGrpSpPr>
                  <p:grpSpPr>
                    <a:xfrm>
                      <a:off x="-1501441" y="4106818"/>
                      <a:ext cx="650177" cy="1068699"/>
                      <a:chOff x="-1501441" y="4106818"/>
                      <a:chExt cx="650177" cy="1068699"/>
                    </a:xfrm>
                  </p:grpSpPr>
                  <p:grpSp>
                    <p:nvGrpSpPr>
                      <p:cNvPr id="161" name="Group 160"/>
                      <p:cNvGrpSpPr/>
                      <p:nvPr/>
                    </p:nvGrpSpPr>
                    <p:grpSpPr>
                      <a:xfrm>
                        <a:off x="-1501441" y="4106818"/>
                        <a:ext cx="650177" cy="1068699"/>
                        <a:chOff x="-1501441" y="4106818"/>
                        <a:chExt cx="650177" cy="1068699"/>
                      </a:xfrm>
                    </p:grpSpPr>
                    <p:grpSp>
                      <p:nvGrpSpPr>
                        <p:cNvPr id="160" name="Group 159"/>
                        <p:cNvGrpSpPr/>
                        <p:nvPr/>
                      </p:nvGrpSpPr>
                      <p:grpSpPr>
                        <a:xfrm>
                          <a:off x="-1501441" y="4106818"/>
                          <a:ext cx="650177" cy="1068699"/>
                          <a:chOff x="-1501441" y="4106818"/>
                          <a:chExt cx="650177" cy="1068699"/>
                        </a:xfrm>
                      </p:grpSpPr>
                      <p:sp>
                        <p:nvSpPr>
                          <p:cNvPr id="137" name="Rounded Rectangle 136"/>
                          <p:cNvSpPr/>
                          <p:nvPr/>
                        </p:nvSpPr>
                        <p:spPr bwMode="auto">
                          <a:xfrm>
                            <a:off x="-1501441" y="4106818"/>
                            <a:ext cx="650177" cy="1068699"/>
                          </a:xfrm>
                          <a:custGeom>
                            <a:avLst/>
                            <a:gdLst>
                              <a:gd name="connsiteX0" fmla="*/ 0 w 720080"/>
                              <a:gd name="connsiteY0" fmla="*/ 120016 h 1011806"/>
                              <a:gd name="connsiteX1" fmla="*/ 120016 w 720080"/>
                              <a:gd name="connsiteY1" fmla="*/ 0 h 1011806"/>
                              <a:gd name="connsiteX2" fmla="*/ 600064 w 720080"/>
                              <a:gd name="connsiteY2" fmla="*/ 0 h 1011806"/>
                              <a:gd name="connsiteX3" fmla="*/ 720080 w 720080"/>
                              <a:gd name="connsiteY3" fmla="*/ 120016 h 1011806"/>
                              <a:gd name="connsiteX4" fmla="*/ 720080 w 720080"/>
                              <a:gd name="connsiteY4" fmla="*/ 891790 h 1011806"/>
                              <a:gd name="connsiteX5" fmla="*/ 600064 w 720080"/>
                              <a:gd name="connsiteY5" fmla="*/ 1011806 h 1011806"/>
                              <a:gd name="connsiteX6" fmla="*/ 120016 w 720080"/>
                              <a:gd name="connsiteY6" fmla="*/ 1011806 h 1011806"/>
                              <a:gd name="connsiteX7" fmla="*/ 0 w 720080"/>
                              <a:gd name="connsiteY7" fmla="*/ 891790 h 1011806"/>
                              <a:gd name="connsiteX8" fmla="*/ 0 w 720080"/>
                              <a:gd name="connsiteY8" fmla="*/ 120016 h 1011806"/>
                              <a:gd name="connsiteX0" fmla="*/ 0 w 723255"/>
                              <a:gd name="connsiteY0" fmla="*/ 54361 h 1012826"/>
                              <a:gd name="connsiteX1" fmla="*/ 123191 w 723255"/>
                              <a:gd name="connsiteY1" fmla="*/ 1020 h 1012826"/>
                              <a:gd name="connsiteX2" fmla="*/ 603239 w 723255"/>
                              <a:gd name="connsiteY2" fmla="*/ 1020 h 1012826"/>
                              <a:gd name="connsiteX3" fmla="*/ 723255 w 723255"/>
                              <a:gd name="connsiteY3" fmla="*/ 121036 h 1012826"/>
                              <a:gd name="connsiteX4" fmla="*/ 723255 w 723255"/>
                              <a:gd name="connsiteY4" fmla="*/ 892810 h 1012826"/>
                              <a:gd name="connsiteX5" fmla="*/ 603239 w 723255"/>
                              <a:gd name="connsiteY5" fmla="*/ 1012826 h 1012826"/>
                              <a:gd name="connsiteX6" fmla="*/ 123191 w 723255"/>
                              <a:gd name="connsiteY6" fmla="*/ 1012826 h 1012826"/>
                              <a:gd name="connsiteX7" fmla="*/ 3175 w 723255"/>
                              <a:gd name="connsiteY7" fmla="*/ 892810 h 1012826"/>
                              <a:gd name="connsiteX8" fmla="*/ 0 w 723255"/>
                              <a:gd name="connsiteY8" fmla="*/ 54361 h 1012826"/>
                              <a:gd name="connsiteX0" fmla="*/ 0 w 723255"/>
                              <a:gd name="connsiteY0" fmla="*/ 81916 h 1040381"/>
                              <a:gd name="connsiteX1" fmla="*/ 123191 w 723255"/>
                              <a:gd name="connsiteY1" fmla="*/ 0 h 1040381"/>
                              <a:gd name="connsiteX2" fmla="*/ 603239 w 723255"/>
                              <a:gd name="connsiteY2" fmla="*/ 28575 h 1040381"/>
                              <a:gd name="connsiteX3" fmla="*/ 723255 w 723255"/>
                              <a:gd name="connsiteY3" fmla="*/ 148591 h 1040381"/>
                              <a:gd name="connsiteX4" fmla="*/ 723255 w 723255"/>
                              <a:gd name="connsiteY4" fmla="*/ 920365 h 1040381"/>
                              <a:gd name="connsiteX5" fmla="*/ 603239 w 723255"/>
                              <a:gd name="connsiteY5" fmla="*/ 1040381 h 1040381"/>
                              <a:gd name="connsiteX6" fmla="*/ 123191 w 723255"/>
                              <a:gd name="connsiteY6" fmla="*/ 1040381 h 1040381"/>
                              <a:gd name="connsiteX7" fmla="*/ 3175 w 723255"/>
                              <a:gd name="connsiteY7" fmla="*/ 920365 h 1040381"/>
                              <a:gd name="connsiteX8" fmla="*/ 0 w 723255"/>
                              <a:gd name="connsiteY8" fmla="*/ 81916 h 1040381"/>
                              <a:gd name="connsiteX0" fmla="*/ 0 w 723255"/>
                              <a:gd name="connsiteY0" fmla="*/ 148591 h 1107056"/>
                              <a:gd name="connsiteX1" fmla="*/ 123191 w 723255"/>
                              <a:gd name="connsiteY1" fmla="*/ 66675 h 1107056"/>
                              <a:gd name="connsiteX2" fmla="*/ 238114 w 723255"/>
                              <a:gd name="connsiteY2" fmla="*/ 0 h 1107056"/>
                              <a:gd name="connsiteX3" fmla="*/ 723255 w 723255"/>
                              <a:gd name="connsiteY3" fmla="*/ 215266 h 1107056"/>
                              <a:gd name="connsiteX4" fmla="*/ 723255 w 723255"/>
                              <a:gd name="connsiteY4" fmla="*/ 987040 h 1107056"/>
                              <a:gd name="connsiteX5" fmla="*/ 603239 w 723255"/>
                              <a:gd name="connsiteY5" fmla="*/ 1107056 h 1107056"/>
                              <a:gd name="connsiteX6" fmla="*/ 123191 w 723255"/>
                              <a:gd name="connsiteY6" fmla="*/ 1107056 h 1107056"/>
                              <a:gd name="connsiteX7" fmla="*/ 3175 w 723255"/>
                              <a:gd name="connsiteY7" fmla="*/ 987040 h 1107056"/>
                              <a:gd name="connsiteX8" fmla="*/ 0 w 723255"/>
                              <a:gd name="connsiteY8" fmla="*/ 148591 h 1107056"/>
                              <a:gd name="connsiteX0" fmla="*/ 0 w 723255"/>
                              <a:gd name="connsiteY0" fmla="*/ 148591 h 1107056"/>
                              <a:gd name="connsiteX1" fmla="*/ 113666 w 723255"/>
                              <a:gd name="connsiteY1" fmla="*/ 41275 h 1107056"/>
                              <a:gd name="connsiteX2" fmla="*/ 238114 w 723255"/>
                              <a:gd name="connsiteY2" fmla="*/ 0 h 1107056"/>
                              <a:gd name="connsiteX3" fmla="*/ 723255 w 723255"/>
                              <a:gd name="connsiteY3" fmla="*/ 215266 h 1107056"/>
                              <a:gd name="connsiteX4" fmla="*/ 723255 w 723255"/>
                              <a:gd name="connsiteY4" fmla="*/ 987040 h 1107056"/>
                              <a:gd name="connsiteX5" fmla="*/ 603239 w 723255"/>
                              <a:gd name="connsiteY5" fmla="*/ 1107056 h 1107056"/>
                              <a:gd name="connsiteX6" fmla="*/ 123191 w 723255"/>
                              <a:gd name="connsiteY6" fmla="*/ 1107056 h 1107056"/>
                              <a:gd name="connsiteX7" fmla="*/ 3175 w 723255"/>
                              <a:gd name="connsiteY7" fmla="*/ 987040 h 1107056"/>
                              <a:gd name="connsiteX8" fmla="*/ 0 w 723255"/>
                              <a:gd name="connsiteY8" fmla="*/ 148591 h 1107056"/>
                              <a:gd name="connsiteX0" fmla="*/ 0 w 723255"/>
                              <a:gd name="connsiteY0" fmla="*/ 151202 h 1109667"/>
                              <a:gd name="connsiteX1" fmla="*/ 113666 w 723255"/>
                              <a:gd name="connsiteY1" fmla="*/ 43886 h 1109667"/>
                              <a:gd name="connsiteX2" fmla="*/ 238114 w 723255"/>
                              <a:gd name="connsiteY2" fmla="*/ 2611 h 1109667"/>
                              <a:gd name="connsiteX3" fmla="*/ 345430 w 723255"/>
                              <a:gd name="connsiteY3" fmla="*/ 49602 h 1109667"/>
                              <a:gd name="connsiteX4" fmla="*/ 723255 w 723255"/>
                              <a:gd name="connsiteY4" fmla="*/ 989651 h 1109667"/>
                              <a:gd name="connsiteX5" fmla="*/ 603239 w 723255"/>
                              <a:gd name="connsiteY5" fmla="*/ 1109667 h 1109667"/>
                              <a:gd name="connsiteX6" fmla="*/ 123191 w 723255"/>
                              <a:gd name="connsiteY6" fmla="*/ 1109667 h 1109667"/>
                              <a:gd name="connsiteX7" fmla="*/ 3175 w 723255"/>
                              <a:gd name="connsiteY7" fmla="*/ 989651 h 1109667"/>
                              <a:gd name="connsiteX8" fmla="*/ 0 w 723255"/>
                              <a:gd name="connsiteY8" fmla="*/ 151202 h 1109667"/>
                              <a:gd name="connsiteX0" fmla="*/ 0 w 672455"/>
                              <a:gd name="connsiteY0" fmla="*/ 151202 h 1109667"/>
                              <a:gd name="connsiteX1" fmla="*/ 113666 w 672455"/>
                              <a:gd name="connsiteY1" fmla="*/ 43886 h 1109667"/>
                              <a:gd name="connsiteX2" fmla="*/ 238114 w 672455"/>
                              <a:gd name="connsiteY2" fmla="*/ 2611 h 1109667"/>
                              <a:gd name="connsiteX3" fmla="*/ 345430 w 672455"/>
                              <a:gd name="connsiteY3" fmla="*/ 49602 h 1109667"/>
                              <a:gd name="connsiteX4" fmla="*/ 672455 w 672455"/>
                              <a:gd name="connsiteY4" fmla="*/ 1015051 h 1109667"/>
                              <a:gd name="connsiteX5" fmla="*/ 603239 w 672455"/>
                              <a:gd name="connsiteY5" fmla="*/ 1109667 h 1109667"/>
                              <a:gd name="connsiteX6" fmla="*/ 123191 w 672455"/>
                              <a:gd name="connsiteY6" fmla="*/ 1109667 h 1109667"/>
                              <a:gd name="connsiteX7" fmla="*/ 3175 w 672455"/>
                              <a:gd name="connsiteY7" fmla="*/ 989651 h 1109667"/>
                              <a:gd name="connsiteX8" fmla="*/ 0 w 672455"/>
                              <a:gd name="connsiteY8" fmla="*/ 151202 h 1109667"/>
                              <a:gd name="connsiteX0" fmla="*/ 0 w 672484"/>
                              <a:gd name="connsiteY0" fmla="*/ 151202 h 1144592"/>
                              <a:gd name="connsiteX1" fmla="*/ 113666 w 672484"/>
                              <a:gd name="connsiteY1" fmla="*/ 43886 h 1144592"/>
                              <a:gd name="connsiteX2" fmla="*/ 238114 w 672484"/>
                              <a:gd name="connsiteY2" fmla="*/ 2611 h 1144592"/>
                              <a:gd name="connsiteX3" fmla="*/ 345430 w 672484"/>
                              <a:gd name="connsiteY3" fmla="*/ 49602 h 1144592"/>
                              <a:gd name="connsiteX4" fmla="*/ 672455 w 672484"/>
                              <a:gd name="connsiteY4" fmla="*/ 1015051 h 1144592"/>
                              <a:gd name="connsiteX5" fmla="*/ 609589 w 672484"/>
                              <a:gd name="connsiteY5" fmla="*/ 1144592 h 1144592"/>
                              <a:gd name="connsiteX6" fmla="*/ 123191 w 672484"/>
                              <a:gd name="connsiteY6" fmla="*/ 1109667 h 1144592"/>
                              <a:gd name="connsiteX7" fmla="*/ 3175 w 672484"/>
                              <a:gd name="connsiteY7" fmla="*/ 989651 h 1144592"/>
                              <a:gd name="connsiteX8" fmla="*/ 0 w 672484"/>
                              <a:gd name="connsiteY8" fmla="*/ 151202 h 11445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3175 w 672484"/>
                              <a:gd name="connsiteY7" fmla="*/ 989651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12750 w 672484"/>
                              <a:gd name="connsiteY7" fmla="*/ 1062676 h 1157292"/>
                              <a:gd name="connsiteX8" fmla="*/ 0 w 672484"/>
                              <a:gd name="connsiteY8" fmla="*/ 151202 h 11572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12750 w 672484"/>
                              <a:gd name="connsiteY7" fmla="*/ 1062676 h 1157292"/>
                              <a:gd name="connsiteX8" fmla="*/ 0 w 672484"/>
                              <a:gd name="connsiteY8" fmla="*/ 151202 h 11572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09575 w 672484"/>
                              <a:gd name="connsiteY7" fmla="*/ 1062676 h 1157292"/>
                              <a:gd name="connsiteX8" fmla="*/ 0 w 672484"/>
                              <a:gd name="connsiteY8" fmla="*/ 151202 h 11572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09575 w 672484"/>
                              <a:gd name="connsiteY7" fmla="*/ 1062676 h 1157292"/>
                              <a:gd name="connsiteX8" fmla="*/ 0 w 672484"/>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6400 w 672455"/>
                              <a:gd name="connsiteY7" fmla="*/ 1062676 h 1157292"/>
                              <a:gd name="connsiteX8" fmla="*/ 0 w 672455"/>
                              <a:gd name="connsiteY8" fmla="*/ 151202 h 1157292"/>
                              <a:gd name="connsiteX0" fmla="*/ 0 w 672455"/>
                              <a:gd name="connsiteY0" fmla="*/ 153966 h 1160056"/>
                              <a:gd name="connsiteX1" fmla="*/ 113666 w 672455"/>
                              <a:gd name="connsiteY1" fmla="*/ 46650 h 1160056"/>
                              <a:gd name="connsiteX2" fmla="*/ 238114 w 672455"/>
                              <a:gd name="connsiteY2" fmla="*/ 5375 h 1160056"/>
                              <a:gd name="connsiteX3" fmla="*/ 345430 w 672455"/>
                              <a:gd name="connsiteY3" fmla="*/ 52366 h 1160056"/>
                              <a:gd name="connsiteX4" fmla="*/ 672455 w 672455"/>
                              <a:gd name="connsiteY4" fmla="*/ 1017815 h 1160056"/>
                              <a:gd name="connsiteX5" fmla="*/ 609589 w 672455"/>
                              <a:gd name="connsiteY5" fmla="*/ 1147356 h 1160056"/>
                              <a:gd name="connsiteX6" fmla="*/ 516891 w 672455"/>
                              <a:gd name="connsiteY6" fmla="*/ 1160056 h 1160056"/>
                              <a:gd name="connsiteX7" fmla="*/ 406400 w 672455"/>
                              <a:gd name="connsiteY7" fmla="*/ 1065440 h 1160056"/>
                              <a:gd name="connsiteX8" fmla="*/ 0 w 672455"/>
                              <a:gd name="connsiteY8" fmla="*/ 153966 h 1160056"/>
                              <a:gd name="connsiteX0" fmla="*/ 0 w 672455"/>
                              <a:gd name="connsiteY0" fmla="*/ 160741 h 1166831"/>
                              <a:gd name="connsiteX1" fmla="*/ 113666 w 672455"/>
                              <a:gd name="connsiteY1" fmla="*/ 53425 h 1166831"/>
                              <a:gd name="connsiteX2" fmla="*/ 238114 w 672455"/>
                              <a:gd name="connsiteY2" fmla="*/ 12150 h 1166831"/>
                              <a:gd name="connsiteX3" fmla="*/ 345430 w 672455"/>
                              <a:gd name="connsiteY3" fmla="*/ 59141 h 1166831"/>
                              <a:gd name="connsiteX4" fmla="*/ 672455 w 672455"/>
                              <a:gd name="connsiteY4" fmla="*/ 1024590 h 1166831"/>
                              <a:gd name="connsiteX5" fmla="*/ 609589 w 672455"/>
                              <a:gd name="connsiteY5" fmla="*/ 1154131 h 1166831"/>
                              <a:gd name="connsiteX6" fmla="*/ 516891 w 672455"/>
                              <a:gd name="connsiteY6" fmla="*/ 1166831 h 1166831"/>
                              <a:gd name="connsiteX7" fmla="*/ 406400 w 672455"/>
                              <a:gd name="connsiteY7" fmla="*/ 1072215 h 1166831"/>
                              <a:gd name="connsiteX8" fmla="*/ 0 w 672455"/>
                              <a:gd name="connsiteY8" fmla="*/ 160741 h 1166831"/>
                              <a:gd name="connsiteX0" fmla="*/ 0 w 672455"/>
                              <a:gd name="connsiteY0" fmla="*/ 160741 h 1166831"/>
                              <a:gd name="connsiteX1" fmla="*/ 113666 w 672455"/>
                              <a:gd name="connsiteY1" fmla="*/ 53425 h 1166831"/>
                              <a:gd name="connsiteX2" fmla="*/ 238114 w 672455"/>
                              <a:gd name="connsiteY2" fmla="*/ 12150 h 1166831"/>
                              <a:gd name="connsiteX3" fmla="*/ 345430 w 672455"/>
                              <a:gd name="connsiteY3" fmla="*/ 59141 h 1166831"/>
                              <a:gd name="connsiteX4" fmla="*/ 672455 w 672455"/>
                              <a:gd name="connsiteY4" fmla="*/ 1024590 h 1166831"/>
                              <a:gd name="connsiteX5" fmla="*/ 609589 w 672455"/>
                              <a:gd name="connsiteY5" fmla="*/ 1154131 h 1166831"/>
                              <a:gd name="connsiteX6" fmla="*/ 516891 w 672455"/>
                              <a:gd name="connsiteY6" fmla="*/ 1166831 h 1166831"/>
                              <a:gd name="connsiteX7" fmla="*/ 406400 w 672455"/>
                              <a:gd name="connsiteY7" fmla="*/ 1072215 h 1166831"/>
                              <a:gd name="connsiteX8" fmla="*/ 0 w 672455"/>
                              <a:gd name="connsiteY8" fmla="*/ 160741 h 1166831"/>
                              <a:gd name="connsiteX0" fmla="*/ 0 w 672455"/>
                              <a:gd name="connsiteY0" fmla="*/ 156649 h 1162739"/>
                              <a:gd name="connsiteX1" fmla="*/ 113666 w 672455"/>
                              <a:gd name="connsiteY1" fmla="*/ 49333 h 1162739"/>
                              <a:gd name="connsiteX2" fmla="*/ 238114 w 672455"/>
                              <a:gd name="connsiteY2" fmla="*/ 8058 h 1162739"/>
                              <a:gd name="connsiteX3" fmla="*/ 345430 w 672455"/>
                              <a:gd name="connsiteY3" fmla="*/ 55049 h 1162739"/>
                              <a:gd name="connsiteX4" fmla="*/ 672455 w 672455"/>
                              <a:gd name="connsiteY4" fmla="*/ 1020498 h 1162739"/>
                              <a:gd name="connsiteX5" fmla="*/ 609589 w 672455"/>
                              <a:gd name="connsiteY5" fmla="*/ 1150039 h 1162739"/>
                              <a:gd name="connsiteX6" fmla="*/ 516891 w 672455"/>
                              <a:gd name="connsiteY6" fmla="*/ 1162739 h 1162739"/>
                              <a:gd name="connsiteX7" fmla="*/ 406400 w 672455"/>
                              <a:gd name="connsiteY7" fmla="*/ 1068123 h 1162739"/>
                              <a:gd name="connsiteX8" fmla="*/ 0 w 672455"/>
                              <a:gd name="connsiteY8" fmla="*/ 156649 h 1162739"/>
                              <a:gd name="connsiteX0" fmla="*/ 0 w 672455"/>
                              <a:gd name="connsiteY0" fmla="*/ 159717 h 1165807"/>
                              <a:gd name="connsiteX1" fmla="*/ 113666 w 672455"/>
                              <a:gd name="connsiteY1" fmla="*/ 52401 h 1165807"/>
                              <a:gd name="connsiteX2" fmla="*/ 238114 w 672455"/>
                              <a:gd name="connsiteY2" fmla="*/ 11126 h 1165807"/>
                              <a:gd name="connsiteX3" fmla="*/ 345430 w 672455"/>
                              <a:gd name="connsiteY3" fmla="*/ 58117 h 1165807"/>
                              <a:gd name="connsiteX4" fmla="*/ 672455 w 672455"/>
                              <a:gd name="connsiteY4" fmla="*/ 1023566 h 1165807"/>
                              <a:gd name="connsiteX5" fmla="*/ 609589 w 672455"/>
                              <a:gd name="connsiteY5" fmla="*/ 1153107 h 1165807"/>
                              <a:gd name="connsiteX6" fmla="*/ 516891 w 672455"/>
                              <a:gd name="connsiteY6" fmla="*/ 1165807 h 1165807"/>
                              <a:gd name="connsiteX7" fmla="*/ 406400 w 672455"/>
                              <a:gd name="connsiteY7" fmla="*/ 1071191 h 1165807"/>
                              <a:gd name="connsiteX8" fmla="*/ 0 w 672455"/>
                              <a:gd name="connsiteY8" fmla="*/ 159717 h 1165807"/>
                              <a:gd name="connsiteX0" fmla="*/ 0 w 672455"/>
                              <a:gd name="connsiteY0" fmla="*/ 159717 h 1165807"/>
                              <a:gd name="connsiteX1" fmla="*/ 113666 w 672455"/>
                              <a:gd name="connsiteY1" fmla="*/ 52401 h 1165807"/>
                              <a:gd name="connsiteX2" fmla="*/ 238114 w 672455"/>
                              <a:gd name="connsiteY2" fmla="*/ 11126 h 1165807"/>
                              <a:gd name="connsiteX3" fmla="*/ 345430 w 672455"/>
                              <a:gd name="connsiteY3" fmla="*/ 58117 h 1165807"/>
                              <a:gd name="connsiteX4" fmla="*/ 672455 w 672455"/>
                              <a:gd name="connsiteY4" fmla="*/ 1023566 h 1165807"/>
                              <a:gd name="connsiteX5" fmla="*/ 609589 w 672455"/>
                              <a:gd name="connsiteY5" fmla="*/ 1153107 h 1165807"/>
                              <a:gd name="connsiteX6" fmla="*/ 516891 w 672455"/>
                              <a:gd name="connsiteY6" fmla="*/ 1165807 h 1165807"/>
                              <a:gd name="connsiteX7" fmla="*/ 406400 w 672455"/>
                              <a:gd name="connsiteY7" fmla="*/ 1071191 h 1165807"/>
                              <a:gd name="connsiteX8" fmla="*/ 0 w 672455"/>
                              <a:gd name="connsiteY8" fmla="*/ 159717 h 1165807"/>
                              <a:gd name="connsiteX0" fmla="*/ 3858 w 676313"/>
                              <a:gd name="connsiteY0" fmla="*/ 159717 h 1165807"/>
                              <a:gd name="connsiteX1" fmla="*/ 117524 w 676313"/>
                              <a:gd name="connsiteY1" fmla="*/ 52401 h 1165807"/>
                              <a:gd name="connsiteX2" fmla="*/ 241972 w 676313"/>
                              <a:gd name="connsiteY2" fmla="*/ 11126 h 1165807"/>
                              <a:gd name="connsiteX3" fmla="*/ 349288 w 676313"/>
                              <a:gd name="connsiteY3" fmla="*/ 58117 h 1165807"/>
                              <a:gd name="connsiteX4" fmla="*/ 676313 w 676313"/>
                              <a:gd name="connsiteY4" fmla="*/ 1023566 h 1165807"/>
                              <a:gd name="connsiteX5" fmla="*/ 613447 w 676313"/>
                              <a:gd name="connsiteY5" fmla="*/ 1153107 h 1165807"/>
                              <a:gd name="connsiteX6" fmla="*/ 520749 w 676313"/>
                              <a:gd name="connsiteY6" fmla="*/ 1165807 h 1165807"/>
                              <a:gd name="connsiteX7" fmla="*/ 410258 w 676313"/>
                              <a:gd name="connsiteY7" fmla="*/ 1071191 h 1165807"/>
                              <a:gd name="connsiteX8" fmla="*/ 3858 w 676313"/>
                              <a:gd name="connsiteY8" fmla="*/ 159717 h 1165807"/>
                              <a:gd name="connsiteX0" fmla="*/ 3858 w 676854"/>
                              <a:gd name="connsiteY0" fmla="*/ 159717 h 1165807"/>
                              <a:gd name="connsiteX1" fmla="*/ 117524 w 676854"/>
                              <a:gd name="connsiteY1" fmla="*/ 52401 h 1165807"/>
                              <a:gd name="connsiteX2" fmla="*/ 241972 w 676854"/>
                              <a:gd name="connsiteY2" fmla="*/ 11126 h 1165807"/>
                              <a:gd name="connsiteX3" fmla="*/ 349288 w 676854"/>
                              <a:gd name="connsiteY3" fmla="*/ 58117 h 1165807"/>
                              <a:gd name="connsiteX4" fmla="*/ 676313 w 676854"/>
                              <a:gd name="connsiteY4" fmla="*/ 1023566 h 1165807"/>
                              <a:gd name="connsiteX5" fmla="*/ 637259 w 676854"/>
                              <a:gd name="connsiteY5" fmla="*/ 1134057 h 1165807"/>
                              <a:gd name="connsiteX6" fmla="*/ 520749 w 676854"/>
                              <a:gd name="connsiteY6" fmla="*/ 1165807 h 1165807"/>
                              <a:gd name="connsiteX7" fmla="*/ 410258 w 676854"/>
                              <a:gd name="connsiteY7" fmla="*/ 1071191 h 1165807"/>
                              <a:gd name="connsiteX8" fmla="*/ 3858 w 676854"/>
                              <a:gd name="connsiteY8" fmla="*/ 159717 h 1165807"/>
                              <a:gd name="connsiteX0" fmla="*/ 3858 w 676854"/>
                              <a:gd name="connsiteY0" fmla="*/ 159717 h 1163425"/>
                              <a:gd name="connsiteX1" fmla="*/ 117524 w 676854"/>
                              <a:gd name="connsiteY1" fmla="*/ 52401 h 1163425"/>
                              <a:gd name="connsiteX2" fmla="*/ 241972 w 676854"/>
                              <a:gd name="connsiteY2" fmla="*/ 11126 h 1163425"/>
                              <a:gd name="connsiteX3" fmla="*/ 349288 w 676854"/>
                              <a:gd name="connsiteY3" fmla="*/ 58117 h 1163425"/>
                              <a:gd name="connsiteX4" fmla="*/ 676313 w 676854"/>
                              <a:gd name="connsiteY4" fmla="*/ 1023566 h 1163425"/>
                              <a:gd name="connsiteX5" fmla="*/ 637259 w 676854"/>
                              <a:gd name="connsiteY5" fmla="*/ 1134057 h 1163425"/>
                              <a:gd name="connsiteX6" fmla="*/ 549324 w 676854"/>
                              <a:gd name="connsiteY6" fmla="*/ 1163425 h 1163425"/>
                              <a:gd name="connsiteX7" fmla="*/ 410258 w 676854"/>
                              <a:gd name="connsiteY7" fmla="*/ 1071191 h 1163425"/>
                              <a:gd name="connsiteX8" fmla="*/ 3858 w 676854"/>
                              <a:gd name="connsiteY8" fmla="*/ 159717 h 1163425"/>
                              <a:gd name="connsiteX0" fmla="*/ 3858 w 676854"/>
                              <a:gd name="connsiteY0" fmla="*/ 159717 h 1166004"/>
                              <a:gd name="connsiteX1" fmla="*/ 117524 w 676854"/>
                              <a:gd name="connsiteY1" fmla="*/ 52401 h 1166004"/>
                              <a:gd name="connsiteX2" fmla="*/ 241972 w 676854"/>
                              <a:gd name="connsiteY2" fmla="*/ 11126 h 1166004"/>
                              <a:gd name="connsiteX3" fmla="*/ 349288 w 676854"/>
                              <a:gd name="connsiteY3" fmla="*/ 58117 h 1166004"/>
                              <a:gd name="connsiteX4" fmla="*/ 676313 w 676854"/>
                              <a:gd name="connsiteY4" fmla="*/ 1023566 h 1166004"/>
                              <a:gd name="connsiteX5" fmla="*/ 637259 w 676854"/>
                              <a:gd name="connsiteY5" fmla="*/ 1134057 h 1166004"/>
                              <a:gd name="connsiteX6" fmla="*/ 549324 w 676854"/>
                              <a:gd name="connsiteY6" fmla="*/ 1163425 h 1166004"/>
                              <a:gd name="connsiteX7" fmla="*/ 410258 w 676854"/>
                              <a:gd name="connsiteY7" fmla="*/ 1071191 h 1166004"/>
                              <a:gd name="connsiteX8" fmla="*/ 3858 w 676854"/>
                              <a:gd name="connsiteY8" fmla="*/ 159717 h 1166004"/>
                              <a:gd name="connsiteX0" fmla="*/ 3858 w 677742"/>
                              <a:gd name="connsiteY0" fmla="*/ 159717 h 1166004"/>
                              <a:gd name="connsiteX1" fmla="*/ 117524 w 677742"/>
                              <a:gd name="connsiteY1" fmla="*/ 52401 h 1166004"/>
                              <a:gd name="connsiteX2" fmla="*/ 241972 w 677742"/>
                              <a:gd name="connsiteY2" fmla="*/ 11126 h 1166004"/>
                              <a:gd name="connsiteX3" fmla="*/ 349288 w 677742"/>
                              <a:gd name="connsiteY3" fmla="*/ 58117 h 1166004"/>
                              <a:gd name="connsiteX4" fmla="*/ 676313 w 677742"/>
                              <a:gd name="connsiteY4" fmla="*/ 1023566 h 1166004"/>
                              <a:gd name="connsiteX5" fmla="*/ 637259 w 677742"/>
                              <a:gd name="connsiteY5" fmla="*/ 1134057 h 1166004"/>
                              <a:gd name="connsiteX6" fmla="*/ 549324 w 677742"/>
                              <a:gd name="connsiteY6" fmla="*/ 1163425 h 1166004"/>
                              <a:gd name="connsiteX7" fmla="*/ 410258 w 677742"/>
                              <a:gd name="connsiteY7" fmla="*/ 1071191 h 1166004"/>
                              <a:gd name="connsiteX8" fmla="*/ 3858 w 677742"/>
                              <a:gd name="connsiteY8" fmla="*/ 159717 h 1166004"/>
                              <a:gd name="connsiteX0" fmla="*/ 3858 w 685150"/>
                              <a:gd name="connsiteY0" fmla="*/ 159717 h 1166004"/>
                              <a:gd name="connsiteX1" fmla="*/ 117524 w 685150"/>
                              <a:gd name="connsiteY1" fmla="*/ 52401 h 1166004"/>
                              <a:gd name="connsiteX2" fmla="*/ 241972 w 685150"/>
                              <a:gd name="connsiteY2" fmla="*/ 11126 h 1166004"/>
                              <a:gd name="connsiteX3" fmla="*/ 349288 w 685150"/>
                              <a:gd name="connsiteY3" fmla="*/ 58117 h 1166004"/>
                              <a:gd name="connsiteX4" fmla="*/ 676313 w 685150"/>
                              <a:gd name="connsiteY4" fmla="*/ 1023566 h 1166004"/>
                              <a:gd name="connsiteX5" fmla="*/ 637259 w 685150"/>
                              <a:gd name="connsiteY5" fmla="*/ 1134057 h 1166004"/>
                              <a:gd name="connsiteX6" fmla="*/ 549324 w 685150"/>
                              <a:gd name="connsiteY6" fmla="*/ 1163425 h 1166004"/>
                              <a:gd name="connsiteX7" fmla="*/ 410258 w 685150"/>
                              <a:gd name="connsiteY7" fmla="*/ 1071191 h 1166004"/>
                              <a:gd name="connsiteX8" fmla="*/ 3858 w 685150"/>
                              <a:gd name="connsiteY8" fmla="*/ 159717 h 1166004"/>
                              <a:gd name="connsiteX0" fmla="*/ 3858 w 677742"/>
                              <a:gd name="connsiteY0" fmla="*/ 159717 h 1166004"/>
                              <a:gd name="connsiteX1" fmla="*/ 117524 w 677742"/>
                              <a:gd name="connsiteY1" fmla="*/ 52401 h 1166004"/>
                              <a:gd name="connsiteX2" fmla="*/ 241972 w 677742"/>
                              <a:gd name="connsiteY2" fmla="*/ 11126 h 1166004"/>
                              <a:gd name="connsiteX3" fmla="*/ 349288 w 677742"/>
                              <a:gd name="connsiteY3" fmla="*/ 58117 h 1166004"/>
                              <a:gd name="connsiteX4" fmla="*/ 676313 w 677742"/>
                              <a:gd name="connsiteY4" fmla="*/ 1023566 h 1166004"/>
                              <a:gd name="connsiteX5" fmla="*/ 637259 w 677742"/>
                              <a:gd name="connsiteY5" fmla="*/ 1134057 h 1166004"/>
                              <a:gd name="connsiteX6" fmla="*/ 549324 w 677742"/>
                              <a:gd name="connsiteY6" fmla="*/ 1163425 h 1166004"/>
                              <a:gd name="connsiteX7" fmla="*/ 410258 w 677742"/>
                              <a:gd name="connsiteY7" fmla="*/ 1071191 h 1166004"/>
                              <a:gd name="connsiteX8" fmla="*/ 3858 w 677742"/>
                              <a:gd name="connsiteY8" fmla="*/ 159717 h 1166004"/>
                              <a:gd name="connsiteX0" fmla="*/ 3858 w 686209"/>
                              <a:gd name="connsiteY0" fmla="*/ 159717 h 1166004"/>
                              <a:gd name="connsiteX1" fmla="*/ 117524 w 686209"/>
                              <a:gd name="connsiteY1" fmla="*/ 52401 h 1166004"/>
                              <a:gd name="connsiteX2" fmla="*/ 241972 w 686209"/>
                              <a:gd name="connsiteY2" fmla="*/ 11126 h 1166004"/>
                              <a:gd name="connsiteX3" fmla="*/ 349288 w 686209"/>
                              <a:gd name="connsiteY3" fmla="*/ 58117 h 1166004"/>
                              <a:gd name="connsiteX4" fmla="*/ 676313 w 686209"/>
                              <a:gd name="connsiteY4" fmla="*/ 1023566 h 1166004"/>
                              <a:gd name="connsiteX5" fmla="*/ 637259 w 686209"/>
                              <a:gd name="connsiteY5" fmla="*/ 1134057 h 1166004"/>
                              <a:gd name="connsiteX6" fmla="*/ 549324 w 686209"/>
                              <a:gd name="connsiteY6" fmla="*/ 1163425 h 1166004"/>
                              <a:gd name="connsiteX7" fmla="*/ 410258 w 686209"/>
                              <a:gd name="connsiteY7" fmla="*/ 1071191 h 1166004"/>
                              <a:gd name="connsiteX8" fmla="*/ 3858 w 686209"/>
                              <a:gd name="connsiteY8" fmla="*/ 159717 h 1166004"/>
                              <a:gd name="connsiteX0" fmla="*/ 3858 w 683327"/>
                              <a:gd name="connsiteY0" fmla="*/ 159717 h 1166004"/>
                              <a:gd name="connsiteX1" fmla="*/ 117524 w 683327"/>
                              <a:gd name="connsiteY1" fmla="*/ 52401 h 1166004"/>
                              <a:gd name="connsiteX2" fmla="*/ 241972 w 683327"/>
                              <a:gd name="connsiteY2" fmla="*/ 11126 h 1166004"/>
                              <a:gd name="connsiteX3" fmla="*/ 349288 w 683327"/>
                              <a:gd name="connsiteY3" fmla="*/ 58117 h 1166004"/>
                              <a:gd name="connsiteX4" fmla="*/ 676313 w 683327"/>
                              <a:gd name="connsiteY4" fmla="*/ 1023566 h 1166004"/>
                              <a:gd name="connsiteX5" fmla="*/ 622972 w 683327"/>
                              <a:gd name="connsiteY5" fmla="*/ 1136438 h 1166004"/>
                              <a:gd name="connsiteX6" fmla="*/ 549324 w 683327"/>
                              <a:gd name="connsiteY6" fmla="*/ 1163425 h 1166004"/>
                              <a:gd name="connsiteX7" fmla="*/ 410258 w 683327"/>
                              <a:gd name="connsiteY7" fmla="*/ 1071191 h 1166004"/>
                              <a:gd name="connsiteX8" fmla="*/ 3858 w 683327"/>
                              <a:gd name="connsiteY8" fmla="*/ 159717 h 1166004"/>
                              <a:gd name="connsiteX0" fmla="*/ 3858 w 683327"/>
                              <a:gd name="connsiteY0" fmla="*/ 159717 h 1166004"/>
                              <a:gd name="connsiteX1" fmla="*/ 117524 w 683327"/>
                              <a:gd name="connsiteY1" fmla="*/ 52401 h 1166004"/>
                              <a:gd name="connsiteX2" fmla="*/ 241972 w 683327"/>
                              <a:gd name="connsiteY2" fmla="*/ 11126 h 1166004"/>
                              <a:gd name="connsiteX3" fmla="*/ 349288 w 683327"/>
                              <a:gd name="connsiteY3" fmla="*/ 58117 h 1166004"/>
                              <a:gd name="connsiteX4" fmla="*/ 676313 w 683327"/>
                              <a:gd name="connsiteY4" fmla="*/ 1023566 h 1166004"/>
                              <a:gd name="connsiteX5" fmla="*/ 622972 w 683327"/>
                              <a:gd name="connsiteY5" fmla="*/ 1136438 h 1166004"/>
                              <a:gd name="connsiteX6" fmla="*/ 549324 w 683327"/>
                              <a:gd name="connsiteY6" fmla="*/ 1163425 h 1166004"/>
                              <a:gd name="connsiteX7" fmla="*/ 410258 w 683327"/>
                              <a:gd name="connsiteY7" fmla="*/ 1071191 h 1166004"/>
                              <a:gd name="connsiteX8" fmla="*/ 3858 w 683327"/>
                              <a:gd name="connsiteY8" fmla="*/ 159717 h 1166004"/>
                              <a:gd name="connsiteX0" fmla="*/ 3858 w 685733"/>
                              <a:gd name="connsiteY0" fmla="*/ 159717 h 1166004"/>
                              <a:gd name="connsiteX1" fmla="*/ 117524 w 685733"/>
                              <a:gd name="connsiteY1" fmla="*/ 52401 h 1166004"/>
                              <a:gd name="connsiteX2" fmla="*/ 241972 w 685733"/>
                              <a:gd name="connsiteY2" fmla="*/ 11126 h 1166004"/>
                              <a:gd name="connsiteX3" fmla="*/ 349288 w 685733"/>
                              <a:gd name="connsiteY3" fmla="*/ 58117 h 1166004"/>
                              <a:gd name="connsiteX4" fmla="*/ 676313 w 685733"/>
                              <a:gd name="connsiteY4" fmla="*/ 1023566 h 1166004"/>
                              <a:gd name="connsiteX5" fmla="*/ 622972 w 685733"/>
                              <a:gd name="connsiteY5" fmla="*/ 1136438 h 1166004"/>
                              <a:gd name="connsiteX6" fmla="*/ 549324 w 685733"/>
                              <a:gd name="connsiteY6" fmla="*/ 1163425 h 1166004"/>
                              <a:gd name="connsiteX7" fmla="*/ 410258 w 685733"/>
                              <a:gd name="connsiteY7" fmla="*/ 1071191 h 1166004"/>
                              <a:gd name="connsiteX8" fmla="*/ 3858 w 685733"/>
                              <a:gd name="connsiteY8" fmla="*/ 159717 h 1166004"/>
                              <a:gd name="connsiteX0" fmla="*/ 3858 w 682571"/>
                              <a:gd name="connsiteY0" fmla="*/ 159717 h 1166004"/>
                              <a:gd name="connsiteX1" fmla="*/ 117524 w 682571"/>
                              <a:gd name="connsiteY1" fmla="*/ 52401 h 1166004"/>
                              <a:gd name="connsiteX2" fmla="*/ 241972 w 682571"/>
                              <a:gd name="connsiteY2" fmla="*/ 11126 h 1166004"/>
                              <a:gd name="connsiteX3" fmla="*/ 349288 w 682571"/>
                              <a:gd name="connsiteY3" fmla="*/ 58117 h 1166004"/>
                              <a:gd name="connsiteX4" fmla="*/ 676313 w 682571"/>
                              <a:gd name="connsiteY4" fmla="*/ 1023566 h 1166004"/>
                              <a:gd name="connsiteX5" fmla="*/ 622972 w 682571"/>
                              <a:gd name="connsiteY5" fmla="*/ 1136438 h 1166004"/>
                              <a:gd name="connsiteX6" fmla="*/ 549324 w 682571"/>
                              <a:gd name="connsiteY6" fmla="*/ 1163425 h 1166004"/>
                              <a:gd name="connsiteX7" fmla="*/ 410258 w 682571"/>
                              <a:gd name="connsiteY7" fmla="*/ 1071191 h 1166004"/>
                              <a:gd name="connsiteX8" fmla="*/ 3858 w 682571"/>
                              <a:gd name="connsiteY8" fmla="*/ 159717 h 1166004"/>
                              <a:gd name="connsiteX0" fmla="*/ 3858 w 678374"/>
                              <a:gd name="connsiteY0" fmla="*/ 159717 h 1166004"/>
                              <a:gd name="connsiteX1" fmla="*/ 117524 w 678374"/>
                              <a:gd name="connsiteY1" fmla="*/ 52401 h 1166004"/>
                              <a:gd name="connsiteX2" fmla="*/ 241972 w 678374"/>
                              <a:gd name="connsiteY2" fmla="*/ 11126 h 1166004"/>
                              <a:gd name="connsiteX3" fmla="*/ 349288 w 678374"/>
                              <a:gd name="connsiteY3" fmla="*/ 58117 h 1166004"/>
                              <a:gd name="connsiteX4" fmla="*/ 676313 w 678374"/>
                              <a:gd name="connsiteY4" fmla="*/ 1023566 h 1166004"/>
                              <a:gd name="connsiteX5" fmla="*/ 622972 w 678374"/>
                              <a:gd name="connsiteY5" fmla="*/ 1136438 h 1166004"/>
                              <a:gd name="connsiteX6" fmla="*/ 549324 w 678374"/>
                              <a:gd name="connsiteY6" fmla="*/ 1163425 h 1166004"/>
                              <a:gd name="connsiteX7" fmla="*/ 410258 w 678374"/>
                              <a:gd name="connsiteY7" fmla="*/ 1071191 h 1166004"/>
                              <a:gd name="connsiteX8" fmla="*/ 3858 w 678374"/>
                              <a:gd name="connsiteY8" fmla="*/ 159717 h 1166004"/>
                              <a:gd name="connsiteX0" fmla="*/ 3858 w 684678"/>
                              <a:gd name="connsiteY0" fmla="*/ 159717 h 1166004"/>
                              <a:gd name="connsiteX1" fmla="*/ 117524 w 684678"/>
                              <a:gd name="connsiteY1" fmla="*/ 52401 h 1166004"/>
                              <a:gd name="connsiteX2" fmla="*/ 241972 w 684678"/>
                              <a:gd name="connsiteY2" fmla="*/ 11126 h 1166004"/>
                              <a:gd name="connsiteX3" fmla="*/ 349288 w 684678"/>
                              <a:gd name="connsiteY3" fmla="*/ 58117 h 1166004"/>
                              <a:gd name="connsiteX4" fmla="*/ 676313 w 684678"/>
                              <a:gd name="connsiteY4" fmla="*/ 1023566 h 1166004"/>
                              <a:gd name="connsiteX5" fmla="*/ 622972 w 684678"/>
                              <a:gd name="connsiteY5" fmla="*/ 1136438 h 1166004"/>
                              <a:gd name="connsiteX6" fmla="*/ 549324 w 684678"/>
                              <a:gd name="connsiteY6" fmla="*/ 1163425 h 1166004"/>
                              <a:gd name="connsiteX7" fmla="*/ 410258 w 684678"/>
                              <a:gd name="connsiteY7" fmla="*/ 1071191 h 1166004"/>
                              <a:gd name="connsiteX8" fmla="*/ 3858 w 684678"/>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6438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6438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6438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8819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4892"/>
                              <a:gd name="connsiteX1" fmla="*/ 117524 w 681519"/>
                              <a:gd name="connsiteY1" fmla="*/ 52401 h 1164892"/>
                              <a:gd name="connsiteX2" fmla="*/ 241972 w 681519"/>
                              <a:gd name="connsiteY2" fmla="*/ 11126 h 1164892"/>
                              <a:gd name="connsiteX3" fmla="*/ 349288 w 681519"/>
                              <a:gd name="connsiteY3" fmla="*/ 58117 h 1164892"/>
                              <a:gd name="connsiteX4" fmla="*/ 676313 w 681519"/>
                              <a:gd name="connsiteY4" fmla="*/ 1023566 h 1164892"/>
                              <a:gd name="connsiteX5" fmla="*/ 622972 w 681519"/>
                              <a:gd name="connsiteY5" fmla="*/ 1138819 h 1164892"/>
                              <a:gd name="connsiteX6" fmla="*/ 549324 w 681519"/>
                              <a:gd name="connsiteY6" fmla="*/ 1163425 h 1164892"/>
                              <a:gd name="connsiteX7" fmla="*/ 410258 w 681519"/>
                              <a:gd name="connsiteY7" fmla="*/ 1071191 h 1164892"/>
                              <a:gd name="connsiteX8" fmla="*/ 3858 w 681519"/>
                              <a:gd name="connsiteY8" fmla="*/ 159717 h 1164892"/>
                              <a:gd name="connsiteX0" fmla="*/ 3858 w 681519"/>
                              <a:gd name="connsiteY0" fmla="*/ 159717 h 1169583"/>
                              <a:gd name="connsiteX1" fmla="*/ 117524 w 681519"/>
                              <a:gd name="connsiteY1" fmla="*/ 52401 h 1169583"/>
                              <a:gd name="connsiteX2" fmla="*/ 241972 w 681519"/>
                              <a:gd name="connsiteY2" fmla="*/ 11126 h 1169583"/>
                              <a:gd name="connsiteX3" fmla="*/ 349288 w 681519"/>
                              <a:gd name="connsiteY3" fmla="*/ 58117 h 1169583"/>
                              <a:gd name="connsiteX4" fmla="*/ 676313 w 681519"/>
                              <a:gd name="connsiteY4" fmla="*/ 1023566 h 1169583"/>
                              <a:gd name="connsiteX5" fmla="*/ 622972 w 681519"/>
                              <a:gd name="connsiteY5" fmla="*/ 1138819 h 1169583"/>
                              <a:gd name="connsiteX6" fmla="*/ 549324 w 681519"/>
                              <a:gd name="connsiteY6" fmla="*/ 1163425 h 1169583"/>
                              <a:gd name="connsiteX7" fmla="*/ 410258 w 681519"/>
                              <a:gd name="connsiteY7" fmla="*/ 1071191 h 1169583"/>
                              <a:gd name="connsiteX8" fmla="*/ 3858 w 681519"/>
                              <a:gd name="connsiteY8" fmla="*/ 159717 h 1169583"/>
                              <a:gd name="connsiteX0" fmla="*/ 3858 w 681519"/>
                              <a:gd name="connsiteY0" fmla="*/ 159717 h 1169583"/>
                              <a:gd name="connsiteX1" fmla="*/ 117524 w 681519"/>
                              <a:gd name="connsiteY1" fmla="*/ 52401 h 1169583"/>
                              <a:gd name="connsiteX2" fmla="*/ 241972 w 681519"/>
                              <a:gd name="connsiteY2" fmla="*/ 11126 h 1169583"/>
                              <a:gd name="connsiteX3" fmla="*/ 349288 w 681519"/>
                              <a:gd name="connsiteY3" fmla="*/ 58117 h 1169583"/>
                              <a:gd name="connsiteX4" fmla="*/ 676313 w 681519"/>
                              <a:gd name="connsiteY4" fmla="*/ 1023566 h 1169583"/>
                              <a:gd name="connsiteX5" fmla="*/ 622972 w 681519"/>
                              <a:gd name="connsiteY5" fmla="*/ 1138819 h 1169583"/>
                              <a:gd name="connsiteX6" fmla="*/ 549324 w 681519"/>
                              <a:gd name="connsiteY6" fmla="*/ 1163425 h 1169583"/>
                              <a:gd name="connsiteX7" fmla="*/ 410258 w 681519"/>
                              <a:gd name="connsiteY7" fmla="*/ 1071191 h 1169583"/>
                              <a:gd name="connsiteX8" fmla="*/ 3858 w 681519"/>
                              <a:gd name="connsiteY8" fmla="*/ 159717 h 1169583"/>
                              <a:gd name="connsiteX0" fmla="*/ 3858 w 681519"/>
                              <a:gd name="connsiteY0" fmla="*/ 159717 h 1170431"/>
                              <a:gd name="connsiteX1" fmla="*/ 117524 w 681519"/>
                              <a:gd name="connsiteY1" fmla="*/ 52401 h 1170431"/>
                              <a:gd name="connsiteX2" fmla="*/ 241972 w 681519"/>
                              <a:gd name="connsiteY2" fmla="*/ 11126 h 1170431"/>
                              <a:gd name="connsiteX3" fmla="*/ 349288 w 681519"/>
                              <a:gd name="connsiteY3" fmla="*/ 58117 h 1170431"/>
                              <a:gd name="connsiteX4" fmla="*/ 676313 w 681519"/>
                              <a:gd name="connsiteY4" fmla="*/ 1023566 h 1170431"/>
                              <a:gd name="connsiteX5" fmla="*/ 622972 w 681519"/>
                              <a:gd name="connsiteY5" fmla="*/ 1138819 h 1170431"/>
                              <a:gd name="connsiteX6" fmla="*/ 549324 w 681519"/>
                              <a:gd name="connsiteY6" fmla="*/ 1163425 h 1170431"/>
                              <a:gd name="connsiteX7" fmla="*/ 410258 w 681519"/>
                              <a:gd name="connsiteY7" fmla="*/ 1071191 h 1170431"/>
                              <a:gd name="connsiteX8" fmla="*/ 3858 w 681519"/>
                              <a:gd name="connsiteY8" fmla="*/ 159717 h 1170431"/>
                              <a:gd name="connsiteX0" fmla="*/ 3858 w 681519"/>
                              <a:gd name="connsiteY0" fmla="*/ 159717 h 1140688"/>
                              <a:gd name="connsiteX1" fmla="*/ 117524 w 681519"/>
                              <a:gd name="connsiteY1" fmla="*/ 52401 h 1140688"/>
                              <a:gd name="connsiteX2" fmla="*/ 241972 w 681519"/>
                              <a:gd name="connsiteY2" fmla="*/ 11126 h 1140688"/>
                              <a:gd name="connsiteX3" fmla="*/ 349288 w 681519"/>
                              <a:gd name="connsiteY3" fmla="*/ 58117 h 1140688"/>
                              <a:gd name="connsiteX4" fmla="*/ 676313 w 681519"/>
                              <a:gd name="connsiteY4" fmla="*/ 1023566 h 1140688"/>
                              <a:gd name="connsiteX5" fmla="*/ 622972 w 681519"/>
                              <a:gd name="connsiteY5" fmla="*/ 1138819 h 1140688"/>
                              <a:gd name="connsiteX6" fmla="*/ 511224 w 681519"/>
                              <a:gd name="connsiteY6" fmla="*/ 1063413 h 1140688"/>
                              <a:gd name="connsiteX7" fmla="*/ 410258 w 681519"/>
                              <a:gd name="connsiteY7" fmla="*/ 1071191 h 1140688"/>
                              <a:gd name="connsiteX8" fmla="*/ 3858 w 681519"/>
                              <a:gd name="connsiteY8" fmla="*/ 159717 h 1140688"/>
                              <a:gd name="connsiteX0" fmla="*/ 3858 w 677602"/>
                              <a:gd name="connsiteY0" fmla="*/ 159717 h 1122800"/>
                              <a:gd name="connsiteX1" fmla="*/ 117524 w 677602"/>
                              <a:gd name="connsiteY1" fmla="*/ 52401 h 1122800"/>
                              <a:gd name="connsiteX2" fmla="*/ 241972 w 677602"/>
                              <a:gd name="connsiteY2" fmla="*/ 11126 h 1122800"/>
                              <a:gd name="connsiteX3" fmla="*/ 349288 w 677602"/>
                              <a:gd name="connsiteY3" fmla="*/ 58117 h 1122800"/>
                              <a:gd name="connsiteX4" fmla="*/ 676313 w 677602"/>
                              <a:gd name="connsiteY4" fmla="*/ 1023566 h 1122800"/>
                              <a:gd name="connsiteX5" fmla="*/ 575347 w 677602"/>
                              <a:gd name="connsiteY5" fmla="*/ 1034044 h 1122800"/>
                              <a:gd name="connsiteX6" fmla="*/ 511224 w 677602"/>
                              <a:gd name="connsiteY6" fmla="*/ 1063413 h 1122800"/>
                              <a:gd name="connsiteX7" fmla="*/ 410258 w 677602"/>
                              <a:gd name="connsiteY7" fmla="*/ 1071191 h 1122800"/>
                              <a:gd name="connsiteX8" fmla="*/ 3858 w 677602"/>
                              <a:gd name="connsiteY8" fmla="*/ 159717 h 1122800"/>
                              <a:gd name="connsiteX0" fmla="*/ 3858 w 641762"/>
                              <a:gd name="connsiteY0" fmla="*/ 159717 h 1122800"/>
                              <a:gd name="connsiteX1" fmla="*/ 117524 w 641762"/>
                              <a:gd name="connsiteY1" fmla="*/ 52401 h 1122800"/>
                              <a:gd name="connsiteX2" fmla="*/ 241972 w 641762"/>
                              <a:gd name="connsiteY2" fmla="*/ 11126 h 1122800"/>
                              <a:gd name="connsiteX3" fmla="*/ 349288 w 641762"/>
                              <a:gd name="connsiteY3" fmla="*/ 58117 h 1122800"/>
                              <a:gd name="connsiteX4" fmla="*/ 638213 w 641762"/>
                              <a:gd name="connsiteY4" fmla="*/ 885453 h 1122800"/>
                              <a:gd name="connsiteX5" fmla="*/ 575347 w 641762"/>
                              <a:gd name="connsiteY5" fmla="*/ 1034044 h 1122800"/>
                              <a:gd name="connsiteX6" fmla="*/ 511224 w 641762"/>
                              <a:gd name="connsiteY6" fmla="*/ 1063413 h 1122800"/>
                              <a:gd name="connsiteX7" fmla="*/ 410258 w 641762"/>
                              <a:gd name="connsiteY7" fmla="*/ 1071191 h 1122800"/>
                              <a:gd name="connsiteX8" fmla="*/ 3858 w 641762"/>
                              <a:gd name="connsiteY8" fmla="*/ 159717 h 1122800"/>
                              <a:gd name="connsiteX0" fmla="*/ 3858 w 641762"/>
                              <a:gd name="connsiteY0" fmla="*/ 159717 h 1068665"/>
                              <a:gd name="connsiteX1" fmla="*/ 117524 w 641762"/>
                              <a:gd name="connsiteY1" fmla="*/ 52401 h 1068665"/>
                              <a:gd name="connsiteX2" fmla="*/ 241972 w 641762"/>
                              <a:gd name="connsiteY2" fmla="*/ 11126 h 1068665"/>
                              <a:gd name="connsiteX3" fmla="*/ 349288 w 641762"/>
                              <a:gd name="connsiteY3" fmla="*/ 58117 h 1068665"/>
                              <a:gd name="connsiteX4" fmla="*/ 638213 w 641762"/>
                              <a:gd name="connsiteY4" fmla="*/ 885453 h 1068665"/>
                              <a:gd name="connsiteX5" fmla="*/ 575347 w 641762"/>
                              <a:gd name="connsiteY5" fmla="*/ 1034044 h 1068665"/>
                              <a:gd name="connsiteX6" fmla="*/ 511224 w 641762"/>
                              <a:gd name="connsiteY6" fmla="*/ 1063413 h 1068665"/>
                              <a:gd name="connsiteX7" fmla="*/ 355490 w 641762"/>
                              <a:gd name="connsiteY7" fmla="*/ 961653 h 1068665"/>
                              <a:gd name="connsiteX8" fmla="*/ 3858 w 641762"/>
                              <a:gd name="connsiteY8" fmla="*/ 159717 h 1068665"/>
                              <a:gd name="connsiteX0" fmla="*/ 3858 w 645269"/>
                              <a:gd name="connsiteY0" fmla="*/ 159717 h 1068665"/>
                              <a:gd name="connsiteX1" fmla="*/ 117524 w 645269"/>
                              <a:gd name="connsiteY1" fmla="*/ 52401 h 1068665"/>
                              <a:gd name="connsiteX2" fmla="*/ 241972 w 645269"/>
                              <a:gd name="connsiteY2" fmla="*/ 11126 h 1068665"/>
                              <a:gd name="connsiteX3" fmla="*/ 349288 w 645269"/>
                              <a:gd name="connsiteY3" fmla="*/ 58117 h 1068665"/>
                              <a:gd name="connsiteX4" fmla="*/ 638213 w 645269"/>
                              <a:gd name="connsiteY4" fmla="*/ 885453 h 1068665"/>
                              <a:gd name="connsiteX5" fmla="*/ 592016 w 645269"/>
                              <a:gd name="connsiteY5" fmla="*/ 1029282 h 1068665"/>
                              <a:gd name="connsiteX6" fmla="*/ 511224 w 645269"/>
                              <a:gd name="connsiteY6" fmla="*/ 1063413 h 1068665"/>
                              <a:gd name="connsiteX7" fmla="*/ 355490 w 645269"/>
                              <a:gd name="connsiteY7" fmla="*/ 961653 h 1068665"/>
                              <a:gd name="connsiteX8" fmla="*/ 3858 w 645269"/>
                              <a:gd name="connsiteY8" fmla="*/ 159717 h 1068665"/>
                              <a:gd name="connsiteX0" fmla="*/ 3858 w 650177"/>
                              <a:gd name="connsiteY0" fmla="*/ 159717 h 1068665"/>
                              <a:gd name="connsiteX1" fmla="*/ 117524 w 650177"/>
                              <a:gd name="connsiteY1" fmla="*/ 52401 h 1068665"/>
                              <a:gd name="connsiteX2" fmla="*/ 241972 w 650177"/>
                              <a:gd name="connsiteY2" fmla="*/ 11126 h 1068665"/>
                              <a:gd name="connsiteX3" fmla="*/ 349288 w 650177"/>
                              <a:gd name="connsiteY3" fmla="*/ 58117 h 1068665"/>
                              <a:gd name="connsiteX4" fmla="*/ 638213 w 650177"/>
                              <a:gd name="connsiteY4" fmla="*/ 885453 h 1068665"/>
                              <a:gd name="connsiteX5" fmla="*/ 592016 w 650177"/>
                              <a:gd name="connsiteY5" fmla="*/ 1029282 h 1068665"/>
                              <a:gd name="connsiteX6" fmla="*/ 511224 w 650177"/>
                              <a:gd name="connsiteY6" fmla="*/ 1063413 h 1068665"/>
                              <a:gd name="connsiteX7" fmla="*/ 355490 w 650177"/>
                              <a:gd name="connsiteY7" fmla="*/ 961653 h 1068665"/>
                              <a:gd name="connsiteX8" fmla="*/ 3858 w 650177"/>
                              <a:gd name="connsiteY8" fmla="*/ 159717 h 1068665"/>
                              <a:gd name="connsiteX0" fmla="*/ 3858 w 650177"/>
                              <a:gd name="connsiteY0" fmla="*/ 159717 h 1070694"/>
                              <a:gd name="connsiteX1" fmla="*/ 117524 w 650177"/>
                              <a:gd name="connsiteY1" fmla="*/ 52401 h 1070694"/>
                              <a:gd name="connsiteX2" fmla="*/ 241972 w 650177"/>
                              <a:gd name="connsiteY2" fmla="*/ 11126 h 1070694"/>
                              <a:gd name="connsiteX3" fmla="*/ 349288 w 650177"/>
                              <a:gd name="connsiteY3" fmla="*/ 58117 h 1070694"/>
                              <a:gd name="connsiteX4" fmla="*/ 638213 w 650177"/>
                              <a:gd name="connsiteY4" fmla="*/ 885453 h 1070694"/>
                              <a:gd name="connsiteX5" fmla="*/ 592016 w 650177"/>
                              <a:gd name="connsiteY5" fmla="*/ 1029282 h 1070694"/>
                              <a:gd name="connsiteX6" fmla="*/ 501699 w 650177"/>
                              <a:gd name="connsiteY6" fmla="*/ 1065795 h 1070694"/>
                              <a:gd name="connsiteX7" fmla="*/ 355490 w 650177"/>
                              <a:gd name="connsiteY7" fmla="*/ 961653 h 1070694"/>
                              <a:gd name="connsiteX8" fmla="*/ 3858 w 650177"/>
                              <a:gd name="connsiteY8" fmla="*/ 159717 h 1070694"/>
                              <a:gd name="connsiteX0" fmla="*/ 3858 w 650177"/>
                              <a:gd name="connsiteY0" fmla="*/ 159717 h 1077766"/>
                              <a:gd name="connsiteX1" fmla="*/ 117524 w 650177"/>
                              <a:gd name="connsiteY1" fmla="*/ 52401 h 1077766"/>
                              <a:gd name="connsiteX2" fmla="*/ 241972 w 650177"/>
                              <a:gd name="connsiteY2" fmla="*/ 11126 h 1077766"/>
                              <a:gd name="connsiteX3" fmla="*/ 349288 w 650177"/>
                              <a:gd name="connsiteY3" fmla="*/ 58117 h 1077766"/>
                              <a:gd name="connsiteX4" fmla="*/ 638213 w 650177"/>
                              <a:gd name="connsiteY4" fmla="*/ 885453 h 1077766"/>
                              <a:gd name="connsiteX5" fmla="*/ 592016 w 650177"/>
                              <a:gd name="connsiteY5" fmla="*/ 1029282 h 1077766"/>
                              <a:gd name="connsiteX6" fmla="*/ 501699 w 650177"/>
                              <a:gd name="connsiteY6" fmla="*/ 1065795 h 1077766"/>
                              <a:gd name="connsiteX7" fmla="*/ 355490 w 650177"/>
                              <a:gd name="connsiteY7" fmla="*/ 961653 h 1077766"/>
                              <a:gd name="connsiteX8" fmla="*/ 3858 w 650177"/>
                              <a:gd name="connsiteY8" fmla="*/ 159717 h 1077766"/>
                              <a:gd name="connsiteX0" fmla="*/ 3858 w 650177"/>
                              <a:gd name="connsiteY0" fmla="*/ 159717 h 1077766"/>
                              <a:gd name="connsiteX1" fmla="*/ 117524 w 650177"/>
                              <a:gd name="connsiteY1" fmla="*/ 52401 h 1077766"/>
                              <a:gd name="connsiteX2" fmla="*/ 241972 w 650177"/>
                              <a:gd name="connsiteY2" fmla="*/ 11126 h 1077766"/>
                              <a:gd name="connsiteX3" fmla="*/ 349288 w 650177"/>
                              <a:gd name="connsiteY3" fmla="*/ 58117 h 1077766"/>
                              <a:gd name="connsiteX4" fmla="*/ 638213 w 650177"/>
                              <a:gd name="connsiteY4" fmla="*/ 885453 h 1077766"/>
                              <a:gd name="connsiteX5" fmla="*/ 592016 w 650177"/>
                              <a:gd name="connsiteY5" fmla="*/ 1029282 h 1077766"/>
                              <a:gd name="connsiteX6" fmla="*/ 501699 w 650177"/>
                              <a:gd name="connsiteY6" fmla="*/ 1065795 h 1077766"/>
                              <a:gd name="connsiteX7" fmla="*/ 355490 w 650177"/>
                              <a:gd name="connsiteY7" fmla="*/ 961653 h 1077766"/>
                              <a:gd name="connsiteX8" fmla="*/ 3858 w 650177"/>
                              <a:gd name="connsiteY8" fmla="*/ 159717 h 1077766"/>
                              <a:gd name="connsiteX0" fmla="*/ 3858 w 650177"/>
                              <a:gd name="connsiteY0" fmla="*/ 159717 h 1074704"/>
                              <a:gd name="connsiteX1" fmla="*/ 117524 w 650177"/>
                              <a:gd name="connsiteY1" fmla="*/ 52401 h 1074704"/>
                              <a:gd name="connsiteX2" fmla="*/ 241972 w 650177"/>
                              <a:gd name="connsiteY2" fmla="*/ 11126 h 1074704"/>
                              <a:gd name="connsiteX3" fmla="*/ 349288 w 650177"/>
                              <a:gd name="connsiteY3" fmla="*/ 58117 h 1074704"/>
                              <a:gd name="connsiteX4" fmla="*/ 638213 w 650177"/>
                              <a:gd name="connsiteY4" fmla="*/ 885453 h 1074704"/>
                              <a:gd name="connsiteX5" fmla="*/ 592016 w 650177"/>
                              <a:gd name="connsiteY5" fmla="*/ 1029282 h 1074704"/>
                              <a:gd name="connsiteX6" fmla="*/ 501699 w 650177"/>
                              <a:gd name="connsiteY6" fmla="*/ 1065795 h 1074704"/>
                              <a:gd name="connsiteX7" fmla="*/ 355490 w 650177"/>
                              <a:gd name="connsiteY7" fmla="*/ 961653 h 1074704"/>
                              <a:gd name="connsiteX8" fmla="*/ 3858 w 650177"/>
                              <a:gd name="connsiteY8" fmla="*/ 159717 h 1074704"/>
                              <a:gd name="connsiteX0" fmla="*/ 3858 w 650177"/>
                              <a:gd name="connsiteY0" fmla="*/ 159717 h 1073692"/>
                              <a:gd name="connsiteX1" fmla="*/ 117524 w 650177"/>
                              <a:gd name="connsiteY1" fmla="*/ 52401 h 1073692"/>
                              <a:gd name="connsiteX2" fmla="*/ 241972 w 650177"/>
                              <a:gd name="connsiteY2" fmla="*/ 11126 h 1073692"/>
                              <a:gd name="connsiteX3" fmla="*/ 349288 w 650177"/>
                              <a:gd name="connsiteY3" fmla="*/ 58117 h 1073692"/>
                              <a:gd name="connsiteX4" fmla="*/ 638213 w 650177"/>
                              <a:gd name="connsiteY4" fmla="*/ 885453 h 1073692"/>
                              <a:gd name="connsiteX5" fmla="*/ 592016 w 650177"/>
                              <a:gd name="connsiteY5" fmla="*/ 1029282 h 1073692"/>
                              <a:gd name="connsiteX6" fmla="*/ 501699 w 650177"/>
                              <a:gd name="connsiteY6" fmla="*/ 1065795 h 1073692"/>
                              <a:gd name="connsiteX7" fmla="*/ 355490 w 650177"/>
                              <a:gd name="connsiteY7" fmla="*/ 961653 h 1073692"/>
                              <a:gd name="connsiteX8" fmla="*/ 3858 w 650177"/>
                              <a:gd name="connsiteY8" fmla="*/ 159717 h 1073692"/>
                              <a:gd name="connsiteX0" fmla="*/ 3858 w 650177"/>
                              <a:gd name="connsiteY0" fmla="*/ 159717 h 1071686"/>
                              <a:gd name="connsiteX1" fmla="*/ 117524 w 650177"/>
                              <a:gd name="connsiteY1" fmla="*/ 52401 h 1071686"/>
                              <a:gd name="connsiteX2" fmla="*/ 241972 w 650177"/>
                              <a:gd name="connsiteY2" fmla="*/ 11126 h 1071686"/>
                              <a:gd name="connsiteX3" fmla="*/ 349288 w 650177"/>
                              <a:gd name="connsiteY3" fmla="*/ 58117 h 1071686"/>
                              <a:gd name="connsiteX4" fmla="*/ 638213 w 650177"/>
                              <a:gd name="connsiteY4" fmla="*/ 885453 h 1071686"/>
                              <a:gd name="connsiteX5" fmla="*/ 592016 w 650177"/>
                              <a:gd name="connsiteY5" fmla="*/ 1029282 h 1071686"/>
                              <a:gd name="connsiteX6" fmla="*/ 501699 w 650177"/>
                              <a:gd name="connsiteY6" fmla="*/ 1065795 h 1071686"/>
                              <a:gd name="connsiteX7" fmla="*/ 355490 w 650177"/>
                              <a:gd name="connsiteY7" fmla="*/ 961653 h 1071686"/>
                              <a:gd name="connsiteX8" fmla="*/ 3858 w 650177"/>
                              <a:gd name="connsiteY8" fmla="*/ 159717 h 1071686"/>
                              <a:gd name="connsiteX0" fmla="*/ 3858 w 650177"/>
                              <a:gd name="connsiteY0" fmla="*/ 159717 h 1070811"/>
                              <a:gd name="connsiteX1" fmla="*/ 117524 w 650177"/>
                              <a:gd name="connsiteY1" fmla="*/ 52401 h 1070811"/>
                              <a:gd name="connsiteX2" fmla="*/ 241972 w 650177"/>
                              <a:gd name="connsiteY2" fmla="*/ 11126 h 1070811"/>
                              <a:gd name="connsiteX3" fmla="*/ 349288 w 650177"/>
                              <a:gd name="connsiteY3" fmla="*/ 58117 h 1070811"/>
                              <a:gd name="connsiteX4" fmla="*/ 638213 w 650177"/>
                              <a:gd name="connsiteY4" fmla="*/ 885453 h 1070811"/>
                              <a:gd name="connsiteX5" fmla="*/ 592016 w 650177"/>
                              <a:gd name="connsiteY5" fmla="*/ 1029282 h 1070811"/>
                              <a:gd name="connsiteX6" fmla="*/ 501699 w 650177"/>
                              <a:gd name="connsiteY6" fmla="*/ 1065795 h 1070811"/>
                              <a:gd name="connsiteX7" fmla="*/ 355490 w 650177"/>
                              <a:gd name="connsiteY7" fmla="*/ 961653 h 1070811"/>
                              <a:gd name="connsiteX8" fmla="*/ 3858 w 650177"/>
                              <a:gd name="connsiteY8" fmla="*/ 159717 h 1070811"/>
                              <a:gd name="connsiteX0" fmla="*/ 3858 w 650177"/>
                              <a:gd name="connsiteY0" fmla="*/ 159717 h 1068678"/>
                              <a:gd name="connsiteX1" fmla="*/ 117524 w 650177"/>
                              <a:gd name="connsiteY1" fmla="*/ 52401 h 1068678"/>
                              <a:gd name="connsiteX2" fmla="*/ 241972 w 650177"/>
                              <a:gd name="connsiteY2" fmla="*/ 11126 h 1068678"/>
                              <a:gd name="connsiteX3" fmla="*/ 349288 w 650177"/>
                              <a:gd name="connsiteY3" fmla="*/ 58117 h 1068678"/>
                              <a:gd name="connsiteX4" fmla="*/ 638213 w 650177"/>
                              <a:gd name="connsiteY4" fmla="*/ 885453 h 1068678"/>
                              <a:gd name="connsiteX5" fmla="*/ 592016 w 650177"/>
                              <a:gd name="connsiteY5" fmla="*/ 1029282 h 1068678"/>
                              <a:gd name="connsiteX6" fmla="*/ 501699 w 650177"/>
                              <a:gd name="connsiteY6" fmla="*/ 1065795 h 1068678"/>
                              <a:gd name="connsiteX7" fmla="*/ 355490 w 650177"/>
                              <a:gd name="connsiteY7" fmla="*/ 961653 h 1068678"/>
                              <a:gd name="connsiteX8" fmla="*/ 3858 w 650177"/>
                              <a:gd name="connsiteY8" fmla="*/ 159717 h 1068678"/>
                              <a:gd name="connsiteX0" fmla="*/ 3858 w 650177"/>
                              <a:gd name="connsiteY0" fmla="*/ 159717 h 1057502"/>
                              <a:gd name="connsiteX1" fmla="*/ 117524 w 650177"/>
                              <a:gd name="connsiteY1" fmla="*/ 52401 h 1057502"/>
                              <a:gd name="connsiteX2" fmla="*/ 241972 w 650177"/>
                              <a:gd name="connsiteY2" fmla="*/ 11126 h 1057502"/>
                              <a:gd name="connsiteX3" fmla="*/ 349288 w 650177"/>
                              <a:gd name="connsiteY3" fmla="*/ 58117 h 1057502"/>
                              <a:gd name="connsiteX4" fmla="*/ 638213 w 650177"/>
                              <a:gd name="connsiteY4" fmla="*/ 885453 h 1057502"/>
                              <a:gd name="connsiteX5" fmla="*/ 592016 w 650177"/>
                              <a:gd name="connsiteY5" fmla="*/ 1029282 h 1057502"/>
                              <a:gd name="connsiteX6" fmla="*/ 532656 w 650177"/>
                              <a:gd name="connsiteY6" fmla="*/ 1053888 h 1057502"/>
                              <a:gd name="connsiteX7" fmla="*/ 355490 w 650177"/>
                              <a:gd name="connsiteY7" fmla="*/ 961653 h 1057502"/>
                              <a:gd name="connsiteX8" fmla="*/ 3858 w 650177"/>
                              <a:gd name="connsiteY8" fmla="*/ 159717 h 1057502"/>
                              <a:gd name="connsiteX0" fmla="*/ 3858 w 650177"/>
                              <a:gd name="connsiteY0" fmla="*/ 159717 h 1061949"/>
                              <a:gd name="connsiteX1" fmla="*/ 117524 w 650177"/>
                              <a:gd name="connsiteY1" fmla="*/ 52401 h 1061949"/>
                              <a:gd name="connsiteX2" fmla="*/ 241972 w 650177"/>
                              <a:gd name="connsiteY2" fmla="*/ 11126 h 1061949"/>
                              <a:gd name="connsiteX3" fmla="*/ 349288 w 650177"/>
                              <a:gd name="connsiteY3" fmla="*/ 58117 h 1061949"/>
                              <a:gd name="connsiteX4" fmla="*/ 638213 w 650177"/>
                              <a:gd name="connsiteY4" fmla="*/ 885453 h 1061949"/>
                              <a:gd name="connsiteX5" fmla="*/ 592016 w 650177"/>
                              <a:gd name="connsiteY5" fmla="*/ 1029282 h 1061949"/>
                              <a:gd name="connsiteX6" fmla="*/ 532656 w 650177"/>
                              <a:gd name="connsiteY6" fmla="*/ 1053888 h 1061949"/>
                              <a:gd name="connsiteX7" fmla="*/ 355490 w 650177"/>
                              <a:gd name="connsiteY7" fmla="*/ 961653 h 1061949"/>
                              <a:gd name="connsiteX8" fmla="*/ 3858 w 650177"/>
                              <a:gd name="connsiteY8" fmla="*/ 159717 h 1061949"/>
                              <a:gd name="connsiteX0" fmla="*/ 3858 w 650177"/>
                              <a:gd name="connsiteY0" fmla="*/ 159717 h 1068699"/>
                              <a:gd name="connsiteX1" fmla="*/ 117524 w 650177"/>
                              <a:gd name="connsiteY1" fmla="*/ 52401 h 1068699"/>
                              <a:gd name="connsiteX2" fmla="*/ 241972 w 650177"/>
                              <a:gd name="connsiteY2" fmla="*/ 11126 h 1068699"/>
                              <a:gd name="connsiteX3" fmla="*/ 349288 w 650177"/>
                              <a:gd name="connsiteY3" fmla="*/ 58117 h 1068699"/>
                              <a:gd name="connsiteX4" fmla="*/ 638213 w 650177"/>
                              <a:gd name="connsiteY4" fmla="*/ 885453 h 1068699"/>
                              <a:gd name="connsiteX5" fmla="*/ 592016 w 650177"/>
                              <a:gd name="connsiteY5" fmla="*/ 1029282 h 1068699"/>
                              <a:gd name="connsiteX6" fmla="*/ 532656 w 650177"/>
                              <a:gd name="connsiteY6" fmla="*/ 1053888 h 1068699"/>
                              <a:gd name="connsiteX7" fmla="*/ 355490 w 650177"/>
                              <a:gd name="connsiteY7" fmla="*/ 961653 h 1068699"/>
                              <a:gd name="connsiteX8" fmla="*/ 3858 w 650177"/>
                              <a:gd name="connsiteY8" fmla="*/ 159717 h 106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0177" h="1068699">
                                <a:moveTo>
                                  <a:pt x="3858" y="159717"/>
                                </a:moveTo>
                                <a:cubicBezTo>
                                  <a:pt x="-17573" y="93434"/>
                                  <a:pt x="54416" y="80976"/>
                                  <a:pt x="117524" y="52401"/>
                                </a:cubicBezTo>
                                <a:lnTo>
                                  <a:pt x="241972" y="11126"/>
                                </a:lnTo>
                                <a:cubicBezTo>
                                  <a:pt x="266980" y="4776"/>
                                  <a:pt x="310394" y="-27216"/>
                                  <a:pt x="349288" y="58117"/>
                                </a:cubicBezTo>
                                <a:cubicBezTo>
                                  <a:pt x="493221" y="364058"/>
                                  <a:pt x="580005" y="569987"/>
                                  <a:pt x="638213" y="885453"/>
                                </a:cubicBezTo>
                                <a:cubicBezTo>
                                  <a:pt x="647738" y="963642"/>
                                  <a:pt x="674967" y="991183"/>
                                  <a:pt x="592016" y="1029282"/>
                                </a:cubicBezTo>
                                <a:cubicBezTo>
                                  <a:pt x="544448" y="1047803"/>
                                  <a:pt x="604830" y="1021874"/>
                                  <a:pt x="532656" y="1053888"/>
                                </a:cubicBezTo>
                                <a:cubicBezTo>
                                  <a:pt x="433036" y="1096752"/>
                                  <a:pt x="415021" y="1040636"/>
                                  <a:pt x="355490" y="961653"/>
                                </a:cubicBezTo>
                                <a:cubicBezTo>
                                  <a:pt x="317390" y="901245"/>
                                  <a:pt x="51483" y="366968"/>
                                  <a:pt x="3858" y="159717"/>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8" name="Oval 137"/>
                          <p:cNvSpPr/>
                          <p:nvPr/>
                        </p:nvSpPr>
                        <p:spPr bwMode="auto">
                          <a:xfrm>
                            <a:off x="-1266064" y="4152033"/>
                            <a:ext cx="54000" cy="54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9" name="Oval 138"/>
                          <p:cNvSpPr/>
                          <p:nvPr/>
                        </p:nvSpPr>
                        <p:spPr bwMode="auto">
                          <a:xfrm>
                            <a:off x="-1435099" y="4225896"/>
                            <a:ext cx="28800" cy="288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59" name="Oval 158"/>
                          <p:cNvSpPr/>
                          <p:nvPr/>
                        </p:nvSpPr>
                        <p:spPr bwMode="auto">
                          <a:xfrm rot="20400000">
                            <a:off x="-1423306" y="4287506"/>
                            <a:ext cx="57600" cy="36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40" name="Oval 139"/>
                        <p:cNvSpPr/>
                        <p:nvPr/>
                      </p:nvSpPr>
                      <p:spPr bwMode="auto">
                        <a:xfrm rot="20400000">
                          <a:off x="-1271909" y="4397011"/>
                          <a:ext cx="64800" cy="576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56" name="Block Arc 155"/>
                        <p:cNvSpPr/>
                        <p:nvPr/>
                      </p:nvSpPr>
                      <p:spPr bwMode="auto">
                        <a:xfrm rot="3383467">
                          <a:off x="-1268640" y="4342532"/>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57" name="Block Arc 156"/>
                        <p:cNvSpPr/>
                        <p:nvPr/>
                      </p:nvSpPr>
                      <p:spPr bwMode="auto">
                        <a:xfrm rot="8783467">
                          <a:off x="-1290306" y="4413085"/>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55" name="Block Arc 154"/>
                      <p:cNvSpPr/>
                      <p:nvPr/>
                    </p:nvSpPr>
                    <p:spPr bwMode="auto">
                      <a:xfrm rot="14183467">
                        <a:off x="-1357369" y="4384627"/>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58" name="Block Arc 157"/>
                      <p:cNvSpPr/>
                      <p:nvPr/>
                    </p:nvSpPr>
                    <p:spPr bwMode="auto">
                      <a:xfrm rot="19583467">
                        <a:off x="-1335733" y="4320716"/>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45" name="Oval 144"/>
                    <p:cNvSpPr/>
                    <p:nvPr/>
                  </p:nvSpPr>
                  <p:spPr bwMode="auto">
                    <a:xfrm>
                      <a:off x="-1141245" y="4724916"/>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46" name="Oval 145"/>
                    <p:cNvSpPr/>
                    <p:nvPr/>
                  </p:nvSpPr>
                  <p:spPr bwMode="auto">
                    <a:xfrm>
                      <a:off x="-1051746" y="4690083"/>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49" name="Oval 148"/>
                    <p:cNvSpPr/>
                    <p:nvPr/>
                  </p:nvSpPr>
                  <p:spPr bwMode="auto">
                    <a:xfrm>
                      <a:off x="-1019739" y="4777398"/>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50" name="Oval 149"/>
                  <p:cNvSpPr/>
                  <p:nvPr/>
                </p:nvSpPr>
                <p:spPr bwMode="auto">
                  <a:xfrm rot="20400000">
                    <a:off x="-1157081" y="4944039"/>
                    <a:ext cx="57600" cy="36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51" name="Oval 150"/>
                  <p:cNvSpPr/>
                  <p:nvPr/>
                </p:nvSpPr>
                <p:spPr bwMode="auto">
                  <a:xfrm rot="20400000">
                    <a:off x="-978039" y="4877083"/>
                    <a:ext cx="57600" cy="36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52" name="Rounded Rectangle 151"/>
                  <p:cNvSpPr/>
                  <p:nvPr/>
                </p:nvSpPr>
                <p:spPr bwMode="auto">
                  <a:xfrm rot="20400000">
                    <a:off x="-1064975" y="4908337"/>
                    <a:ext cx="57600" cy="54000"/>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44" name="Oval 143"/>
                <p:cNvSpPr/>
                <p:nvPr/>
              </p:nvSpPr>
              <p:spPr bwMode="auto">
                <a:xfrm>
                  <a:off x="-1233509" y="4759329"/>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47" name="Oval 146"/>
                <p:cNvSpPr/>
                <p:nvPr/>
              </p:nvSpPr>
              <p:spPr bwMode="auto">
                <a:xfrm>
                  <a:off x="-1195397" y="4846977"/>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48" name="Oval 147"/>
                <p:cNvSpPr/>
                <p:nvPr/>
              </p:nvSpPr>
              <p:spPr bwMode="auto">
                <a:xfrm>
                  <a:off x="-1106285" y="4811996"/>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41" name="Oval 140"/>
              <p:cNvSpPr/>
              <p:nvPr/>
            </p:nvSpPr>
            <p:spPr bwMode="auto">
              <a:xfrm>
                <a:off x="-1265540" y="4675074"/>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42" name="Oval 141"/>
              <p:cNvSpPr/>
              <p:nvPr/>
            </p:nvSpPr>
            <p:spPr bwMode="auto">
              <a:xfrm>
                <a:off x="-1174864" y="4637784"/>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43" name="Oval 142"/>
              <p:cNvSpPr/>
              <p:nvPr/>
            </p:nvSpPr>
            <p:spPr bwMode="auto">
              <a:xfrm>
                <a:off x="-1086096" y="4606546"/>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grpSp>
        <p:nvGrpSpPr>
          <p:cNvPr id="6" name="Group 5"/>
          <p:cNvGrpSpPr/>
          <p:nvPr/>
        </p:nvGrpSpPr>
        <p:grpSpPr>
          <a:xfrm>
            <a:off x="1116712" y="1412776"/>
            <a:ext cx="8973978" cy="1723868"/>
            <a:chOff x="1116712" y="1590939"/>
            <a:chExt cx="8973978" cy="1723868"/>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712" y="1818099"/>
              <a:ext cx="939513" cy="1247140"/>
            </a:xfrm>
            <a:prstGeom prst="rect">
              <a:avLst/>
            </a:prstGeom>
            <a:effectLst>
              <a:softEdge rad="50800"/>
            </a:effectLst>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0674" y="1813462"/>
              <a:ext cx="1041273" cy="1362413"/>
            </a:xfrm>
            <a:prstGeom prst="rect">
              <a:avLst/>
            </a:prstGeom>
            <a:effectLst>
              <a:softEdge rad="50800"/>
            </a:effectLst>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06305" y="2345049"/>
              <a:ext cx="1457440" cy="969758"/>
            </a:xfrm>
            <a:prstGeom prst="rect">
              <a:avLst/>
            </a:prstGeom>
            <a:effectLst>
              <a:softEdge rad="50800"/>
            </a:effectLst>
          </p:spPr>
        </p:pic>
        <p:pic>
          <p:nvPicPr>
            <p:cNvPr id="24" name="Picture 23"/>
            <p:cNvPicPr>
              <a:picLocks noChangeAspect="1"/>
            </p:cNvPicPr>
            <p:nvPr/>
          </p:nvPicPr>
          <p:blipFill rotWithShape="1">
            <a:blip r:embed="rId6" cstate="print">
              <a:extLst>
                <a:ext uri="{28A0092B-C50C-407E-A947-70E740481C1C}">
                  <a14:useLocalDpi xmlns:a14="http://schemas.microsoft.com/office/drawing/2010/main" val="0"/>
                </a:ext>
              </a:extLst>
            </a:blip>
            <a:srcRect t="16790"/>
            <a:stretch/>
          </p:blipFill>
          <p:spPr>
            <a:xfrm>
              <a:off x="3924333" y="1590939"/>
              <a:ext cx="1416612" cy="884074"/>
            </a:xfrm>
            <a:prstGeom prst="rect">
              <a:avLst/>
            </a:prstGeom>
            <a:effectLst>
              <a:softEdge rad="50800"/>
            </a:effectLst>
          </p:spPr>
        </p:pic>
        <p:pic>
          <p:nvPicPr>
            <p:cNvPr id="25" name="Picture 24"/>
            <p:cNvPicPr>
              <a:picLocks noChangeAspect="1"/>
            </p:cNvPicPr>
            <p:nvPr/>
          </p:nvPicPr>
          <p:blipFill rotWithShape="1">
            <a:blip r:embed="rId7">
              <a:extLst>
                <a:ext uri="{28A0092B-C50C-407E-A947-70E740481C1C}">
                  <a14:useLocalDpi xmlns:a14="http://schemas.microsoft.com/office/drawing/2010/main" val="0"/>
                </a:ext>
              </a:extLst>
            </a:blip>
            <a:srcRect l="1886" t="25485" r="75575" b="34678"/>
            <a:stretch/>
          </p:blipFill>
          <p:spPr>
            <a:xfrm>
              <a:off x="1965898" y="1604959"/>
              <a:ext cx="1221131" cy="923714"/>
            </a:xfrm>
            <a:prstGeom prst="rect">
              <a:avLst/>
            </a:prstGeom>
            <a:effectLst>
              <a:softEdge rad="50800"/>
            </a:effectLst>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5898" y="2456634"/>
              <a:ext cx="1291936" cy="806264"/>
            </a:xfrm>
            <a:prstGeom prst="rect">
              <a:avLst/>
            </a:prstGeom>
            <a:effectLst>
              <a:softEdge rad="50800"/>
            </a:effectLst>
          </p:spPr>
        </p:pic>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85426" y="1605106"/>
              <a:ext cx="1015554" cy="1523329"/>
            </a:xfrm>
            <a:prstGeom prst="rect">
              <a:avLst/>
            </a:prstGeom>
            <a:effectLst>
              <a:softEdge rad="50800"/>
            </a:effectLst>
          </p:spPr>
        </p:pic>
        <p:pic>
          <p:nvPicPr>
            <p:cNvPr id="36" name="Picture 3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81392" y="1696081"/>
              <a:ext cx="1338835" cy="1397045"/>
            </a:xfrm>
            <a:prstGeom prst="rect">
              <a:avLst/>
            </a:prstGeom>
            <a:effectLst>
              <a:softEdge rad="50800"/>
            </a:effectLst>
          </p:spPr>
        </p:pic>
        <p:pic>
          <p:nvPicPr>
            <p:cNvPr id="23" name="Picture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99387" y="1681233"/>
              <a:ext cx="1292660" cy="1407250"/>
            </a:xfrm>
            <a:prstGeom prst="rect">
              <a:avLst/>
            </a:prstGeom>
            <a:effectLst>
              <a:softEdge rad="50800"/>
            </a:effectLst>
          </p:spPr>
        </p:pic>
        <p:pic>
          <p:nvPicPr>
            <p:cNvPr id="29" name="Picture 2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634981" y="1847142"/>
              <a:ext cx="1455709" cy="1150010"/>
            </a:xfrm>
            <a:prstGeom prst="rect">
              <a:avLst/>
            </a:prstGeom>
            <a:effectLst>
              <a:softEdge rad="50800"/>
            </a:effectLst>
          </p:spPr>
        </p:pic>
      </p:grpSp>
      <p:grpSp>
        <p:nvGrpSpPr>
          <p:cNvPr id="10" name="Group 9"/>
          <p:cNvGrpSpPr/>
          <p:nvPr/>
        </p:nvGrpSpPr>
        <p:grpSpPr>
          <a:xfrm>
            <a:off x="3563215" y="4417086"/>
            <a:ext cx="640285" cy="1077569"/>
            <a:chOff x="3874615" y="4417086"/>
            <a:chExt cx="640285" cy="1077569"/>
          </a:xfrm>
        </p:grpSpPr>
        <p:grpSp>
          <p:nvGrpSpPr>
            <p:cNvPr id="12" name="Group 11"/>
            <p:cNvGrpSpPr/>
            <p:nvPr/>
          </p:nvGrpSpPr>
          <p:grpSpPr>
            <a:xfrm>
              <a:off x="3874615" y="4417086"/>
              <a:ext cx="640285" cy="1043857"/>
              <a:chOff x="3824328" y="5174716"/>
              <a:chExt cx="714214" cy="1164385"/>
            </a:xfrm>
          </p:grpSpPr>
          <p:grpSp>
            <p:nvGrpSpPr>
              <p:cNvPr id="80" name="Group 79"/>
              <p:cNvGrpSpPr/>
              <p:nvPr/>
            </p:nvGrpSpPr>
            <p:grpSpPr>
              <a:xfrm>
                <a:off x="3869329" y="5174716"/>
                <a:ext cx="669213" cy="1164385"/>
                <a:chOff x="2427825" y="4391287"/>
                <a:chExt cx="828027" cy="1440711"/>
              </a:xfrm>
            </p:grpSpPr>
            <p:grpSp>
              <p:nvGrpSpPr>
                <p:cNvPr id="81" name="Group 80"/>
                <p:cNvGrpSpPr/>
                <p:nvPr/>
              </p:nvGrpSpPr>
              <p:grpSpPr>
                <a:xfrm>
                  <a:off x="2427825" y="4391287"/>
                  <a:ext cx="828027" cy="848817"/>
                  <a:chOff x="2427825" y="4391287"/>
                  <a:chExt cx="828027" cy="848817"/>
                </a:xfrm>
              </p:grpSpPr>
              <p:grpSp>
                <p:nvGrpSpPr>
                  <p:cNvPr id="84" name="Group 83"/>
                  <p:cNvGrpSpPr/>
                  <p:nvPr/>
                </p:nvGrpSpPr>
                <p:grpSpPr>
                  <a:xfrm>
                    <a:off x="2646134" y="4391287"/>
                    <a:ext cx="609718" cy="830629"/>
                    <a:chOff x="2646134" y="4391287"/>
                    <a:chExt cx="609718" cy="830629"/>
                  </a:xfrm>
                </p:grpSpPr>
                <p:grpSp>
                  <p:nvGrpSpPr>
                    <p:cNvPr id="86" name="Group 85"/>
                    <p:cNvGrpSpPr/>
                    <p:nvPr/>
                  </p:nvGrpSpPr>
                  <p:grpSpPr>
                    <a:xfrm>
                      <a:off x="2889311" y="4664873"/>
                      <a:ext cx="366541" cy="371005"/>
                      <a:chOff x="2889311" y="4664873"/>
                      <a:chExt cx="366541" cy="371005"/>
                    </a:xfrm>
                  </p:grpSpPr>
                  <p:sp>
                    <p:nvSpPr>
                      <p:cNvPr id="91" name="Arc 39"/>
                      <p:cNvSpPr/>
                      <p:nvPr/>
                    </p:nvSpPr>
                    <p:spPr bwMode="auto">
                      <a:xfrm rot="3408672">
                        <a:off x="2891374" y="4663137"/>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2" name="Arc 39"/>
                      <p:cNvSpPr/>
                      <p:nvPr/>
                    </p:nvSpPr>
                    <p:spPr bwMode="auto">
                      <a:xfrm rot="3408672">
                        <a:off x="2891047" y="4671400"/>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87" name="Group 86"/>
                    <p:cNvGrpSpPr/>
                    <p:nvPr/>
                  </p:nvGrpSpPr>
                  <p:grpSpPr>
                    <a:xfrm>
                      <a:off x="2650055" y="4695551"/>
                      <a:ext cx="355323" cy="526365"/>
                      <a:chOff x="2652436" y="4695551"/>
                      <a:chExt cx="355323" cy="526365"/>
                    </a:xfrm>
                  </p:grpSpPr>
                  <p:sp>
                    <p:nvSpPr>
                      <p:cNvPr id="89" name="Rounded Rectangle 88"/>
                      <p:cNvSpPr/>
                      <p:nvPr/>
                    </p:nvSpPr>
                    <p:spPr bwMode="auto">
                      <a:xfrm rot="21302136">
                        <a:off x="2652436" y="4695551"/>
                        <a:ext cx="341671" cy="496929"/>
                      </a:xfrm>
                      <a:prstGeom prst="roundRect">
                        <a:avLst/>
                      </a:prstGeom>
                      <a:solidFill>
                        <a:schemeClr val="bg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0" name="Rounded Rectangle 89"/>
                      <p:cNvSpPr/>
                      <p:nvPr/>
                    </p:nvSpPr>
                    <p:spPr bwMode="auto">
                      <a:xfrm rot="21302136">
                        <a:off x="2666087" y="4698242"/>
                        <a:ext cx="341672" cy="523674"/>
                      </a:xfrm>
                      <a:prstGeom prst="roundRect">
                        <a:avLst/>
                      </a:prstGeom>
                      <a:solidFill>
                        <a:srgbClr val="424B5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88" name="Oval 87"/>
                    <p:cNvSpPr/>
                    <p:nvPr/>
                  </p:nvSpPr>
                  <p:spPr bwMode="auto">
                    <a:xfrm>
                      <a:off x="2646134" y="4391287"/>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85" name="Arc 39"/>
                  <p:cNvSpPr/>
                  <p:nvPr/>
                </p:nvSpPr>
                <p:spPr bwMode="auto">
                  <a:xfrm rot="9940793">
                    <a:off x="2427825" y="4810016"/>
                    <a:ext cx="382171" cy="43008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67642"/>
                      <a:gd name="connsiteX1" fmla="*/ 362742 w 362742"/>
                      <a:gd name="connsiteY1" fmla="*/ 338274 h 467642"/>
                      <a:gd name="connsiteX2" fmla="*/ 16583 w 362742"/>
                      <a:gd name="connsiteY2" fmla="*/ 365527 h 467642"/>
                      <a:gd name="connsiteX3" fmla="*/ 87106 w 362742"/>
                      <a:gd name="connsiteY3" fmla="*/ 35228 h 467642"/>
                      <a:gd name="connsiteX4" fmla="*/ 207735 w 362742"/>
                      <a:gd name="connsiteY4" fmla="*/ 25108 h 467642"/>
                      <a:gd name="connsiteX0" fmla="*/ 203023 w 362742"/>
                      <a:gd name="connsiteY0" fmla="*/ 43566 h 467642"/>
                      <a:gd name="connsiteX1" fmla="*/ 12686 w 362742"/>
                      <a:gd name="connsiteY1" fmla="*/ 467642 h 467642"/>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03023 w 382170"/>
                      <a:gd name="connsiteY0" fmla="*/ 22607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55307 w 382170"/>
                      <a:gd name="connsiteY0" fmla="*/ 77733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330906 w 382170"/>
                      <a:gd name="connsiteY0" fmla="*/ 89657 h 446683"/>
                      <a:gd name="connsiteX1" fmla="*/ 12686 w 382170"/>
                      <a:gd name="connsiteY1" fmla="*/ 446683 h 446683"/>
                      <a:gd name="connsiteX0" fmla="*/ 368685 w 407923"/>
                      <a:gd name="connsiteY0" fmla="*/ 109932 h 395091"/>
                      <a:gd name="connsiteX1" fmla="*/ 388495 w 407923"/>
                      <a:gd name="connsiteY1" fmla="*/ 317315 h 395091"/>
                      <a:gd name="connsiteX2" fmla="*/ 42336 w 407923"/>
                      <a:gd name="connsiteY2" fmla="*/ 344568 h 395091"/>
                      <a:gd name="connsiteX3" fmla="*/ 112859 w 407923"/>
                      <a:gd name="connsiteY3" fmla="*/ 14269 h 395091"/>
                      <a:gd name="connsiteX4" fmla="*/ 368685 w 407923"/>
                      <a:gd name="connsiteY4" fmla="*/ 109932 h 395091"/>
                      <a:gd name="connsiteX0" fmla="*/ 356659 w 407923"/>
                      <a:gd name="connsiteY0" fmla="*/ 89657 h 395091"/>
                      <a:gd name="connsiteX1" fmla="*/ 0 w 407923"/>
                      <a:gd name="connsiteY1" fmla="*/ 395091 h 395091"/>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4632 w 395896"/>
                      <a:gd name="connsiteY0" fmla="*/ 89657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29728 w 382170"/>
                      <a:gd name="connsiteY0" fmla="*/ 94272 h 435929"/>
                      <a:gd name="connsiteX1" fmla="*/ 57211 w 382170"/>
                      <a:gd name="connsiteY1" fmla="*/ 435929 h 435929"/>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67039 w 382170"/>
                      <a:gd name="connsiteY0" fmla="*/ 140661 h 435929"/>
                      <a:gd name="connsiteX1" fmla="*/ 57211 w 382170"/>
                      <a:gd name="connsiteY1" fmla="*/ 435929 h 43592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72782 w 382170"/>
                      <a:gd name="connsiteY0" fmla="*/ 147043 h 421399"/>
                      <a:gd name="connsiteX1" fmla="*/ 38802 w 382170"/>
                      <a:gd name="connsiteY1" fmla="*/ 421399 h 421399"/>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Lst>
                    <a:ahLst/>
                    <a:cxnLst>
                      <a:cxn ang="0">
                        <a:pos x="connsiteX0" y="connsiteY0"/>
                      </a:cxn>
                      <a:cxn ang="0">
                        <a:pos x="connsiteX1" y="connsiteY1"/>
                      </a:cxn>
                    </a:cxnLst>
                    <a:rect l="l" t="t" r="r" b="b"/>
                    <a:pathLst>
                      <a:path w="382170" h="430088" stroke="0" extrusionOk="0">
                        <a:moveTo>
                          <a:pt x="342932" y="109932"/>
                        </a:moveTo>
                        <a:cubicBezTo>
                          <a:pt x="417612" y="109932"/>
                          <a:pt x="362742" y="191939"/>
                          <a:pt x="362742" y="317315"/>
                        </a:cubicBezTo>
                        <a:cubicBezTo>
                          <a:pt x="317669" y="317315"/>
                          <a:pt x="61656" y="344568"/>
                          <a:pt x="16583" y="344568"/>
                        </a:cubicBezTo>
                        <a:cubicBezTo>
                          <a:pt x="-37486" y="361208"/>
                          <a:pt x="55247" y="71006"/>
                          <a:pt x="87106" y="14269"/>
                        </a:cubicBezTo>
                        <a:cubicBezTo>
                          <a:pt x="118965" y="-42467"/>
                          <a:pt x="296569" y="86760"/>
                          <a:pt x="342932" y="109932"/>
                        </a:cubicBezTo>
                        <a:close/>
                      </a:path>
                      <a:path w="382170" h="430088" fill="none">
                        <a:moveTo>
                          <a:pt x="372782" y="147043"/>
                        </a:moveTo>
                        <a:cubicBezTo>
                          <a:pt x="300438" y="212732"/>
                          <a:pt x="216360" y="245502"/>
                          <a:pt x="43957" y="430088"/>
                        </a:cubicBezTo>
                      </a:path>
                    </a:pathLst>
                  </a:custGeom>
                  <a:noFill/>
                  <a:ln w="1016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82" name="Arc 39"/>
                <p:cNvSpPr/>
                <p:nvPr/>
              </p:nvSpPr>
              <p:spPr bwMode="auto">
                <a:xfrm rot="9940793">
                  <a:off x="2782660" y="5149609"/>
                  <a:ext cx="362742" cy="682389"/>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1943"/>
                    <a:gd name="connsiteX1" fmla="*/ 362742 w 362742"/>
                    <a:gd name="connsiteY1" fmla="*/ 314625 h 681943"/>
                    <a:gd name="connsiteX2" fmla="*/ 16583 w 362742"/>
                    <a:gd name="connsiteY2" fmla="*/ 341878 h 681943"/>
                    <a:gd name="connsiteX3" fmla="*/ 87106 w 362742"/>
                    <a:gd name="connsiteY3" fmla="*/ 11579 h 681943"/>
                    <a:gd name="connsiteX4" fmla="*/ 221530 w 362742"/>
                    <a:gd name="connsiteY4" fmla="*/ 14811 h 681943"/>
                    <a:gd name="connsiteX0" fmla="*/ 204956 w 362742"/>
                    <a:gd name="connsiteY0" fmla="*/ 18771 h 681943"/>
                    <a:gd name="connsiteX1" fmla="*/ 129711 w 362742"/>
                    <a:gd name="connsiteY1" fmla="*/ 681943 h 681943"/>
                    <a:gd name="connsiteX0" fmla="*/ 336893 w 362742"/>
                    <a:gd name="connsiteY0" fmla="*/ 42790 h 680474"/>
                    <a:gd name="connsiteX1" fmla="*/ 362742 w 362742"/>
                    <a:gd name="connsiteY1" fmla="*/ 313156 h 680474"/>
                    <a:gd name="connsiteX2" fmla="*/ 16583 w 362742"/>
                    <a:gd name="connsiteY2" fmla="*/ 340409 h 680474"/>
                    <a:gd name="connsiteX3" fmla="*/ 87106 w 362742"/>
                    <a:gd name="connsiteY3" fmla="*/ 10110 h 680474"/>
                    <a:gd name="connsiteX4" fmla="*/ 336893 w 362742"/>
                    <a:gd name="connsiteY4" fmla="*/ 42790 h 680474"/>
                    <a:gd name="connsiteX0" fmla="*/ 204956 w 362742"/>
                    <a:gd name="connsiteY0" fmla="*/ 17302 h 680474"/>
                    <a:gd name="connsiteX1" fmla="*/ 129711 w 362742"/>
                    <a:gd name="connsiteY1" fmla="*/ 680474 h 680474"/>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Lst>
                  <a:ahLst/>
                  <a:cxnLst>
                    <a:cxn ang="0">
                      <a:pos x="connsiteX0" y="connsiteY0"/>
                    </a:cxn>
                    <a:cxn ang="0">
                      <a:pos x="connsiteX1" y="connsiteY1"/>
                    </a:cxn>
                  </a:cxnLst>
                  <a:rect l="l" t="t" r="r" b="b"/>
                  <a:pathLst>
                    <a:path w="362742" h="682389" stroke="0" extrusionOk="0">
                      <a:moveTo>
                        <a:pt x="336893" y="44705"/>
                      </a:moveTo>
                      <a:cubicBezTo>
                        <a:pt x="281188" y="16337"/>
                        <a:pt x="362742" y="189695"/>
                        <a:pt x="362742" y="315071"/>
                      </a:cubicBezTo>
                      <a:cubicBezTo>
                        <a:pt x="317669" y="315071"/>
                        <a:pt x="61656" y="342324"/>
                        <a:pt x="16583" y="342324"/>
                      </a:cubicBezTo>
                      <a:cubicBezTo>
                        <a:pt x="-37486" y="358964"/>
                        <a:pt x="55247" y="68762"/>
                        <a:pt x="87106" y="12025"/>
                      </a:cubicBezTo>
                      <a:cubicBezTo>
                        <a:pt x="118965" y="-44711"/>
                        <a:pt x="289454" y="122022"/>
                        <a:pt x="336893" y="44705"/>
                      </a:cubicBezTo>
                      <a:close/>
                    </a:path>
                    <a:path w="362742" h="682389" fill="none">
                      <a:moveTo>
                        <a:pt x="193419" y="16271"/>
                      </a:moveTo>
                      <a:cubicBezTo>
                        <a:pt x="171253" y="212734"/>
                        <a:pt x="91177" y="525056"/>
                        <a:pt x="129711" y="682389"/>
                      </a:cubicBezTo>
                    </a:path>
                  </a:pathLst>
                </a:custGeom>
                <a:noFill/>
                <a:ln w="1270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3" name="Arc 39"/>
                <p:cNvSpPr/>
                <p:nvPr/>
              </p:nvSpPr>
              <p:spPr bwMode="auto">
                <a:xfrm rot="9940793">
                  <a:off x="2526158" y="5150211"/>
                  <a:ext cx="362742" cy="67860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75663"/>
                    <a:gd name="connsiteX1" fmla="*/ 362742 w 362742"/>
                    <a:gd name="connsiteY1" fmla="*/ 314625 h 675663"/>
                    <a:gd name="connsiteX2" fmla="*/ 16583 w 362742"/>
                    <a:gd name="connsiteY2" fmla="*/ 341878 h 675663"/>
                    <a:gd name="connsiteX3" fmla="*/ 87106 w 362742"/>
                    <a:gd name="connsiteY3" fmla="*/ 11579 h 675663"/>
                    <a:gd name="connsiteX4" fmla="*/ 221530 w 362742"/>
                    <a:gd name="connsiteY4" fmla="*/ 14811 h 675663"/>
                    <a:gd name="connsiteX0" fmla="*/ 204956 w 362742"/>
                    <a:gd name="connsiteY0" fmla="*/ 18771 h 675663"/>
                    <a:gd name="connsiteX1" fmla="*/ 28094 w 362742"/>
                    <a:gd name="connsiteY1" fmla="*/ 675663 h 675663"/>
                    <a:gd name="connsiteX0" fmla="*/ 221530 w 362742"/>
                    <a:gd name="connsiteY0" fmla="*/ 14811 h 678608"/>
                    <a:gd name="connsiteX1" fmla="*/ 362742 w 362742"/>
                    <a:gd name="connsiteY1" fmla="*/ 314625 h 678608"/>
                    <a:gd name="connsiteX2" fmla="*/ 16583 w 362742"/>
                    <a:gd name="connsiteY2" fmla="*/ 341878 h 678608"/>
                    <a:gd name="connsiteX3" fmla="*/ 87106 w 362742"/>
                    <a:gd name="connsiteY3" fmla="*/ 11579 h 678608"/>
                    <a:gd name="connsiteX4" fmla="*/ 221530 w 362742"/>
                    <a:gd name="connsiteY4" fmla="*/ 14811 h 678608"/>
                    <a:gd name="connsiteX0" fmla="*/ 204956 w 362742"/>
                    <a:gd name="connsiteY0" fmla="*/ 18771 h 678608"/>
                    <a:gd name="connsiteX1" fmla="*/ 39630 w 362742"/>
                    <a:gd name="connsiteY1" fmla="*/ 678608 h 678608"/>
                  </a:gdLst>
                  <a:ahLst/>
                  <a:cxnLst>
                    <a:cxn ang="0">
                      <a:pos x="connsiteX0" y="connsiteY0"/>
                    </a:cxn>
                    <a:cxn ang="0">
                      <a:pos x="connsiteX1" y="connsiteY1"/>
                    </a:cxn>
                  </a:cxnLst>
                  <a:rect l="l" t="t" r="r" b="b"/>
                  <a:pathLst>
                    <a:path w="362742" h="678608"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78608" fill="none">
                      <a:moveTo>
                        <a:pt x="204956" y="18771"/>
                      </a:moveTo>
                      <a:cubicBezTo>
                        <a:pt x="200113" y="99235"/>
                        <a:pt x="99276" y="521761"/>
                        <a:pt x="39630" y="678608"/>
                      </a:cubicBezTo>
                    </a:path>
                  </a:pathLst>
                </a:custGeom>
                <a:noFill/>
                <a:ln w="1270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3" name="Rounded Rectangle 2"/>
              <p:cNvSpPr/>
              <p:nvPr/>
            </p:nvSpPr>
            <p:spPr bwMode="auto">
              <a:xfrm>
                <a:off x="3824328" y="5626712"/>
                <a:ext cx="200023" cy="198414"/>
              </a:xfrm>
              <a:prstGeom prst="ellipse">
                <a:avLst/>
              </a:prstGeom>
              <a:solidFill>
                <a:schemeClr val="bg1">
                  <a:lumMod val="95000"/>
                  <a:alpha val="70000"/>
                </a:schemeClr>
              </a:solidFill>
              <a:ln w="15875">
                <a:solidFill>
                  <a:schemeClr val="bg1">
                    <a:lumMod val="50000"/>
                  </a:schemeClr>
                </a:solidFill>
                <a:prstDash val="sysDash"/>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en-US" sz="1000" b="0" i="0" u="none" strike="noStrike" cap="none" normalizeH="0" baseline="0" dirty="0">
                  <a:ln>
                    <a:noFill/>
                  </a:ln>
                  <a:solidFill>
                    <a:srgbClr val="232333"/>
                  </a:solidFill>
                  <a:effectLst/>
                  <a:latin typeface="+mj-lt"/>
                </a:endParaRPr>
              </a:p>
            </p:txBody>
          </p:sp>
        </p:grpSp>
        <p:sp>
          <p:nvSpPr>
            <p:cNvPr id="103" name="Rounded Rectangle 2"/>
            <p:cNvSpPr/>
            <p:nvPr/>
          </p:nvSpPr>
          <p:spPr bwMode="auto">
            <a:xfrm>
              <a:off x="4062934" y="5316779"/>
              <a:ext cx="179318" cy="177876"/>
            </a:xfrm>
            <a:prstGeom prst="ellipse">
              <a:avLst/>
            </a:prstGeom>
            <a:solidFill>
              <a:schemeClr val="bg1">
                <a:lumMod val="95000"/>
                <a:alpha val="70000"/>
              </a:schemeClr>
            </a:solidFill>
            <a:ln w="15875">
              <a:solidFill>
                <a:schemeClr val="bg1">
                  <a:lumMod val="50000"/>
                </a:schemeClr>
              </a:solidFill>
              <a:prstDash val="sysDash"/>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en-US" sz="1000" b="0" i="0" u="none" strike="noStrike" cap="none" normalizeH="0" baseline="0" dirty="0">
                <a:ln>
                  <a:noFill/>
                </a:ln>
                <a:solidFill>
                  <a:srgbClr val="232333"/>
                </a:solidFill>
                <a:effectLst/>
                <a:latin typeface="+mj-lt"/>
              </a:endParaRPr>
            </a:p>
          </p:txBody>
        </p:sp>
      </p:grpSp>
      <p:pic>
        <p:nvPicPr>
          <p:cNvPr id="106" name="Imagen 105">
            <a:extLst>
              <a:ext uri="{FF2B5EF4-FFF2-40B4-BE49-F238E27FC236}">
                <a16:creationId xmlns:a16="http://schemas.microsoft.com/office/drawing/2014/main" id="{C0E939F6-610E-4A4C-B2D1-23207E39FF15}"/>
              </a:ext>
            </a:extLst>
          </p:cNvPr>
          <p:cNvPicPr>
            <a:picLocks noChangeAspect="1"/>
          </p:cNvPicPr>
          <p:nvPr/>
        </p:nvPicPr>
        <p:blipFill>
          <a:blip r:embed="rId13"/>
          <a:stretch>
            <a:fillRect/>
          </a:stretch>
        </p:blipFill>
        <p:spPr>
          <a:xfrm>
            <a:off x="6652385" y="0"/>
            <a:ext cx="2200847" cy="1194920"/>
          </a:xfrm>
          <a:prstGeom prst="rect">
            <a:avLst/>
          </a:prstGeom>
        </p:spPr>
      </p:pic>
    </p:spTree>
    <p:extLst>
      <p:ext uri="{BB962C8B-B14F-4D97-AF65-F5344CB8AC3E}">
        <p14:creationId xmlns:p14="http://schemas.microsoft.com/office/powerpoint/2010/main" val="325811635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328841" y="168517"/>
            <a:ext cx="5252439" cy="1107996"/>
          </a:xfrm>
        </p:spPr>
        <p:txBody>
          <a:bodyPr/>
          <a:lstStyle/>
          <a:p>
            <a:r>
              <a:rPr lang="de-CH" dirty="0"/>
              <a:t>Terapia robótica: </a:t>
            </a:r>
            <a:r>
              <a:rPr lang="de-CH" dirty="0">
                <a:solidFill>
                  <a:srgbClr val="595959"/>
                </a:solidFill>
              </a:rPr>
              <a:t>Exoesqueletos</a:t>
            </a:r>
          </a:p>
        </p:txBody>
      </p:sp>
      <p:sp>
        <p:nvSpPr>
          <p:cNvPr id="8" name="Content Placeholder 7"/>
          <p:cNvSpPr>
            <a:spLocks noGrp="1"/>
          </p:cNvSpPr>
          <p:nvPr>
            <p:ph idx="1"/>
          </p:nvPr>
        </p:nvSpPr>
        <p:spPr>
          <a:xfrm>
            <a:off x="509866" y="2818800"/>
            <a:ext cx="4643976" cy="3447979"/>
          </a:xfrm>
        </p:spPr>
        <p:txBody>
          <a:bodyPr>
            <a:normAutofit/>
          </a:bodyPr>
          <a:lstStyle/>
          <a:p>
            <a:pPr>
              <a:spcAft>
                <a:spcPts val="600"/>
              </a:spcAft>
            </a:pPr>
            <a:r>
              <a:rPr lang="en-US" dirty="0" err="1"/>
              <a:t>Unido</a:t>
            </a:r>
            <a:r>
              <a:rPr lang="en-US" dirty="0"/>
              <a:t> al </a:t>
            </a:r>
            <a:r>
              <a:rPr lang="en-US" dirty="0" err="1"/>
              <a:t>cuerpo</a:t>
            </a:r>
            <a:r>
              <a:rPr lang="en-US" dirty="0"/>
              <a:t> o </a:t>
            </a:r>
            <a:r>
              <a:rPr lang="en-US" dirty="0" err="1"/>
              <a:t>partes</a:t>
            </a:r>
            <a:r>
              <a:rPr lang="en-US" dirty="0"/>
              <a:t> del </a:t>
            </a:r>
            <a:r>
              <a:rPr lang="en-US" dirty="0" err="1"/>
              <a:t>cuerpo</a:t>
            </a:r>
            <a:endParaRPr lang="en-US" dirty="0"/>
          </a:p>
          <a:p>
            <a:pPr>
              <a:spcAft>
                <a:spcPts val="600"/>
              </a:spcAft>
            </a:pPr>
            <a:r>
              <a:rPr lang="en-US" dirty="0"/>
              <a:t>Las </a:t>
            </a:r>
            <a:r>
              <a:rPr lang="en-US" dirty="0" err="1"/>
              <a:t>articulaciones</a:t>
            </a:r>
            <a:r>
              <a:rPr lang="en-US" dirty="0"/>
              <a:t> </a:t>
            </a:r>
            <a:r>
              <a:rPr lang="en-US" dirty="0" err="1"/>
              <a:t>transmiten</a:t>
            </a:r>
            <a:r>
              <a:rPr lang="en-US" dirty="0"/>
              <a:t> </a:t>
            </a:r>
            <a:r>
              <a:rPr lang="en-US" dirty="0" err="1"/>
              <a:t>fuerzas</a:t>
            </a:r>
            <a:r>
              <a:rPr lang="en-US" dirty="0"/>
              <a:t> a los </a:t>
            </a:r>
            <a:r>
              <a:rPr lang="en-US" dirty="0" err="1"/>
              <a:t>diferentes</a:t>
            </a:r>
            <a:r>
              <a:rPr lang="en-US" dirty="0"/>
              <a:t> </a:t>
            </a:r>
            <a:r>
              <a:rPr lang="en-US" dirty="0" err="1"/>
              <a:t>sistemas</a:t>
            </a:r>
            <a:r>
              <a:rPr lang="en-US" dirty="0"/>
              <a:t> </a:t>
            </a:r>
            <a:r>
              <a:rPr lang="en-US" dirty="0" err="1"/>
              <a:t>robóticos</a:t>
            </a:r>
            <a:endParaRPr lang="en-US" dirty="0"/>
          </a:p>
          <a:p>
            <a:pPr>
              <a:spcAft>
                <a:spcPts val="600"/>
              </a:spcAft>
            </a:pPr>
            <a:r>
              <a:rPr lang="en-US" dirty="0" err="1"/>
              <a:t>Permite</a:t>
            </a:r>
            <a:r>
              <a:rPr lang="en-US" dirty="0"/>
              <a:t> la </a:t>
            </a:r>
            <a:r>
              <a:rPr lang="en-US" dirty="0" err="1"/>
              <a:t>producción</a:t>
            </a:r>
            <a:r>
              <a:rPr lang="en-US" dirty="0"/>
              <a:t> de </a:t>
            </a:r>
            <a:r>
              <a:rPr lang="en-US" dirty="0" err="1"/>
              <a:t>movimientos</a:t>
            </a:r>
            <a:r>
              <a:rPr lang="en-US" dirty="0"/>
              <a:t> </a:t>
            </a:r>
            <a:r>
              <a:rPr lang="en-US" dirty="0" err="1"/>
              <a:t>fisiológicos</a:t>
            </a:r>
            <a:r>
              <a:rPr lang="en-US" dirty="0"/>
              <a:t> </a:t>
            </a:r>
          </a:p>
          <a:p>
            <a:r>
              <a:rPr lang="en-US" dirty="0" err="1"/>
              <a:t>Combinación</a:t>
            </a:r>
            <a:r>
              <a:rPr lang="en-US" dirty="0"/>
              <a:t> con Cintas de marcha, </a:t>
            </a:r>
            <a:r>
              <a:rPr lang="en-US" dirty="0" err="1"/>
              <a:t>sistemas</a:t>
            </a:r>
            <a:r>
              <a:rPr lang="en-US" dirty="0"/>
              <a:t> de </a:t>
            </a:r>
            <a:r>
              <a:rPr lang="en-US" dirty="0" err="1"/>
              <a:t>soporte</a:t>
            </a:r>
            <a:r>
              <a:rPr lang="en-US" dirty="0"/>
              <a:t> de peso, estimulacion </a:t>
            </a:r>
            <a:r>
              <a:rPr lang="en-US" dirty="0" err="1"/>
              <a:t>eléctrica</a:t>
            </a:r>
            <a:r>
              <a:rPr lang="en-US" dirty="0"/>
              <a:t> functional, </a:t>
            </a:r>
            <a:r>
              <a:rPr lang="en-US" dirty="0" err="1"/>
              <a:t>realidad</a:t>
            </a:r>
            <a:r>
              <a:rPr lang="en-US" dirty="0"/>
              <a:t> virtual. </a:t>
            </a:r>
            <a:endParaRPr lang="de-CH" dirty="0"/>
          </a:p>
          <a:p>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13</a:t>
            </a:fld>
            <a:endParaRPr lang="de-CH" dirty="0"/>
          </a:p>
        </p:txBody>
      </p:sp>
      <p:sp>
        <p:nvSpPr>
          <p:cNvPr id="3" name="Text Placeholder 2"/>
          <p:cNvSpPr>
            <a:spLocks noGrp="1"/>
          </p:cNvSpPr>
          <p:nvPr>
            <p:ph type="body" sz="quarter" idx="13"/>
          </p:nvPr>
        </p:nvSpPr>
        <p:spPr/>
        <p:txBody>
          <a:bodyPr>
            <a:normAutofit/>
          </a:bodyPr>
          <a:lstStyle/>
          <a:p>
            <a:pPr>
              <a:spcBef>
                <a:spcPts val="600"/>
              </a:spcBef>
            </a:pPr>
            <a:r>
              <a:rPr lang="en-US" dirty="0"/>
              <a:t>“Un robot usable o </a:t>
            </a:r>
            <a:r>
              <a:rPr lang="en-US" dirty="0" err="1"/>
              <a:t>estructuras</a:t>
            </a:r>
            <a:r>
              <a:rPr lang="en-US" dirty="0"/>
              <a:t> </a:t>
            </a:r>
            <a:r>
              <a:rPr lang="en-US" dirty="0" err="1"/>
              <a:t>mecánicas</a:t>
            </a:r>
            <a:r>
              <a:rPr lang="en-US" dirty="0"/>
              <a:t> </a:t>
            </a:r>
            <a:r>
              <a:rPr lang="en-US" dirty="0" err="1"/>
              <a:t>externas</a:t>
            </a:r>
            <a:r>
              <a:rPr lang="en-US" dirty="0"/>
              <a:t> con </a:t>
            </a:r>
            <a:r>
              <a:rPr lang="en-US" dirty="0" err="1"/>
              <a:t>articulaciones</a:t>
            </a:r>
            <a:r>
              <a:rPr lang="en-US" dirty="0"/>
              <a:t> y </a:t>
            </a:r>
            <a:r>
              <a:rPr lang="en-US" dirty="0" err="1"/>
              <a:t>conexiones</a:t>
            </a:r>
            <a:r>
              <a:rPr lang="en-US" dirty="0"/>
              <a:t> que se </a:t>
            </a:r>
            <a:r>
              <a:rPr lang="en-US" dirty="0" err="1"/>
              <a:t>corresponden</a:t>
            </a:r>
            <a:r>
              <a:rPr lang="en-US" dirty="0"/>
              <a:t> con el </a:t>
            </a:r>
            <a:r>
              <a:rPr lang="en-US" dirty="0" err="1"/>
              <a:t>cuerpo</a:t>
            </a:r>
            <a:r>
              <a:rPr lang="en-US" dirty="0"/>
              <a:t> </a:t>
            </a:r>
            <a:r>
              <a:rPr lang="en-US" dirty="0" err="1"/>
              <a:t>humano</a:t>
            </a:r>
            <a:r>
              <a:rPr lang="en-US" dirty="0"/>
              <a:t>.”</a:t>
            </a:r>
          </a:p>
          <a:p>
            <a:r>
              <a:rPr lang="en-US" sz="1400" dirty="0"/>
              <a:t>Pons et al., 2006; History and Future of Rehabilitation Robotics, 2010</a:t>
            </a:r>
            <a:endParaRPr lang="en-US" dirty="0"/>
          </a:p>
          <a:p>
            <a:endParaRPr lang="de-CH" dirty="0"/>
          </a:p>
        </p:txBody>
      </p:sp>
      <p:sp>
        <p:nvSpPr>
          <p:cNvPr id="6" name="TextBox 5"/>
          <p:cNvSpPr txBox="1"/>
          <p:nvPr/>
        </p:nvSpPr>
        <p:spPr>
          <a:xfrm>
            <a:off x="5897277" y="5686113"/>
            <a:ext cx="1781257" cy="338554"/>
          </a:xfrm>
          <a:prstGeom prst="rect">
            <a:avLst/>
          </a:prstGeom>
          <a:noFill/>
        </p:spPr>
        <p:txBody>
          <a:bodyPr wrap="none" rtlCol="0">
            <a:spAutoFit/>
          </a:bodyPr>
          <a:lstStyle/>
          <a:p>
            <a:r>
              <a:rPr lang="de-CH" sz="1600" dirty="0">
                <a:latin typeface="HelveticaNeue LT 77 BdCn" panose="020B0706030502030204" pitchFamily="34" charset="0"/>
              </a:rPr>
              <a:t>Miembro superior</a:t>
            </a:r>
          </a:p>
        </p:txBody>
      </p:sp>
      <p:sp>
        <p:nvSpPr>
          <p:cNvPr id="13" name="TextBox 12"/>
          <p:cNvSpPr txBox="1"/>
          <p:nvPr/>
        </p:nvSpPr>
        <p:spPr>
          <a:xfrm>
            <a:off x="8411158" y="5686113"/>
            <a:ext cx="1667444" cy="338554"/>
          </a:xfrm>
          <a:prstGeom prst="rect">
            <a:avLst/>
          </a:prstGeom>
          <a:noFill/>
        </p:spPr>
        <p:txBody>
          <a:bodyPr wrap="none" rtlCol="0">
            <a:spAutoFit/>
          </a:bodyPr>
          <a:lstStyle/>
          <a:p>
            <a:r>
              <a:rPr lang="de-CH" sz="1600" dirty="0">
                <a:latin typeface="HelveticaNeue LT 77 BdCn" panose="020B0706030502030204" pitchFamily="34" charset="0"/>
              </a:rPr>
              <a:t>Miembro inferior</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2232" y="3028267"/>
            <a:ext cx="1448002" cy="2657846"/>
          </a:xfrm>
          <a:prstGeom prst="rect">
            <a:avLst/>
          </a:prstGeom>
        </p:spPr>
      </p:pic>
      <p:grpSp>
        <p:nvGrpSpPr>
          <p:cNvPr id="23" name="Group 22"/>
          <p:cNvGrpSpPr/>
          <p:nvPr/>
        </p:nvGrpSpPr>
        <p:grpSpPr>
          <a:xfrm>
            <a:off x="5658342" y="3074709"/>
            <a:ext cx="2222645" cy="2456608"/>
            <a:chOff x="5198547" y="3128886"/>
            <a:chExt cx="2222645" cy="2456608"/>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8547" y="3128886"/>
              <a:ext cx="2222645" cy="2456608"/>
            </a:xfrm>
            <a:prstGeom prst="rect">
              <a:avLst/>
            </a:prstGeom>
          </p:spPr>
        </p:pic>
        <p:grpSp>
          <p:nvGrpSpPr>
            <p:cNvPr id="22" name="Group 21"/>
            <p:cNvGrpSpPr/>
            <p:nvPr/>
          </p:nvGrpSpPr>
          <p:grpSpPr>
            <a:xfrm>
              <a:off x="6137758" y="4047569"/>
              <a:ext cx="667468" cy="983382"/>
              <a:chOff x="6137758" y="4047569"/>
              <a:chExt cx="667468" cy="983382"/>
            </a:xfrm>
          </p:grpSpPr>
          <p:sp>
            <p:nvSpPr>
              <p:cNvPr id="20" name="Rectangle 19"/>
              <p:cNvSpPr/>
              <p:nvPr/>
            </p:nvSpPr>
            <p:spPr bwMode="auto">
              <a:xfrm rot="20529262">
                <a:off x="6278268" y="4093713"/>
                <a:ext cx="61171" cy="618952"/>
              </a:xfrm>
              <a:prstGeom prst="rect">
                <a:avLst/>
              </a:prstGeom>
              <a:solidFill>
                <a:srgbClr val="0070C0"/>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8" name="Oval 17"/>
              <p:cNvSpPr/>
              <p:nvPr/>
            </p:nvSpPr>
            <p:spPr bwMode="auto">
              <a:xfrm>
                <a:off x="6137758" y="4047569"/>
                <a:ext cx="159821" cy="159821"/>
              </a:xfrm>
              <a:prstGeom prst="ellipse">
                <a:avLst/>
              </a:prstGeom>
              <a:solidFill>
                <a:srgbClr val="0070C0"/>
              </a:solidFill>
              <a:ln w="12700">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Rectangle 14"/>
              <p:cNvSpPr/>
              <p:nvPr/>
            </p:nvSpPr>
            <p:spPr bwMode="auto">
              <a:xfrm rot="20069964">
                <a:off x="6144157" y="4277607"/>
                <a:ext cx="301886" cy="181348"/>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Rectangle 20"/>
              <p:cNvSpPr/>
              <p:nvPr/>
            </p:nvSpPr>
            <p:spPr bwMode="auto">
              <a:xfrm rot="18830853">
                <a:off x="6528255" y="4573182"/>
                <a:ext cx="61171" cy="492770"/>
              </a:xfrm>
              <a:prstGeom prst="rect">
                <a:avLst/>
              </a:prstGeom>
              <a:solidFill>
                <a:srgbClr val="0070C0"/>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Oval 18"/>
              <p:cNvSpPr/>
              <p:nvPr/>
            </p:nvSpPr>
            <p:spPr bwMode="auto">
              <a:xfrm>
                <a:off x="6328111" y="4602028"/>
                <a:ext cx="133474" cy="133474"/>
              </a:xfrm>
              <a:prstGeom prst="ellipse">
                <a:avLst/>
              </a:prstGeom>
              <a:solidFill>
                <a:srgbClr val="0070C0"/>
              </a:solidFill>
              <a:ln w="12700">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6" name="Rectangle 15"/>
              <p:cNvSpPr/>
              <p:nvPr/>
            </p:nvSpPr>
            <p:spPr bwMode="auto">
              <a:xfrm rot="18848447">
                <a:off x="6436181" y="4778589"/>
                <a:ext cx="223896" cy="64051"/>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7" name="Rectangle 16"/>
              <p:cNvSpPr/>
              <p:nvPr/>
            </p:nvSpPr>
            <p:spPr bwMode="auto">
              <a:xfrm rot="18848447">
                <a:off x="6600983" y="4912157"/>
                <a:ext cx="173536" cy="64051"/>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sp>
        <p:nvSpPr>
          <p:cNvPr id="26" name="AutoShape 5"/>
          <p:cNvSpPr>
            <a:spLocks noChangeAspect="1" noChangeArrowheads="1" noTextEdit="1"/>
          </p:cNvSpPr>
          <p:nvPr/>
        </p:nvSpPr>
        <p:spPr bwMode="auto">
          <a:xfrm>
            <a:off x="-3643902" y="2059235"/>
            <a:ext cx="3248863" cy="369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87" tIns="52144" rIns="104287" bIns="52144"/>
          <a:lstStyle/>
          <a:p>
            <a:endParaRPr lang="de-CH">
              <a:latin typeface="+mj-lt"/>
            </a:endParaRPr>
          </a:p>
        </p:txBody>
      </p:sp>
      <p:grpSp>
        <p:nvGrpSpPr>
          <p:cNvPr id="100" name="Group 99"/>
          <p:cNvGrpSpPr/>
          <p:nvPr/>
        </p:nvGrpSpPr>
        <p:grpSpPr>
          <a:xfrm>
            <a:off x="478502" y="208764"/>
            <a:ext cx="669303" cy="914346"/>
            <a:chOff x="-589778" y="4817947"/>
            <a:chExt cx="899752" cy="1229179"/>
          </a:xfrm>
        </p:grpSpPr>
        <p:grpSp>
          <p:nvGrpSpPr>
            <p:cNvPr id="101" name="Group 100"/>
            <p:cNvGrpSpPr/>
            <p:nvPr/>
          </p:nvGrpSpPr>
          <p:grpSpPr>
            <a:xfrm>
              <a:off x="-589778" y="5216353"/>
              <a:ext cx="829346" cy="830773"/>
              <a:chOff x="-589778" y="5216353"/>
              <a:chExt cx="829346" cy="830773"/>
            </a:xfrm>
          </p:grpSpPr>
          <p:grpSp>
            <p:nvGrpSpPr>
              <p:cNvPr id="118" name="Group 117"/>
              <p:cNvGrpSpPr/>
              <p:nvPr/>
            </p:nvGrpSpPr>
            <p:grpSpPr>
              <a:xfrm>
                <a:off x="-589778" y="5216353"/>
                <a:ext cx="829346" cy="746027"/>
                <a:chOff x="-589778" y="5216353"/>
                <a:chExt cx="829346" cy="746027"/>
              </a:xfrm>
            </p:grpSpPr>
            <p:grpSp>
              <p:nvGrpSpPr>
                <p:cNvPr id="122" name="Group 121"/>
                <p:cNvGrpSpPr/>
                <p:nvPr/>
              </p:nvGrpSpPr>
              <p:grpSpPr>
                <a:xfrm>
                  <a:off x="-514799" y="5216353"/>
                  <a:ext cx="673401" cy="746027"/>
                  <a:chOff x="-514799" y="5216353"/>
                  <a:chExt cx="673401" cy="746027"/>
                </a:xfrm>
              </p:grpSpPr>
              <p:grpSp>
                <p:nvGrpSpPr>
                  <p:cNvPr id="125" name="Group 124"/>
                  <p:cNvGrpSpPr/>
                  <p:nvPr/>
                </p:nvGrpSpPr>
                <p:grpSpPr>
                  <a:xfrm>
                    <a:off x="-514799" y="5216353"/>
                    <a:ext cx="673401" cy="746027"/>
                    <a:chOff x="-514799" y="5216353"/>
                    <a:chExt cx="673401" cy="746027"/>
                  </a:xfrm>
                </p:grpSpPr>
                <p:grpSp>
                  <p:nvGrpSpPr>
                    <p:cNvPr id="127" name="Group 126"/>
                    <p:cNvGrpSpPr/>
                    <p:nvPr/>
                  </p:nvGrpSpPr>
                  <p:grpSpPr>
                    <a:xfrm>
                      <a:off x="-506087" y="5299334"/>
                      <a:ext cx="664689" cy="663046"/>
                      <a:chOff x="-506087" y="5299334"/>
                      <a:chExt cx="664689" cy="663046"/>
                    </a:xfrm>
                  </p:grpSpPr>
                  <p:sp>
                    <p:nvSpPr>
                      <p:cNvPr id="130" name="Oval 129"/>
                      <p:cNvSpPr/>
                      <p:nvPr/>
                    </p:nvSpPr>
                    <p:spPr bwMode="auto">
                      <a:xfrm>
                        <a:off x="-506087" y="529933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1" name="Oval 130"/>
                      <p:cNvSpPr/>
                      <p:nvPr/>
                    </p:nvSpPr>
                    <p:spPr bwMode="auto">
                      <a:xfrm>
                        <a:off x="-439776" y="5367724"/>
                        <a:ext cx="529340" cy="52803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32" name="Oval 131"/>
                      <p:cNvSpPr/>
                      <p:nvPr/>
                    </p:nvSpPr>
                    <p:spPr bwMode="auto">
                      <a:xfrm>
                        <a:off x="-317361" y="5490428"/>
                        <a:ext cx="288786" cy="288072"/>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28" name="Rectangle 17"/>
                    <p:cNvSpPr/>
                    <p:nvPr/>
                  </p:nvSpPr>
                  <p:spPr bwMode="auto">
                    <a:xfrm>
                      <a:off x="-256128" y="5216353"/>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9" name="Rectangle 17"/>
                    <p:cNvSpPr/>
                    <p:nvPr/>
                  </p:nvSpPr>
                  <p:spPr bwMode="auto">
                    <a:xfrm rot="18911358">
                      <a:off x="-514799" y="5330696"/>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26" name="Rectangle 17"/>
                  <p:cNvSpPr/>
                  <p:nvPr/>
                </p:nvSpPr>
                <p:spPr bwMode="auto">
                  <a:xfrm rot="2760026">
                    <a:off x="5926" y="5332865"/>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23" name="Rectangle 17"/>
                <p:cNvSpPr/>
                <p:nvPr/>
              </p:nvSpPr>
              <p:spPr bwMode="auto">
                <a:xfrm rot="5400000">
                  <a:off x="110827" y="55867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4" name="Rectangle 17"/>
                <p:cNvSpPr/>
                <p:nvPr/>
              </p:nvSpPr>
              <p:spPr bwMode="auto">
                <a:xfrm rot="16200000" flipH="1">
                  <a:off x="-630225" y="55892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19" name="Rectangle 17"/>
              <p:cNvSpPr/>
              <p:nvPr/>
            </p:nvSpPr>
            <p:spPr bwMode="auto">
              <a:xfrm rot="10800000" flipH="1">
                <a:off x="-259700" y="5958832"/>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0" name="Rectangle 17"/>
              <p:cNvSpPr/>
              <p:nvPr/>
            </p:nvSpPr>
            <p:spPr bwMode="auto">
              <a:xfrm rot="8180540" flipH="1">
                <a:off x="3382"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21" name="Rectangle 17"/>
              <p:cNvSpPr/>
              <p:nvPr/>
            </p:nvSpPr>
            <p:spPr bwMode="auto">
              <a:xfrm rot="13482327" flipH="1">
                <a:off x="-522283"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102" name="Group 101"/>
            <p:cNvGrpSpPr/>
            <p:nvPr/>
          </p:nvGrpSpPr>
          <p:grpSpPr>
            <a:xfrm rot="20334834">
              <a:off x="-155492" y="4817947"/>
              <a:ext cx="465466" cy="466261"/>
              <a:chOff x="-561490" y="5190566"/>
              <a:chExt cx="829340" cy="830755"/>
            </a:xfrm>
          </p:grpSpPr>
          <p:grpSp>
            <p:nvGrpSpPr>
              <p:cNvPr id="103" name="Group 102"/>
              <p:cNvGrpSpPr/>
              <p:nvPr/>
            </p:nvGrpSpPr>
            <p:grpSpPr>
              <a:xfrm>
                <a:off x="-561490" y="5190566"/>
                <a:ext cx="829340" cy="746044"/>
                <a:chOff x="-561490" y="5190566"/>
                <a:chExt cx="829340" cy="746044"/>
              </a:xfrm>
            </p:grpSpPr>
            <p:grpSp>
              <p:nvGrpSpPr>
                <p:cNvPr id="107" name="Group 106"/>
                <p:cNvGrpSpPr/>
                <p:nvPr/>
              </p:nvGrpSpPr>
              <p:grpSpPr>
                <a:xfrm>
                  <a:off x="-486518" y="5190566"/>
                  <a:ext cx="673395" cy="746044"/>
                  <a:chOff x="-486518" y="5190566"/>
                  <a:chExt cx="673395" cy="746044"/>
                </a:xfrm>
              </p:grpSpPr>
              <p:grpSp>
                <p:nvGrpSpPr>
                  <p:cNvPr id="110" name="Group 109"/>
                  <p:cNvGrpSpPr/>
                  <p:nvPr/>
                </p:nvGrpSpPr>
                <p:grpSpPr>
                  <a:xfrm>
                    <a:off x="-486518" y="5190566"/>
                    <a:ext cx="673395" cy="746044"/>
                    <a:chOff x="-486518" y="5190566"/>
                    <a:chExt cx="673395" cy="746044"/>
                  </a:xfrm>
                </p:grpSpPr>
                <p:grpSp>
                  <p:nvGrpSpPr>
                    <p:cNvPr id="112" name="Group 111"/>
                    <p:cNvGrpSpPr/>
                    <p:nvPr/>
                  </p:nvGrpSpPr>
                  <p:grpSpPr>
                    <a:xfrm>
                      <a:off x="-477812" y="5273564"/>
                      <a:ext cx="664689" cy="663046"/>
                      <a:chOff x="-477812" y="5273564"/>
                      <a:chExt cx="664689" cy="663046"/>
                    </a:xfrm>
                  </p:grpSpPr>
                  <p:sp>
                    <p:nvSpPr>
                      <p:cNvPr id="115" name="Oval 114"/>
                      <p:cNvSpPr/>
                      <p:nvPr/>
                    </p:nvSpPr>
                    <p:spPr bwMode="auto">
                      <a:xfrm>
                        <a:off x="-477812" y="527356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16" name="Oval 115"/>
                      <p:cNvSpPr/>
                      <p:nvPr/>
                    </p:nvSpPr>
                    <p:spPr bwMode="auto">
                      <a:xfrm>
                        <a:off x="-411502" y="5341940"/>
                        <a:ext cx="529343" cy="528031"/>
                      </a:xfrm>
                      <a:prstGeom prst="ellipse">
                        <a:avLst/>
                      </a:prstGeom>
                      <a:solidFill>
                        <a:schemeClr val="bg1"/>
                      </a:solidFill>
                      <a:ln w="19050">
                        <a:solidFill>
                          <a:srgbClr val="748186"/>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17" name="Oval 116"/>
                      <p:cNvSpPr/>
                      <p:nvPr/>
                    </p:nvSpPr>
                    <p:spPr bwMode="auto">
                      <a:xfrm>
                        <a:off x="-289088" y="5464643"/>
                        <a:ext cx="288784" cy="28807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13" name="Rectangle 17"/>
                    <p:cNvSpPr/>
                    <p:nvPr/>
                  </p:nvSpPr>
                  <p:spPr bwMode="auto">
                    <a:xfrm>
                      <a:off x="-227845" y="5190566"/>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14" name="Rectangle 17"/>
                    <p:cNvSpPr/>
                    <p:nvPr/>
                  </p:nvSpPr>
                  <p:spPr bwMode="auto">
                    <a:xfrm rot="18911358">
                      <a:off x="-486518" y="5304897"/>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11" name="Rectangle 17"/>
                  <p:cNvSpPr/>
                  <p:nvPr/>
                </p:nvSpPr>
                <p:spPr bwMode="auto">
                  <a:xfrm rot="2760026">
                    <a:off x="34200" y="5307081"/>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08" name="Rectangle 17"/>
                <p:cNvSpPr/>
                <p:nvPr/>
              </p:nvSpPr>
              <p:spPr bwMode="auto">
                <a:xfrm rot="5400000">
                  <a:off x="139110" y="5560922"/>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9" name="Rectangle 17"/>
                <p:cNvSpPr/>
                <p:nvPr/>
              </p:nvSpPr>
              <p:spPr bwMode="auto">
                <a:xfrm rot="16200000" flipH="1">
                  <a:off x="-601936" y="5563411"/>
                  <a:ext cx="169185"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104" name="Rectangle 17"/>
              <p:cNvSpPr/>
              <p:nvPr/>
            </p:nvSpPr>
            <p:spPr bwMode="auto">
              <a:xfrm rot="10800000" flipH="1">
                <a:off x="-231421" y="5933028"/>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5" name="Rectangle 17"/>
              <p:cNvSpPr/>
              <p:nvPr/>
            </p:nvSpPr>
            <p:spPr bwMode="auto">
              <a:xfrm rot="8180540" flipH="1">
                <a:off x="31663" y="5825824"/>
                <a:ext cx="169186"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106" name="Rectangle 17"/>
              <p:cNvSpPr/>
              <p:nvPr/>
            </p:nvSpPr>
            <p:spPr bwMode="auto">
              <a:xfrm rot="13482327" flipH="1">
                <a:off x="-494002" y="5825808"/>
                <a:ext cx="169183"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sp>
        <p:nvSpPr>
          <p:cNvPr id="136" name="AutoShape 5"/>
          <p:cNvSpPr>
            <a:spLocks noChangeAspect="1" noChangeArrowheads="1" noTextEdit="1"/>
          </p:cNvSpPr>
          <p:nvPr/>
        </p:nvSpPr>
        <p:spPr bwMode="auto">
          <a:xfrm>
            <a:off x="11294192" y="1948093"/>
            <a:ext cx="3248863" cy="369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87" tIns="52144" rIns="104287" bIns="52144"/>
          <a:lstStyle/>
          <a:p>
            <a:endParaRPr lang="de-CH">
              <a:latin typeface="+mj-lt"/>
            </a:endParaRPr>
          </a:p>
        </p:txBody>
      </p:sp>
      <p:pic>
        <p:nvPicPr>
          <p:cNvPr id="55" name="Imagen 54">
            <a:extLst>
              <a:ext uri="{FF2B5EF4-FFF2-40B4-BE49-F238E27FC236}">
                <a16:creationId xmlns:a16="http://schemas.microsoft.com/office/drawing/2014/main" id="{AB91B449-7C1A-437F-8FFA-35222DC701CF}"/>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409955927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11200" y="2818800"/>
            <a:ext cx="4642468" cy="3447979"/>
          </a:xfrm>
        </p:spPr>
        <p:txBody>
          <a:bodyPr>
            <a:normAutofit/>
          </a:bodyPr>
          <a:lstStyle/>
          <a:p>
            <a:pPr>
              <a:spcAft>
                <a:spcPts val="600"/>
              </a:spcAft>
            </a:pPr>
            <a:r>
              <a:rPr lang="en-US" dirty="0" err="1"/>
              <a:t>Unido</a:t>
            </a:r>
            <a:r>
              <a:rPr lang="en-US" dirty="0"/>
              <a:t> a un solo segment corporal</a:t>
            </a:r>
          </a:p>
          <a:p>
            <a:pPr>
              <a:spcAft>
                <a:spcPts val="600"/>
              </a:spcAft>
            </a:pPr>
            <a:r>
              <a:rPr lang="en-US" dirty="0" err="1"/>
              <a:t>Transmite</a:t>
            </a:r>
            <a:r>
              <a:rPr lang="en-US" dirty="0"/>
              <a:t> la fuerza a </a:t>
            </a:r>
            <a:r>
              <a:rPr lang="en-US" dirty="0" err="1"/>
              <a:t>través</a:t>
            </a:r>
            <a:r>
              <a:rPr lang="en-US" dirty="0"/>
              <a:t> de una </a:t>
            </a:r>
            <a:r>
              <a:rPr lang="en-US" dirty="0" err="1"/>
              <a:t>cadena</a:t>
            </a:r>
            <a:r>
              <a:rPr lang="en-US" dirty="0"/>
              <a:t> de movimiento </a:t>
            </a:r>
            <a:r>
              <a:rPr lang="en-US" dirty="0" err="1"/>
              <a:t>mecánica</a:t>
            </a:r>
            <a:r>
              <a:rPr lang="en-US" dirty="0"/>
              <a:t>. </a:t>
            </a:r>
            <a:endParaRPr lang="de-CH" dirty="0"/>
          </a:p>
          <a:p>
            <a:r>
              <a:rPr lang="en-US" dirty="0" err="1"/>
              <a:t>Combinación</a:t>
            </a:r>
            <a:r>
              <a:rPr lang="en-US" dirty="0"/>
              <a:t> con Cintas de marcha, </a:t>
            </a:r>
            <a:r>
              <a:rPr lang="en-US" dirty="0" err="1"/>
              <a:t>sistemas</a:t>
            </a:r>
            <a:r>
              <a:rPr lang="en-US" dirty="0"/>
              <a:t> de </a:t>
            </a:r>
            <a:r>
              <a:rPr lang="en-US" dirty="0" err="1"/>
              <a:t>soporte</a:t>
            </a:r>
            <a:r>
              <a:rPr lang="en-US" dirty="0"/>
              <a:t> de peso, estimulacion </a:t>
            </a:r>
            <a:r>
              <a:rPr lang="en-US" dirty="0" err="1"/>
              <a:t>eléctrica</a:t>
            </a:r>
            <a:r>
              <a:rPr lang="en-US" dirty="0"/>
              <a:t> functional, </a:t>
            </a:r>
            <a:r>
              <a:rPr lang="en-US" dirty="0" err="1"/>
              <a:t>realidad</a:t>
            </a:r>
            <a:r>
              <a:rPr lang="en-US" dirty="0"/>
              <a:t> virtual. </a:t>
            </a:r>
            <a:endParaRPr lang="de-CH" dirty="0"/>
          </a:p>
          <a:p>
            <a:pPr marL="0" indent="0">
              <a:buNone/>
            </a:pP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14</a:t>
            </a:fld>
            <a:endParaRPr lang="de-CH" dirty="0"/>
          </a:p>
        </p:txBody>
      </p:sp>
      <p:sp>
        <p:nvSpPr>
          <p:cNvPr id="2" name="Text Placeholder 1"/>
          <p:cNvSpPr>
            <a:spLocks noGrp="1"/>
          </p:cNvSpPr>
          <p:nvPr>
            <p:ph type="body" sz="quarter" idx="13"/>
          </p:nvPr>
        </p:nvSpPr>
        <p:spPr/>
        <p:txBody>
          <a:bodyPr>
            <a:normAutofit/>
          </a:bodyPr>
          <a:lstStyle/>
          <a:p>
            <a:pPr>
              <a:spcBef>
                <a:spcPts val="600"/>
              </a:spcBef>
            </a:pPr>
            <a:r>
              <a:rPr lang="en-US" dirty="0"/>
              <a:t>“</a:t>
            </a:r>
            <a:r>
              <a:rPr lang="en-US" dirty="0" err="1"/>
              <a:t>Sistemas</a:t>
            </a:r>
            <a:r>
              <a:rPr lang="en-US" dirty="0"/>
              <a:t> </a:t>
            </a:r>
            <a:r>
              <a:rPr lang="en-US" dirty="0" err="1"/>
              <a:t>robóticos</a:t>
            </a:r>
            <a:r>
              <a:rPr lang="en-US" dirty="0"/>
              <a:t> que </a:t>
            </a:r>
            <a:r>
              <a:rPr lang="en-US" dirty="0" err="1"/>
              <a:t>proporcionan</a:t>
            </a:r>
            <a:r>
              <a:rPr lang="en-US" dirty="0"/>
              <a:t> un </a:t>
            </a:r>
            <a:r>
              <a:rPr lang="en-US" dirty="0" err="1"/>
              <a:t>soporte</a:t>
            </a:r>
            <a:r>
              <a:rPr lang="en-US" dirty="0"/>
              <a:t> y </a:t>
            </a:r>
            <a:r>
              <a:rPr lang="en-US" dirty="0" err="1"/>
              <a:t>fuerzas</a:t>
            </a:r>
            <a:r>
              <a:rPr lang="en-US" dirty="0"/>
              <a:t> a los miembros del </a:t>
            </a:r>
            <a:r>
              <a:rPr lang="en-US" dirty="0" err="1"/>
              <a:t>paciente</a:t>
            </a:r>
            <a:r>
              <a:rPr lang="en-US" dirty="0"/>
              <a:t> </a:t>
            </a:r>
            <a:r>
              <a:rPr lang="en-US" dirty="0" err="1"/>
              <a:t>pero</a:t>
            </a:r>
            <a:r>
              <a:rPr lang="en-US" dirty="0"/>
              <a:t> solo en la </a:t>
            </a:r>
            <a:r>
              <a:rPr lang="en-US" dirty="0" err="1"/>
              <a:t>parte</a:t>
            </a:r>
            <a:r>
              <a:rPr lang="en-US" dirty="0"/>
              <a:t> </a:t>
            </a:r>
            <a:r>
              <a:rPr lang="en-US" dirty="0" err="1"/>
              <a:t>más</a:t>
            </a:r>
            <a:r>
              <a:rPr lang="en-US" dirty="0"/>
              <a:t> distal (</a:t>
            </a:r>
            <a:r>
              <a:rPr lang="en-US" dirty="0" err="1"/>
              <a:t>efector</a:t>
            </a:r>
            <a:r>
              <a:rPr lang="en-US" dirty="0"/>
              <a:t> final) que </a:t>
            </a:r>
            <a:r>
              <a:rPr lang="en-US" dirty="0" err="1"/>
              <a:t>está</a:t>
            </a:r>
            <a:r>
              <a:rPr lang="en-US" dirty="0"/>
              <a:t> </a:t>
            </a:r>
            <a:r>
              <a:rPr lang="en-US" dirty="0" err="1"/>
              <a:t>unido</a:t>
            </a:r>
            <a:r>
              <a:rPr lang="en-US" dirty="0"/>
              <a:t> a la </a:t>
            </a:r>
            <a:r>
              <a:rPr lang="en-US" dirty="0" err="1"/>
              <a:t>extremidad</a:t>
            </a:r>
            <a:r>
              <a:rPr lang="en-US" dirty="0"/>
              <a:t> del </a:t>
            </a:r>
            <a:r>
              <a:rPr lang="en-US" dirty="0" err="1"/>
              <a:t>paciente</a:t>
            </a:r>
            <a:r>
              <a:rPr lang="en-US" dirty="0"/>
              <a:t>.”</a:t>
            </a:r>
          </a:p>
          <a:p>
            <a:r>
              <a:rPr lang="en-US" sz="1400" dirty="0" err="1"/>
              <a:t>Maciejasz</a:t>
            </a:r>
            <a:r>
              <a:rPr lang="en-US" sz="1400" dirty="0"/>
              <a:t> et al., 2014</a:t>
            </a:r>
          </a:p>
          <a:p>
            <a:endParaRPr lang="de-CH" dirty="0"/>
          </a:p>
        </p:txBody>
      </p:sp>
      <p:sp>
        <p:nvSpPr>
          <p:cNvPr id="12" name="TextBox 11"/>
          <p:cNvSpPr txBox="1"/>
          <p:nvPr/>
        </p:nvSpPr>
        <p:spPr>
          <a:xfrm>
            <a:off x="5294523" y="5686113"/>
            <a:ext cx="2100255" cy="338554"/>
          </a:xfrm>
          <a:prstGeom prst="rect">
            <a:avLst/>
          </a:prstGeom>
          <a:noFill/>
        </p:spPr>
        <p:txBody>
          <a:bodyPr wrap="none" rtlCol="0">
            <a:spAutoFit/>
          </a:bodyPr>
          <a:lstStyle/>
          <a:p>
            <a:r>
              <a:rPr lang="de-CH" sz="1600" dirty="0">
                <a:latin typeface="HelveticaNeue LT 77 BdCn" panose="020B0706030502030204" pitchFamily="34" charset="0"/>
              </a:rPr>
              <a:t>Miembros superiores</a:t>
            </a:r>
          </a:p>
        </p:txBody>
      </p:sp>
      <p:sp>
        <p:nvSpPr>
          <p:cNvPr id="13" name="TextBox 12"/>
          <p:cNvSpPr txBox="1"/>
          <p:nvPr/>
        </p:nvSpPr>
        <p:spPr>
          <a:xfrm>
            <a:off x="8041717" y="5686113"/>
            <a:ext cx="1986441" cy="338554"/>
          </a:xfrm>
          <a:prstGeom prst="rect">
            <a:avLst/>
          </a:prstGeom>
          <a:noFill/>
        </p:spPr>
        <p:txBody>
          <a:bodyPr wrap="none" rtlCol="0">
            <a:spAutoFit/>
          </a:bodyPr>
          <a:lstStyle/>
          <a:p>
            <a:r>
              <a:rPr lang="de-CH" sz="1600" dirty="0">
                <a:latin typeface="HelveticaNeue LT 77 BdCn" panose="020B0706030502030204" pitchFamily="34" charset="0"/>
              </a:rPr>
              <a:t>Miembros inferiores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4456" y="2609109"/>
            <a:ext cx="2076740" cy="3077004"/>
          </a:xfrm>
          <a:prstGeom prst="rect">
            <a:avLst/>
          </a:prstGeom>
        </p:spPr>
      </p:pic>
      <p:grpSp>
        <p:nvGrpSpPr>
          <p:cNvPr id="68" name="Group 67"/>
          <p:cNvGrpSpPr/>
          <p:nvPr/>
        </p:nvGrpSpPr>
        <p:grpSpPr>
          <a:xfrm>
            <a:off x="5490369" y="2552528"/>
            <a:ext cx="2232248" cy="2899176"/>
            <a:chOff x="5490369" y="2552528"/>
            <a:chExt cx="2232248" cy="2899176"/>
          </a:xfrm>
        </p:grpSpPr>
        <p:grpSp>
          <p:nvGrpSpPr>
            <p:cNvPr id="66" name="Group 65"/>
            <p:cNvGrpSpPr/>
            <p:nvPr/>
          </p:nvGrpSpPr>
          <p:grpSpPr>
            <a:xfrm>
              <a:off x="5490369" y="2552528"/>
              <a:ext cx="2232248" cy="2899176"/>
              <a:chOff x="5490369" y="2552528"/>
              <a:chExt cx="2232248" cy="2899176"/>
            </a:xfrm>
          </p:grpSpPr>
          <p:grpSp>
            <p:nvGrpSpPr>
              <p:cNvPr id="20" name="Group 19"/>
              <p:cNvGrpSpPr/>
              <p:nvPr/>
            </p:nvGrpSpPr>
            <p:grpSpPr>
              <a:xfrm>
                <a:off x="5490369" y="2552528"/>
                <a:ext cx="2081004" cy="2899176"/>
                <a:chOff x="5490369" y="2552528"/>
                <a:chExt cx="2081004" cy="2899176"/>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0369" y="2552528"/>
                  <a:ext cx="2081004" cy="2899176"/>
                </a:xfrm>
                <a:prstGeom prst="rect">
                  <a:avLst/>
                </a:prstGeom>
              </p:spPr>
            </p:pic>
            <p:cxnSp>
              <p:nvCxnSpPr>
                <p:cNvPr id="16" name="Straight Connector 15"/>
                <p:cNvCxnSpPr>
                  <a:stCxn id="21" idx="2"/>
                  <a:endCxn id="39" idx="5"/>
                </p:cNvCxnSpPr>
                <p:nvPr/>
              </p:nvCxnSpPr>
              <p:spPr bwMode="auto">
                <a:xfrm flipV="1">
                  <a:off x="7087285" y="4482792"/>
                  <a:ext cx="358410" cy="292997"/>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5" name="Group 64"/>
              <p:cNvGrpSpPr/>
              <p:nvPr/>
            </p:nvGrpSpPr>
            <p:grpSpPr>
              <a:xfrm>
                <a:off x="6891078" y="4367758"/>
                <a:ext cx="831539" cy="516124"/>
                <a:chOff x="6891078" y="4367758"/>
                <a:chExt cx="831539" cy="516124"/>
              </a:xfrm>
            </p:grpSpPr>
            <p:cxnSp>
              <p:nvCxnSpPr>
                <p:cNvPr id="9" name="Straight Connector 8"/>
                <p:cNvCxnSpPr>
                  <a:stCxn id="18" idx="2"/>
                  <a:endCxn id="39" idx="1"/>
                </p:cNvCxnSpPr>
                <p:nvPr/>
              </p:nvCxnSpPr>
              <p:spPr bwMode="auto">
                <a:xfrm flipV="1">
                  <a:off x="6998786" y="4387495"/>
                  <a:ext cx="345075" cy="30172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rc 17"/>
                <p:cNvSpPr/>
                <p:nvPr/>
              </p:nvSpPr>
              <p:spPr bwMode="auto">
                <a:xfrm rot="14013327">
                  <a:off x="6942494" y="4651177"/>
                  <a:ext cx="89130" cy="191962"/>
                </a:xfrm>
                <a:prstGeom prst="arc">
                  <a:avLst>
                    <a:gd name="adj1" fmla="val 15765406"/>
                    <a:gd name="adj2" fmla="val 287320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Arc 20"/>
                <p:cNvSpPr/>
                <p:nvPr/>
              </p:nvSpPr>
              <p:spPr bwMode="auto">
                <a:xfrm rot="14013327">
                  <a:off x="7044400" y="4722917"/>
                  <a:ext cx="73074" cy="200805"/>
                </a:xfrm>
                <a:prstGeom prst="arc">
                  <a:avLst>
                    <a:gd name="adj1" fmla="val 15765406"/>
                    <a:gd name="adj2" fmla="val 2643086"/>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23" name="Straight Connector 22"/>
                <p:cNvCxnSpPr/>
                <p:nvPr/>
              </p:nvCxnSpPr>
              <p:spPr bwMode="auto">
                <a:xfrm>
                  <a:off x="6907513" y="4806181"/>
                  <a:ext cx="92265" cy="7770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flipV="1">
                  <a:off x="7146553" y="4539626"/>
                  <a:ext cx="310999" cy="257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a:stCxn id="21" idx="2"/>
                </p:cNvCxnSpPr>
                <p:nvPr/>
              </p:nvCxnSpPr>
              <p:spPr bwMode="auto">
                <a:xfrm>
                  <a:off x="7087285" y="4775789"/>
                  <a:ext cx="73134" cy="2719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a:endCxn id="21" idx="2"/>
                </p:cNvCxnSpPr>
                <p:nvPr/>
              </p:nvCxnSpPr>
              <p:spPr bwMode="auto">
                <a:xfrm>
                  <a:off x="7004302" y="4695028"/>
                  <a:ext cx="82983" cy="8076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4" name="Group 63"/>
                <p:cNvGrpSpPr/>
                <p:nvPr/>
              </p:nvGrpSpPr>
              <p:grpSpPr>
                <a:xfrm>
                  <a:off x="7322770" y="4367758"/>
                  <a:ext cx="399847" cy="213370"/>
                  <a:chOff x="7322770" y="4367758"/>
                  <a:chExt cx="399847" cy="213370"/>
                </a:xfrm>
              </p:grpSpPr>
              <p:sp>
                <p:nvSpPr>
                  <p:cNvPr id="39" name="Oval 38"/>
                  <p:cNvSpPr/>
                  <p:nvPr/>
                </p:nvSpPr>
                <p:spPr bwMode="auto">
                  <a:xfrm>
                    <a:off x="7322770" y="4367758"/>
                    <a:ext cx="144016" cy="134771"/>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44" name="Straight Connector 43"/>
                  <p:cNvCxnSpPr>
                    <a:stCxn id="39" idx="0"/>
                  </p:cNvCxnSpPr>
                  <p:nvPr/>
                </p:nvCxnSpPr>
                <p:spPr bwMode="auto">
                  <a:xfrm>
                    <a:off x="7394778" y="4367758"/>
                    <a:ext cx="32783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a:stCxn id="39" idx="4"/>
                  </p:cNvCxnSpPr>
                  <p:nvPr/>
                </p:nvCxnSpPr>
                <p:spPr bwMode="auto">
                  <a:xfrm>
                    <a:off x="7394778" y="4502529"/>
                    <a:ext cx="327839" cy="4026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Connector 49"/>
                  <p:cNvCxnSpPr/>
                  <p:nvPr/>
                </p:nvCxnSpPr>
                <p:spPr bwMode="auto">
                  <a:xfrm>
                    <a:off x="7434585" y="4515796"/>
                    <a:ext cx="24640" cy="2699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Connector 53"/>
                  <p:cNvCxnSpPr/>
                  <p:nvPr/>
                </p:nvCxnSpPr>
                <p:spPr bwMode="auto">
                  <a:xfrm>
                    <a:off x="7446905" y="4539626"/>
                    <a:ext cx="275712" cy="4150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sp>
          <p:nvSpPr>
            <p:cNvPr id="67" name="Rectangle 66"/>
            <p:cNvSpPr/>
            <p:nvPr/>
          </p:nvSpPr>
          <p:spPr bwMode="auto">
            <a:xfrm>
              <a:off x="7009680" y="4638848"/>
              <a:ext cx="144017" cy="126777"/>
            </a:xfrm>
            <a:custGeom>
              <a:avLst/>
              <a:gdLst>
                <a:gd name="connsiteX0" fmla="*/ 0 w 144016"/>
                <a:gd name="connsiteY0" fmla="*/ 0 h 72008"/>
                <a:gd name="connsiteX1" fmla="*/ 144016 w 144016"/>
                <a:gd name="connsiteY1" fmla="*/ 0 h 72008"/>
                <a:gd name="connsiteX2" fmla="*/ 144016 w 144016"/>
                <a:gd name="connsiteY2" fmla="*/ 72008 h 72008"/>
                <a:gd name="connsiteX3" fmla="*/ 0 w 144016"/>
                <a:gd name="connsiteY3" fmla="*/ 72008 h 72008"/>
                <a:gd name="connsiteX4" fmla="*/ 0 w 144016"/>
                <a:gd name="connsiteY4" fmla="*/ 0 h 72008"/>
                <a:gd name="connsiteX0" fmla="*/ 0 w 144016"/>
                <a:gd name="connsiteY0" fmla="*/ 0 h 112489"/>
                <a:gd name="connsiteX1" fmla="*/ 144016 w 144016"/>
                <a:gd name="connsiteY1" fmla="*/ 0 h 112489"/>
                <a:gd name="connsiteX2" fmla="*/ 82103 w 144016"/>
                <a:gd name="connsiteY2" fmla="*/ 112489 h 112489"/>
                <a:gd name="connsiteX3" fmla="*/ 0 w 144016"/>
                <a:gd name="connsiteY3" fmla="*/ 72008 h 112489"/>
                <a:gd name="connsiteX4" fmla="*/ 0 w 144016"/>
                <a:gd name="connsiteY4" fmla="*/ 0 h 112489"/>
                <a:gd name="connsiteX0" fmla="*/ 0 w 151160"/>
                <a:gd name="connsiteY0" fmla="*/ 0 h 112489"/>
                <a:gd name="connsiteX1" fmla="*/ 151160 w 151160"/>
                <a:gd name="connsiteY1" fmla="*/ 50006 h 112489"/>
                <a:gd name="connsiteX2" fmla="*/ 82103 w 151160"/>
                <a:gd name="connsiteY2" fmla="*/ 112489 h 112489"/>
                <a:gd name="connsiteX3" fmla="*/ 0 w 151160"/>
                <a:gd name="connsiteY3" fmla="*/ 72008 h 112489"/>
                <a:gd name="connsiteX4" fmla="*/ 0 w 151160"/>
                <a:gd name="connsiteY4" fmla="*/ 0 h 112489"/>
                <a:gd name="connsiteX0" fmla="*/ 71437 w 151160"/>
                <a:gd name="connsiteY0" fmla="*/ 0 h 129158"/>
                <a:gd name="connsiteX1" fmla="*/ 151160 w 151160"/>
                <a:gd name="connsiteY1" fmla="*/ 66675 h 129158"/>
                <a:gd name="connsiteX2" fmla="*/ 82103 w 151160"/>
                <a:gd name="connsiteY2" fmla="*/ 129158 h 129158"/>
                <a:gd name="connsiteX3" fmla="*/ 0 w 151160"/>
                <a:gd name="connsiteY3" fmla="*/ 88677 h 129158"/>
                <a:gd name="connsiteX4" fmla="*/ 71437 w 151160"/>
                <a:gd name="connsiteY4" fmla="*/ 0 h 129158"/>
                <a:gd name="connsiteX0" fmla="*/ 66675 w 146398"/>
                <a:gd name="connsiteY0" fmla="*/ 0 h 129158"/>
                <a:gd name="connsiteX1" fmla="*/ 146398 w 146398"/>
                <a:gd name="connsiteY1" fmla="*/ 66675 h 129158"/>
                <a:gd name="connsiteX2" fmla="*/ 77341 w 146398"/>
                <a:gd name="connsiteY2" fmla="*/ 129158 h 129158"/>
                <a:gd name="connsiteX3" fmla="*/ 0 w 146398"/>
                <a:gd name="connsiteY3" fmla="*/ 52959 h 129158"/>
                <a:gd name="connsiteX4" fmla="*/ 66675 w 146398"/>
                <a:gd name="connsiteY4" fmla="*/ 0 h 129158"/>
                <a:gd name="connsiteX0" fmla="*/ 64294 w 144017"/>
                <a:gd name="connsiteY0" fmla="*/ 0 h 129158"/>
                <a:gd name="connsiteX1" fmla="*/ 144017 w 144017"/>
                <a:gd name="connsiteY1" fmla="*/ 66675 h 129158"/>
                <a:gd name="connsiteX2" fmla="*/ 74960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66675 h 129158"/>
                <a:gd name="connsiteX2" fmla="*/ 70197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66675 h 129158"/>
                <a:gd name="connsiteX2" fmla="*/ 72579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71438 h 129158"/>
                <a:gd name="connsiteX2" fmla="*/ 72579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71438 h 129158"/>
                <a:gd name="connsiteX2" fmla="*/ 72579 w 144017"/>
                <a:gd name="connsiteY2" fmla="*/ 129158 h 129158"/>
                <a:gd name="connsiteX3" fmla="*/ 0 w 144017"/>
                <a:gd name="connsiteY3" fmla="*/ 55341 h 129158"/>
                <a:gd name="connsiteX4" fmla="*/ 64294 w 144017"/>
                <a:gd name="connsiteY4" fmla="*/ 0 h 129158"/>
                <a:gd name="connsiteX0" fmla="*/ 64294 w 144017"/>
                <a:gd name="connsiteY0" fmla="*/ 0 h 126777"/>
                <a:gd name="connsiteX1" fmla="*/ 144017 w 144017"/>
                <a:gd name="connsiteY1" fmla="*/ 69057 h 126777"/>
                <a:gd name="connsiteX2" fmla="*/ 72579 w 144017"/>
                <a:gd name="connsiteY2" fmla="*/ 126777 h 126777"/>
                <a:gd name="connsiteX3" fmla="*/ 0 w 144017"/>
                <a:gd name="connsiteY3" fmla="*/ 52960 h 126777"/>
                <a:gd name="connsiteX4" fmla="*/ 64294 w 144017"/>
                <a:gd name="connsiteY4" fmla="*/ 0 h 12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7" h="126777">
                  <a:moveTo>
                    <a:pt x="64294" y="0"/>
                  </a:moveTo>
                  <a:lnTo>
                    <a:pt x="144017" y="69057"/>
                  </a:lnTo>
                  <a:lnTo>
                    <a:pt x="72579" y="126777"/>
                  </a:lnTo>
                  <a:lnTo>
                    <a:pt x="0" y="52960"/>
                  </a:lnTo>
                  <a:lnTo>
                    <a:pt x="64294" y="0"/>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32" name="Title 6"/>
          <p:cNvSpPr txBox="1">
            <a:spLocks/>
          </p:cNvSpPr>
          <p:nvPr/>
        </p:nvSpPr>
        <p:spPr bwMode="auto">
          <a:xfrm>
            <a:off x="1325989" y="164234"/>
            <a:ext cx="5080857" cy="1107996"/>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eaLnBrk="1" fontAlgn="base" hangingPunct="1">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eaLnBrk="1" fontAlgn="base" hangingPunct="1">
              <a:spcBef>
                <a:spcPct val="0"/>
              </a:spcBef>
              <a:spcAft>
                <a:spcPct val="0"/>
              </a:spcAft>
              <a:defRPr sz="2702" b="1">
                <a:solidFill>
                  <a:schemeClr val="tx1"/>
                </a:solidFill>
                <a:latin typeface="Arial" pitchFamily="34" charset="0"/>
              </a:defRPr>
            </a:lvl2pPr>
            <a:lvl3pPr algn="l" rtl="0" eaLnBrk="1" fontAlgn="base" hangingPunct="1">
              <a:spcBef>
                <a:spcPct val="0"/>
              </a:spcBef>
              <a:spcAft>
                <a:spcPct val="0"/>
              </a:spcAft>
              <a:defRPr sz="2702" b="1">
                <a:solidFill>
                  <a:schemeClr val="tx1"/>
                </a:solidFill>
                <a:latin typeface="Arial" pitchFamily="34" charset="0"/>
              </a:defRPr>
            </a:lvl3pPr>
            <a:lvl4pPr algn="l" rtl="0" eaLnBrk="1" fontAlgn="base" hangingPunct="1">
              <a:spcBef>
                <a:spcPct val="0"/>
              </a:spcBef>
              <a:spcAft>
                <a:spcPct val="0"/>
              </a:spcAft>
              <a:defRPr sz="2702" b="1">
                <a:solidFill>
                  <a:schemeClr val="tx1"/>
                </a:solidFill>
                <a:latin typeface="Arial" pitchFamily="34" charset="0"/>
              </a:defRPr>
            </a:lvl4pPr>
            <a:lvl5pPr algn="l" rtl="0" eaLnBrk="1" fontAlgn="base" hangingPunct="1">
              <a:spcBef>
                <a:spcPct val="0"/>
              </a:spcBef>
              <a:spcAft>
                <a:spcPct val="0"/>
              </a:spcAft>
              <a:defRPr sz="2702" b="1">
                <a:solidFill>
                  <a:schemeClr val="tx1"/>
                </a:solidFill>
                <a:latin typeface="Arial" pitchFamily="34" charset="0"/>
              </a:defRPr>
            </a:lvl5pPr>
            <a:lvl6pPr marL="411782" algn="l" rtl="0" eaLnBrk="1" fontAlgn="base" hangingPunct="1">
              <a:spcBef>
                <a:spcPct val="0"/>
              </a:spcBef>
              <a:spcAft>
                <a:spcPct val="0"/>
              </a:spcAft>
              <a:defRPr sz="2702" b="1">
                <a:solidFill>
                  <a:schemeClr val="tx1"/>
                </a:solidFill>
                <a:latin typeface="Arial" pitchFamily="34" charset="0"/>
              </a:defRPr>
            </a:lvl6pPr>
            <a:lvl7pPr marL="823563" algn="l" rtl="0" eaLnBrk="1" fontAlgn="base" hangingPunct="1">
              <a:spcBef>
                <a:spcPct val="0"/>
              </a:spcBef>
              <a:spcAft>
                <a:spcPct val="0"/>
              </a:spcAft>
              <a:defRPr sz="2702" b="1">
                <a:solidFill>
                  <a:schemeClr val="tx1"/>
                </a:solidFill>
                <a:latin typeface="Arial" pitchFamily="34" charset="0"/>
              </a:defRPr>
            </a:lvl7pPr>
            <a:lvl8pPr marL="1235344" algn="l" rtl="0" eaLnBrk="1" fontAlgn="base" hangingPunct="1">
              <a:spcBef>
                <a:spcPct val="0"/>
              </a:spcBef>
              <a:spcAft>
                <a:spcPct val="0"/>
              </a:spcAft>
              <a:defRPr sz="2702" b="1">
                <a:solidFill>
                  <a:schemeClr val="tx1"/>
                </a:solidFill>
                <a:latin typeface="Arial" pitchFamily="34" charset="0"/>
              </a:defRPr>
            </a:lvl8pPr>
            <a:lvl9pPr marL="1647126" algn="l" rtl="0" eaLnBrk="1" fontAlgn="base" hangingPunct="1">
              <a:spcBef>
                <a:spcPct val="0"/>
              </a:spcBef>
              <a:spcAft>
                <a:spcPct val="0"/>
              </a:spcAft>
              <a:defRPr sz="2702" b="1">
                <a:solidFill>
                  <a:schemeClr val="tx1"/>
                </a:solidFill>
                <a:latin typeface="Arial" pitchFamily="34" charset="0"/>
              </a:defRPr>
            </a:lvl9pPr>
          </a:lstStyle>
          <a:p>
            <a:r>
              <a:rPr lang="de-CH" kern="0" dirty="0"/>
              <a:t>Terapia robótica: </a:t>
            </a:r>
            <a:r>
              <a:rPr lang="de-CH" kern="0" dirty="0">
                <a:solidFill>
                  <a:srgbClr val="595959"/>
                </a:solidFill>
              </a:rPr>
              <a:t>Sistemas de efector final</a:t>
            </a:r>
          </a:p>
        </p:txBody>
      </p:sp>
      <p:grpSp>
        <p:nvGrpSpPr>
          <p:cNvPr id="34" name="Group 33"/>
          <p:cNvGrpSpPr/>
          <p:nvPr/>
        </p:nvGrpSpPr>
        <p:grpSpPr>
          <a:xfrm>
            <a:off x="478502" y="208764"/>
            <a:ext cx="669303" cy="914346"/>
            <a:chOff x="-589778" y="4817947"/>
            <a:chExt cx="899752" cy="1229179"/>
          </a:xfrm>
        </p:grpSpPr>
        <p:grpSp>
          <p:nvGrpSpPr>
            <p:cNvPr id="35" name="Group 34"/>
            <p:cNvGrpSpPr/>
            <p:nvPr/>
          </p:nvGrpSpPr>
          <p:grpSpPr>
            <a:xfrm>
              <a:off x="-589778" y="5216353"/>
              <a:ext cx="829346" cy="830773"/>
              <a:chOff x="-589778" y="5216353"/>
              <a:chExt cx="829346" cy="830773"/>
            </a:xfrm>
          </p:grpSpPr>
          <p:grpSp>
            <p:nvGrpSpPr>
              <p:cNvPr id="57" name="Group 56"/>
              <p:cNvGrpSpPr/>
              <p:nvPr/>
            </p:nvGrpSpPr>
            <p:grpSpPr>
              <a:xfrm>
                <a:off x="-589778" y="5216353"/>
                <a:ext cx="829346" cy="746027"/>
                <a:chOff x="-589778" y="5216353"/>
                <a:chExt cx="829346" cy="746027"/>
              </a:xfrm>
            </p:grpSpPr>
            <p:grpSp>
              <p:nvGrpSpPr>
                <p:cNvPr id="61" name="Group 60"/>
                <p:cNvGrpSpPr/>
                <p:nvPr/>
              </p:nvGrpSpPr>
              <p:grpSpPr>
                <a:xfrm>
                  <a:off x="-514799" y="5216353"/>
                  <a:ext cx="673401" cy="746027"/>
                  <a:chOff x="-514799" y="5216353"/>
                  <a:chExt cx="673401" cy="746027"/>
                </a:xfrm>
              </p:grpSpPr>
              <p:grpSp>
                <p:nvGrpSpPr>
                  <p:cNvPr id="69" name="Group 68"/>
                  <p:cNvGrpSpPr/>
                  <p:nvPr/>
                </p:nvGrpSpPr>
                <p:grpSpPr>
                  <a:xfrm>
                    <a:off x="-514799" y="5216353"/>
                    <a:ext cx="673401" cy="746027"/>
                    <a:chOff x="-514799" y="5216353"/>
                    <a:chExt cx="673401" cy="746027"/>
                  </a:xfrm>
                </p:grpSpPr>
                <p:grpSp>
                  <p:nvGrpSpPr>
                    <p:cNvPr id="71" name="Group 70"/>
                    <p:cNvGrpSpPr/>
                    <p:nvPr/>
                  </p:nvGrpSpPr>
                  <p:grpSpPr>
                    <a:xfrm>
                      <a:off x="-506087" y="5299334"/>
                      <a:ext cx="664689" cy="663046"/>
                      <a:chOff x="-506087" y="5299334"/>
                      <a:chExt cx="664689" cy="663046"/>
                    </a:xfrm>
                  </p:grpSpPr>
                  <p:sp>
                    <p:nvSpPr>
                      <p:cNvPr id="74" name="Oval 73"/>
                      <p:cNvSpPr/>
                      <p:nvPr/>
                    </p:nvSpPr>
                    <p:spPr bwMode="auto">
                      <a:xfrm>
                        <a:off x="-506087" y="529933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5" name="Oval 74"/>
                      <p:cNvSpPr/>
                      <p:nvPr/>
                    </p:nvSpPr>
                    <p:spPr bwMode="auto">
                      <a:xfrm>
                        <a:off x="-439776" y="5367724"/>
                        <a:ext cx="529340" cy="52803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6" name="Oval 75"/>
                      <p:cNvSpPr/>
                      <p:nvPr/>
                    </p:nvSpPr>
                    <p:spPr bwMode="auto">
                      <a:xfrm>
                        <a:off x="-317361" y="5490428"/>
                        <a:ext cx="288786" cy="288072"/>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2" name="Rectangle 17"/>
                    <p:cNvSpPr/>
                    <p:nvPr/>
                  </p:nvSpPr>
                  <p:spPr bwMode="auto">
                    <a:xfrm>
                      <a:off x="-256128" y="5216353"/>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3" name="Rectangle 17"/>
                    <p:cNvSpPr/>
                    <p:nvPr/>
                  </p:nvSpPr>
                  <p:spPr bwMode="auto">
                    <a:xfrm rot="18911358">
                      <a:off x="-514799" y="5330696"/>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0" name="Rectangle 17"/>
                  <p:cNvSpPr/>
                  <p:nvPr/>
                </p:nvSpPr>
                <p:spPr bwMode="auto">
                  <a:xfrm rot="2760026">
                    <a:off x="5926" y="5332865"/>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2" name="Rectangle 17"/>
                <p:cNvSpPr/>
                <p:nvPr/>
              </p:nvSpPr>
              <p:spPr bwMode="auto">
                <a:xfrm rot="5400000">
                  <a:off x="110827" y="55867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3" name="Rectangle 17"/>
                <p:cNvSpPr/>
                <p:nvPr/>
              </p:nvSpPr>
              <p:spPr bwMode="auto">
                <a:xfrm rot="16200000" flipH="1">
                  <a:off x="-630225" y="55892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58" name="Rectangle 17"/>
              <p:cNvSpPr/>
              <p:nvPr/>
            </p:nvSpPr>
            <p:spPr bwMode="auto">
              <a:xfrm rot="10800000" flipH="1">
                <a:off x="-259700" y="5958832"/>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9" name="Rectangle 17"/>
              <p:cNvSpPr/>
              <p:nvPr/>
            </p:nvSpPr>
            <p:spPr bwMode="auto">
              <a:xfrm rot="8180540" flipH="1">
                <a:off x="3382"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0" name="Rectangle 17"/>
              <p:cNvSpPr/>
              <p:nvPr/>
            </p:nvSpPr>
            <p:spPr bwMode="auto">
              <a:xfrm rot="13482327" flipH="1">
                <a:off x="-522283"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36" name="Group 35"/>
            <p:cNvGrpSpPr/>
            <p:nvPr/>
          </p:nvGrpSpPr>
          <p:grpSpPr>
            <a:xfrm rot="20334834">
              <a:off x="-155492" y="4817947"/>
              <a:ext cx="465466" cy="466261"/>
              <a:chOff x="-561490" y="5190566"/>
              <a:chExt cx="829340" cy="830755"/>
            </a:xfrm>
          </p:grpSpPr>
          <p:grpSp>
            <p:nvGrpSpPr>
              <p:cNvPr id="37" name="Group 36"/>
              <p:cNvGrpSpPr/>
              <p:nvPr/>
            </p:nvGrpSpPr>
            <p:grpSpPr>
              <a:xfrm>
                <a:off x="-561490" y="5190566"/>
                <a:ext cx="829340" cy="746044"/>
                <a:chOff x="-561490" y="5190566"/>
                <a:chExt cx="829340" cy="746044"/>
              </a:xfrm>
            </p:grpSpPr>
            <p:grpSp>
              <p:nvGrpSpPr>
                <p:cNvPr id="42" name="Group 41"/>
                <p:cNvGrpSpPr/>
                <p:nvPr/>
              </p:nvGrpSpPr>
              <p:grpSpPr>
                <a:xfrm>
                  <a:off x="-486518" y="5190566"/>
                  <a:ext cx="673395" cy="746044"/>
                  <a:chOff x="-486518" y="5190566"/>
                  <a:chExt cx="673395" cy="746044"/>
                </a:xfrm>
              </p:grpSpPr>
              <p:grpSp>
                <p:nvGrpSpPr>
                  <p:cNvPr id="47" name="Group 46"/>
                  <p:cNvGrpSpPr/>
                  <p:nvPr/>
                </p:nvGrpSpPr>
                <p:grpSpPr>
                  <a:xfrm>
                    <a:off x="-486518" y="5190566"/>
                    <a:ext cx="673395" cy="746044"/>
                    <a:chOff x="-486518" y="5190566"/>
                    <a:chExt cx="673395" cy="746044"/>
                  </a:xfrm>
                </p:grpSpPr>
                <p:grpSp>
                  <p:nvGrpSpPr>
                    <p:cNvPr id="49" name="Group 48"/>
                    <p:cNvGrpSpPr/>
                    <p:nvPr/>
                  </p:nvGrpSpPr>
                  <p:grpSpPr>
                    <a:xfrm>
                      <a:off x="-477812" y="5273564"/>
                      <a:ext cx="664689" cy="663046"/>
                      <a:chOff x="-477812" y="5273564"/>
                      <a:chExt cx="664689" cy="663046"/>
                    </a:xfrm>
                  </p:grpSpPr>
                  <p:sp>
                    <p:nvSpPr>
                      <p:cNvPr id="53" name="Oval 52"/>
                      <p:cNvSpPr/>
                      <p:nvPr/>
                    </p:nvSpPr>
                    <p:spPr bwMode="auto">
                      <a:xfrm>
                        <a:off x="-477812" y="527356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5" name="Oval 54"/>
                      <p:cNvSpPr/>
                      <p:nvPr/>
                    </p:nvSpPr>
                    <p:spPr bwMode="auto">
                      <a:xfrm>
                        <a:off x="-411502" y="5341940"/>
                        <a:ext cx="529343" cy="528031"/>
                      </a:xfrm>
                      <a:prstGeom prst="ellipse">
                        <a:avLst/>
                      </a:prstGeom>
                      <a:solidFill>
                        <a:schemeClr val="bg1"/>
                      </a:solidFill>
                      <a:ln w="19050">
                        <a:solidFill>
                          <a:srgbClr val="748186"/>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6" name="Oval 55"/>
                      <p:cNvSpPr/>
                      <p:nvPr/>
                    </p:nvSpPr>
                    <p:spPr bwMode="auto">
                      <a:xfrm>
                        <a:off x="-289088" y="5464643"/>
                        <a:ext cx="288784" cy="28807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51" name="Rectangle 17"/>
                    <p:cNvSpPr/>
                    <p:nvPr/>
                  </p:nvSpPr>
                  <p:spPr bwMode="auto">
                    <a:xfrm>
                      <a:off x="-227845" y="5190566"/>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2" name="Rectangle 17"/>
                    <p:cNvSpPr/>
                    <p:nvPr/>
                  </p:nvSpPr>
                  <p:spPr bwMode="auto">
                    <a:xfrm rot="18911358">
                      <a:off x="-486518" y="5304897"/>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48" name="Rectangle 17"/>
                  <p:cNvSpPr/>
                  <p:nvPr/>
                </p:nvSpPr>
                <p:spPr bwMode="auto">
                  <a:xfrm rot="2760026">
                    <a:off x="34200" y="5307081"/>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43" name="Rectangle 17"/>
                <p:cNvSpPr/>
                <p:nvPr/>
              </p:nvSpPr>
              <p:spPr bwMode="auto">
                <a:xfrm rot="5400000">
                  <a:off x="139110" y="5560922"/>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5" name="Rectangle 17"/>
                <p:cNvSpPr/>
                <p:nvPr/>
              </p:nvSpPr>
              <p:spPr bwMode="auto">
                <a:xfrm rot="16200000" flipH="1">
                  <a:off x="-601936" y="5563411"/>
                  <a:ext cx="169185"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38" name="Rectangle 17"/>
              <p:cNvSpPr/>
              <p:nvPr/>
            </p:nvSpPr>
            <p:spPr bwMode="auto">
              <a:xfrm rot="10800000" flipH="1">
                <a:off x="-231421" y="5933028"/>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0" name="Rectangle 17"/>
              <p:cNvSpPr/>
              <p:nvPr/>
            </p:nvSpPr>
            <p:spPr bwMode="auto">
              <a:xfrm rot="8180540" flipH="1">
                <a:off x="31663" y="5825824"/>
                <a:ext cx="169186"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1" name="Rectangle 17"/>
              <p:cNvSpPr/>
              <p:nvPr/>
            </p:nvSpPr>
            <p:spPr bwMode="auto">
              <a:xfrm rot="13482327" flipH="1">
                <a:off x="-494002" y="5825808"/>
                <a:ext cx="169183"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pic>
        <p:nvPicPr>
          <p:cNvPr id="77" name="Imagen 76">
            <a:extLst>
              <a:ext uri="{FF2B5EF4-FFF2-40B4-BE49-F238E27FC236}">
                <a16:creationId xmlns:a16="http://schemas.microsoft.com/office/drawing/2014/main" id="{FC9E93AC-14C1-487E-A11C-1E25AA3B249F}"/>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302543437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332843" y="136669"/>
            <a:ext cx="5423998" cy="1107996"/>
          </a:xfrm>
        </p:spPr>
        <p:txBody>
          <a:bodyPr/>
          <a:lstStyle/>
          <a:p>
            <a:r>
              <a:rPr lang="de-CH" dirty="0"/>
              <a:t>Exoesqueletos </a:t>
            </a:r>
            <a:r>
              <a:rPr lang="de-CH" dirty="0">
                <a:solidFill>
                  <a:srgbClr val="424B51"/>
                </a:solidFill>
              </a:rPr>
              <a:t>vs.</a:t>
            </a:r>
            <a:r>
              <a:rPr lang="de-CH" dirty="0"/>
              <a:t> Sistemas efector final</a:t>
            </a:r>
          </a:p>
        </p:txBody>
      </p:sp>
      <p:sp>
        <p:nvSpPr>
          <p:cNvPr id="9"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7" name="Slide Number Placeholder 6"/>
          <p:cNvSpPr>
            <a:spLocks noGrp="1"/>
          </p:cNvSpPr>
          <p:nvPr>
            <p:ph type="sldNum" sz="quarter" idx="12"/>
          </p:nvPr>
        </p:nvSpPr>
        <p:spPr/>
        <p:txBody>
          <a:bodyPr/>
          <a:lstStyle/>
          <a:p>
            <a:fld id="{9F8E3E85-A5F1-45AC-BC8E-CB7307177C38}" type="slidenum">
              <a:rPr lang="de-CH" smtClean="0"/>
              <a:pPr/>
              <a:t>15</a:t>
            </a:fld>
            <a:endParaRPr lang="de-CH" dirty="0"/>
          </a:p>
        </p:txBody>
      </p:sp>
      <p:grpSp>
        <p:nvGrpSpPr>
          <p:cNvPr id="11" name="Group 10"/>
          <p:cNvGrpSpPr/>
          <p:nvPr/>
        </p:nvGrpSpPr>
        <p:grpSpPr>
          <a:xfrm>
            <a:off x="89770" y="2536471"/>
            <a:ext cx="1705771" cy="2124090"/>
            <a:chOff x="5448389" y="3128886"/>
            <a:chExt cx="1972803" cy="2456608"/>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1240"/>
            <a:stretch/>
          </p:blipFill>
          <p:spPr>
            <a:xfrm>
              <a:off x="5448389" y="3128886"/>
              <a:ext cx="1972803" cy="2456608"/>
            </a:xfrm>
            <a:prstGeom prst="rect">
              <a:avLst/>
            </a:prstGeom>
          </p:spPr>
        </p:pic>
        <p:grpSp>
          <p:nvGrpSpPr>
            <p:cNvPr id="13" name="Group 12"/>
            <p:cNvGrpSpPr/>
            <p:nvPr/>
          </p:nvGrpSpPr>
          <p:grpSpPr>
            <a:xfrm>
              <a:off x="6137758" y="4047569"/>
              <a:ext cx="667468" cy="983382"/>
              <a:chOff x="6137758" y="4047569"/>
              <a:chExt cx="667468" cy="983382"/>
            </a:xfrm>
          </p:grpSpPr>
          <p:sp>
            <p:nvSpPr>
              <p:cNvPr id="14" name="Rectangle 13"/>
              <p:cNvSpPr/>
              <p:nvPr/>
            </p:nvSpPr>
            <p:spPr bwMode="auto">
              <a:xfrm rot="20529262">
                <a:off x="6278268" y="4093713"/>
                <a:ext cx="61171" cy="618952"/>
              </a:xfrm>
              <a:prstGeom prst="rect">
                <a:avLst/>
              </a:prstGeom>
              <a:solidFill>
                <a:srgbClr val="0070C0"/>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Oval 14"/>
              <p:cNvSpPr/>
              <p:nvPr/>
            </p:nvSpPr>
            <p:spPr bwMode="auto">
              <a:xfrm>
                <a:off x="6137758" y="4047569"/>
                <a:ext cx="159821" cy="159821"/>
              </a:xfrm>
              <a:prstGeom prst="ellipse">
                <a:avLst/>
              </a:prstGeom>
              <a:solidFill>
                <a:srgbClr val="0070C0"/>
              </a:solidFill>
              <a:ln w="12700">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6" name="Rectangle 15"/>
              <p:cNvSpPr/>
              <p:nvPr/>
            </p:nvSpPr>
            <p:spPr bwMode="auto">
              <a:xfrm rot="20069964">
                <a:off x="6144157" y="4277607"/>
                <a:ext cx="301886" cy="181348"/>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7" name="Rectangle 16"/>
              <p:cNvSpPr/>
              <p:nvPr/>
            </p:nvSpPr>
            <p:spPr bwMode="auto">
              <a:xfrm rot="18830853">
                <a:off x="6528255" y="4573182"/>
                <a:ext cx="61171" cy="492770"/>
              </a:xfrm>
              <a:prstGeom prst="rect">
                <a:avLst/>
              </a:prstGeom>
              <a:solidFill>
                <a:srgbClr val="0070C0"/>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8" name="Oval 17"/>
              <p:cNvSpPr/>
              <p:nvPr/>
            </p:nvSpPr>
            <p:spPr bwMode="auto">
              <a:xfrm>
                <a:off x="6328111" y="4602028"/>
                <a:ext cx="133474" cy="133474"/>
              </a:xfrm>
              <a:prstGeom prst="ellipse">
                <a:avLst/>
              </a:prstGeom>
              <a:solidFill>
                <a:srgbClr val="0070C0"/>
              </a:solidFill>
              <a:ln w="12700">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Rectangle 18"/>
              <p:cNvSpPr/>
              <p:nvPr/>
            </p:nvSpPr>
            <p:spPr bwMode="auto">
              <a:xfrm rot="18848447">
                <a:off x="6436181" y="4778589"/>
                <a:ext cx="223896" cy="64051"/>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Rectangle 19"/>
              <p:cNvSpPr/>
              <p:nvPr/>
            </p:nvSpPr>
            <p:spPr bwMode="auto">
              <a:xfrm rot="18848447">
                <a:off x="6600983" y="4912157"/>
                <a:ext cx="173536" cy="64051"/>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sp>
        <p:nvSpPr>
          <p:cNvPr id="3" name="TextBox 2"/>
          <p:cNvSpPr txBox="1"/>
          <p:nvPr/>
        </p:nvSpPr>
        <p:spPr>
          <a:xfrm>
            <a:off x="1961977" y="1383091"/>
            <a:ext cx="2206053" cy="461665"/>
          </a:xfrm>
          <a:prstGeom prst="rect">
            <a:avLst/>
          </a:prstGeom>
          <a:noFill/>
        </p:spPr>
        <p:txBody>
          <a:bodyPr wrap="none" rtlCol="0">
            <a:spAutoFit/>
          </a:bodyPr>
          <a:lstStyle/>
          <a:p>
            <a:r>
              <a:rPr lang="de-CH" sz="2400" dirty="0">
                <a:latin typeface="+mj-lt"/>
              </a:rPr>
              <a:t>Exoesqueletos</a:t>
            </a:r>
          </a:p>
        </p:txBody>
      </p:sp>
      <p:cxnSp>
        <p:nvCxnSpPr>
          <p:cNvPr id="5" name="Straight Connector 4"/>
          <p:cNvCxnSpPr/>
          <p:nvPr/>
        </p:nvCxnSpPr>
        <p:spPr bwMode="auto">
          <a:xfrm>
            <a:off x="5490369" y="1664967"/>
            <a:ext cx="0" cy="4356321"/>
          </a:xfrm>
          <a:prstGeom prst="line">
            <a:avLst/>
          </a:prstGeom>
          <a:noFill/>
          <a:ln w="9525" cap="flat" cmpd="sng" algn="ctr">
            <a:solidFill>
              <a:schemeClr val="bg1">
                <a:lumMod val="6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6980599" y="1664966"/>
            <a:ext cx="1810111" cy="461665"/>
          </a:xfrm>
          <a:prstGeom prst="rect">
            <a:avLst/>
          </a:prstGeom>
          <a:noFill/>
        </p:spPr>
        <p:txBody>
          <a:bodyPr wrap="none" rtlCol="0">
            <a:spAutoFit/>
          </a:bodyPr>
          <a:lstStyle/>
          <a:p>
            <a:r>
              <a:rPr lang="de-CH" sz="2400" dirty="0">
                <a:latin typeface="+mj-lt"/>
              </a:rPr>
              <a:t>Efector final</a:t>
            </a:r>
          </a:p>
        </p:txBody>
      </p:sp>
      <p:sp>
        <p:nvSpPr>
          <p:cNvPr id="29" name="TextBox 28"/>
          <p:cNvSpPr txBox="1"/>
          <p:nvPr/>
        </p:nvSpPr>
        <p:spPr>
          <a:xfrm>
            <a:off x="7434585" y="2482847"/>
            <a:ext cx="3480745" cy="3170099"/>
          </a:xfrm>
          <a:prstGeom prst="rect">
            <a:avLst/>
          </a:prstGeom>
          <a:noFill/>
        </p:spPr>
        <p:txBody>
          <a:bodyPr wrap="square" rtlCol="0">
            <a:spAutoFit/>
          </a:bodyPr>
          <a:lstStyle/>
          <a:p>
            <a:pPr marL="363538" lvl="1" indent="-363538">
              <a:spcAft>
                <a:spcPts val="600"/>
              </a:spcAft>
              <a:buClr>
                <a:srgbClr val="A7C138"/>
              </a:buClr>
              <a:buSzPct val="150000"/>
              <a:buFont typeface="Arial" panose="020B0604020202020204" pitchFamily="34" charset="0"/>
              <a:buChar char="•"/>
            </a:pPr>
            <a:r>
              <a:rPr lang="de-CH" dirty="0"/>
              <a:t>Control y estructura más simple</a:t>
            </a:r>
          </a:p>
          <a:p>
            <a:pPr marL="363538" lvl="1" indent="-363538">
              <a:spcAft>
                <a:spcPts val="600"/>
              </a:spcAft>
              <a:buClr>
                <a:srgbClr val="A7C138"/>
              </a:buClr>
              <a:buSzPct val="150000"/>
              <a:buFont typeface="Arial" panose="020B0604020202020204" pitchFamily="34" charset="0"/>
              <a:buChar char="•"/>
            </a:pPr>
            <a:r>
              <a:rPr lang="de-CH" dirty="0"/>
              <a:t>Fácil de ajustar al paciente</a:t>
            </a:r>
          </a:p>
          <a:p>
            <a:pPr marL="363538" lvl="1" indent="-363538">
              <a:spcAft>
                <a:spcPts val="600"/>
              </a:spcAft>
              <a:buClr>
                <a:srgbClr val="A7C138"/>
              </a:buClr>
              <a:buSzPct val="150000"/>
              <a:buFont typeface="Arial" panose="020B0604020202020204" pitchFamily="34" charset="0"/>
              <a:buChar char="•"/>
            </a:pPr>
            <a:r>
              <a:rPr lang="de-CH" dirty="0"/>
              <a:t>La posición del miembro no está completamente determinada</a:t>
            </a:r>
          </a:p>
          <a:p>
            <a:pPr marL="363538" lvl="1" indent="-363538">
              <a:spcAft>
                <a:spcPts val="600"/>
              </a:spcAft>
              <a:buClr>
                <a:srgbClr val="C00000"/>
              </a:buClr>
              <a:buSzPct val="150000"/>
              <a:buFont typeface="Arial" panose="020B0604020202020204" pitchFamily="34" charset="0"/>
              <a:buChar char="•"/>
            </a:pPr>
            <a:r>
              <a:rPr lang="de-CH" dirty="0"/>
              <a:t>Información de la fuerza y posición limitada</a:t>
            </a:r>
          </a:p>
          <a:p>
            <a:pPr marL="363538" lvl="1" indent="-363538">
              <a:spcAft>
                <a:spcPts val="600"/>
              </a:spcAft>
              <a:buClr>
                <a:srgbClr val="C00000"/>
              </a:buClr>
              <a:buSzPct val="150000"/>
              <a:buFont typeface="Arial" panose="020B0604020202020204" pitchFamily="34" charset="0"/>
              <a:buChar char="•"/>
            </a:pPr>
            <a:r>
              <a:rPr lang="de-CH" dirty="0"/>
              <a:t>Riesgo de lesión de las articulaciones</a:t>
            </a:r>
          </a:p>
        </p:txBody>
      </p:sp>
      <p:grpSp>
        <p:nvGrpSpPr>
          <p:cNvPr id="34" name="Group 33"/>
          <p:cNvGrpSpPr>
            <a:grpSpLocks noChangeAspect="1"/>
          </p:cNvGrpSpPr>
          <p:nvPr/>
        </p:nvGrpSpPr>
        <p:grpSpPr>
          <a:xfrm>
            <a:off x="5578095" y="2576243"/>
            <a:ext cx="1635464" cy="2124090"/>
            <a:chOff x="5490369" y="2552528"/>
            <a:chExt cx="2232248" cy="2899176"/>
          </a:xfrm>
        </p:grpSpPr>
        <p:grpSp>
          <p:nvGrpSpPr>
            <p:cNvPr id="35" name="Group 34"/>
            <p:cNvGrpSpPr/>
            <p:nvPr/>
          </p:nvGrpSpPr>
          <p:grpSpPr>
            <a:xfrm>
              <a:off x="5490369" y="2552528"/>
              <a:ext cx="2232248" cy="2899176"/>
              <a:chOff x="5490369" y="2552528"/>
              <a:chExt cx="2232248" cy="2899176"/>
            </a:xfrm>
          </p:grpSpPr>
          <p:grpSp>
            <p:nvGrpSpPr>
              <p:cNvPr id="37" name="Group 36"/>
              <p:cNvGrpSpPr/>
              <p:nvPr/>
            </p:nvGrpSpPr>
            <p:grpSpPr>
              <a:xfrm>
                <a:off x="5490369" y="2552528"/>
                <a:ext cx="2081004" cy="2899176"/>
                <a:chOff x="5490369" y="2552528"/>
                <a:chExt cx="2081004" cy="2899176"/>
              </a:xfrm>
            </p:grpSpPr>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0369" y="2552528"/>
                  <a:ext cx="2081004" cy="2899176"/>
                </a:xfrm>
                <a:prstGeom prst="rect">
                  <a:avLst/>
                </a:prstGeom>
              </p:spPr>
            </p:pic>
            <p:cxnSp>
              <p:nvCxnSpPr>
                <p:cNvPr id="53" name="Straight Connector 52"/>
                <p:cNvCxnSpPr>
                  <a:stCxn id="41" idx="2"/>
                  <a:endCxn id="47" idx="5"/>
                </p:cNvCxnSpPr>
                <p:nvPr/>
              </p:nvCxnSpPr>
              <p:spPr bwMode="auto">
                <a:xfrm flipV="1">
                  <a:off x="7087285" y="4482792"/>
                  <a:ext cx="358410" cy="292997"/>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8" name="Group 37"/>
              <p:cNvGrpSpPr/>
              <p:nvPr/>
            </p:nvGrpSpPr>
            <p:grpSpPr>
              <a:xfrm>
                <a:off x="6891078" y="4367758"/>
                <a:ext cx="831539" cy="516124"/>
                <a:chOff x="6891078" y="4367758"/>
                <a:chExt cx="831539" cy="516124"/>
              </a:xfrm>
            </p:grpSpPr>
            <p:cxnSp>
              <p:nvCxnSpPr>
                <p:cNvPr id="39" name="Straight Connector 38"/>
                <p:cNvCxnSpPr>
                  <a:stCxn id="40" idx="2"/>
                  <a:endCxn id="47" idx="1"/>
                </p:cNvCxnSpPr>
                <p:nvPr/>
              </p:nvCxnSpPr>
              <p:spPr bwMode="auto">
                <a:xfrm flipV="1">
                  <a:off x="6998786" y="4387495"/>
                  <a:ext cx="345075" cy="30172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Arc 39"/>
                <p:cNvSpPr/>
                <p:nvPr/>
              </p:nvSpPr>
              <p:spPr bwMode="auto">
                <a:xfrm rot="14013327">
                  <a:off x="6942494" y="4651177"/>
                  <a:ext cx="89130" cy="191962"/>
                </a:xfrm>
                <a:prstGeom prst="arc">
                  <a:avLst>
                    <a:gd name="adj1" fmla="val 15765406"/>
                    <a:gd name="adj2" fmla="val 287320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1" name="Arc 40"/>
                <p:cNvSpPr/>
                <p:nvPr/>
              </p:nvSpPr>
              <p:spPr bwMode="auto">
                <a:xfrm rot="14013327">
                  <a:off x="7044400" y="4722917"/>
                  <a:ext cx="73074" cy="200805"/>
                </a:xfrm>
                <a:prstGeom prst="arc">
                  <a:avLst>
                    <a:gd name="adj1" fmla="val 15765406"/>
                    <a:gd name="adj2" fmla="val 2643086"/>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42" name="Straight Connector 41"/>
                <p:cNvCxnSpPr/>
                <p:nvPr/>
              </p:nvCxnSpPr>
              <p:spPr bwMode="auto">
                <a:xfrm>
                  <a:off x="6907513" y="4806181"/>
                  <a:ext cx="92265" cy="7770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flipV="1">
                  <a:off x="7146553" y="4539626"/>
                  <a:ext cx="310999" cy="257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a:stCxn id="41" idx="2"/>
                </p:cNvCxnSpPr>
                <p:nvPr/>
              </p:nvCxnSpPr>
              <p:spPr bwMode="auto">
                <a:xfrm>
                  <a:off x="7087285" y="4775789"/>
                  <a:ext cx="73134" cy="2719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p:cNvCxnSpPr>
                  <a:endCxn id="41" idx="2"/>
                </p:cNvCxnSpPr>
                <p:nvPr/>
              </p:nvCxnSpPr>
              <p:spPr bwMode="auto">
                <a:xfrm>
                  <a:off x="7004302" y="4695028"/>
                  <a:ext cx="82983" cy="8076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6" name="Group 45"/>
                <p:cNvGrpSpPr/>
                <p:nvPr/>
              </p:nvGrpSpPr>
              <p:grpSpPr>
                <a:xfrm>
                  <a:off x="7322770" y="4367758"/>
                  <a:ext cx="399847" cy="213370"/>
                  <a:chOff x="7322770" y="4367758"/>
                  <a:chExt cx="399847" cy="213370"/>
                </a:xfrm>
              </p:grpSpPr>
              <p:sp>
                <p:nvSpPr>
                  <p:cNvPr id="47" name="Oval 46"/>
                  <p:cNvSpPr/>
                  <p:nvPr/>
                </p:nvSpPr>
                <p:spPr bwMode="auto">
                  <a:xfrm>
                    <a:off x="7322770" y="4367758"/>
                    <a:ext cx="144016" cy="134771"/>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48" name="Straight Connector 47"/>
                  <p:cNvCxnSpPr>
                    <a:stCxn id="47" idx="0"/>
                  </p:cNvCxnSpPr>
                  <p:nvPr/>
                </p:nvCxnSpPr>
                <p:spPr bwMode="auto">
                  <a:xfrm>
                    <a:off x="7394778" y="4367758"/>
                    <a:ext cx="32783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48"/>
                  <p:cNvCxnSpPr>
                    <a:stCxn id="47" idx="4"/>
                  </p:cNvCxnSpPr>
                  <p:nvPr/>
                </p:nvCxnSpPr>
                <p:spPr bwMode="auto">
                  <a:xfrm>
                    <a:off x="7394778" y="4502529"/>
                    <a:ext cx="327839" cy="4026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Connector 49"/>
                  <p:cNvCxnSpPr/>
                  <p:nvPr/>
                </p:nvCxnSpPr>
                <p:spPr bwMode="auto">
                  <a:xfrm>
                    <a:off x="7434585" y="4515796"/>
                    <a:ext cx="24640" cy="2699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Straight Connector 50"/>
                  <p:cNvCxnSpPr/>
                  <p:nvPr/>
                </p:nvCxnSpPr>
                <p:spPr bwMode="auto">
                  <a:xfrm>
                    <a:off x="7446905" y="4539626"/>
                    <a:ext cx="275712" cy="4150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sp>
          <p:nvSpPr>
            <p:cNvPr id="36" name="Rectangle 66"/>
            <p:cNvSpPr/>
            <p:nvPr/>
          </p:nvSpPr>
          <p:spPr bwMode="auto">
            <a:xfrm>
              <a:off x="7009680" y="4638848"/>
              <a:ext cx="144017" cy="126777"/>
            </a:xfrm>
            <a:custGeom>
              <a:avLst/>
              <a:gdLst>
                <a:gd name="connsiteX0" fmla="*/ 0 w 144016"/>
                <a:gd name="connsiteY0" fmla="*/ 0 h 72008"/>
                <a:gd name="connsiteX1" fmla="*/ 144016 w 144016"/>
                <a:gd name="connsiteY1" fmla="*/ 0 h 72008"/>
                <a:gd name="connsiteX2" fmla="*/ 144016 w 144016"/>
                <a:gd name="connsiteY2" fmla="*/ 72008 h 72008"/>
                <a:gd name="connsiteX3" fmla="*/ 0 w 144016"/>
                <a:gd name="connsiteY3" fmla="*/ 72008 h 72008"/>
                <a:gd name="connsiteX4" fmla="*/ 0 w 144016"/>
                <a:gd name="connsiteY4" fmla="*/ 0 h 72008"/>
                <a:gd name="connsiteX0" fmla="*/ 0 w 144016"/>
                <a:gd name="connsiteY0" fmla="*/ 0 h 112489"/>
                <a:gd name="connsiteX1" fmla="*/ 144016 w 144016"/>
                <a:gd name="connsiteY1" fmla="*/ 0 h 112489"/>
                <a:gd name="connsiteX2" fmla="*/ 82103 w 144016"/>
                <a:gd name="connsiteY2" fmla="*/ 112489 h 112489"/>
                <a:gd name="connsiteX3" fmla="*/ 0 w 144016"/>
                <a:gd name="connsiteY3" fmla="*/ 72008 h 112489"/>
                <a:gd name="connsiteX4" fmla="*/ 0 w 144016"/>
                <a:gd name="connsiteY4" fmla="*/ 0 h 112489"/>
                <a:gd name="connsiteX0" fmla="*/ 0 w 151160"/>
                <a:gd name="connsiteY0" fmla="*/ 0 h 112489"/>
                <a:gd name="connsiteX1" fmla="*/ 151160 w 151160"/>
                <a:gd name="connsiteY1" fmla="*/ 50006 h 112489"/>
                <a:gd name="connsiteX2" fmla="*/ 82103 w 151160"/>
                <a:gd name="connsiteY2" fmla="*/ 112489 h 112489"/>
                <a:gd name="connsiteX3" fmla="*/ 0 w 151160"/>
                <a:gd name="connsiteY3" fmla="*/ 72008 h 112489"/>
                <a:gd name="connsiteX4" fmla="*/ 0 w 151160"/>
                <a:gd name="connsiteY4" fmla="*/ 0 h 112489"/>
                <a:gd name="connsiteX0" fmla="*/ 71437 w 151160"/>
                <a:gd name="connsiteY0" fmla="*/ 0 h 129158"/>
                <a:gd name="connsiteX1" fmla="*/ 151160 w 151160"/>
                <a:gd name="connsiteY1" fmla="*/ 66675 h 129158"/>
                <a:gd name="connsiteX2" fmla="*/ 82103 w 151160"/>
                <a:gd name="connsiteY2" fmla="*/ 129158 h 129158"/>
                <a:gd name="connsiteX3" fmla="*/ 0 w 151160"/>
                <a:gd name="connsiteY3" fmla="*/ 88677 h 129158"/>
                <a:gd name="connsiteX4" fmla="*/ 71437 w 151160"/>
                <a:gd name="connsiteY4" fmla="*/ 0 h 129158"/>
                <a:gd name="connsiteX0" fmla="*/ 66675 w 146398"/>
                <a:gd name="connsiteY0" fmla="*/ 0 h 129158"/>
                <a:gd name="connsiteX1" fmla="*/ 146398 w 146398"/>
                <a:gd name="connsiteY1" fmla="*/ 66675 h 129158"/>
                <a:gd name="connsiteX2" fmla="*/ 77341 w 146398"/>
                <a:gd name="connsiteY2" fmla="*/ 129158 h 129158"/>
                <a:gd name="connsiteX3" fmla="*/ 0 w 146398"/>
                <a:gd name="connsiteY3" fmla="*/ 52959 h 129158"/>
                <a:gd name="connsiteX4" fmla="*/ 66675 w 146398"/>
                <a:gd name="connsiteY4" fmla="*/ 0 h 129158"/>
                <a:gd name="connsiteX0" fmla="*/ 64294 w 144017"/>
                <a:gd name="connsiteY0" fmla="*/ 0 h 129158"/>
                <a:gd name="connsiteX1" fmla="*/ 144017 w 144017"/>
                <a:gd name="connsiteY1" fmla="*/ 66675 h 129158"/>
                <a:gd name="connsiteX2" fmla="*/ 74960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66675 h 129158"/>
                <a:gd name="connsiteX2" fmla="*/ 70197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66675 h 129158"/>
                <a:gd name="connsiteX2" fmla="*/ 72579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71438 h 129158"/>
                <a:gd name="connsiteX2" fmla="*/ 72579 w 144017"/>
                <a:gd name="connsiteY2" fmla="*/ 129158 h 129158"/>
                <a:gd name="connsiteX3" fmla="*/ 0 w 144017"/>
                <a:gd name="connsiteY3" fmla="*/ 57722 h 129158"/>
                <a:gd name="connsiteX4" fmla="*/ 64294 w 144017"/>
                <a:gd name="connsiteY4" fmla="*/ 0 h 129158"/>
                <a:gd name="connsiteX0" fmla="*/ 64294 w 144017"/>
                <a:gd name="connsiteY0" fmla="*/ 0 h 129158"/>
                <a:gd name="connsiteX1" fmla="*/ 144017 w 144017"/>
                <a:gd name="connsiteY1" fmla="*/ 71438 h 129158"/>
                <a:gd name="connsiteX2" fmla="*/ 72579 w 144017"/>
                <a:gd name="connsiteY2" fmla="*/ 129158 h 129158"/>
                <a:gd name="connsiteX3" fmla="*/ 0 w 144017"/>
                <a:gd name="connsiteY3" fmla="*/ 55341 h 129158"/>
                <a:gd name="connsiteX4" fmla="*/ 64294 w 144017"/>
                <a:gd name="connsiteY4" fmla="*/ 0 h 129158"/>
                <a:gd name="connsiteX0" fmla="*/ 64294 w 144017"/>
                <a:gd name="connsiteY0" fmla="*/ 0 h 126777"/>
                <a:gd name="connsiteX1" fmla="*/ 144017 w 144017"/>
                <a:gd name="connsiteY1" fmla="*/ 69057 h 126777"/>
                <a:gd name="connsiteX2" fmla="*/ 72579 w 144017"/>
                <a:gd name="connsiteY2" fmla="*/ 126777 h 126777"/>
                <a:gd name="connsiteX3" fmla="*/ 0 w 144017"/>
                <a:gd name="connsiteY3" fmla="*/ 52960 h 126777"/>
                <a:gd name="connsiteX4" fmla="*/ 64294 w 144017"/>
                <a:gd name="connsiteY4" fmla="*/ 0 h 12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7" h="126777">
                  <a:moveTo>
                    <a:pt x="64294" y="0"/>
                  </a:moveTo>
                  <a:lnTo>
                    <a:pt x="144017" y="69057"/>
                  </a:lnTo>
                  <a:lnTo>
                    <a:pt x="72579" y="126777"/>
                  </a:lnTo>
                  <a:lnTo>
                    <a:pt x="0" y="52960"/>
                  </a:lnTo>
                  <a:lnTo>
                    <a:pt x="64294" y="0"/>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54" name="TextBox 53"/>
          <p:cNvSpPr txBox="1"/>
          <p:nvPr/>
        </p:nvSpPr>
        <p:spPr>
          <a:xfrm>
            <a:off x="1795541" y="1983182"/>
            <a:ext cx="3480745" cy="4355038"/>
          </a:xfrm>
          <a:prstGeom prst="rect">
            <a:avLst/>
          </a:prstGeom>
          <a:noFill/>
        </p:spPr>
        <p:txBody>
          <a:bodyPr wrap="square" rtlCol="0">
            <a:spAutoFit/>
          </a:bodyPr>
          <a:lstStyle/>
          <a:p>
            <a:pPr marL="363538" lvl="1" indent="-363538">
              <a:spcAft>
                <a:spcPts val="600"/>
              </a:spcAft>
              <a:buClr>
                <a:srgbClr val="A7C138"/>
              </a:buClr>
              <a:buSzPct val="150000"/>
              <a:buFont typeface="Arial" panose="020B0604020202020204" pitchFamily="34" charset="0"/>
              <a:buChar char="•"/>
            </a:pPr>
            <a:r>
              <a:rPr lang="de-CH" dirty="0"/>
              <a:t>Ejes de movimiento completamente determinados</a:t>
            </a:r>
          </a:p>
          <a:p>
            <a:pPr marL="363538" lvl="1" indent="-363538">
              <a:spcAft>
                <a:spcPts val="600"/>
              </a:spcAft>
              <a:buClr>
                <a:srgbClr val="A7C138"/>
              </a:buClr>
              <a:buSzPct val="150000"/>
              <a:buFont typeface="Arial" panose="020B0604020202020204" pitchFamily="34" charset="0"/>
              <a:buChar char="•"/>
            </a:pPr>
            <a:r>
              <a:rPr lang="de-CH" dirty="0"/>
              <a:t>Movimientos fisiológicos</a:t>
            </a:r>
          </a:p>
          <a:p>
            <a:pPr marL="363538" lvl="1" indent="-363538">
              <a:spcAft>
                <a:spcPts val="600"/>
              </a:spcAft>
              <a:buClr>
                <a:srgbClr val="A7C138"/>
              </a:buClr>
              <a:buSzPct val="150000"/>
              <a:buFont typeface="Arial" panose="020B0604020202020204" pitchFamily="34" charset="0"/>
              <a:buChar char="•"/>
            </a:pPr>
            <a:r>
              <a:rPr lang="de-CH" dirty="0"/>
              <a:t>Información de fuerza y posición de cada articulación</a:t>
            </a:r>
          </a:p>
          <a:p>
            <a:pPr marL="363538" lvl="1" indent="-363538">
              <a:spcAft>
                <a:spcPts val="600"/>
              </a:spcAft>
              <a:buClr>
                <a:srgbClr val="C00000"/>
              </a:buClr>
              <a:buSzPct val="150000"/>
              <a:buFont typeface="Arial" panose="020B0604020202020204" pitchFamily="34" charset="0"/>
              <a:buChar char="•"/>
            </a:pPr>
            <a:r>
              <a:rPr lang="de-CH" dirty="0"/>
              <a:t>Los ejes del robot se tienen que alinear con los ejes anatómicos</a:t>
            </a:r>
          </a:p>
          <a:p>
            <a:pPr marL="363538" lvl="1" indent="-363538">
              <a:spcAft>
                <a:spcPts val="600"/>
              </a:spcAft>
              <a:buClr>
                <a:srgbClr val="C00000"/>
              </a:buClr>
              <a:buSzPct val="150000"/>
              <a:buFont typeface="Arial" panose="020B0604020202020204" pitchFamily="34" charset="0"/>
              <a:buChar char="•"/>
            </a:pPr>
            <a:r>
              <a:rPr lang="de-CH" dirty="0"/>
              <a:t>El tiempo para ajustar todo es mayor</a:t>
            </a:r>
          </a:p>
          <a:p>
            <a:pPr marL="363538" lvl="1" indent="-363538">
              <a:spcAft>
                <a:spcPts val="600"/>
              </a:spcAft>
              <a:buClr>
                <a:srgbClr val="C00000"/>
              </a:buClr>
              <a:buSzPct val="150000"/>
              <a:buFont typeface="Arial" panose="020B0604020202020204" pitchFamily="34" charset="0"/>
              <a:buChar char="•"/>
            </a:pPr>
            <a:r>
              <a:rPr lang="de-CH" dirty="0"/>
              <a:t>Desafíos por las restricciones anatómicas</a:t>
            </a:r>
          </a:p>
        </p:txBody>
      </p:sp>
      <p:grpSp>
        <p:nvGrpSpPr>
          <p:cNvPr id="55" name="Group 54"/>
          <p:cNvGrpSpPr/>
          <p:nvPr/>
        </p:nvGrpSpPr>
        <p:grpSpPr>
          <a:xfrm>
            <a:off x="478502" y="208764"/>
            <a:ext cx="669303" cy="914346"/>
            <a:chOff x="-589778" y="4817947"/>
            <a:chExt cx="899752" cy="1229179"/>
          </a:xfrm>
        </p:grpSpPr>
        <p:grpSp>
          <p:nvGrpSpPr>
            <p:cNvPr id="56" name="Group 55"/>
            <p:cNvGrpSpPr/>
            <p:nvPr/>
          </p:nvGrpSpPr>
          <p:grpSpPr>
            <a:xfrm>
              <a:off x="-589778" y="5216353"/>
              <a:ext cx="829346" cy="830773"/>
              <a:chOff x="-589778" y="5216353"/>
              <a:chExt cx="829346" cy="830773"/>
            </a:xfrm>
          </p:grpSpPr>
          <p:grpSp>
            <p:nvGrpSpPr>
              <p:cNvPr id="73" name="Group 72"/>
              <p:cNvGrpSpPr/>
              <p:nvPr/>
            </p:nvGrpSpPr>
            <p:grpSpPr>
              <a:xfrm>
                <a:off x="-589778" y="5216353"/>
                <a:ext cx="829346" cy="746027"/>
                <a:chOff x="-589778" y="5216353"/>
                <a:chExt cx="829346" cy="746027"/>
              </a:xfrm>
            </p:grpSpPr>
            <p:grpSp>
              <p:nvGrpSpPr>
                <p:cNvPr id="77" name="Group 76"/>
                <p:cNvGrpSpPr/>
                <p:nvPr/>
              </p:nvGrpSpPr>
              <p:grpSpPr>
                <a:xfrm>
                  <a:off x="-514799" y="5216353"/>
                  <a:ext cx="673401" cy="746027"/>
                  <a:chOff x="-514799" y="5216353"/>
                  <a:chExt cx="673401" cy="746027"/>
                </a:xfrm>
              </p:grpSpPr>
              <p:grpSp>
                <p:nvGrpSpPr>
                  <p:cNvPr id="80" name="Group 79"/>
                  <p:cNvGrpSpPr/>
                  <p:nvPr/>
                </p:nvGrpSpPr>
                <p:grpSpPr>
                  <a:xfrm>
                    <a:off x="-514799" y="5216353"/>
                    <a:ext cx="673401" cy="746027"/>
                    <a:chOff x="-514799" y="5216353"/>
                    <a:chExt cx="673401" cy="746027"/>
                  </a:xfrm>
                </p:grpSpPr>
                <p:grpSp>
                  <p:nvGrpSpPr>
                    <p:cNvPr id="82" name="Group 81"/>
                    <p:cNvGrpSpPr/>
                    <p:nvPr/>
                  </p:nvGrpSpPr>
                  <p:grpSpPr>
                    <a:xfrm>
                      <a:off x="-506087" y="5299334"/>
                      <a:ext cx="664689" cy="663046"/>
                      <a:chOff x="-506087" y="5299334"/>
                      <a:chExt cx="664689" cy="663046"/>
                    </a:xfrm>
                  </p:grpSpPr>
                  <p:sp>
                    <p:nvSpPr>
                      <p:cNvPr id="85" name="Oval 84"/>
                      <p:cNvSpPr/>
                      <p:nvPr/>
                    </p:nvSpPr>
                    <p:spPr bwMode="auto">
                      <a:xfrm>
                        <a:off x="-506087" y="529933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6" name="Oval 85"/>
                      <p:cNvSpPr/>
                      <p:nvPr/>
                    </p:nvSpPr>
                    <p:spPr bwMode="auto">
                      <a:xfrm>
                        <a:off x="-439776" y="5367724"/>
                        <a:ext cx="529340" cy="52803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7" name="Oval 86"/>
                      <p:cNvSpPr/>
                      <p:nvPr/>
                    </p:nvSpPr>
                    <p:spPr bwMode="auto">
                      <a:xfrm>
                        <a:off x="-317361" y="5490428"/>
                        <a:ext cx="288786" cy="288072"/>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83" name="Rectangle 17"/>
                    <p:cNvSpPr/>
                    <p:nvPr/>
                  </p:nvSpPr>
                  <p:spPr bwMode="auto">
                    <a:xfrm>
                      <a:off x="-256128" y="5216353"/>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4" name="Rectangle 17"/>
                    <p:cNvSpPr/>
                    <p:nvPr/>
                  </p:nvSpPr>
                  <p:spPr bwMode="auto">
                    <a:xfrm rot="18911358">
                      <a:off x="-514799" y="5330696"/>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81" name="Rectangle 17"/>
                  <p:cNvSpPr/>
                  <p:nvPr/>
                </p:nvSpPr>
                <p:spPr bwMode="auto">
                  <a:xfrm rot="2760026">
                    <a:off x="5926" y="5332865"/>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8" name="Rectangle 17"/>
                <p:cNvSpPr/>
                <p:nvPr/>
              </p:nvSpPr>
              <p:spPr bwMode="auto">
                <a:xfrm rot="5400000">
                  <a:off x="110827" y="55867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9" name="Rectangle 17"/>
                <p:cNvSpPr/>
                <p:nvPr/>
              </p:nvSpPr>
              <p:spPr bwMode="auto">
                <a:xfrm rot="16200000" flipH="1">
                  <a:off x="-630225" y="5589210"/>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4" name="Rectangle 17"/>
              <p:cNvSpPr/>
              <p:nvPr/>
            </p:nvSpPr>
            <p:spPr bwMode="auto">
              <a:xfrm rot="10800000" flipH="1">
                <a:off x="-259700" y="5958832"/>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5" name="Rectangle 17"/>
              <p:cNvSpPr/>
              <p:nvPr/>
            </p:nvSpPr>
            <p:spPr bwMode="auto">
              <a:xfrm rot="8180540" flipH="1">
                <a:off x="3382"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6" name="Rectangle 17"/>
              <p:cNvSpPr/>
              <p:nvPr/>
            </p:nvSpPr>
            <p:spPr bwMode="auto">
              <a:xfrm rot="13482327" flipH="1">
                <a:off x="-522283" y="5851608"/>
                <a:ext cx="169187" cy="88294"/>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57" name="Group 56"/>
            <p:cNvGrpSpPr/>
            <p:nvPr/>
          </p:nvGrpSpPr>
          <p:grpSpPr>
            <a:xfrm rot="20334834">
              <a:off x="-155492" y="4817947"/>
              <a:ext cx="465466" cy="466261"/>
              <a:chOff x="-561490" y="5190566"/>
              <a:chExt cx="829340" cy="830755"/>
            </a:xfrm>
          </p:grpSpPr>
          <p:grpSp>
            <p:nvGrpSpPr>
              <p:cNvPr id="58" name="Group 57"/>
              <p:cNvGrpSpPr/>
              <p:nvPr/>
            </p:nvGrpSpPr>
            <p:grpSpPr>
              <a:xfrm>
                <a:off x="-561490" y="5190566"/>
                <a:ext cx="829340" cy="746044"/>
                <a:chOff x="-561490" y="5190566"/>
                <a:chExt cx="829340" cy="746044"/>
              </a:xfrm>
            </p:grpSpPr>
            <p:grpSp>
              <p:nvGrpSpPr>
                <p:cNvPr id="62" name="Group 61"/>
                <p:cNvGrpSpPr/>
                <p:nvPr/>
              </p:nvGrpSpPr>
              <p:grpSpPr>
                <a:xfrm>
                  <a:off x="-486518" y="5190566"/>
                  <a:ext cx="673395" cy="746044"/>
                  <a:chOff x="-486518" y="5190566"/>
                  <a:chExt cx="673395" cy="746044"/>
                </a:xfrm>
              </p:grpSpPr>
              <p:grpSp>
                <p:nvGrpSpPr>
                  <p:cNvPr id="65" name="Group 64"/>
                  <p:cNvGrpSpPr/>
                  <p:nvPr/>
                </p:nvGrpSpPr>
                <p:grpSpPr>
                  <a:xfrm>
                    <a:off x="-486518" y="5190566"/>
                    <a:ext cx="673395" cy="746044"/>
                    <a:chOff x="-486518" y="5190566"/>
                    <a:chExt cx="673395" cy="746044"/>
                  </a:xfrm>
                </p:grpSpPr>
                <p:grpSp>
                  <p:nvGrpSpPr>
                    <p:cNvPr id="67" name="Group 66"/>
                    <p:cNvGrpSpPr/>
                    <p:nvPr/>
                  </p:nvGrpSpPr>
                  <p:grpSpPr>
                    <a:xfrm>
                      <a:off x="-477812" y="5273564"/>
                      <a:ext cx="664689" cy="663046"/>
                      <a:chOff x="-477812" y="5273564"/>
                      <a:chExt cx="664689" cy="663046"/>
                    </a:xfrm>
                  </p:grpSpPr>
                  <p:sp>
                    <p:nvSpPr>
                      <p:cNvPr id="70" name="Oval 69"/>
                      <p:cNvSpPr/>
                      <p:nvPr/>
                    </p:nvSpPr>
                    <p:spPr bwMode="auto">
                      <a:xfrm>
                        <a:off x="-477812" y="5273564"/>
                        <a:ext cx="664689" cy="663046"/>
                      </a:xfrm>
                      <a:prstGeom prst="ellipse">
                        <a:avLst/>
                      </a:prstGeom>
                      <a:solidFill>
                        <a:schemeClr val="bg1"/>
                      </a:solidFill>
                      <a:ln w="381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1" name="Oval 70"/>
                      <p:cNvSpPr/>
                      <p:nvPr/>
                    </p:nvSpPr>
                    <p:spPr bwMode="auto">
                      <a:xfrm>
                        <a:off x="-411502" y="5341940"/>
                        <a:ext cx="529343" cy="528031"/>
                      </a:xfrm>
                      <a:prstGeom prst="ellipse">
                        <a:avLst/>
                      </a:prstGeom>
                      <a:solidFill>
                        <a:schemeClr val="bg1"/>
                      </a:solidFill>
                      <a:ln w="19050">
                        <a:solidFill>
                          <a:srgbClr val="748186"/>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2" name="Oval 71"/>
                      <p:cNvSpPr/>
                      <p:nvPr/>
                    </p:nvSpPr>
                    <p:spPr bwMode="auto">
                      <a:xfrm>
                        <a:off x="-289088" y="5464643"/>
                        <a:ext cx="288784" cy="288071"/>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8" name="Rectangle 17"/>
                    <p:cNvSpPr/>
                    <p:nvPr/>
                  </p:nvSpPr>
                  <p:spPr bwMode="auto">
                    <a:xfrm>
                      <a:off x="-227845" y="5190566"/>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9" name="Rectangle 17"/>
                    <p:cNvSpPr/>
                    <p:nvPr/>
                  </p:nvSpPr>
                  <p:spPr bwMode="auto">
                    <a:xfrm rot="18911358">
                      <a:off x="-486518" y="5304897"/>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6" name="Rectangle 17"/>
                  <p:cNvSpPr/>
                  <p:nvPr/>
                </p:nvSpPr>
                <p:spPr bwMode="auto">
                  <a:xfrm rot="2760026">
                    <a:off x="34200" y="5307081"/>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3" name="Rectangle 17"/>
                <p:cNvSpPr/>
                <p:nvPr/>
              </p:nvSpPr>
              <p:spPr bwMode="auto">
                <a:xfrm rot="5400000">
                  <a:off x="139110" y="5560922"/>
                  <a:ext cx="169188" cy="88292"/>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4" name="Rectangle 17"/>
                <p:cNvSpPr/>
                <p:nvPr/>
              </p:nvSpPr>
              <p:spPr bwMode="auto">
                <a:xfrm rot="16200000" flipH="1">
                  <a:off x="-601936" y="5563411"/>
                  <a:ext cx="169185"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59" name="Rectangle 17"/>
              <p:cNvSpPr/>
              <p:nvPr/>
            </p:nvSpPr>
            <p:spPr bwMode="auto">
              <a:xfrm rot="10800000" flipH="1">
                <a:off x="-231421" y="5933028"/>
                <a:ext cx="169184"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0" name="Rectangle 17"/>
              <p:cNvSpPr/>
              <p:nvPr/>
            </p:nvSpPr>
            <p:spPr bwMode="auto">
              <a:xfrm rot="8180540" flipH="1">
                <a:off x="31663" y="5825824"/>
                <a:ext cx="169186"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1" name="Rectangle 17"/>
              <p:cNvSpPr/>
              <p:nvPr/>
            </p:nvSpPr>
            <p:spPr bwMode="auto">
              <a:xfrm rot="13482327" flipH="1">
                <a:off x="-494002" y="5825808"/>
                <a:ext cx="169183" cy="88293"/>
              </a:xfrm>
              <a:custGeom>
                <a:avLst/>
                <a:gdLst>
                  <a:gd name="connsiteX0" fmla="*/ 0 w 114418"/>
                  <a:gd name="connsiteY0" fmla="*/ 0 h 116869"/>
                  <a:gd name="connsiteX1" fmla="*/ 114418 w 114418"/>
                  <a:gd name="connsiteY1" fmla="*/ 0 h 116869"/>
                  <a:gd name="connsiteX2" fmla="*/ 114418 w 114418"/>
                  <a:gd name="connsiteY2" fmla="*/ 116869 h 116869"/>
                  <a:gd name="connsiteX3" fmla="*/ 0 w 114418"/>
                  <a:gd name="connsiteY3" fmla="*/ 116869 h 116869"/>
                  <a:gd name="connsiteX4" fmla="*/ 0 w 114418"/>
                  <a:gd name="connsiteY4" fmla="*/ 0 h 116869"/>
                  <a:gd name="connsiteX0" fmla="*/ 26194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26194 w 140612"/>
                  <a:gd name="connsiteY4" fmla="*/ 0 h 116869"/>
                  <a:gd name="connsiteX0" fmla="*/ 16669 w 140612"/>
                  <a:gd name="connsiteY0" fmla="*/ 0 h 116869"/>
                  <a:gd name="connsiteX1" fmla="*/ 140612 w 140612"/>
                  <a:gd name="connsiteY1" fmla="*/ 0 h 116869"/>
                  <a:gd name="connsiteX2" fmla="*/ 140612 w 140612"/>
                  <a:gd name="connsiteY2" fmla="*/ 116869 h 116869"/>
                  <a:gd name="connsiteX3" fmla="*/ 0 w 140612"/>
                  <a:gd name="connsiteY3" fmla="*/ 107344 h 116869"/>
                  <a:gd name="connsiteX4" fmla="*/ 16669 w 140612"/>
                  <a:gd name="connsiteY4" fmla="*/ 0 h 116869"/>
                  <a:gd name="connsiteX0" fmla="*/ 14287 w 138230"/>
                  <a:gd name="connsiteY0" fmla="*/ 0 h 116869"/>
                  <a:gd name="connsiteX1" fmla="*/ 138230 w 138230"/>
                  <a:gd name="connsiteY1" fmla="*/ 0 h 116869"/>
                  <a:gd name="connsiteX2" fmla="*/ 138230 w 138230"/>
                  <a:gd name="connsiteY2" fmla="*/ 116869 h 116869"/>
                  <a:gd name="connsiteX3" fmla="*/ 0 w 138230"/>
                  <a:gd name="connsiteY3" fmla="*/ 88294 h 116869"/>
                  <a:gd name="connsiteX4" fmla="*/ 14287 w 138230"/>
                  <a:gd name="connsiteY4" fmla="*/ 0 h 116869"/>
                  <a:gd name="connsiteX0" fmla="*/ 14287 w 181093"/>
                  <a:gd name="connsiteY0" fmla="*/ 0 h 100200"/>
                  <a:gd name="connsiteX1" fmla="*/ 138230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81093"/>
                  <a:gd name="connsiteY0" fmla="*/ 0 h 100200"/>
                  <a:gd name="connsiteX1" fmla="*/ 147755 w 181093"/>
                  <a:gd name="connsiteY1" fmla="*/ 0 h 100200"/>
                  <a:gd name="connsiteX2" fmla="*/ 181093 w 181093"/>
                  <a:gd name="connsiteY2" fmla="*/ 100200 h 100200"/>
                  <a:gd name="connsiteX3" fmla="*/ 0 w 181093"/>
                  <a:gd name="connsiteY3" fmla="*/ 88294 h 100200"/>
                  <a:gd name="connsiteX4" fmla="*/ 14287 w 181093"/>
                  <a:gd name="connsiteY4" fmla="*/ 0 h 100200"/>
                  <a:gd name="connsiteX0" fmla="*/ 14287 w 171568"/>
                  <a:gd name="connsiteY0" fmla="*/ 0 h 100200"/>
                  <a:gd name="connsiteX1" fmla="*/ 147755 w 171568"/>
                  <a:gd name="connsiteY1" fmla="*/ 0 h 100200"/>
                  <a:gd name="connsiteX2" fmla="*/ 171568 w 171568"/>
                  <a:gd name="connsiteY2" fmla="*/ 100200 h 100200"/>
                  <a:gd name="connsiteX3" fmla="*/ 0 w 171568"/>
                  <a:gd name="connsiteY3" fmla="*/ 88294 h 100200"/>
                  <a:gd name="connsiteX4" fmla="*/ 14287 w 171568"/>
                  <a:gd name="connsiteY4" fmla="*/ 0 h 100200"/>
                  <a:gd name="connsiteX0" fmla="*/ 14287 w 169187"/>
                  <a:gd name="connsiteY0" fmla="*/ 0 h 88294"/>
                  <a:gd name="connsiteX1" fmla="*/ 147755 w 169187"/>
                  <a:gd name="connsiteY1" fmla="*/ 0 h 88294"/>
                  <a:gd name="connsiteX2" fmla="*/ 169187 w 169187"/>
                  <a:gd name="connsiteY2" fmla="*/ 88294 h 88294"/>
                  <a:gd name="connsiteX3" fmla="*/ 0 w 169187"/>
                  <a:gd name="connsiteY3" fmla="*/ 88294 h 88294"/>
                  <a:gd name="connsiteX4" fmla="*/ 14287 w 169187"/>
                  <a:gd name="connsiteY4" fmla="*/ 0 h 8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87" h="88294">
                    <a:moveTo>
                      <a:pt x="14287" y="0"/>
                    </a:moveTo>
                    <a:lnTo>
                      <a:pt x="147755" y="0"/>
                    </a:lnTo>
                    <a:lnTo>
                      <a:pt x="169187" y="88294"/>
                    </a:lnTo>
                    <a:lnTo>
                      <a:pt x="0" y="88294"/>
                    </a:lnTo>
                    <a:lnTo>
                      <a:pt x="14287" y="0"/>
                    </a:lnTo>
                    <a:close/>
                  </a:path>
                </a:pathLst>
              </a:custGeom>
              <a:solidFill>
                <a:srgbClr val="424B51"/>
              </a:solidFill>
              <a:ln w="15875"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pic>
        <p:nvPicPr>
          <p:cNvPr id="88" name="Imagen 87">
            <a:extLst>
              <a:ext uri="{FF2B5EF4-FFF2-40B4-BE49-F238E27FC236}">
                <a16:creationId xmlns:a16="http://schemas.microsoft.com/office/drawing/2014/main" id="{32294795-3774-468C-BCE3-65CD302BDE2C}"/>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390749474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flipH="1">
            <a:off x="8560665" y="3391106"/>
            <a:ext cx="1826248" cy="1098622"/>
            <a:chOff x="8595425" y="3845673"/>
            <a:chExt cx="1259980" cy="757971"/>
          </a:xfrm>
        </p:grpSpPr>
        <p:sp>
          <p:nvSpPr>
            <p:cNvPr id="13" name="Rectangle 12"/>
            <p:cNvSpPr/>
            <p:nvPr/>
          </p:nvSpPr>
          <p:spPr bwMode="auto">
            <a:xfrm>
              <a:off x="8595425" y="3845673"/>
              <a:ext cx="1234800" cy="741600"/>
            </a:xfrm>
            <a:prstGeom prst="rect">
              <a:avLst/>
            </a:prstGeom>
            <a:blipFill>
              <a:blip r:embed="rId3">
                <a:alphaModFix amt="40000"/>
              </a:blip>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TextBox 9"/>
            <p:cNvSpPr txBox="1"/>
            <p:nvPr/>
          </p:nvSpPr>
          <p:spPr>
            <a:xfrm>
              <a:off x="9294464" y="4348831"/>
              <a:ext cx="560941" cy="254813"/>
            </a:xfrm>
            <a:prstGeom prst="rect">
              <a:avLst/>
            </a:prstGeom>
            <a:solidFill>
              <a:schemeClr val="bg1">
                <a:alpha val="75000"/>
              </a:schemeClr>
            </a:solidFill>
            <a:effectLst>
              <a:softEdge rad="38100"/>
            </a:effectLst>
          </p:spPr>
          <p:txBody>
            <a:bodyPr wrap="none" rtlCol="0">
              <a:spAutoFit/>
            </a:bodyPr>
            <a:lstStyle/>
            <a:p>
              <a:r>
                <a:rPr lang="de-CH" dirty="0">
                  <a:latin typeface="+mj-lt"/>
                </a:rPr>
                <a:t>dedos</a:t>
              </a:r>
            </a:p>
          </p:txBody>
        </p:sp>
      </p:grpSp>
      <p:grpSp>
        <p:nvGrpSpPr>
          <p:cNvPr id="6" name="Group 5"/>
          <p:cNvGrpSpPr/>
          <p:nvPr/>
        </p:nvGrpSpPr>
        <p:grpSpPr>
          <a:xfrm>
            <a:off x="5038769" y="3051344"/>
            <a:ext cx="1879230" cy="1406946"/>
            <a:chOff x="5842065" y="3644872"/>
            <a:chExt cx="1501200" cy="1123922"/>
          </a:xfrm>
        </p:grpSpPr>
        <p:sp>
          <p:nvSpPr>
            <p:cNvPr id="3" name="Rectangle 2"/>
            <p:cNvSpPr/>
            <p:nvPr/>
          </p:nvSpPr>
          <p:spPr bwMode="auto">
            <a:xfrm>
              <a:off x="5842065" y="3644872"/>
              <a:ext cx="1501200" cy="1123922"/>
            </a:xfrm>
            <a:prstGeom prst="rect">
              <a:avLst/>
            </a:prstGeom>
            <a:blipFill dpi="0" rotWithShape="1">
              <a:blip r:embed="rId4">
                <a:alphaModFix amt="40000"/>
              </a:blip>
              <a:srcRect/>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88" name="TextBox 87"/>
            <p:cNvSpPr txBox="1"/>
            <p:nvPr/>
          </p:nvSpPr>
          <p:spPr>
            <a:xfrm>
              <a:off x="6569155" y="4424544"/>
              <a:ext cx="763265" cy="295036"/>
            </a:xfrm>
            <a:prstGeom prst="rect">
              <a:avLst/>
            </a:prstGeom>
            <a:solidFill>
              <a:schemeClr val="bg1">
                <a:alpha val="75000"/>
              </a:schemeClr>
            </a:solidFill>
            <a:effectLst>
              <a:softEdge rad="38100"/>
            </a:effectLst>
          </p:spPr>
          <p:txBody>
            <a:bodyPr wrap="square" rtlCol="0">
              <a:spAutoFit/>
            </a:bodyPr>
            <a:lstStyle/>
            <a:p>
              <a:r>
                <a:rPr lang="de-CH" dirty="0">
                  <a:latin typeface="+mj-lt"/>
                </a:rPr>
                <a:t>6+1 </a:t>
              </a:r>
              <a:r>
                <a:rPr lang="de-CH" dirty="0" err="1">
                  <a:latin typeface="+mj-lt"/>
                </a:rPr>
                <a:t>DoF</a:t>
              </a:r>
              <a:endParaRPr lang="de-CH" dirty="0">
                <a:latin typeface="+mj-lt"/>
              </a:endParaRPr>
            </a:p>
          </p:txBody>
        </p:sp>
      </p:grpSp>
      <p:sp>
        <p:nvSpPr>
          <p:cNvPr id="2" name="Title 1"/>
          <p:cNvSpPr>
            <a:spLocks noGrp="1"/>
          </p:cNvSpPr>
          <p:nvPr>
            <p:ph type="title"/>
          </p:nvPr>
        </p:nvSpPr>
        <p:spPr>
          <a:xfrm>
            <a:off x="1291537" y="83264"/>
            <a:ext cx="5126130" cy="1107996"/>
          </a:xfrm>
        </p:spPr>
        <p:txBody>
          <a:bodyPr/>
          <a:lstStyle/>
          <a:p>
            <a:r>
              <a:rPr lang="de-CH" dirty="0"/>
              <a:t>Terapia robótica: </a:t>
            </a:r>
            <a:r>
              <a:rPr lang="de-CH" dirty="0">
                <a:solidFill>
                  <a:srgbClr val="595959"/>
                </a:solidFill>
              </a:rPr>
              <a:t>Miembros superiores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a:xfrm>
            <a:off x="5180400" y="6444000"/>
            <a:ext cx="617727" cy="363600"/>
          </a:xfrm>
        </p:spPr>
        <p:txBody>
          <a:bodyPr/>
          <a:lstStyle/>
          <a:p>
            <a:fld id="{9F8E3E85-A5F1-45AC-BC8E-CB7307177C38}" type="slidenum">
              <a:rPr lang="de-CH" smtClean="0"/>
              <a:pPr/>
              <a:t>16</a:t>
            </a:fld>
            <a:endParaRPr lang="de-CH" dirty="0"/>
          </a:p>
        </p:txBody>
      </p:sp>
      <p:sp>
        <p:nvSpPr>
          <p:cNvPr id="12" name="TextBox 11"/>
          <p:cNvSpPr txBox="1"/>
          <p:nvPr/>
        </p:nvSpPr>
        <p:spPr>
          <a:xfrm>
            <a:off x="252532" y="1620000"/>
            <a:ext cx="3253135" cy="430887"/>
          </a:xfrm>
          <a:prstGeom prst="rect">
            <a:avLst/>
          </a:prstGeom>
          <a:noFill/>
        </p:spPr>
        <p:txBody>
          <a:bodyPr wrap="square" rtlCol="0">
            <a:spAutoFit/>
          </a:bodyPr>
          <a:lstStyle/>
          <a:p>
            <a:pPr algn="ctr"/>
            <a:r>
              <a:rPr lang="de-CH" sz="2200" dirty="0">
                <a:latin typeface="+mj-lt"/>
              </a:rPr>
              <a:t>Lateralidad</a:t>
            </a:r>
          </a:p>
        </p:txBody>
      </p:sp>
      <p:sp>
        <p:nvSpPr>
          <p:cNvPr id="14" name="TextBox 13"/>
          <p:cNvSpPr txBox="1"/>
          <p:nvPr/>
        </p:nvSpPr>
        <p:spPr>
          <a:xfrm>
            <a:off x="4301131" y="1619999"/>
            <a:ext cx="2376264" cy="769441"/>
          </a:xfrm>
          <a:prstGeom prst="rect">
            <a:avLst/>
          </a:prstGeom>
          <a:noFill/>
        </p:spPr>
        <p:txBody>
          <a:bodyPr wrap="square" rtlCol="0">
            <a:spAutoFit/>
          </a:bodyPr>
          <a:lstStyle/>
          <a:p>
            <a:pPr algn="ctr"/>
            <a:r>
              <a:rPr lang="de-CH" sz="2200" dirty="0">
                <a:latin typeface="+mj-lt"/>
              </a:rPr>
              <a:t>Grados de libertad</a:t>
            </a:r>
          </a:p>
        </p:txBody>
      </p:sp>
      <p:sp>
        <p:nvSpPr>
          <p:cNvPr id="15" name="TextBox 14"/>
          <p:cNvSpPr txBox="1"/>
          <p:nvPr/>
        </p:nvSpPr>
        <p:spPr>
          <a:xfrm>
            <a:off x="7506593" y="1619999"/>
            <a:ext cx="2995109" cy="769441"/>
          </a:xfrm>
          <a:prstGeom prst="rect">
            <a:avLst/>
          </a:prstGeom>
          <a:noFill/>
        </p:spPr>
        <p:txBody>
          <a:bodyPr wrap="square" rtlCol="0">
            <a:spAutoFit/>
          </a:bodyPr>
          <a:lstStyle/>
          <a:p>
            <a:pPr algn="ctr"/>
            <a:r>
              <a:rPr lang="de-CH" sz="2200" dirty="0">
                <a:latin typeface="+mj-lt"/>
              </a:rPr>
              <a:t>Articulaciones Individuales</a:t>
            </a:r>
          </a:p>
        </p:txBody>
      </p:sp>
      <p:sp>
        <p:nvSpPr>
          <p:cNvPr id="16" name="Oval 15"/>
          <p:cNvSpPr/>
          <p:nvPr/>
        </p:nvSpPr>
        <p:spPr bwMode="auto">
          <a:xfrm>
            <a:off x="6182370" y="3079677"/>
            <a:ext cx="914400" cy="914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8" name="TextBox 47"/>
          <p:cNvSpPr txBox="1"/>
          <p:nvPr/>
        </p:nvSpPr>
        <p:spPr>
          <a:xfrm>
            <a:off x="371460" y="5059397"/>
            <a:ext cx="2953956" cy="1431161"/>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Miembro parético o no afecto de forma individual</a:t>
            </a:r>
          </a:p>
          <a:p>
            <a:pPr marL="285750" indent="-285750">
              <a:buClr>
                <a:srgbClr val="A7C138"/>
              </a:buClr>
              <a:buSzPct val="130000"/>
              <a:buFont typeface="Arial" panose="020B0604020202020204" pitchFamily="34" charset="0"/>
              <a:buChar char="•"/>
            </a:pPr>
            <a:r>
              <a:rPr lang="de-CH" sz="1600" dirty="0"/>
              <a:t>Ambos brazos al mismo tiempo</a:t>
            </a:r>
          </a:p>
          <a:p>
            <a:endParaRPr lang="de-CH" dirty="0"/>
          </a:p>
        </p:txBody>
      </p:sp>
      <p:sp>
        <p:nvSpPr>
          <p:cNvPr id="50" name="TextBox 49"/>
          <p:cNvSpPr txBox="1"/>
          <p:nvPr/>
        </p:nvSpPr>
        <p:spPr>
          <a:xfrm>
            <a:off x="4026209" y="5064469"/>
            <a:ext cx="2955600" cy="861774"/>
          </a:xfrm>
          <a:prstGeom prst="rect">
            <a:avLst/>
          </a:prstGeom>
          <a:noFill/>
        </p:spPr>
        <p:txBody>
          <a:bodyPr wrap="square" rtlCol="0">
            <a:spAutoFit/>
          </a:bodyPr>
          <a:lstStyle/>
          <a:p>
            <a:pPr marL="285750" indent="-285750">
              <a:buClr>
                <a:srgbClr val="A7C138"/>
              </a:buClr>
              <a:buSzPct val="130000"/>
              <a:buFont typeface="Arial" panose="020B0604020202020204" pitchFamily="34" charset="0"/>
              <a:buChar char="•"/>
            </a:pPr>
            <a:r>
              <a:rPr lang="de-CH" sz="1600" dirty="0"/>
              <a:t>Aumento de los grados de libertad</a:t>
            </a:r>
          </a:p>
          <a:p>
            <a:endParaRPr lang="de-CH" dirty="0"/>
          </a:p>
        </p:txBody>
      </p:sp>
      <p:sp>
        <p:nvSpPr>
          <p:cNvPr id="60" name="TextBox 59"/>
          <p:cNvSpPr txBox="1"/>
          <p:nvPr/>
        </p:nvSpPr>
        <p:spPr>
          <a:xfrm>
            <a:off x="7895425" y="5064469"/>
            <a:ext cx="2955600" cy="907941"/>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Una sola articulación</a:t>
            </a:r>
          </a:p>
          <a:p>
            <a:pPr marL="285750" indent="-285750">
              <a:buClr>
                <a:srgbClr val="A7C138"/>
              </a:buClr>
              <a:buSzPct val="130000"/>
              <a:buFont typeface="Arial" panose="020B0604020202020204" pitchFamily="34" charset="0"/>
              <a:buChar char="•"/>
            </a:pPr>
            <a:r>
              <a:rPr lang="de-CH" sz="1600" dirty="0"/>
              <a:t>Combinación de articulaciones</a:t>
            </a:r>
          </a:p>
        </p:txBody>
      </p:sp>
      <p:grpSp>
        <p:nvGrpSpPr>
          <p:cNvPr id="11" name="Group 10"/>
          <p:cNvGrpSpPr/>
          <p:nvPr/>
        </p:nvGrpSpPr>
        <p:grpSpPr>
          <a:xfrm>
            <a:off x="7895425" y="2347577"/>
            <a:ext cx="1509351" cy="1205420"/>
            <a:chOff x="8514705" y="2852935"/>
            <a:chExt cx="1054800" cy="842400"/>
          </a:xfrm>
        </p:grpSpPr>
        <p:sp>
          <p:nvSpPr>
            <p:cNvPr id="9" name="Rectangle 8"/>
            <p:cNvSpPr/>
            <p:nvPr/>
          </p:nvSpPr>
          <p:spPr bwMode="auto">
            <a:xfrm>
              <a:off x="8514705" y="2852935"/>
              <a:ext cx="1054800" cy="842400"/>
            </a:xfrm>
            <a:prstGeom prst="rect">
              <a:avLst/>
            </a:prstGeom>
            <a:blipFill>
              <a:blip r:embed="rId5">
                <a:alphaModFix amt="40000"/>
              </a:blip>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9" name="TextBox 28"/>
            <p:cNvSpPr txBox="1"/>
            <p:nvPr/>
          </p:nvSpPr>
          <p:spPr>
            <a:xfrm>
              <a:off x="8514705" y="2865462"/>
              <a:ext cx="537323" cy="258105"/>
            </a:xfrm>
            <a:prstGeom prst="rect">
              <a:avLst/>
            </a:prstGeom>
            <a:solidFill>
              <a:schemeClr val="bg1">
                <a:alpha val="75000"/>
              </a:schemeClr>
            </a:solidFill>
            <a:effectLst>
              <a:softEdge rad="38100"/>
            </a:effectLst>
          </p:spPr>
          <p:txBody>
            <a:bodyPr wrap="square" rtlCol="0">
              <a:spAutoFit/>
            </a:bodyPr>
            <a:lstStyle/>
            <a:p>
              <a:r>
                <a:rPr lang="de-CH" dirty="0">
                  <a:latin typeface="+mj-lt"/>
                </a:rPr>
                <a:t>codo</a:t>
              </a:r>
            </a:p>
          </p:txBody>
        </p:sp>
      </p:grpSp>
      <p:grpSp>
        <p:nvGrpSpPr>
          <p:cNvPr id="8" name="Group 7"/>
          <p:cNvGrpSpPr/>
          <p:nvPr/>
        </p:nvGrpSpPr>
        <p:grpSpPr>
          <a:xfrm>
            <a:off x="4030960" y="2303648"/>
            <a:ext cx="1545844" cy="1198184"/>
            <a:chOff x="4809403" y="2765553"/>
            <a:chExt cx="1320829" cy="1023775"/>
          </a:xfrm>
        </p:grpSpPr>
        <p:sp>
          <p:nvSpPr>
            <p:cNvPr id="7" name="Rectangle 6"/>
            <p:cNvSpPr/>
            <p:nvPr/>
          </p:nvSpPr>
          <p:spPr bwMode="auto">
            <a:xfrm>
              <a:off x="4809403" y="2765553"/>
              <a:ext cx="1195200" cy="1000800"/>
            </a:xfrm>
            <a:prstGeom prst="rect">
              <a:avLst/>
            </a:prstGeom>
            <a:blipFill>
              <a:blip r:embed="rId6">
                <a:alphaModFix amt="40000"/>
              </a:blip>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92" name="TextBox 91"/>
            <p:cNvSpPr txBox="1"/>
            <p:nvPr/>
          </p:nvSpPr>
          <p:spPr>
            <a:xfrm>
              <a:off x="5427796" y="3419996"/>
              <a:ext cx="702436" cy="369332"/>
            </a:xfrm>
            <a:prstGeom prst="rect">
              <a:avLst/>
            </a:prstGeom>
            <a:solidFill>
              <a:schemeClr val="bg1">
                <a:alpha val="75000"/>
              </a:schemeClr>
            </a:solidFill>
            <a:effectLst>
              <a:softEdge rad="38100"/>
            </a:effectLst>
          </p:spPr>
          <p:txBody>
            <a:bodyPr wrap="none" rtlCol="0">
              <a:spAutoFit/>
            </a:bodyPr>
            <a:lstStyle/>
            <a:p>
              <a:r>
                <a:rPr lang="de-CH" dirty="0">
                  <a:latin typeface="+mj-lt"/>
                </a:rPr>
                <a:t>2 </a:t>
              </a:r>
              <a:r>
                <a:rPr lang="de-CH" dirty="0" err="1">
                  <a:latin typeface="+mj-lt"/>
                </a:rPr>
                <a:t>DoF</a:t>
              </a:r>
              <a:endParaRPr lang="de-CH" dirty="0">
                <a:latin typeface="+mj-lt"/>
              </a:endParaRPr>
            </a:p>
          </p:txBody>
        </p:sp>
      </p:grpSp>
      <p:grpSp>
        <p:nvGrpSpPr>
          <p:cNvPr id="24" name="Group 23"/>
          <p:cNvGrpSpPr/>
          <p:nvPr/>
        </p:nvGrpSpPr>
        <p:grpSpPr>
          <a:xfrm>
            <a:off x="1645345" y="3145567"/>
            <a:ext cx="1828800" cy="1242000"/>
            <a:chOff x="1861369" y="3145567"/>
            <a:chExt cx="1828800" cy="1242000"/>
          </a:xfrm>
        </p:grpSpPr>
        <p:sp>
          <p:nvSpPr>
            <p:cNvPr id="22" name="Rectangle 21"/>
            <p:cNvSpPr/>
            <p:nvPr/>
          </p:nvSpPr>
          <p:spPr bwMode="auto">
            <a:xfrm>
              <a:off x="1861369" y="3145567"/>
              <a:ext cx="1828800" cy="1242000"/>
            </a:xfrm>
            <a:prstGeom prst="rect">
              <a:avLst/>
            </a:prstGeom>
            <a:blipFill>
              <a:blip r:embed="rId7">
                <a:alphaModFix amt="50000"/>
              </a:blip>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32" name="TextBox 31"/>
            <p:cNvSpPr txBox="1"/>
            <p:nvPr/>
          </p:nvSpPr>
          <p:spPr>
            <a:xfrm>
              <a:off x="2747282" y="3154139"/>
              <a:ext cx="942887" cy="369332"/>
            </a:xfrm>
            <a:prstGeom prst="rect">
              <a:avLst/>
            </a:prstGeom>
            <a:solidFill>
              <a:schemeClr val="bg1">
                <a:alpha val="75000"/>
              </a:schemeClr>
            </a:solidFill>
            <a:effectLst>
              <a:softEdge rad="38100"/>
            </a:effectLst>
          </p:spPr>
          <p:txBody>
            <a:bodyPr wrap="none" rtlCol="0">
              <a:spAutoFit/>
            </a:bodyPr>
            <a:lstStyle/>
            <a:p>
              <a:r>
                <a:rPr lang="de-CH" dirty="0">
                  <a:latin typeface="+mj-lt"/>
                </a:rPr>
                <a:t>bilateral</a:t>
              </a:r>
            </a:p>
          </p:txBody>
        </p:sp>
      </p:grpSp>
      <p:grpSp>
        <p:nvGrpSpPr>
          <p:cNvPr id="23" name="Group 22"/>
          <p:cNvGrpSpPr/>
          <p:nvPr/>
        </p:nvGrpSpPr>
        <p:grpSpPr>
          <a:xfrm>
            <a:off x="305793" y="2240027"/>
            <a:ext cx="1725267" cy="1096108"/>
            <a:chOff x="521817" y="2240027"/>
            <a:chExt cx="1725267" cy="1096108"/>
          </a:xfrm>
        </p:grpSpPr>
        <p:sp>
          <p:nvSpPr>
            <p:cNvPr id="21" name="Rectangle 20"/>
            <p:cNvSpPr/>
            <p:nvPr/>
          </p:nvSpPr>
          <p:spPr bwMode="auto">
            <a:xfrm flipH="1">
              <a:off x="587484" y="2299335"/>
              <a:ext cx="1659600" cy="1036800"/>
            </a:xfrm>
            <a:prstGeom prst="rect">
              <a:avLst/>
            </a:prstGeom>
            <a:blipFill dpi="0" rotWithShape="1">
              <a:blip r:embed="rId8">
                <a:alphaModFix amt="50000"/>
              </a:blip>
              <a:srcRect/>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33" name="TextBox 32"/>
            <p:cNvSpPr txBox="1"/>
            <p:nvPr/>
          </p:nvSpPr>
          <p:spPr>
            <a:xfrm>
              <a:off x="521817" y="2240027"/>
              <a:ext cx="1058303" cy="369332"/>
            </a:xfrm>
            <a:prstGeom prst="rect">
              <a:avLst/>
            </a:prstGeom>
            <a:solidFill>
              <a:schemeClr val="bg1">
                <a:alpha val="75000"/>
              </a:schemeClr>
            </a:solidFill>
            <a:effectLst>
              <a:softEdge rad="38100"/>
            </a:effectLst>
          </p:spPr>
          <p:txBody>
            <a:bodyPr wrap="none" rtlCol="0">
              <a:spAutoFit/>
            </a:bodyPr>
            <a:lstStyle/>
            <a:p>
              <a:r>
                <a:rPr lang="de-CH" dirty="0">
                  <a:latin typeface="+mj-lt"/>
                </a:rPr>
                <a:t>unilateral</a:t>
              </a:r>
            </a:p>
          </p:txBody>
        </p:sp>
      </p:grpSp>
      <p:grpSp>
        <p:nvGrpSpPr>
          <p:cNvPr id="53" name="Group 52"/>
          <p:cNvGrpSpPr/>
          <p:nvPr/>
        </p:nvGrpSpPr>
        <p:grpSpPr>
          <a:xfrm>
            <a:off x="509866" y="204536"/>
            <a:ext cx="604083" cy="868962"/>
            <a:chOff x="3824328" y="5174713"/>
            <a:chExt cx="714214" cy="1027385"/>
          </a:xfrm>
        </p:grpSpPr>
        <p:grpSp>
          <p:nvGrpSpPr>
            <p:cNvPr id="54" name="Group 53"/>
            <p:cNvGrpSpPr/>
            <p:nvPr/>
          </p:nvGrpSpPr>
          <p:grpSpPr>
            <a:xfrm>
              <a:off x="3869329" y="5174713"/>
              <a:ext cx="669213" cy="1027385"/>
              <a:chOff x="2427825" y="4391287"/>
              <a:chExt cx="828027" cy="1271200"/>
            </a:xfrm>
          </p:grpSpPr>
          <p:grpSp>
            <p:nvGrpSpPr>
              <p:cNvPr id="56" name="Group 55"/>
              <p:cNvGrpSpPr/>
              <p:nvPr/>
            </p:nvGrpSpPr>
            <p:grpSpPr>
              <a:xfrm>
                <a:off x="2427825" y="4391287"/>
                <a:ext cx="828027" cy="848817"/>
                <a:chOff x="2427825" y="4391287"/>
                <a:chExt cx="828027" cy="848817"/>
              </a:xfrm>
            </p:grpSpPr>
            <p:grpSp>
              <p:nvGrpSpPr>
                <p:cNvPr id="62" name="Group 61"/>
                <p:cNvGrpSpPr/>
                <p:nvPr/>
              </p:nvGrpSpPr>
              <p:grpSpPr>
                <a:xfrm>
                  <a:off x="2646134" y="4391287"/>
                  <a:ext cx="609718" cy="830629"/>
                  <a:chOff x="2646134" y="4391287"/>
                  <a:chExt cx="609718" cy="830629"/>
                </a:xfrm>
              </p:grpSpPr>
              <p:grpSp>
                <p:nvGrpSpPr>
                  <p:cNvPr id="64" name="Group 63"/>
                  <p:cNvGrpSpPr/>
                  <p:nvPr/>
                </p:nvGrpSpPr>
                <p:grpSpPr>
                  <a:xfrm>
                    <a:off x="2889311" y="4664873"/>
                    <a:ext cx="366541" cy="371005"/>
                    <a:chOff x="2889311" y="4664873"/>
                    <a:chExt cx="366541" cy="371005"/>
                  </a:xfrm>
                </p:grpSpPr>
                <p:sp>
                  <p:nvSpPr>
                    <p:cNvPr id="69" name="Arc 39"/>
                    <p:cNvSpPr/>
                    <p:nvPr/>
                  </p:nvSpPr>
                  <p:spPr bwMode="auto">
                    <a:xfrm rot="3408672">
                      <a:off x="2891374" y="4663137"/>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0" name="Arc 39"/>
                    <p:cNvSpPr/>
                    <p:nvPr/>
                  </p:nvSpPr>
                  <p:spPr bwMode="auto">
                    <a:xfrm rot="3408672">
                      <a:off x="2891047" y="4671400"/>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762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65" name="Group 64"/>
                  <p:cNvGrpSpPr/>
                  <p:nvPr/>
                </p:nvGrpSpPr>
                <p:grpSpPr>
                  <a:xfrm>
                    <a:off x="2650055" y="4695551"/>
                    <a:ext cx="355323" cy="526365"/>
                    <a:chOff x="2652436" y="4695551"/>
                    <a:chExt cx="355323" cy="526365"/>
                  </a:xfrm>
                </p:grpSpPr>
                <p:sp>
                  <p:nvSpPr>
                    <p:cNvPr id="67" name="Rounded Rectangle 66"/>
                    <p:cNvSpPr/>
                    <p:nvPr/>
                  </p:nvSpPr>
                  <p:spPr bwMode="auto">
                    <a:xfrm rot="21302136">
                      <a:off x="2652436" y="4695551"/>
                      <a:ext cx="341671" cy="496929"/>
                    </a:xfrm>
                    <a:prstGeom prst="roundRect">
                      <a:avLst/>
                    </a:prstGeom>
                    <a:solidFill>
                      <a:schemeClr val="bg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8" name="Rounded Rectangle 67"/>
                    <p:cNvSpPr/>
                    <p:nvPr/>
                  </p:nvSpPr>
                  <p:spPr bwMode="auto">
                    <a:xfrm rot="21302136">
                      <a:off x="2666087" y="4698242"/>
                      <a:ext cx="341672" cy="523674"/>
                    </a:xfrm>
                    <a:prstGeom prst="roundRect">
                      <a:avLst/>
                    </a:prstGeom>
                    <a:solidFill>
                      <a:srgbClr val="424B5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66" name="Oval 65"/>
                  <p:cNvSpPr/>
                  <p:nvPr/>
                </p:nvSpPr>
                <p:spPr bwMode="auto">
                  <a:xfrm>
                    <a:off x="2646134" y="4391287"/>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63" name="Arc 39"/>
                <p:cNvSpPr/>
                <p:nvPr/>
              </p:nvSpPr>
              <p:spPr bwMode="auto">
                <a:xfrm rot="9940793">
                  <a:off x="2427825" y="4810016"/>
                  <a:ext cx="382171" cy="43008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67642"/>
                    <a:gd name="connsiteX1" fmla="*/ 362742 w 362742"/>
                    <a:gd name="connsiteY1" fmla="*/ 338274 h 467642"/>
                    <a:gd name="connsiteX2" fmla="*/ 16583 w 362742"/>
                    <a:gd name="connsiteY2" fmla="*/ 365527 h 467642"/>
                    <a:gd name="connsiteX3" fmla="*/ 87106 w 362742"/>
                    <a:gd name="connsiteY3" fmla="*/ 35228 h 467642"/>
                    <a:gd name="connsiteX4" fmla="*/ 207735 w 362742"/>
                    <a:gd name="connsiteY4" fmla="*/ 25108 h 467642"/>
                    <a:gd name="connsiteX0" fmla="*/ 203023 w 362742"/>
                    <a:gd name="connsiteY0" fmla="*/ 43566 h 467642"/>
                    <a:gd name="connsiteX1" fmla="*/ 12686 w 362742"/>
                    <a:gd name="connsiteY1" fmla="*/ 467642 h 467642"/>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03023 w 382170"/>
                    <a:gd name="connsiteY0" fmla="*/ 22607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55307 w 382170"/>
                    <a:gd name="connsiteY0" fmla="*/ 77733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330906 w 382170"/>
                    <a:gd name="connsiteY0" fmla="*/ 89657 h 446683"/>
                    <a:gd name="connsiteX1" fmla="*/ 12686 w 382170"/>
                    <a:gd name="connsiteY1" fmla="*/ 446683 h 446683"/>
                    <a:gd name="connsiteX0" fmla="*/ 368685 w 407923"/>
                    <a:gd name="connsiteY0" fmla="*/ 109932 h 395091"/>
                    <a:gd name="connsiteX1" fmla="*/ 388495 w 407923"/>
                    <a:gd name="connsiteY1" fmla="*/ 317315 h 395091"/>
                    <a:gd name="connsiteX2" fmla="*/ 42336 w 407923"/>
                    <a:gd name="connsiteY2" fmla="*/ 344568 h 395091"/>
                    <a:gd name="connsiteX3" fmla="*/ 112859 w 407923"/>
                    <a:gd name="connsiteY3" fmla="*/ 14269 h 395091"/>
                    <a:gd name="connsiteX4" fmla="*/ 368685 w 407923"/>
                    <a:gd name="connsiteY4" fmla="*/ 109932 h 395091"/>
                    <a:gd name="connsiteX0" fmla="*/ 356659 w 407923"/>
                    <a:gd name="connsiteY0" fmla="*/ 89657 h 395091"/>
                    <a:gd name="connsiteX1" fmla="*/ 0 w 407923"/>
                    <a:gd name="connsiteY1" fmla="*/ 395091 h 395091"/>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4632 w 395896"/>
                    <a:gd name="connsiteY0" fmla="*/ 89657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29728 w 382170"/>
                    <a:gd name="connsiteY0" fmla="*/ 94272 h 435929"/>
                    <a:gd name="connsiteX1" fmla="*/ 57211 w 382170"/>
                    <a:gd name="connsiteY1" fmla="*/ 435929 h 435929"/>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67039 w 382170"/>
                    <a:gd name="connsiteY0" fmla="*/ 140661 h 435929"/>
                    <a:gd name="connsiteX1" fmla="*/ 57211 w 382170"/>
                    <a:gd name="connsiteY1" fmla="*/ 435929 h 43592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72782 w 382170"/>
                    <a:gd name="connsiteY0" fmla="*/ 147043 h 421399"/>
                    <a:gd name="connsiteX1" fmla="*/ 38802 w 382170"/>
                    <a:gd name="connsiteY1" fmla="*/ 421399 h 421399"/>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Lst>
                  <a:ahLst/>
                  <a:cxnLst>
                    <a:cxn ang="0">
                      <a:pos x="connsiteX0" y="connsiteY0"/>
                    </a:cxn>
                    <a:cxn ang="0">
                      <a:pos x="connsiteX1" y="connsiteY1"/>
                    </a:cxn>
                  </a:cxnLst>
                  <a:rect l="l" t="t" r="r" b="b"/>
                  <a:pathLst>
                    <a:path w="382170" h="430088" stroke="0" extrusionOk="0">
                      <a:moveTo>
                        <a:pt x="342932" y="109932"/>
                      </a:moveTo>
                      <a:cubicBezTo>
                        <a:pt x="417612" y="109932"/>
                        <a:pt x="362742" y="191939"/>
                        <a:pt x="362742" y="317315"/>
                      </a:cubicBezTo>
                      <a:cubicBezTo>
                        <a:pt x="317669" y="317315"/>
                        <a:pt x="61656" y="344568"/>
                        <a:pt x="16583" y="344568"/>
                      </a:cubicBezTo>
                      <a:cubicBezTo>
                        <a:pt x="-37486" y="361208"/>
                        <a:pt x="55247" y="71006"/>
                        <a:pt x="87106" y="14269"/>
                      </a:cubicBezTo>
                      <a:cubicBezTo>
                        <a:pt x="118965" y="-42467"/>
                        <a:pt x="296569" y="86760"/>
                        <a:pt x="342932" y="109932"/>
                      </a:cubicBezTo>
                      <a:close/>
                    </a:path>
                    <a:path w="382170" h="430088" fill="none">
                      <a:moveTo>
                        <a:pt x="372782" y="147043"/>
                      </a:moveTo>
                      <a:cubicBezTo>
                        <a:pt x="300438" y="212732"/>
                        <a:pt x="216360" y="245502"/>
                        <a:pt x="43957" y="430088"/>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7" name="Arc 39"/>
              <p:cNvSpPr/>
              <p:nvPr/>
            </p:nvSpPr>
            <p:spPr bwMode="auto">
              <a:xfrm rot="9940793">
                <a:off x="2754155" y="5133930"/>
                <a:ext cx="362741" cy="525143"/>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1943"/>
                  <a:gd name="connsiteX1" fmla="*/ 362742 w 362742"/>
                  <a:gd name="connsiteY1" fmla="*/ 314625 h 681943"/>
                  <a:gd name="connsiteX2" fmla="*/ 16583 w 362742"/>
                  <a:gd name="connsiteY2" fmla="*/ 341878 h 681943"/>
                  <a:gd name="connsiteX3" fmla="*/ 87106 w 362742"/>
                  <a:gd name="connsiteY3" fmla="*/ 11579 h 681943"/>
                  <a:gd name="connsiteX4" fmla="*/ 221530 w 362742"/>
                  <a:gd name="connsiteY4" fmla="*/ 14811 h 681943"/>
                  <a:gd name="connsiteX0" fmla="*/ 204956 w 362742"/>
                  <a:gd name="connsiteY0" fmla="*/ 18771 h 681943"/>
                  <a:gd name="connsiteX1" fmla="*/ 129711 w 362742"/>
                  <a:gd name="connsiteY1" fmla="*/ 681943 h 681943"/>
                  <a:gd name="connsiteX0" fmla="*/ 336893 w 362742"/>
                  <a:gd name="connsiteY0" fmla="*/ 42790 h 680474"/>
                  <a:gd name="connsiteX1" fmla="*/ 362742 w 362742"/>
                  <a:gd name="connsiteY1" fmla="*/ 313156 h 680474"/>
                  <a:gd name="connsiteX2" fmla="*/ 16583 w 362742"/>
                  <a:gd name="connsiteY2" fmla="*/ 340409 h 680474"/>
                  <a:gd name="connsiteX3" fmla="*/ 87106 w 362742"/>
                  <a:gd name="connsiteY3" fmla="*/ 10110 h 680474"/>
                  <a:gd name="connsiteX4" fmla="*/ 336893 w 362742"/>
                  <a:gd name="connsiteY4" fmla="*/ 42790 h 680474"/>
                  <a:gd name="connsiteX0" fmla="*/ 204956 w 362742"/>
                  <a:gd name="connsiteY0" fmla="*/ 17302 h 680474"/>
                  <a:gd name="connsiteX1" fmla="*/ 129711 w 362742"/>
                  <a:gd name="connsiteY1" fmla="*/ 680474 h 680474"/>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Lst>
                <a:ahLst/>
                <a:cxnLst>
                  <a:cxn ang="0">
                    <a:pos x="connsiteX0" y="connsiteY0"/>
                  </a:cxn>
                  <a:cxn ang="0">
                    <a:pos x="connsiteX1" y="connsiteY1"/>
                  </a:cxn>
                </a:cxnLst>
                <a:rect l="l" t="t" r="r" b="b"/>
                <a:pathLst>
                  <a:path w="362742" h="682389" stroke="0" extrusionOk="0">
                    <a:moveTo>
                      <a:pt x="336893" y="44705"/>
                    </a:moveTo>
                    <a:cubicBezTo>
                      <a:pt x="281188" y="16337"/>
                      <a:pt x="362742" y="189695"/>
                      <a:pt x="362742" y="315071"/>
                    </a:cubicBezTo>
                    <a:cubicBezTo>
                      <a:pt x="317669" y="315071"/>
                      <a:pt x="61656" y="342324"/>
                      <a:pt x="16583" y="342324"/>
                    </a:cubicBezTo>
                    <a:cubicBezTo>
                      <a:pt x="-37486" y="358964"/>
                      <a:pt x="55247" y="68762"/>
                      <a:pt x="87106" y="12025"/>
                    </a:cubicBezTo>
                    <a:cubicBezTo>
                      <a:pt x="118965" y="-44711"/>
                      <a:pt x="289454" y="122022"/>
                      <a:pt x="336893" y="44705"/>
                    </a:cubicBezTo>
                    <a:close/>
                  </a:path>
                  <a:path w="362742" h="682389" fill="none">
                    <a:moveTo>
                      <a:pt x="193419" y="16271"/>
                    </a:moveTo>
                    <a:cubicBezTo>
                      <a:pt x="171253" y="212734"/>
                      <a:pt x="91177" y="525056"/>
                      <a:pt x="129711" y="682389"/>
                    </a:cubicBezTo>
                  </a:path>
                </a:pathLst>
              </a:custGeom>
              <a:noFill/>
              <a:ln w="1079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1" name="Arc 39"/>
              <p:cNvSpPr/>
              <p:nvPr/>
            </p:nvSpPr>
            <p:spPr bwMode="auto">
              <a:xfrm rot="9940793">
                <a:off x="2515462" y="5143632"/>
                <a:ext cx="362741" cy="518855"/>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75663"/>
                  <a:gd name="connsiteX1" fmla="*/ 362742 w 362742"/>
                  <a:gd name="connsiteY1" fmla="*/ 314625 h 675663"/>
                  <a:gd name="connsiteX2" fmla="*/ 16583 w 362742"/>
                  <a:gd name="connsiteY2" fmla="*/ 341878 h 675663"/>
                  <a:gd name="connsiteX3" fmla="*/ 87106 w 362742"/>
                  <a:gd name="connsiteY3" fmla="*/ 11579 h 675663"/>
                  <a:gd name="connsiteX4" fmla="*/ 221530 w 362742"/>
                  <a:gd name="connsiteY4" fmla="*/ 14811 h 675663"/>
                  <a:gd name="connsiteX0" fmla="*/ 204956 w 362742"/>
                  <a:gd name="connsiteY0" fmla="*/ 18771 h 675663"/>
                  <a:gd name="connsiteX1" fmla="*/ 28094 w 362742"/>
                  <a:gd name="connsiteY1" fmla="*/ 675663 h 675663"/>
                  <a:gd name="connsiteX0" fmla="*/ 221530 w 362742"/>
                  <a:gd name="connsiteY0" fmla="*/ 14811 h 678608"/>
                  <a:gd name="connsiteX1" fmla="*/ 362742 w 362742"/>
                  <a:gd name="connsiteY1" fmla="*/ 314625 h 678608"/>
                  <a:gd name="connsiteX2" fmla="*/ 16583 w 362742"/>
                  <a:gd name="connsiteY2" fmla="*/ 341878 h 678608"/>
                  <a:gd name="connsiteX3" fmla="*/ 87106 w 362742"/>
                  <a:gd name="connsiteY3" fmla="*/ 11579 h 678608"/>
                  <a:gd name="connsiteX4" fmla="*/ 221530 w 362742"/>
                  <a:gd name="connsiteY4" fmla="*/ 14811 h 678608"/>
                  <a:gd name="connsiteX0" fmla="*/ 204956 w 362742"/>
                  <a:gd name="connsiteY0" fmla="*/ 18771 h 678608"/>
                  <a:gd name="connsiteX1" fmla="*/ 39630 w 362742"/>
                  <a:gd name="connsiteY1" fmla="*/ 678608 h 678608"/>
                </a:gdLst>
                <a:ahLst/>
                <a:cxnLst>
                  <a:cxn ang="0">
                    <a:pos x="connsiteX0" y="connsiteY0"/>
                  </a:cxn>
                  <a:cxn ang="0">
                    <a:pos x="connsiteX1" y="connsiteY1"/>
                  </a:cxn>
                </a:cxnLst>
                <a:rect l="l" t="t" r="r" b="b"/>
                <a:pathLst>
                  <a:path w="362742" h="678608"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78608" fill="none">
                    <a:moveTo>
                      <a:pt x="204956" y="18771"/>
                    </a:moveTo>
                    <a:cubicBezTo>
                      <a:pt x="200113" y="99235"/>
                      <a:pt x="99276" y="521761"/>
                      <a:pt x="39630" y="678608"/>
                    </a:cubicBezTo>
                  </a:path>
                </a:pathLst>
              </a:custGeom>
              <a:noFill/>
              <a:ln w="1079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5" name="Rounded Rectangle 2"/>
            <p:cNvSpPr/>
            <p:nvPr/>
          </p:nvSpPr>
          <p:spPr bwMode="auto">
            <a:xfrm>
              <a:off x="3824328" y="5626712"/>
              <a:ext cx="200023" cy="198414"/>
            </a:xfrm>
            <a:prstGeom prst="ellipse">
              <a:avLst/>
            </a:prstGeom>
            <a:solidFill>
              <a:schemeClr val="bg1">
                <a:lumMod val="95000"/>
                <a:alpha val="70000"/>
              </a:schemeClr>
            </a:solidFill>
            <a:ln w="15875">
              <a:solidFill>
                <a:schemeClr val="bg1">
                  <a:lumMod val="50000"/>
                </a:schemeClr>
              </a:solidFill>
              <a:prstDash val="sysDash"/>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en-US" sz="1000" b="0" i="0" u="none" strike="noStrike" cap="none" normalizeH="0" baseline="0" dirty="0">
                <a:ln>
                  <a:noFill/>
                </a:ln>
                <a:solidFill>
                  <a:srgbClr val="232333"/>
                </a:solidFill>
                <a:effectLst/>
                <a:latin typeface="+mj-lt"/>
              </a:endParaRPr>
            </a:p>
          </p:txBody>
        </p:sp>
      </p:grpSp>
      <p:cxnSp>
        <p:nvCxnSpPr>
          <p:cNvPr id="49" name="Straight Connector 48"/>
          <p:cNvCxnSpPr/>
          <p:nvPr/>
        </p:nvCxnSpPr>
        <p:spPr bwMode="auto">
          <a:xfrm>
            <a:off x="3669821" y="1485304"/>
            <a:ext cx="0" cy="4680000"/>
          </a:xfrm>
          <a:prstGeom prst="line">
            <a:avLst/>
          </a:prstGeom>
          <a:noFill/>
          <a:ln w="9525" cap="flat" cmpd="sng" algn="ctr">
            <a:solidFill>
              <a:schemeClr val="bg1">
                <a:lumMod val="6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Straight Connector 50"/>
          <p:cNvCxnSpPr/>
          <p:nvPr/>
        </p:nvCxnSpPr>
        <p:spPr bwMode="auto">
          <a:xfrm>
            <a:off x="7279519" y="1486800"/>
            <a:ext cx="0" cy="4680000"/>
          </a:xfrm>
          <a:prstGeom prst="line">
            <a:avLst/>
          </a:prstGeom>
          <a:noFill/>
          <a:ln w="9525" cap="flat" cmpd="sng" algn="ctr">
            <a:solidFill>
              <a:schemeClr val="bg1">
                <a:lumMod val="6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7" name="Imagen 46">
            <a:extLst>
              <a:ext uri="{FF2B5EF4-FFF2-40B4-BE49-F238E27FC236}">
                <a16:creationId xmlns:a16="http://schemas.microsoft.com/office/drawing/2014/main" id="{6AAB35D3-EA43-4092-B5F2-9184833264AD}"/>
              </a:ext>
            </a:extLst>
          </p:cNvPr>
          <p:cNvPicPr>
            <a:picLocks noChangeAspect="1"/>
          </p:cNvPicPr>
          <p:nvPr/>
        </p:nvPicPr>
        <p:blipFill>
          <a:blip r:embed="rId9"/>
          <a:stretch>
            <a:fillRect/>
          </a:stretch>
        </p:blipFill>
        <p:spPr>
          <a:xfrm>
            <a:off x="6652385" y="0"/>
            <a:ext cx="2200847" cy="1194920"/>
          </a:xfrm>
          <a:prstGeom prst="rect">
            <a:avLst/>
          </a:prstGeom>
        </p:spPr>
      </p:pic>
    </p:spTree>
    <p:extLst>
      <p:ext uri="{BB962C8B-B14F-4D97-AF65-F5344CB8AC3E}">
        <p14:creationId xmlns:p14="http://schemas.microsoft.com/office/powerpoint/2010/main" val="411501010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3476" y="186029"/>
            <a:ext cx="5289826" cy="1107996"/>
          </a:xfrm>
        </p:spPr>
        <p:txBody>
          <a:bodyPr/>
          <a:lstStyle/>
          <a:p>
            <a:r>
              <a:rPr lang="de-CH" dirty="0"/>
              <a:t>Terapia Robótica: </a:t>
            </a:r>
            <a:r>
              <a:rPr lang="de-CH" dirty="0">
                <a:solidFill>
                  <a:srgbClr val="595959"/>
                </a:solidFill>
              </a:rPr>
              <a:t>Miembros inferiores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17</a:t>
            </a:fld>
            <a:endParaRPr lang="de-CH" dirty="0"/>
          </a:p>
        </p:txBody>
      </p:sp>
      <p:sp>
        <p:nvSpPr>
          <p:cNvPr id="11" name="TextBox 10"/>
          <p:cNvSpPr txBox="1"/>
          <p:nvPr/>
        </p:nvSpPr>
        <p:spPr>
          <a:xfrm>
            <a:off x="3670323" y="1519742"/>
            <a:ext cx="3733714" cy="430887"/>
          </a:xfrm>
          <a:prstGeom prst="rect">
            <a:avLst/>
          </a:prstGeom>
          <a:noFill/>
        </p:spPr>
        <p:txBody>
          <a:bodyPr wrap="none" rtlCol="0">
            <a:spAutoFit/>
          </a:bodyPr>
          <a:lstStyle/>
          <a:p>
            <a:r>
              <a:rPr lang="de-CH" sz="2200" dirty="0">
                <a:latin typeface="+mj-lt"/>
              </a:rPr>
              <a:t>Entrenamiento de la marcha</a:t>
            </a:r>
            <a:endParaRPr lang="de-CH" sz="1600" dirty="0">
              <a:latin typeface="+mj-lt"/>
            </a:endParaRPr>
          </a:p>
        </p:txBody>
      </p:sp>
      <p:sp>
        <p:nvSpPr>
          <p:cNvPr id="15" name="TextBox 14"/>
          <p:cNvSpPr txBox="1"/>
          <p:nvPr/>
        </p:nvSpPr>
        <p:spPr>
          <a:xfrm>
            <a:off x="8385835" y="2252933"/>
            <a:ext cx="1697902" cy="369332"/>
          </a:xfrm>
          <a:prstGeom prst="rect">
            <a:avLst/>
          </a:prstGeom>
          <a:noFill/>
        </p:spPr>
        <p:txBody>
          <a:bodyPr wrap="none" rtlCol="0">
            <a:spAutoFit/>
          </a:bodyPr>
          <a:lstStyle/>
          <a:p>
            <a:pPr algn="ctr"/>
            <a:r>
              <a:rPr lang="de-CH" dirty="0">
                <a:latin typeface="+mj-lt"/>
              </a:rPr>
              <a:t>Ortesis activas</a:t>
            </a:r>
          </a:p>
        </p:txBody>
      </p:sp>
      <p:pic>
        <p:nvPicPr>
          <p:cNvPr id="28" name="Picture 2" descr="http://links.photopulse.ch/temp_hocoma/131205_0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4473" y="2737582"/>
            <a:ext cx="1034728" cy="157367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p:cNvPicPr>
            <a:picLocks noChangeAspect="1"/>
          </p:cNvPicPr>
          <p:nvPr/>
        </p:nvPicPr>
        <p:blipFill>
          <a:blip r:embed="rId4"/>
          <a:stretch>
            <a:fillRect/>
          </a:stretch>
        </p:blipFill>
        <p:spPr>
          <a:xfrm>
            <a:off x="3297313" y="2744416"/>
            <a:ext cx="1510586" cy="1566841"/>
          </a:xfrm>
          <a:prstGeom prst="rect">
            <a:avLst/>
          </a:prstGeom>
        </p:spPr>
      </p:pic>
      <p:graphicFrame>
        <p:nvGraphicFramePr>
          <p:cNvPr id="30" name="Object 29"/>
          <p:cNvGraphicFramePr>
            <a:graphicFrameLocks noChangeAspect="1"/>
          </p:cNvGraphicFramePr>
          <p:nvPr>
            <p:extLst>
              <p:ext uri="{D42A27DB-BD31-4B8C-83A1-F6EECF244321}">
                <p14:modId xmlns:p14="http://schemas.microsoft.com/office/powerpoint/2010/main" val="3610067195"/>
              </p:ext>
            </p:extLst>
          </p:nvPr>
        </p:nvGraphicFramePr>
        <p:xfrm>
          <a:off x="6408341" y="2739421"/>
          <a:ext cx="1049784" cy="1576472"/>
        </p:xfrm>
        <a:graphic>
          <a:graphicData uri="http://schemas.openxmlformats.org/presentationml/2006/ole">
            <mc:AlternateContent xmlns:mc="http://schemas.openxmlformats.org/markup-compatibility/2006">
              <mc:Choice xmlns:v="urn:schemas-microsoft-com:vml" Requires="v">
                <p:oleObj name="Bitmap Image" r:id="rId5" imgW="4705200" imgH="7067520" progId="Paint.Picture">
                  <p:embed/>
                </p:oleObj>
              </mc:Choice>
              <mc:Fallback>
                <p:oleObj name="Bitmap Image" r:id="rId5" imgW="4705200" imgH="7067520" progId="Paint.Picture">
                  <p:embed/>
                  <p:pic>
                    <p:nvPicPr>
                      <p:cNvPr id="0" name=""/>
                      <p:cNvPicPr/>
                      <p:nvPr/>
                    </p:nvPicPr>
                    <p:blipFill>
                      <a:blip r:embed="rId6"/>
                      <a:stretch>
                        <a:fillRect/>
                      </a:stretch>
                    </p:blipFill>
                    <p:spPr>
                      <a:xfrm>
                        <a:off x="6408341" y="2739421"/>
                        <a:ext cx="1049784" cy="1576472"/>
                      </a:xfrm>
                      <a:prstGeom prst="rect">
                        <a:avLst/>
                      </a:prstGeom>
                    </p:spPr>
                  </p:pic>
                </p:oleObj>
              </mc:Fallback>
            </mc:AlternateContent>
          </a:graphicData>
        </a:graphic>
      </p:graphicFrame>
      <p:pic>
        <p:nvPicPr>
          <p:cNvPr id="32" name="Picture 31"/>
          <p:cNvPicPr>
            <a:picLocks noChangeAspect="1"/>
          </p:cNvPicPr>
          <p:nvPr/>
        </p:nvPicPr>
        <p:blipFill rotWithShape="1">
          <a:blip r:embed="rId7" cstate="print">
            <a:extLst>
              <a:ext uri="{28A0092B-C50C-407E-A947-70E740481C1C}">
                <a14:useLocalDpi xmlns:a14="http://schemas.microsoft.com/office/drawing/2010/main" val="0"/>
              </a:ext>
            </a:extLst>
          </a:blip>
          <a:srcRect l="3344" t="2042" r="67417" b="10264"/>
          <a:stretch/>
        </p:blipFill>
        <p:spPr>
          <a:xfrm>
            <a:off x="8659256" y="2743959"/>
            <a:ext cx="1151055" cy="1567395"/>
          </a:xfrm>
          <a:prstGeom prst="rect">
            <a:avLst/>
          </a:prstGeom>
        </p:spPr>
      </p:pic>
      <p:sp>
        <p:nvSpPr>
          <p:cNvPr id="33" name="TextBox 32"/>
          <p:cNvSpPr txBox="1"/>
          <p:nvPr/>
        </p:nvSpPr>
        <p:spPr>
          <a:xfrm>
            <a:off x="342706" y="4653135"/>
            <a:ext cx="2520000" cy="1400383"/>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Sistema de soporte de peso</a:t>
            </a:r>
          </a:p>
          <a:p>
            <a:pPr marL="285750" indent="-285750">
              <a:buClr>
                <a:srgbClr val="A7C138"/>
              </a:buClr>
              <a:buSzPct val="130000"/>
              <a:buFont typeface="Arial" panose="020B0604020202020204" pitchFamily="34" charset="0"/>
              <a:buChar char="•"/>
            </a:pPr>
            <a:r>
              <a:rPr lang="de-CH" sz="1600" dirty="0"/>
              <a:t>Exoesqueleto combinado con cinta de marcha</a:t>
            </a:r>
          </a:p>
        </p:txBody>
      </p:sp>
      <p:sp>
        <p:nvSpPr>
          <p:cNvPr id="35" name="TextBox 34"/>
          <p:cNvSpPr txBox="1"/>
          <p:nvPr/>
        </p:nvSpPr>
        <p:spPr>
          <a:xfrm>
            <a:off x="8193233" y="4648596"/>
            <a:ext cx="2520000" cy="1815882"/>
          </a:xfrm>
          <a:prstGeom prst="rect">
            <a:avLst/>
          </a:prstGeom>
          <a:noFill/>
        </p:spPr>
        <p:txBody>
          <a:bodyPr wrap="square" rtlCol="0">
            <a:spAutoFit/>
          </a:bodyPr>
          <a:lstStyle/>
          <a:p>
            <a:pPr marL="285750" indent="-285750">
              <a:buClr>
                <a:srgbClr val="A7C138"/>
              </a:buClr>
              <a:buSzPct val="130000"/>
              <a:buFont typeface="Arial" panose="020B0604020202020204" pitchFamily="34" charset="0"/>
              <a:buChar char="•"/>
            </a:pPr>
            <a:r>
              <a:rPr lang="es-ES" sz="1600" dirty="0"/>
              <a:t>Apoyo en la posición y movimiento de las articulaciones de la pierna</a:t>
            </a:r>
            <a:endParaRPr lang="en-US" sz="1600" dirty="0"/>
          </a:p>
          <a:p>
            <a:pPr marL="285750" indent="-285750">
              <a:buClr>
                <a:srgbClr val="A7C138"/>
              </a:buClr>
              <a:buSzPct val="130000"/>
              <a:buFont typeface="Arial" panose="020B0604020202020204" pitchFamily="34" charset="0"/>
              <a:buChar char="•"/>
            </a:pPr>
            <a:r>
              <a:rPr lang="en-US" sz="1600" dirty="0" err="1"/>
              <a:t>Compensación</a:t>
            </a:r>
            <a:r>
              <a:rPr lang="en-US" sz="1600" dirty="0"/>
              <a:t> de la </a:t>
            </a:r>
            <a:r>
              <a:rPr lang="en-US" sz="1600" dirty="0" err="1"/>
              <a:t>debilidad</a:t>
            </a:r>
            <a:r>
              <a:rPr lang="en-US" sz="1600" dirty="0"/>
              <a:t> y </a:t>
            </a:r>
            <a:r>
              <a:rPr lang="en-US" sz="1600" dirty="0" err="1"/>
              <a:t>deformidades</a:t>
            </a:r>
            <a:r>
              <a:rPr lang="en-US" sz="1600" dirty="0"/>
              <a:t>. </a:t>
            </a:r>
          </a:p>
        </p:txBody>
      </p:sp>
      <p:sp>
        <p:nvSpPr>
          <p:cNvPr id="62" name="TextBox 61"/>
          <p:cNvSpPr txBox="1"/>
          <p:nvPr/>
        </p:nvSpPr>
        <p:spPr>
          <a:xfrm>
            <a:off x="777843" y="2257473"/>
            <a:ext cx="1877438" cy="369332"/>
          </a:xfrm>
          <a:prstGeom prst="rect">
            <a:avLst/>
          </a:prstGeom>
          <a:noFill/>
        </p:spPr>
        <p:txBody>
          <a:bodyPr wrap="none" rtlCol="0">
            <a:spAutoFit/>
          </a:bodyPr>
          <a:lstStyle/>
          <a:p>
            <a:pPr algn="ctr"/>
            <a:r>
              <a:rPr lang="de-CH" dirty="0">
                <a:latin typeface="+mj-lt"/>
              </a:rPr>
              <a:t>Cinta de marcha</a:t>
            </a:r>
          </a:p>
        </p:txBody>
      </p:sp>
      <p:sp>
        <p:nvSpPr>
          <p:cNvPr id="63" name="TextBox 62"/>
          <p:cNvSpPr txBox="1"/>
          <p:nvPr/>
        </p:nvSpPr>
        <p:spPr>
          <a:xfrm>
            <a:off x="3357546" y="2253600"/>
            <a:ext cx="1390124" cy="369332"/>
          </a:xfrm>
          <a:prstGeom prst="rect">
            <a:avLst/>
          </a:prstGeom>
          <a:noFill/>
        </p:spPr>
        <p:txBody>
          <a:bodyPr wrap="none" rtlCol="0">
            <a:spAutoFit/>
          </a:bodyPr>
          <a:lstStyle/>
          <a:p>
            <a:pPr algn="ctr"/>
            <a:r>
              <a:rPr lang="de-CH" dirty="0">
                <a:latin typeface="+mj-lt"/>
              </a:rPr>
              <a:t>plataformas</a:t>
            </a:r>
          </a:p>
        </p:txBody>
      </p:sp>
      <p:sp>
        <p:nvSpPr>
          <p:cNvPr id="64" name="TextBox 63"/>
          <p:cNvSpPr txBox="1"/>
          <p:nvPr/>
        </p:nvSpPr>
        <p:spPr>
          <a:xfrm>
            <a:off x="6565183" y="2252933"/>
            <a:ext cx="736099" cy="369332"/>
          </a:xfrm>
          <a:prstGeom prst="rect">
            <a:avLst/>
          </a:prstGeom>
          <a:noFill/>
        </p:spPr>
        <p:txBody>
          <a:bodyPr wrap="none" rtlCol="0">
            <a:spAutoFit/>
          </a:bodyPr>
          <a:lstStyle/>
          <a:p>
            <a:pPr algn="ctr"/>
            <a:r>
              <a:rPr lang="de-CH" dirty="0">
                <a:latin typeface="+mj-lt"/>
              </a:rPr>
              <a:t>suelo</a:t>
            </a:r>
          </a:p>
        </p:txBody>
      </p:sp>
      <p:grpSp>
        <p:nvGrpSpPr>
          <p:cNvPr id="3" name="Group 2"/>
          <p:cNvGrpSpPr/>
          <p:nvPr/>
        </p:nvGrpSpPr>
        <p:grpSpPr>
          <a:xfrm>
            <a:off x="547927" y="204536"/>
            <a:ext cx="566021" cy="905061"/>
            <a:chOff x="547927" y="204536"/>
            <a:chExt cx="566021" cy="905061"/>
          </a:xfrm>
        </p:grpSpPr>
        <p:grpSp>
          <p:nvGrpSpPr>
            <p:cNvPr id="48" name="Group 47"/>
            <p:cNvGrpSpPr/>
            <p:nvPr/>
          </p:nvGrpSpPr>
          <p:grpSpPr>
            <a:xfrm>
              <a:off x="547927" y="204536"/>
              <a:ext cx="566021" cy="868962"/>
              <a:chOff x="2427825" y="4391287"/>
              <a:chExt cx="828027" cy="1271200"/>
            </a:xfrm>
          </p:grpSpPr>
          <p:grpSp>
            <p:nvGrpSpPr>
              <p:cNvPr id="50" name="Group 49"/>
              <p:cNvGrpSpPr/>
              <p:nvPr/>
            </p:nvGrpSpPr>
            <p:grpSpPr>
              <a:xfrm>
                <a:off x="2427825" y="4391287"/>
                <a:ext cx="828027" cy="848817"/>
                <a:chOff x="2427825" y="4391287"/>
                <a:chExt cx="828027" cy="848817"/>
              </a:xfrm>
            </p:grpSpPr>
            <p:grpSp>
              <p:nvGrpSpPr>
                <p:cNvPr id="53" name="Group 52"/>
                <p:cNvGrpSpPr/>
                <p:nvPr/>
              </p:nvGrpSpPr>
              <p:grpSpPr>
                <a:xfrm>
                  <a:off x="2646134" y="4391287"/>
                  <a:ext cx="609718" cy="830629"/>
                  <a:chOff x="2646134" y="4391287"/>
                  <a:chExt cx="609718" cy="830629"/>
                </a:xfrm>
              </p:grpSpPr>
              <p:grpSp>
                <p:nvGrpSpPr>
                  <p:cNvPr id="55" name="Group 54"/>
                  <p:cNvGrpSpPr/>
                  <p:nvPr/>
                </p:nvGrpSpPr>
                <p:grpSpPr>
                  <a:xfrm>
                    <a:off x="2889311" y="4664873"/>
                    <a:ext cx="366541" cy="371005"/>
                    <a:chOff x="2889311" y="4664873"/>
                    <a:chExt cx="366541" cy="371005"/>
                  </a:xfrm>
                </p:grpSpPr>
                <p:sp>
                  <p:nvSpPr>
                    <p:cNvPr id="60" name="Arc 39"/>
                    <p:cNvSpPr/>
                    <p:nvPr/>
                  </p:nvSpPr>
                  <p:spPr bwMode="auto">
                    <a:xfrm rot="3408672">
                      <a:off x="2891374" y="4663137"/>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1" name="Arc 39"/>
                    <p:cNvSpPr/>
                    <p:nvPr/>
                  </p:nvSpPr>
                  <p:spPr bwMode="auto">
                    <a:xfrm rot="3408672">
                      <a:off x="2891047" y="4671400"/>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762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56" name="Group 55"/>
                  <p:cNvGrpSpPr/>
                  <p:nvPr/>
                </p:nvGrpSpPr>
                <p:grpSpPr>
                  <a:xfrm>
                    <a:off x="2650055" y="4695551"/>
                    <a:ext cx="355323" cy="526365"/>
                    <a:chOff x="2652436" y="4695551"/>
                    <a:chExt cx="355323" cy="526365"/>
                  </a:xfrm>
                </p:grpSpPr>
                <p:sp>
                  <p:nvSpPr>
                    <p:cNvPr id="58" name="Rounded Rectangle 57"/>
                    <p:cNvSpPr/>
                    <p:nvPr/>
                  </p:nvSpPr>
                  <p:spPr bwMode="auto">
                    <a:xfrm rot="21302136">
                      <a:off x="2652436" y="4695551"/>
                      <a:ext cx="341671" cy="496929"/>
                    </a:xfrm>
                    <a:prstGeom prst="roundRect">
                      <a:avLst/>
                    </a:prstGeom>
                    <a:solidFill>
                      <a:schemeClr val="bg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9" name="Rounded Rectangle 58"/>
                    <p:cNvSpPr/>
                    <p:nvPr/>
                  </p:nvSpPr>
                  <p:spPr bwMode="auto">
                    <a:xfrm rot="21302136">
                      <a:off x="2666087" y="4698242"/>
                      <a:ext cx="341672" cy="523674"/>
                    </a:xfrm>
                    <a:prstGeom prst="roundRect">
                      <a:avLst/>
                    </a:prstGeom>
                    <a:solidFill>
                      <a:srgbClr val="424B5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7" name="Oval 56"/>
                  <p:cNvSpPr/>
                  <p:nvPr/>
                </p:nvSpPr>
                <p:spPr bwMode="auto">
                  <a:xfrm>
                    <a:off x="2646134" y="4391287"/>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4" name="Arc 39"/>
                <p:cNvSpPr/>
                <p:nvPr/>
              </p:nvSpPr>
              <p:spPr bwMode="auto">
                <a:xfrm rot="9940793">
                  <a:off x="2427825" y="4810016"/>
                  <a:ext cx="382171" cy="43008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67642"/>
                    <a:gd name="connsiteX1" fmla="*/ 362742 w 362742"/>
                    <a:gd name="connsiteY1" fmla="*/ 338274 h 467642"/>
                    <a:gd name="connsiteX2" fmla="*/ 16583 w 362742"/>
                    <a:gd name="connsiteY2" fmla="*/ 365527 h 467642"/>
                    <a:gd name="connsiteX3" fmla="*/ 87106 w 362742"/>
                    <a:gd name="connsiteY3" fmla="*/ 35228 h 467642"/>
                    <a:gd name="connsiteX4" fmla="*/ 207735 w 362742"/>
                    <a:gd name="connsiteY4" fmla="*/ 25108 h 467642"/>
                    <a:gd name="connsiteX0" fmla="*/ 203023 w 362742"/>
                    <a:gd name="connsiteY0" fmla="*/ 43566 h 467642"/>
                    <a:gd name="connsiteX1" fmla="*/ 12686 w 362742"/>
                    <a:gd name="connsiteY1" fmla="*/ 467642 h 467642"/>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03023 w 382170"/>
                    <a:gd name="connsiteY0" fmla="*/ 22607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55307 w 382170"/>
                    <a:gd name="connsiteY0" fmla="*/ 77733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330906 w 382170"/>
                    <a:gd name="connsiteY0" fmla="*/ 89657 h 446683"/>
                    <a:gd name="connsiteX1" fmla="*/ 12686 w 382170"/>
                    <a:gd name="connsiteY1" fmla="*/ 446683 h 446683"/>
                    <a:gd name="connsiteX0" fmla="*/ 368685 w 407923"/>
                    <a:gd name="connsiteY0" fmla="*/ 109932 h 395091"/>
                    <a:gd name="connsiteX1" fmla="*/ 388495 w 407923"/>
                    <a:gd name="connsiteY1" fmla="*/ 317315 h 395091"/>
                    <a:gd name="connsiteX2" fmla="*/ 42336 w 407923"/>
                    <a:gd name="connsiteY2" fmla="*/ 344568 h 395091"/>
                    <a:gd name="connsiteX3" fmla="*/ 112859 w 407923"/>
                    <a:gd name="connsiteY3" fmla="*/ 14269 h 395091"/>
                    <a:gd name="connsiteX4" fmla="*/ 368685 w 407923"/>
                    <a:gd name="connsiteY4" fmla="*/ 109932 h 395091"/>
                    <a:gd name="connsiteX0" fmla="*/ 356659 w 407923"/>
                    <a:gd name="connsiteY0" fmla="*/ 89657 h 395091"/>
                    <a:gd name="connsiteX1" fmla="*/ 0 w 407923"/>
                    <a:gd name="connsiteY1" fmla="*/ 395091 h 395091"/>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4632 w 395896"/>
                    <a:gd name="connsiteY0" fmla="*/ 89657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29728 w 382170"/>
                    <a:gd name="connsiteY0" fmla="*/ 94272 h 435929"/>
                    <a:gd name="connsiteX1" fmla="*/ 57211 w 382170"/>
                    <a:gd name="connsiteY1" fmla="*/ 435929 h 435929"/>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67039 w 382170"/>
                    <a:gd name="connsiteY0" fmla="*/ 140661 h 435929"/>
                    <a:gd name="connsiteX1" fmla="*/ 57211 w 382170"/>
                    <a:gd name="connsiteY1" fmla="*/ 435929 h 43592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72782 w 382170"/>
                    <a:gd name="connsiteY0" fmla="*/ 147043 h 421399"/>
                    <a:gd name="connsiteX1" fmla="*/ 38802 w 382170"/>
                    <a:gd name="connsiteY1" fmla="*/ 421399 h 421399"/>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Lst>
                  <a:ahLst/>
                  <a:cxnLst>
                    <a:cxn ang="0">
                      <a:pos x="connsiteX0" y="connsiteY0"/>
                    </a:cxn>
                    <a:cxn ang="0">
                      <a:pos x="connsiteX1" y="connsiteY1"/>
                    </a:cxn>
                  </a:cxnLst>
                  <a:rect l="l" t="t" r="r" b="b"/>
                  <a:pathLst>
                    <a:path w="382170" h="430088" stroke="0" extrusionOk="0">
                      <a:moveTo>
                        <a:pt x="342932" y="109932"/>
                      </a:moveTo>
                      <a:cubicBezTo>
                        <a:pt x="417612" y="109932"/>
                        <a:pt x="362742" y="191939"/>
                        <a:pt x="362742" y="317315"/>
                      </a:cubicBezTo>
                      <a:cubicBezTo>
                        <a:pt x="317669" y="317315"/>
                        <a:pt x="61656" y="344568"/>
                        <a:pt x="16583" y="344568"/>
                      </a:cubicBezTo>
                      <a:cubicBezTo>
                        <a:pt x="-37486" y="361208"/>
                        <a:pt x="55247" y="71006"/>
                        <a:pt x="87106" y="14269"/>
                      </a:cubicBezTo>
                      <a:cubicBezTo>
                        <a:pt x="118965" y="-42467"/>
                        <a:pt x="296569" y="86760"/>
                        <a:pt x="342932" y="109932"/>
                      </a:cubicBezTo>
                      <a:close/>
                    </a:path>
                    <a:path w="382170" h="430088" fill="none">
                      <a:moveTo>
                        <a:pt x="372782" y="147043"/>
                      </a:moveTo>
                      <a:cubicBezTo>
                        <a:pt x="300438" y="212732"/>
                        <a:pt x="216360" y="245502"/>
                        <a:pt x="43957" y="430088"/>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1" name="Arc 39"/>
              <p:cNvSpPr/>
              <p:nvPr/>
            </p:nvSpPr>
            <p:spPr bwMode="auto">
              <a:xfrm rot="9940793">
                <a:off x="2754155" y="5133930"/>
                <a:ext cx="362741" cy="525143"/>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1943"/>
                  <a:gd name="connsiteX1" fmla="*/ 362742 w 362742"/>
                  <a:gd name="connsiteY1" fmla="*/ 314625 h 681943"/>
                  <a:gd name="connsiteX2" fmla="*/ 16583 w 362742"/>
                  <a:gd name="connsiteY2" fmla="*/ 341878 h 681943"/>
                  <a:gd name="connsiteX3" fmla="*/ 87106 w 362742"/>
                  <a:gd name="connsiteY3" fmla="*/ 11579 h 681943"/>
                  <a:gd name="connsiteX4" fmla="*/ 221530 w 362742"/>
                  <a:gd name="connsiteY4" fmla="*/ 14811 h 681943"/>
                  <a:gd name="connsiteX0" fmla="*/ 204956 w 362742"/>
                  <a:gd name="connsiteY0" fmla="*/ 18771 h 681943"/>
                  <a:gd name="connsiteX1" fmla="*/ 129711 w 362742"/>
                  <a:gd name="connsiteY1" fmla="*/ 681943 h 681943"/>
                  <a:gd name="connsiteX0" fmla="*/ 336893 w 362742"/>
                  <a:gd name="connsiteY0" fmla="*/ 42790 h 680474"/>
                  <a:gd name="connsiteX1" fmla="*/ 362742 w 362742"/>
                  <a:gd name="connsiteY1" fmla="*/ 313156 h 680474"/>
                  <a:gd name="connsiteX2" fmla="*/ 16583 w 362742"/>
                  <a:gd name="connsiteY2" fmla="*/ 340409 h 680474"/>
                  <a:gd name="connsiteX3" fmla="*/ 87106 w 362742"/>
                  <a:gd name="connsiteY3" fmla="*/ 10110 h 680474"/>
                  <a:gd name="connsiteX4" fmla="*/ 336893 w 362742"/>
                  <a:gd name="connsiteY4" fmla="*/ 42790 h 680474"/>
                  <a:gd name="connsiteX0" fmla="*/ 204956 w 362742"/>
                  <a:gd name="connsiteY0" fmla="*/ 17302 h 680474"/>
                  <a:gd name="connsiteX1" fmla="*/ 129711 w 362742"/>
                  <a:gd name="connsiteY1" fmla="*/ 680474 h 680474"/>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Lst>
                <a:ahLst/>
                <a:cxnLst>
                  <a:cxn ang="0">
                    <a:pos x="connsiteX0" y="connsiteY0"/>
                  </a:cxn>
                  <a:cxn ang="0">
                    <a:pos x="connsiteX1" y="connsiteY1"/>
                  </a:cxn>
                </a:cxnLst>
                <a:rect l="l" t="t" r="r" b="b"/>
                <a:pathLst>
                  <a:path w="362742" h="682389" stroke="0" extrusionOk="0">
                    <a:moveTo>
                      <a:pt x="336893" y="44705"/>
                    </a:moveTo>
                    <a:cubicBezTo>
                      <a:pt x="281188" y="16337"/>
                      <a:pt x="362742" y="189695"/>
                      <a:pt x="362742" y="315071"/>
                    </a:cubicBezTo>
                    <a:cubicBezTo>
                      <a:pt x="317669" y="315071"/>
                      <a:pt x="61656" y="342324"/>
                      <a:pt x="16583" y="342324"/>
                    </a:cubicBezTo>
                    <a:cubicBezTo>
                      <a:pt x="-37486" y="358964"/>
                      <a:pt x="55247" y="68762"/>
                      <a:pt x="87106" y="12025"/>
                    </a:cubicBezTo>
                    <a:cubicBezTo>
                      <a:pt x="118965" y="-44711"/>
                      <a:pt x="289454" y="122022"/>
                      <a:pt x="336893" y="44705"/>
                    </a:cubicBezTo>
                    <a:close/>
                  </a:path>
                  <a:path w="362742" h="682389" fill="none">
                    <a:moveTo>
                      <a:pt x="193419" y="16271"/>
                    </a:moveTo>
                    <a:cubicBezTo>
                      <a:pt x="171253" y="212734"/>
                      <a:pt x="91177" y="525056"/>
                      <a:pt x="129711" y="682389"/>
                    </a:cubicBezTo>
                  </a:path>
                </a:pathLst>
              </a:custGeom>
              <a:noFill/>
              <a:ln w="1079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2" name="Arc 39"/>
              <p:cNvSpPr/>
              <p:nvPr/>
            </p:nvSpPr>
            <p:spPr bwMode="auto">
              <a:xfrm rot="9940793">
                <a:off x="2515462" y="5143632"/>
                <a:ext cx="362741" cy="518855"/>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75663"/>
                  <a:gd name="connsiteX1" fmla="*/ 362742 w 362742"/>
                  <a:gd name="connsiteY1" fmla="*/ 314625 h 675663"/>
                  <a:gd name="connsiteX2" fmla="*/ 16583 w 362742"/>
                  <a:gd name="connsiteY2" fmla="*/ 341878 h 675663"/>
                  <a:gd name="connsiteX3" fmla="*/ 87106 w 362742"/>
                  <a:gd name="connsiteY3" fmla="*/ 11579 h 675663"/>
                  <a:gd name="connsiteX4" fmla="*/ 221530 w 362742"/>
                  <a:gd name="connsiteY4" fmla="*/ 14811 h 675663"/>
                  <a:gd name="connsiteX0" fmla="*/ 204956 w 362742"/>
                  <a:gd name="connsiteY0" fmla="*/ 18771 h 675663"/>
                  <a:gd name="connsiteX1" fmla="*/ 28094 w 362742"/>
                  <a:gd name="connsiteY1" fmla="*/ 675663 h 675663"/>
                  <a:gd name="connsiteX0" fmla="*/ 221530 w 362742"/>
                  <a:gd name="connsiteY0" fmla="*/ 14811 h 678608"/>
                  <a:gd name="connsiteX1" fmla="*/ 362742 w 362742"/>
                  <a:gd name="connsiteY1" fmla="*/ 314625 h 678608"/>
                  <a:gd name="connsiteX2" fmla="*/ 16583 w 362742"/>
                  <a:gd name="connsiteY2" fmla="*/ 341878 h 678608"/>
                  <a:gd name="connsiteX3" fmla="*/ 87106 w 362742"/>
                  <a:gd name="connsiteY3" fmla="*/ 11579 h 678608"/>
                  <a:gd name="connsiteX4" fmla="*/ 221530 w 362742"/>
                  <a:gd name="connsiteY4" fmla="*/ 14811 h 678608"/>
                  <a:gd name="connsiteX0" fmla="*/ 204956 w 362742"/>
                  <a:gd name="connsiteY0" fmla="*/ 18771 h 678608"/>
                  <a:gd name="connsiteX1" fmla="*/ 39630 w 362742"/>
                  <a:gd name="connsiteY1" fmla="*/ 678608 h 678608"/>
                </a:gdLst>
                <a:ahLst/>
                <a:cxnLst>
                  <a:cxn ang="0">
                    <a:pos x="connsiteX0" y="connsiteY0"/>
                  </a:cxn>
                  <a:cxn ang="0">
                    <a:pos x="connsiteX1" y="connsiteY1"/>
                  </a:cxn>
                </a:cxnLst>
                <a:rect l="l" t="t" r="r" b="b"/>
                <a:pathLst>
                  <a:path w="362742" h="678608"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78608" fill="none">
                    <a:moveTo>
                      <a:pt x="204956" y="18771"/>
                    </a:moveTo>
                    <a:cubicBezTo>
                      <a:pt x="200113" y="99235"/>
                      <a:pt x="99276" y="521761"/>
                      <a:pt x="39630" y="678608"/>
                    </a:cubicBezTo>
                  </a:path>
                </a:pathLst>
              </a:custGeom>
              <a:noFill/>
              <a:ln w="1079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36" name="Rounded Rectangle 2"/>
            <p:cNvSpPr/>
            <p:nvPr/>
          </p:nvSpPr>
          <p:spPr bwMode="auto">
            <a:xfrm>
              <a:off x="658806" y="931721"/>
              <a:ext cx="179318" cy="177876"/>
            </a:xfrm>
            <a:prstGeom prst="ellipse">
              <a:avLst/>
            </a:prstGeom>
            <a:solidFill>
              <a:schemeClr val="bg1">
                <a:lumMod val="95000"/>
                <a:alpha val="70000"/>
              </a:schemeClr>
            </a:solidFill>
            <a:ln w="15875">
              <a:solidFill>
                <a:schemeClr val="bg1">
                  <a:lumMod val="50000"/>
                </a:schemeClr>
              </a:solidFill>
              <a:prstDash val="sysDash"/>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en-US" sz="1000" b="0" i="0" u="none" strike="noStrike" cap="none" normalizeH="0" baseline="0" dirty="0">
                <a:ln>
                  <a:noFill/>
                </a:ln>
                <a:solidFill>
                  <a:srgbClr val="232333"/>
                </a:solidFill>
                <a:effectLst/>
                <a:latin typeface="+mj-lt"/>
              </a:endParaRPr>
            </a:p>
          </p:txBody>
        </p:sp>
      </p:grpSp>
      <p:cxnSp>
        <p:nvCxnSpPr>
          <p:cNvPr id="7" name="Straight Connector 6"/>
          <p:cNvCxnSpPr/>
          <p:nvPr/>
        </p:nvCxnSpPr>
        <p:spPr bwMode="auto">
          <a:xfrm>
            <a:off x="1712119" y="2050256"/>
            <a:ext cx="752266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a:stCxn id="62" idx="0"/>
          </p:cNvCxnSpPr>
          <p:nvPr/>
        </p:nvCxnSpPr>
        <p:spPr bwMode="auto">
          <a:xfrm flipV="1">
            <a:off x="1716562" y="2047875"/>
            <a:ext cx="0" cy="20959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p:cNvCxnSpPr>
            <a:endCxn id="63" idx="0"/>
          </p:cNvCxnSpPr>
          <p:nvPr/>
        </p:nvCxnSpPr>
        <p:spPr bwMode="auto">
          <a:xfrm>
            <a:off x="4052606" y="2052096"/>
            <a:ext cx="2" cy="20150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p:cNvCxnSpPr>
            <a:stCxn id="64" idx="0"/>
          </p:cNvCxnSpPr>
          <p:nvPr/>
        </p:nvCxnSpPr>
        <p:spPr bwMode="auto">
          <a:xfrm flipV="1">
            <a:off x="6933233" y="2051051"/>
            <a:ext cx="1116" cy="20188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a:stCxn id="15" idx="0"/>
          </p:cNvCxnSpPr>
          <p:nvPr/>
        </p:nvCxnSpPr>
        <p:spPr bwMode="auto">
          <a:xfrm flipV="1">
            <a:off x="9234786" y="2049137"/>
            <a:ext cx="0" cy="20379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Straight Connector 65"/>
          <p:cNvCxnSpPr>
            <a:endCxn id="11" idx="2"/>
          </p:cNvCxnSpPr>
          <p:nvPr/>
        </p:nvCxnSpPr>
        <p:spPr bwMode="auto">
          <a:xfrm flipV="1">
            <a:off x="4454364" y="1950629"/>
            <a:ext cx="1082816" cy="13346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2970369" y="4653135"/>
            <a:ext cx="2520000" cy="1154162"/>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Sistema de soporte de peso</a:t>
            </a:r>
          </a:p>
          <a:p>
            <a:pPr marL="285750" indent="-285750">
              <a:buClr>
                <a:srgbClr val="A7C138"/>
              </a:buClr>
              <a:buSzPct val="130000"/>
              <a:buFont typeface="Arial" panose="020B0604020202020204" pitchFamily="34" charset="0"/>
              <a:buChar char="•"/>
            </a:pPr>
            <a:r>
              <a:rPr lang="de-CH" sz="1600" dirty="0"/>
              <a:t>Sistema de efector final</a:t>
            </a:r>
          </a:p>
        </p:txBody>
      </p:sp>
      <p:sp>
        <p:nvSpPr>
          <p:cNvPr id="68" name="TextBox 67"/>
          <p:cNvSpPr txBox="1"/>
          <p:nvPr/>
        </p:nvSpPr>
        <p:spPr>
          <a:xfrm>
            <a:off x="5673233" y="4653135"/>
            <a:ext cx="2520000" cy="1892826"/>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El sistema de soporte de peso sigue al paciente</a:t>
            </a:r>
          </a:p>
          <a:p>
            <a:pPr marL="285750" indent="-285750">
              <a:buClr>
                <a:srgbClr val="A7C138"/>
              </a:buClr>
              <a:buSzPct val="130000"/>
              <a:buFont typeface="Arial" panose="020B0604020202020204" pitchFamily="34" charset="0"/>
              <a:buChar char="•"/>
            </a:pPr>
            <a:r>
              <a:rPr lang="de-CH" sz="1600" dirty="0"/>
              <a:t>Permite una marcha natural pero requiere más actividad muscular</a:t>
            </a:r>
          </a:p>
        </p:txBody>
      </p:sp>
      <p:pic>
        <p:nvPicPr>
          <p:cNvPr id="39" name="Imagen 38">
            <a:extLst>
              <a:ext uri="{FF2B5EF4-FFF2-40B4-BE49-F238E27FC236}">
                <a16:creationId xmlns:a16="http://schemas.microsoft.com/office/drawing/2014/main" id="{A49F2248-3A0F-4091-A708-CD4FB206109C}"/>
              </a:ext>
            </a:extLst>
          </p:cNvPr>
          <p:cNvPicPr>
            <a:picLocks noChangeAspect="1"/>
          </p:cNvPicPr>
          <p:nvPr/>
        </p:nvPicPr>
        <p:blipFill>
          <a:blip r:embed="rId8"/>
          <a:stretch>
            <a:fillRect/>
          </a:stretch>
        </p:blipFill>
        <p:spPr>
          <a:xfrm>
            <a:off x="6652385" y="0"/>
            <a:ext cx="2200847" cy="1194920"/>
          </a:xfrm>
          <a:prstGeom prst="rect">
            <a:avLst/>
          </a:prstGeom>
        </p:spPr>
      </p:pic>
    </p:spTree>
    <p:extLst>
      <p:ext uri="{BB962C8B-B14F-4D97-AF65-F5344CB8AC3E}">
        <p14:creationId xmlns:p14="http://schemas.microsoft.com/office/powerpoint/2010/main" val="72395675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6817" y="118266"/>
            <a:ext cx="5027563" cy="1107996"/>
          </a:xfrm>
        </p:spPr>
        <p:txBody>
          <a:bodyPr/>
          <a:lstStyle/>
          <a:p>
            <a:r>
              <a:rPr lang="de-CH" dirty="0"/>
              <a:t>Terapia robótica: </a:t>
            </a:r>
            <a:r>
              <a:rPr lang="de-CH" dirty="0">
                <a:solidFill>
                  <a:srgbClr val="595959"/>
                </a:solidFill>
              </a:rPr>
              <a:t>Estrategias de control</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18</a:t>
            </a:fld>
            <a:endParaRPr lang="de-CH" dirty="0"/>
          </a:p>
        </p:txBody>
      </p:sp>
      <p:sp>
        <p:nvSpPr>
          <p:cNvPr id="7" name="TextBox 6"/>
          <p:cNvSpPr txBox="1"/>
          <p:nvPr/>
        </p:nvSpPr>
        <p:spPr>
          <a:xfrm>
            <a:off x="3690169" y="1371432"/>
            <a:ext cx="3432429" cy="2816156"/>
          </a:xfrm>
          <a:prstGeom prst="rect">
            <a:avLst/>
          </a:prstGeom>
          <a:noFill/>
        </p:spPr>
        <p:txBody>
          <a:bodyPr wrap="square" rtlCol="0">
            <a:spAutoFit/>
          </a:bodyPr>
          <a:lstStyle/>
          <a:p>
            <a:pPr lvl="1"/>
            <a:r>
              <a:rPr lang="en-US" dirty="0">
                <a:latin typeface="+mj-lt"/>
              </a:rPr>
              <a:t>Control </a:t>
            </a:r>
            <a:r>
              <a:rPr lang="en-US" dirty="0" err="1">
                <a:latin typeface="+mj-lt"/>
              </a:rPr>
              <a:t>cooperativo</a:t>
            </a:r>
            <a:r>
              <a:rPr lang="en-US" dirty="0">
                <a:latin typeface="+mj-lt"/>
              </a:rPr>
              <a:t> con el </a:t>
            </a:r>
            <a:r>
              <a:rPr lang="en-US" dirty="0" err="1">
                <a:latin typeface="+mj-lt"/>
              </a:rPr>
              <a:t>paciente</a:t>
            </a:r>
            <a:endParaRPr lang="en-US" dirty="0">
              <a:latin typeface="+mj-lt"/>
            </a:endParaRPr>
          </a:p>
          <a:p>
            <a:pPr marL="742950" lvl="1" indent="-285750">
              <a:spcAft>
                <a:spcPts val="600"/>
              </a:spcAft>
              <a:buClr>
                <a:srgbClr val="A7C138"/>
              </a:buClr>
              <a:buFont typeface="Arial" panose="020B0604020202020204" pitchFamily="34" charset="0"/>
              <a:buChar char="•"/>
            </a:pPr>
            <a:r>
              <a:rPr lang="en-US" dirty="0" err="1"/>
              <a:t>Movimientos</a:t>
            </a:r>
            <a:r>
              <a:rPr lang="en-US" dirty="0"/>
              <a:t> </a:t>
            </a:r>
            <a:r>
              <a:rPr lang="en-US" dirty="0" err="1"/>
              <a:t>guiados</a:t>
            </a:r>
            <a:endParaRPr lang="en-US" dirty="0"/>
          </a:p>
          <a:p>
            <a:pPr marL="742950" lvl="1" indent="-285750">
              <a:spcAft>
                <a:spcPts val="600"/>
              </a:spcAft>
              <a:buClr>
                <a:srgbClr val="A7C138"/>
              </a:buClr>
              <a:buFont typeface="Arial" panose="020B0604020202020204" pitchFamily="34" charset="0"/>
              <a:buChar char="•"/>
            </a:pPr>
            <a:r>
              <a:rPr lang="en-US" dirty="0" err="1"/>
              <a:t>Apoyo</a:t>
            </a:r>
            <a:r>
              <a:rPr lang="en-US" dirty="0"/>
              <a:t> </a:t>
            </a:r>
            <a:r>
              <a:rPr lang="en-US" dirty="0" err="1"/>
              <a:t>parcial</a:t>
            </a:r>
            <a:r>
              <a:rPr lang="en-US" dirty="0"/>
              <a:t> para </a:t>
            </a:r>
            <a:r>
              <a:rPr lang="en-US" dirty="0" err="1"/>
              <a:t>iniciar</a:t>
            </a:r>
            <a:r>
              <a:rPr lang="en-US" dirty="0"/>
              <a:t> y </a:t>
            </a:r>
            <a:r>
              <a:rPr lang="en-US" dirty="0" err="1"/>
              <a:t>realizar</a:t>
            </a:r>
            <a:r>
              <a:rPr lang="en-US" dirty="0"/>
              <a:t> el movimiento</a:t>
            </a:r>
          </a:p>
          <a:p>
            <a:pPr marL="742950" lvl="1" indent="-285750">
              <a:spcAft>
                <a:spcPts val="600"/>
              </a:spcAft>
              <a:buClr>
                <a:srgbClr val="A7C138"/>
              </a:buClr>
              <a:buFont typeface="Arial" panose="020B0604020202020204" pitchFamily="34" charset="0"/>
              <a:buChar char="•"/>
            </a:pPr>
            <a:r>
              <a:rPr lang="en-US" dirty="0" err="1"/>
              <a:t>Simulación</a:t>
            </a:r>
            <a:r>
              <a:rPr lang="en-US" dirty="0"/>
              <a:t> </a:t>
            </a:r>
            <a:r>
              <a:rPr lang="en-US" dirty="0" err="1"/>
              <a:t>háptica</a:t>
            </a:r>
            <a:r>
              <a:rPr lang="en-US" dirty="0"/>
              <a:t> para un </a:t>
            </a:r>
            <a:r>
              <a:rPr lang="en-US" dirty="0" err="1"/>
              <a:t>entorno</a:t>
            </a:r>
            <a:r>
              <a:rPr lang="en-US" dirty="0"/>
              <a:t> </a:t>
            </a:r>
            <a:r>
              <a:rPr lang="en-US" dirty="0" err="1"/>
              <a:t>interactivo</a:t>
            </a:r>
            <a:endParaRPr lang="en-US" dirty="0"/>
          </a:p>
          <a:p>
            <a:pPr lvl="1"/>
            <a:endParaRPr lang="en-US" dirty="0"/>
          </a:p>
        </p:txBody>
      </p:sp>
      <p:sp>
        <p:nvSpPr>
          <p:cNvPr id="8" name="TextBox 7"/>
          <p:cNvSpPr txBox="1"/>
          <p:nvPr/>
        </p:nvSpPr>
        <p:spPr>
          <a:xfrm>
            <a:off x="7464672" y="1695536"/>
            <a:ext cx="3312000" cy="1200329"/>
          </a:xfrm>
          <a:prstGeom prst="rect">
            <a:avLst/>
          </a:prstGeom>
          <a:noFill/>
        </p:spPr>
        <p:txBody>
          <a:bodyPr wrap="square" rtlCol="0">
            <a:spAutoFit/>
          </a:bodyPr>
          <a:lstStyle/>
          <a:p>
            <a:pPr lvl="1"/>
            <a:r>
              <a:rPr lang="en-US" dirty="0">
                <a:latin typeface="+mj-lt"/>
              </a:rPr>
              <a:t>Espacio libre</a:t>
            </a:r>
          </a:p>
          <a:p>
            <a:pPr marL="742950" lvl="1" indent="-285750">
              <a:buClr>
                <a:srgbClr val="A7C138"/>
              </a:buClr>
              <a:buFont typeface="Arial" panose="020B0604020202020204" pitchFamily="34" charset="0"/>
              <a:buChar char="•"/>
            </a:pPr>
            <a:r>
              <a:rPr lang="en-US" dirty="0" err="1"/>
              <a:t>Interacción</a:t>
            </a:r>
            <a:r>
              <a:rPr lang="en-US" dirty="0"/>
              <a:t> </a:t>
            </a:r>
            <a:r>
              <a:rPr lang="en-US" dirty="0" err="1"/>
              <a:t>insignificante</a:t>
            </a:r>
            <a:r>
              <a:rPr lang="en-US" dirty="0"/>
              <a:t> con el robot</a:t>
            </a:r>
          </a:p>
        </p:txBody>
      </p:sp>
      <p:grpSp>
        <p:nvGrpSpPr>
          <p:cNvPr id="13" name="Group 12"/>
          <p:cNvGrpSpPr/>
          <p:nvPr/>
        </p:nvGrpSpPr>
        <p:grpSpPr>
          <a:xfrm>
            <a:off x="8242711" y="3638244"/>
            <a:ext cx="2191056" cy="2648320"/>
            <a:chOff x="4544850" y="3638244"/>
            <a:chExt cx="2191056" cy="2648320"/>
          </a:xfrm>
        </p:grpSpPr>
        <p:grpSp>
          <p:nvGrpSpPr>
            <p:cNvPr id="10" name="Group 9"/>
            <p:cNvGrpSpPr/>
            <p:nvPr/>
          </p:nvGrpSpPr>
          <p:grpSpPr>
            <a:xfrm>
              <a:off x="4544850" y="3638244"/>
              <a:ext cx="2191056" cy="2648320"/>
              <a:chOff x="4544850" y="3638244"/>
              <a:chExt cx="2191056" cy="2648320"/>
            </a:xfrm>
          </p:grpSpPr>
          <p:pic>
            <p:nvPicPr>
              <p:cNvPr id="11" name="Picture 10"/>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544850" y="4646356"/>
                <a:ext cx="2191056" cy="1638529"/>
              </a:xfrm>
              <a:prstGeom prst="rect">
                <a:avLst/>
              </a:prstGeom>
            </p:spPr>
          </p:pic>
          <p:pic>
            <p:nvPicPr>
              <p:cNvPr id="12" name="Picture 1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75666" y="3638244"/>
                <a:ext cx="1895740" cy="2648320"/>
              </a:xfrm>
              <a:prstGeom prst="rect">
                <a:avLst/>
              </a:prstGeom>
            </p:spPr>
          </p:pic>
          <p:sp>
            <p:nvSpPr>
              <p:cNvPr id="18" name="Freeform 17"/>
              <p:cNvSpPr/>
              <p:nvPr/>
            </p:nvSpPr>
            <p:spPr bwMode="auto">
              <a:xfrm>
                <a:off x="5472174" y="3883068"/>
                <a:ext cx="108231" cy="1044783"/>
              </a:xfrm>
              <a:custGeom>
                <a:avLst/>
                <a:gdLst>
                  <a:gd name="connsiteX0" fmla="*/ 0 w 137786"/>
                  <a:gd name="connsiteY0" fmla="*/ 851770 h 851770"/>
                  <a:gd name="connsiteX1" fmla="*/ 37578 w 137786"/>
                  <a:gd name="connsiteY1" fmla="*/ 789140 h 851770"/>
                  <a:gd name="connsiteX2" fmla="*/ 62630 w 137786"/>
                  <a:gd name="connsiteY2" fmla="*/ 751562 h 851770"/>
                  <a:gd name="connsiteX3" fmla="*/ 100208 w 137786"/>
                  <a:gd name="connsiteY3" fmla="*/ 676406 h 851770"/>
                  <a:gd name="connsiteX4" fmla="*/ 62630 w 137786"/>
                  <a:gd name="connsiteY4" fmla="*/ 463464 h 851770"/>
                  <a:gd name="connsiteX5" fmla="*/ 37578 w 137786"/>
                  <a:gd name="connsiteY5" fmla="*/ 438411 h 851770"/>
                  <a:gd name="connsiteX6" fmla="*/ 50104 w 137786"/>
                  <a:gd name="connsiteY6" fmla="*/ 388307 h 851770"/>
                  <a:gd name="connsiteX7" fmla="*/ 62630 w 137786"/>
                  <a:gd name="connsiteY7" fmla="*/ 350729 h 851770"/>
                  <a:gd name="connsiteX8" fmla="*/ 75156 w 137786"/>
                  <a:gd name="connsiteY8" fmla="*/ 288099 h 851770"/>
                  <a:gd name="connsiteX9" fmla="*/ 87682 w 137786"/>
                  <a:gd name="connsiteY9" fmla="*/ 237995 h 851770"/>
                  <a:gd name="connsiteX10" fmla="*/ 125260 w 137786"/>
                  <a:gd name="connsiteY10" fmla="*/ 225469 h 851770"/>
                  <a:gd name="connsiteX11" fmla="*/ 137786 w 137786"/>
                  <a:gd name="connsiteY11" fmla="*/ 187891 h 851770"/>
                  <a:gd name="connsiteX12" fmla="*/ 125260 w 137786"/>
                  <a:gd name="connsiteY12" fmla="*/ 112735 h 851770"/>
                  <a:gd name="connsiteX13" fmla="*/ 112734 w 137786"/>
                  <a:gd name="connsiteY13" fmla="*/ 0 h 85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786" h="851770">
                    <a:moveTo>
                      <a:pt x="0" y="851770"/>
                    </a:moveTo>
                    <a:cubicBezTo>
                      <a:pt x="12526" y="830893"/>
                      <a:pt x="24675" y="809786"/>
                      <a:pt x="37578" y="789140"/>
                    </a:cubicBezTo>
                    <a:cubicBezTo>
                      <a:pt x="45557" y="776374"/>
                      <a:pt x="55897" y="765027"/>
                      <a:pt x="62630" y="751562"/>
                    </a:cubicBezTo>
                    <a:cubicBezTo>
                      <a:pt x="114490" y="647842"/>
                      <a:pt x="28412" y="784099"/>
                      <a:pt x="100208" y="676406"/>
                    </a:cubicBezTo>
                    <a:cubicBezTo>
                      <a:pt x="99135" y="664605"/>
                      <a:pt x="94339" y="495174"/>
                      <a:pt x="62630" y="463464"/>
                    </a:cubicBezTo>
                    <a:lnTo>
                      <a:pt x="37578" y="438411"/>
                    </a:lnTo>
                    <a:cubicBezTo>
                      <a:pt x="41753" y="421710"/>
                      <a:pt x="45375" y="404860"/>
                      <a:pt x="50104" y="388307"/>
                    </a:cubicBezTo>
                    <a:cubicBezTo>
                      <a:pt x="53731" y="375611"/>
                      <a:pt x="59428" y="363538"/>
                      <a:pt x="62630" y="350729"/>
                    </a:cubicBezTo>
                    <a:cubicBezTo>
                      <a:pt x="67794" y="330075"/>
                      <a:pt x="70538" y="308882"/>
                      <a:pt x="75156" y="288099"/>
                    </a:cubicBezTo>
                    <a:cubicBezTo>
                      <a:pt x="78891" y="271294"/>
                      <a:pt x="76928" y="251438"/>
                      <a:pt x="87682" y="237995"/>
                    </a:cubicBezTo>
                    <a:cubicBezTo>
                      <a:pt x="95930" y="227685"/>
                      <a:pt x="112734" y="229644"/>
                      <a:pt x="125260" y="225469"/>
                    </a:cubicBezTo>
                    <a:cubicBezTo>
                      <a:pt x="129435" y="212943"/>
                      <a:pt x="137786" y="201095"/>
                      <a:pt x="137786" y="187891"/>
                    </a:cubicBezTo>
                    <a:cubicBezTo>
                      <a:pt x="137786" y="162493"/>
                      <a:pt x="129122" y="137837"/>
                      <a:pt x="125260" y="112735"/>
                    </a:cubicBezTo>
                    <a:cubicBezTo>
                      <a:pt x="111553" y="23639"/>
                      <a:pt x="112734" y="52639"/>
                      <a:pt x="112734" y="0"/>
                    </a:cubicBez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15" name="Freeform 14"/>
            <p:cNvSpPr/>
            <p:nvPr/>
          </p:nvSpPr>
          <p:spPr bwMode="auto">
            <a:xfrm>
              <a:off x="6002311" y="4701005"/>
              <a:ext cx="314325" cy="523875"/>
            </a:xfrm>
            <a:custGeom>
              <a:avLst/>
              <a:gdLst>
                <a:gd name="connsiteX0" fmla="*/ 4763 w 314325"/>
                <a:gd name="connsiteY0" fmla="*/ 42862 h 523875"/>
                <a:gd name="connsiteX1" fmla="*/ 219075 w 314325"/>
                <a:gd name="connsiteY1" fmla="*/ 0 h 523875"/>
                <a:gd name="connsiteX2" fmla="*/ 314325 w 314325"/>
                <a:gd name="connsiteY2" fmla="*/ 209550 h 523875"/>
                <a:gd name="connsiteX3" fmla="*/ 290513 w 314325"/>
                <a:gd name="connsiteY3" fmla="*/ 523875 h 523875"/>
                <a:gd name="connsiteX4" fmla="*/ 0 w 314325"/>
                <a:gd name="connsiteY4" fmla="*/ 442912 h 523875"/>
                <a:gd name="connsiteX5" fmla="*/ 38100 w 314325"/>
                <a:gd name="connsiteY5" fmla="*/ 228600 h 523875"/>
                <a:gd name="connsiteX6" fmla="*/ 4763 w 314325"/>
                <a:gd name="connsiteY6" fmla="*/ 42862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25" h="523875">
                  <a:moveTo>
                    <a:pt x="4763" y="42862"/>
                  </a:moveTo>
                  <a:lnTo>
                    <a:pt x="219075" y="0"/>
                  </a:lnTo>
                  <a:lnTo>
                    <a:pt x="314325" y="209550"/>
                  </a:lnTo>
                  <a:lnTo>
                    <a:pt x="290513" y="523875"/>
                  </a:lnTo>
                  <a:lnTo>
                    <a:pt x="0" y="442912"/>
                  </a:lnTo>
                  <a:lnTo>
                    <a:pt x="38100" y="228600"/>
                  </a:lnTo>
                  <a:lnTo>
                    <a:pt x="4763" y="42862"/>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51" name="TextBox 50"/>
          <p:cNvSpPr txBox="1"/>
          <p:nvPr/>
        </p:nvSpPr>
        <p:spPr>
          <a:xfrm>
            <a:off x="476933" y="1702316"/>
            <a:ext cx="3312000" cy="1831271"/>
          </a:xfrm>
          <a:prstGeom prst="rect">
            <a:avLst/>
          </a:prstGeom>
          <a:noFill/>
        </p:spPr>
        <p:txBody>
          <a:bodyPr wrap="square" rtlCol="0">
            <a:spAutoFit/>
          </a:bodyPr>
          <a:lstStyle/>
          <a:p>
            <a:pPr lvl="1"/>
            <a:r>
              <a:rPr lang="en-US" dirty="0" err="1">
                <a:latin typeface="+mj-lt"/>
              </a:rPr>
              <a:t>Guía</a:t>
            </a:r>
            <a:r>
              <a:rPr lang="en-US" dirty="0">
                <a:latin typeface="+mj-lt"/>
              </a:rPr>
              <a:t> total</a:t>
            </a:r>
          </a:p>
          <a:p>
            <a:pPr marL="742950" lvl="1" indent="-285750">
              <a:spcAft>
                <a:spcPts val="600"/>
              </a:spcAft>
              <a:buClr>
                <a:srgbClr val="A7C138"/>
              </a:buClr>
              <a:buFont typeface="Arial" panose="020B0604020202020204" pitchFamily="34" charset="0"/>
              <a:buChar char="•"/>
            </a:pPr>
            <a:r>
              <a:rPr lang="en-US" dirty="0"/>
              <a:t>El movimiento </a:t>
            </a:r>
            <a:r>
              <a:rPr lang="en-US" dirty="0" err="1"/>
              <a:t>predefinido</a:t>
            </a:r>
            <a:r>
              <a:rPr lang="en-US" dirty="0"/>
              <a:t> lo </a:t>
            </a:r>
            <a:r>
              <a:rPr lang="en-US" dirty="0" err="1"/>
              <a:t>realiza</a:t>
            </a:r>
            <a:r>
              <a:rPr lang="en-US" dirty="0"/>
              <a:t> el robot</a:t>
            </a:r>
          </a:p>
          <a:p>
            <a:pPr marL="742950" lvl="1" indent="-285750">
              <a:buClr>
                <a:srgbClr val="A7C138"/>
              </a:buClr>
              <a:buFont typeface="Arial" panose="020B0604020202020204" pitchFamily="34" charset="0"/>
              <a:buChar char="•"/>
            </a:pPr>
            <a:r>
              <a:rPr lang="en-US" dirty="0">
                <a:sym typeface="Wingdings" panose="05000000000000000000" pitchFamily="2" charset="2"/>
              </a:rPr>
              <a:t>No </a:t>
            </a:r>
            <a:r>
              <a:rPr lang="en-US" dirty="0" err="1">
                <a:sym typeface="Wingdings" panose="05000000000000000000" pitchFamily="2" charset="2"/>
              </a:rPr>
              <a:t>requiere</a:t>
            </a:r>
            <a:r>
              <a:rPr lang="en-US" dirty="0">
                <a:sym typeface="Wingdings" panose="05000000000000000000" pitchFamily="2" charset="2"/>
              </a:rPr>
              <a:t> de </a:t>
            </a:r>
            <a:r>
              <a:rPr lang="en-US" dirty="0" err="1">
                <a:sym typeface="Wingdings" panose="05000000000000000000" pitchFamily="2" charset="2"/>
              </a:rPr>
              <a:t>actividad</a:t>
            </a:r>
            <a:r>
              <a:rPr lang="en-US" dirty="0">
                <a:sym typeface="Wingdings" panose="05000000000000000000" pitchFamily="2" charset="2"/>
              </a:rPr>
              <a:t> muscular</a:t>
            </a:r>
            <a:endParaRPr lang="en-US" dirty="0"/>
          </a:p>
        </p:txBody>
      </p:sp>
      <p:grpSp>
        <p:nvGrpSpPr>
          <p:cNvPr id="16" name="Group 15"/>
          <p:cNvGrpSpPr/>
          <p:nvPr/>
        </p:nvGrpSpPr>
        <p:grpSpPr>
          <a:xfrm>
            <a:off x="727628" y="3645024"/>
            <a:ext cx="2191056" cy="2648320"/>
            <a:chOff x="727628" y="3645024"/>
            <a:chExt cx="2191056" cy="2648320"/>
          </a:xfrm>
        </p:grpSpPr>
        <p:grpSp>
          <p:nvGrpSpPr>
            <p:cNvPr id="49" name="Group 48"/>
            <p:cNvGrpSpPr/>
            <p:nvPr/>
          </p:nvGrpSpPr>
          <p:grpSpPr>
            <a:xfrm>
              <a:off x="727628" y="3645024"/>
              <a:ext cx="2191056" cy="2648320"/>
              <a:chOff x="4472228" y="3645024"/>
              <a:chExt cx="2191056" cy="2648320"/>
            </a:xfrm>
          </p:grpSpPr>
          <p:pic>
            <p:nvPicPr>
              <p:cNvPr id="53" name="Picture 52"/>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472228" y="4648035"/>
                <a:ext cx="2191056" cy="1638529"/>
              </a:xfrm>
              <a:prstGeom prst="rect">
                <a:avLst/>
              </a:prstGeom>
            </p:spPr>
          </p:pic>
          <p:pic>
            <p:nvPicPr>
              <p:cNvPr id="54" name="Picture 5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00442" y="3645024"/>
                <a:ext cx="1895740" cy="2648320"/>
              </a:xfrm>
              <a:prstGeom prst="rect">
                <a:avLst/>
              </a:prstGeom>
            </p:spPr>
          </p:pic>
          <p:sp>
            <p:nvSpPr>
              <p:cNvPr id="55" name="Freeform 54"/>
              <p:cNvSpPr/>
              <p:nvPr/>
            </p:nvSpPr>
            <p:spPr bwMode="auto">
              <a:xfrm>
                <a:off x="5927087" y="4707785"/>
                <a:ext cx="314325" cy="523875"/>
              </a:xfrm>
              <a:custGeom>
                <a:avLst/>
                <a:gdLst>
                  <a:gd name="connsiteX0" fmla="*/ 4763 w 314325"/>
                  <a:gd name="connsiteY0" fmla="*/ 42862 h 523875"/>
                  <a:gd name="connsiteX1" fmla="*/ 219075 w 314325"/>
                  <a:gd name="connsiteY1" fmla="*/ 0 h 523875"/>
                  <a:gd name="connsiteX2" fmla="*/ 314325 w 314325"/>
                  <a:gd name="connsiteY2" fmla="*/ 209550 h 523875"/>
                  <a:gd name="connsiteX3" fmla="*/ 290513 w 314325"/>
                  <a:gd name="connsiteY3" fmla="*/ 523875 h 523875"/>
                  <a:gd name="connsiteX4" fmla="*/ 0 w 314325"/>
                  <a:gd name="connsiteY4" fmla="*/ 442912 h 523875"/>
                  <a:gd name="connsiteX5" fmla="*/ 38100 w 314325"/>
                  <a:gd name="connsiteY5" fmla="*/ 228600 h 523875"/>
                  <a:gd name="connsiteX6" fmla="*/ 4763 w 314325"/>
                  <a:gd name="connsiteY6" fmla="*/ 42862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25" h="523875">
                    <a:moveTo>
                      <a:pt x="4763" y="42862"/>
                    </a:moveTo>
                    <a:lnTo>
                      <a:pt x="219075" y="0"/>
                    </a:lnTo>
                    <a:lnTo>
                      <a:pt x="314325" y="209550"/>
                    </a:lnTo>
                    <a:lnTo>
                      <a:pt x="290513" y="523875"/>
                    </a:lnTo>
                    <a:lnTo>
                      <a:pt x="0" y="442912"/>
                    </a:lnTo>
                    <a:lnTo>
                      <a:pt x="38100" y="228600"/>
                    </a:lnTo>
                    <a:lnTo>
                      <a:pt x="4763" y="42862"/>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cxnSp>
          <p:nvCxnSpPr>
            <p:cNvPr id="50" name="Straight Connector 49"/>
            <p:cNvCxnSpPr/>
            <p:nvPr/>
          </p:nvCxnSpPr>
          <p:spPr bwMode="auto">
            <a:xfrm flipV="1">
              <a:off x="1703712" y="3905656"/>
              <a:ext cx="42057" cy="1022195"/>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Straight Arrow Connector 51"/>
            <p:cNvCxnSpPr/>
            <p:nvPr/>
          </p:nvCxnSpPr>
          <p:spPr bwMode="auto">
            <a:xfrm flipV="1">
              <a:off x="1729274" y="4149081"/>
              <a:ext cx="16495" cy="473023"/>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 name="Group 5"/>
          <p:cNvGrpSpPr/>
          <p:nvPr/>
        </p:nvGrpSpPr>
        <p:grpSpPr>
          <a:xfrm>
            <a:off x="4596360" y="3387626"/>
            <a:ext cx="2209117" cy="3055162"/>
            <a:chOff x="8109655" y="3238182"/>
            <a:chExt cx="2209117" cy="3055162"/>
          </a:xfrm>
        </p:grpSpPr>
        <p:grpSp>
          <p:nvGrpSpPr>
            <p:cNvPr id="24" name="Group 23"/>
            <p:cNvGrpSpPr/>
            <p:nvPr/>
          </p:nvGrpSpPr>
          <p:grpSpPr>
            <a:xfrm>
              <a:off x="8127716" y="3645024"/>
              <a:ext cx="2191056" cy="2648320"/>
              <a:chOff x="4472228" y="3645024"/>
              <a:chExt cx="2191056" cy="2648320"/>
            </a:xfrm>
          </p:grpSpPr>
          <p:pic>
            <p:nvPicPr>
              <p:cNvPr id="25" name="Picture 24"/>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472228" y="4648035"/>
                <a:ext cx="2191056" cy="1638529"/>
              </a:xfrm>
              <a:prstGeom prst="rect">
                <a:avLst/>
              </a:prstGeom>
            </p:spPr>
          </p:pic>
          <p:pic>
            <p:nvPicPr>
              <p:cNvPr id="26" name="Picture 25"/>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00442" y="3645024"/>
                <a:ext cx="1895740" cy="2648320"/>
              </a:xfrm>
              <a:prstGeom prst="rect">
                <a:avLst/>
              </a:prstGeom>
            </p:spPr>
          </p:pic>
          <p:sp>
            <p:nvSpPr>
              <p:cNvPr id="27" name="Freeform 26"/>
              <p:cNvSpPr/>
              <p:nvPr/>
            </p:nvSpPr>
            <p:spPr bwMode="auto">
              <a:xfrm>
                <a:off x="5927087" y="4707785"/>
                <a:ext cx="314325" cy="523875"/>
              </a:xfrm>
              <a:custGeom>
                <a:avLst/>
                <a:gdLst>
                  <a:gd name="connsiteX0" fmla="*/ 4763 w 314325"/>
                  <a:gd name="connsiteY0" fmla="*/ 42862 h 523875"/>
                  <a:gd name="connsiteX1" fmla="*/ 219075 w 314325"/>
                  <a:gd name="connsiteY1" fmla="*/ 0 h 523875"/>
                  <a:gd name="connsiteX2" fmla="*/ 314325 w 314325"/>
                  <a:gd name="connsiteY2" fmla="*/ 209550 h 523875"/>
                  <a:gd name="connsiteX3" fmla="*/ 290513 w 314325"/>
                  <a:gd name="connsiteY3" fmla="*/ 523875 h 523875"/>
                  <a:gd name="connsiteX4" fmla="*/ 0 w 314325"/>
                  <a:gd name="connsiteY4" fmla="*/ 442912 h 523875"/>
                  <a:gd name="connsiteX5" fmla="*/ 38100 w 314325"/>
                  <a:gd name="connsiteY5" fmla="*/ 228600 h 523875"/>
                  <a:gd name="connsiteX6" fmla="*/ 4763 w 314325"/>
                  <a:gd name="connsiteY6" fmla="*/ 42862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25" h="523875">
                    <a:moveTo>
                      <a:pt x="4763" y="42862"/>
                    </a:moveTo>
                    <a:lnTo>
                      <a:pt x="219075" y="0"/>
                    </a:lnTo>
                    <a:lnTo>
                      <a:pt x="314325" y="209550"/>
                    </a:lnTo>
                    <a:lnTo>
                      <a:pt x="290513" y="523875"/>
                    </a:lnTo>
                    <a:lnTo>
                      <a:pt x="0" y="442912"/>
                    </a:lnTo>
                    <a:lnTo>
                      <a:pt x="38100" y="228600"/>
                    </a:lnTo>
                    <a:lnTo>
                      <a:pt x="4763" y="42862"/>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3" name="Group 2"/>
            <p:cNvGrpSpPr/>
            <p:nvPr/>
          </p:nvGrpSpPr>
          <p:grpSpPr>
            <a:xfrm>
              <a:off x="8109655" y="3238182"/>
              <a:ext cx="1739172" cy="2215639"/>
              <a:chOff x="8109655" y="3238182"/>
              <a:chExt cx="1739172" cy="2215639"/>
            </a:xfrm>
          </p:grpSpPr>
          <p:cxnSp>
            <p:nvCxnSpPr>
              <p:cNvPr id="9" name="Straight Connector 8"/>
              <p:cNvCxnSpPr/>
              <p:nvPr/>
            </p:nvCxnSpPr>
            <p:spPr bwMode="auto">
              <a:xfrm flipV="1">
                <a:off x="8946753" y="3933056"/>
                <a:ext cx="0" cy="864096"/>
              </a:xfrm>
              <a:prstGeom prst="line">
                <a:avLst/>
              </a:prstGeom>
              <a:noFill/>
              <a:ln w="381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p:nvPr/>
            </p:nvCxnSpPr>
            <p:spPr bwMode="auto">
              <a:xfrm flipV="1">
                <a:off x="9306793" y="3933056"/>
                <a:ext cx="0" cy="864096"/>
              </a:xfrm>
              <a:prstGeom prst="line">
                <a:avLst/>
              </a:prstGeom>
              <a:noFill/>
              <a:ln w="381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Arc 55"/>
              <p:cNvSpPr/>
              <p:nvPr/>
            </p:nvSpPr>
            <p:spPr bwMode="auto">
              <a:xfrm>
                <a:off x="8109655" y="3238182"/>
                <a:ext cx="1058719" cy="2215639"/>
              </a:xfrm>
              <a:prstGeom prst="arc">
                <a:avLst>
                  <a:gd name="adj1" fmla="val 18796099"/>
                  <a:gd name="adj2" fmla="val 2944505"/>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57" name="Straight Arrow Connector 56"/>
              <p:cNvCxnSpPr/>
              <p:nvPr/>
            </p:nvCxnSpPr>
            <p:spPr bwMode="auto">
              <a:xfrm>
                <a:off x="8361169" y="4416753"/>
                <a:ext cx="439043" cy="7842"/>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Arrow Connector 58"/>
              <p:cNvCxnSpPr/>
              <p:nvPr/>
            </p:nvCxnSpPr>
            <p:spPr bwMode="auto">
              <a:xfrm>
                <a:off x="8358814" y="4645294"/>
                <a:ext cx="439043" cy="7842"/>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Arrow Connector 59"/>
              <p:cNvCxnSpPr/>
              <p:nvPr/>
            </p:nvCxnSpPr>
            <p:spPr bwMode="auto">
              <a:xfrm>
                <a:off x="8370689" y="4189496"/>
                <a:ext cx="439043" cy="7842"/>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Arrow Connector 60"/>
              <p:cNvCxnSpPr/>
              <p:nvPr/>
            </p:nvCxnSpPr>
            <p:spPr bwMode="auto">
              <a:xfrm flipH="1">
                <a:off x="9400264" y="4414845"/>
                <a:ext cx="439043" cy="7842"/>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Arrow Connector 61"/>
              <p:cNvCxnSpPr/>
              <p:nvPr/>
            </p:nvCxnSpPr>
            <p:spPr bwMode="auto">
              <a:xfrm flipH="1">
                <a:off x="9397909" y="4643386"/>
                <a:ext cx="439043" cy="7842"/>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Arrow Connector 62"/>
              <p:cNvCxnSpPr/>
              <p:nvPr/>
            </p:nvCxnSpPr>
            <p:spPr bwMode="auto">
              <a:xfrm flipH="1">
                <a:off x="9409784" y="4187588"/>
                <a:ext cx="439043" cy="7842"/>
              </a:xfrm>
              <a:prstGeom prst="straightConnector1">
                <a:avLst/>
              </a:prstGeom>
              <a:noFill/>
              <a:ln w="50800" cap="flat" cmpd="sng" algn="ctr">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39" name="Group 38"/>
          <p:cNvGrpSpPr/>
          <p:nvPr/>
        </p:nvGrpSpPr>
        <p:grpSpPr>
          <a:xfrm>
            <a:off x="509866" y="215467"/>
            <a:ext cx="583035" cy="900939"/>
            <a:chOff x="6844038" y="4812674"/>
            <a:chExt cx="796749" cy="1231182"/>
          </a:xfrm>
        </p:grpSpPr>
        <p:grpSp>
          <p:nvGrpSpPr>
            <p:cNvPr id="40" name="Group 39"/>
            <p:cNvGrpSpPr/>
            <p:nvPr/>
          </p:nvGrpSpPr>
          <p:grpSpPr>
            <a:xfrm rot="809356">
              <a:off x="6844038" y="4812674"/>
              <a:ext cx="429757" cy="436680"/>
              <a:chOff x="6514974" y="5424139"/>
              <a:chExt cx="429757" cy="436680"/>
            </a:xfrm>
          </p:grpSpPr>
          <p:sp>
            <p:nvSpPr>
              <p:cNvPr id="84" name="Donut 83"/>
              <p:cNvSpPr/>
              <p:nvPr/>
            </p:nvSpPr>
            <p:spPr bwMode="auto">
              <a:xfrm>
                <a:off x="6650473" y="5569056"/>
                <a:ext cx="140235" cy="140235"/>
              </a:xfrm>
              <a:prstGeom prst="donut">
                <a:avLst>
                  <a:gd name="adj" fmla="val 15551"/>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5" name="Donut 84"/>
              <p:cNvSpPr/>
              <p:nvPr/>
            </p:nvSpPr>
            <p:spPr bwMode="auto">
              <a:xfrm>
                <a:off x="6583679" y="5502690"/>
                <a:ext cx="272965" cy="272965"/>
              </a:xfrm>
              <a:prstGeom prst="donut">
                <a:avLst>
                  <a:gd name="adj" fmla="val 12934"/>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6" name="Donut 85"/>
              <p:cNvSpPr/>
              <p:nvPr/>
            </p:nvSpPr>
            <p:spPr bwMode="auto">
              <a:xfrm>
                <a:off x="6514974" y="5434425"/>
                <a:ext cx="409493" cy="409493"/>
              </a:xfrm>
              <a:prstGeom prst="donut">
                <a:avLst>
                  <a:gd name="adj" fmla="val 11189"/>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7" name="Rectangle 86"/>
              <p:cNvSpPr/>
              <p:nvPr/>
            </p:nvSpPr>
            <p:spPr bwMode="auto">
              <a:xfrm>
                <a:off x="6719720" y="5424139"/>
                <a:ext cx="225011" cy="433003"/>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8" name="Rectangle 87"/>
              <p:cNvSpPr/>
              <p:nvPr/>
            </p:nvSpPr>
            <p:spPr bwMode="auto">
              <a:xfrm rot="16200000">
                <a:off x="6504842" y="5645940"/>
                <a:ext cx="225011" cy="204748"/>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41" name="Group 40"/>
            <p:cNvGrpSpPr/>
            <p:nvPr/>
          </p:nvGrpSpPr>
          <p:grpSpPr>
            <a:xfrm>
              <a:off x="6990610" y="4975157"/>
              <a:ext cx="650177" cy="1068699"/>
              <a:chOff x="-1501441" y="4106818"/>
              <a:chExt cx="650177" cy="1068699"/>
            </a:xfrm>
          </p:grpSpPr>
          <p:grpSp>
            <p:nvGrpSpPr>
              <p:cNvPr id="43" name="Group 42"/>
              <p:cNvGrpSpPr/>
              <p:nvPr/>
            </p:nvGrpSpPr>
            <p:grpSpPr>
              <a:xfrm>
                <a:off x="-1501441" y="4106818"/>
                <a:ext cx="650177" cy="1068699"/>
                <a:chOff x="-1501441" y="4106818"/>
                <a:chExt cx="650177" cy="1068699"/>
              </a:xfrm>
            </p:grpSpPr>
            <p:grpSp>
              <p:nvGrpSpPr>
                <p:cNvPr id="47" name="Group 46"/>
                <p:cNvGrpSpPr/>
                <p:nvPr/>
              </p:nvGrpSpPr>
              <p:grpSpPr>
                <a:xfrm>
                  <a:off x="-1501441" y="4106818"/>
                  <a:ext cx="650177" cy="1068699"/>
                  <a:chOff x="-1501441" y="4106818"/>
                  <a:chExt cx="650177" cy="1068699"/>
                </a:xfrm>
              </p:grpSpPr>
              <p:grpSp>
                <p:nvGrpSpPr>
                  <p:cNvPr id="65" name="Group 64"/>
                  <p:cNvGrpSpPr/>
                  <p:nvPr/>
                </p:nvGrpSpPr>
                <p:grpSpPr>
                  <a:xfrm>
                    <a:off x="-1501441" y="4106818"/>
                    <a:ext cx="650177" cy="1068699"/>
                    <a:chOff x="-1501441" y="4106818"/>
                    <a:chExt cx="650177" cy="1068699"/>
                  </a:xfrm>
                </p:grpSpPr>
                <p:grpSp>
                  <p:nvGrpSpPr>
                    <p:cNvPr id="69" name="Group 68"/>
                    <p:cNvGrpSpPr/>
                    <p:nvPr/>
                  </p:nvGrpSpPr>
                  <p:grpSpPr>
                    <a:xfrm>
                      <a:off x="-1501441" y="4106818"/>
                      <a:ext cx="650177" cy="1068699"/>
                      <a:chOff x="-1501441" y="4106818"/>
                      <a:chExt cx="650177" cy="1068699"/>
                    </a:xfrm>
                  </p:grpSpPr>
                  <p:grpSp>
                    <p:nvGrpSpPr>
                      <p:cNvPr id="73" name="Group 72"/>
                      <p:cNvGrpSpPr/>
                      <p:nvPr/>
                    </p:nvGrpSpPr>
                    <p:grpSpPr>
                      <a:xfrm>
                        <a:off x="-1501441" y="4106818"/>
                        <a:ext cx="650177" cy="1068699"/>
                        <a:chOff x="-1501441" y="4106818"/>
                        <a:chExt cx="650177" cy="1068699"/>
                      </a:xfrm>
                    </p:grpSpPr>
                    <p:grpSp>
                      <p:nvGrpSpPr>
                        <p:cNvPr id="76" name="Group 75"/>
                        <p:cNvGrpSpPr/>
                        <p:nvPr/>
                      </p:nvGrpSpPr>
                      <p:grpSpPr>
                        <a:xfrm>
                          <a:off x="-1501441" y="4106818"/>
                          <a:ext cx="650177" cy="1068699"/>
                          <a:chOff x="-1501441" y="4106818"/>
                          <a:chExt cx="650177" cy="1068699"/>
                        </a:xfrm>
                      </p:grpSpPr>
                      <p:sp>
                        <p:nvSpPr>
                          <p:cNvPr id="80" name="Rounded Rectangle 136"/>
                          <p:cNvSpPr/>
                          <p:nvPr/>
                        </p:nvSpPr>
                        <p:spPr bwMode="auto">
                          <a:xfrm>
                            <a:off x="-1501441" y="4106818"/>
                            <a:ext cx="650177" cy="1068699"/>
                          </a:xfrm>
                          <a:custGeom>
                            <a:avLst/>
                            <a:gdLst>
                              <a:gd name="connsiteX0" fmla="*/ 0 w 720080"/>
                              <a:gd name="connsiteY0" fmla="*/ 120016 h 1011806"/>
                              <a:gd name="connsiteX1" fmla="*/ 120016 w 720080"/>
                              <a:gd name="connsiteY1" fmla="*/ 0 h 1011806"/>
                              <a:gd name="connsiteX2" fmla="*/ 600064 w 720080"/>
                              <a:gd name="connsiteY2" fmla="*/ 0 h 1011806"/>
                              <a:gd name="connsiteX3" fmla="*/ 720080 w 720080"/>
                              <a:gd name="connsiteY3" fmla="*/ 120016 h 1011806"/>
                              <a:gd name="connsiteX4" fmla="*/ 720080 w 720080"/>
                              <a:gd name="connsiteY4" fmla="*/ 891790 h 1011806"/>
                              <a:gd name="connsiteX5" fmla="*/ 600064 w 720080"/>
                              <a:gd name="connsiteY5" fmla="*/ 1011806 h 1011806"/>
                              <a:gd name="connsiteX6" fmla="*/ 120016 w 720080"/>
                              <a:gd name="connsiteY6" fmla="*/ 1011806 h 1011806"/>
                              <a:gd name="connsiteX7" fmla="*/ 0 w 720080"/>
                              <a:gd name="connsiteY7" fmla="*/ 891790 h 1011806"/>
                              <a:gd name="connsiteX8" fmla="*/ 0 w 720080"/>
                              <a:gd name="connsiteY8" fmla="*/ 120016 h 1011806"/>
                              <a:gd name="connsiteX0" fmla="*/ 0 w 723255"/>
                              <a:gd name="connsiteY0" fmla="*/ 54361 h 1012826"/>
                              <a:gd name="connsiteX1" fmla="*/ 123191 w 723255"/>
                              <a:gd name="connsiteY1" fmla="*/ 1020 h 1012826"/>
                              <a:gd name="connsiteX2" fmla="*/ 603239 w 723255"/>
                              <a:gd name="connsiteY2" fmla="*/ 1020 h 1012826"/>
                              <a:gd name="connsiteX3" fmla="*/ 723255 w 723255"/>
                              <a:gd name="connsiteY3" fmla="*/ 121036 h 1012826"/>
                              <a:gd name="connsiteX4" fmla="*/ 723255 w 723255"/>
                              <a:gd name="connsiteY4" fmla="*/ 892810 h 1012826"/>
                              <a:gd name="connsiteX5" fmla="*/ 603239 w 723255"/>
                              <a:gd name="connsiteY5" fmla="*/ 1012826 h 1012826"/>
                              <a:gd name="connsiteX6" fmla="*/ 123191 w 723255"/>
                              <a:gd name="connsiteY6" fmla="*/ 1012826 h 1012826"/>
                              <a:gd name="connsiteX7" fmla="*/ 3175 w 723255"/>
                              <a:gd name="connsiteY7" fmla="*/ 892810 h 1012826"/>
                              <a:gd name="connsiteX8" fmla="*/ 0 w 723255"/>
                              <a:gd name="connsiteY8" fmla="*/ 54361 h 1012826"/>
                              <a:gd name="connsiteX0" fmla="*/ 0 w 723255"/>
                              <a:gd name="connsiteY0" fmla="*/ 81916 h 1040381"/>
                              <a:gd name="connsiteX1" fmla="*/ 123191 w 723255"/>
                              <a:gd name="connsiteY1" fmla="*/ 0 h 1040381"/>
                              <a:gd name="connsiteX2" fmla="*/ 603239 w 723255"/>
                              <a:gd name="connsiteY2" fmla="*/ 28575 h 1040381"/>
                              <a:gd name="connsiteX3" fmla="*/ 723255 w 723255"/>
                              <a:gd name="connsiteY3" fmla="*/ 148591 h 1040381"/>
                              <a:gd name="connsiteX4" fmla="*/ 723255 w 723255"/>
                              <a:gd name="connsiteY4" fmla="*/ 920365 h 1040381"/>
                              <a:gd name="connsiteX5" fmla="*/ 603239 w 723255"/>
                              <a:gd name="connsiteY5" fmla="*/ 1040381 h 1040381"/>
                              <a:gd name="connsiteX6" fmla="*/ 123191 w 723255"/>
                              <a:gd name="connsiteY6" fmla="*/ 1040381 h 1040381"/>
                              <a:gd name="connsiteX7" fmla="*/ 3175 w 723255"/>
                              <a:gd name="connsiteY7" fmla="*/ 920365 h 1040381"/>
                              <a:gd name="connsiteX8" fmla="*/ 0 w 723255"/>
                              <a:gd name="connsiteY8" fmla="*/ 81916 h 1040381"/>
                              <a:gd name="connsiteX0" fmla="*/ 0 w 723255"/>
                              <a:gd name="connsiteY0" fmla="*/ 148591 h 1107056"/>
                              <a:gd name="connsiteX1" fmla="*/ 123191 w 723255"/>
                              <a:gd name="connsiteY1" fmla="*/ 66675 h 1107056"/>
                              <a:gd name="connsiteX2" fmla="*/ 238114 w 723255"/>
                              <a:gd name="connsiteY2" fmla="*/ 0 h 1107056"/>
                              <a:gd name="connsiteX3" fmla="*/ 723255 w 723255"/>
                              <a:gd name="connsiteY3" fmla="*/ 215266 h 1107056"/>
                              <a:gd name="connsiteX4" fmla="*/ 723255 w 723255"/>
                              <a:gd name="connsiteY4" fmla="*/ 987040 h 1107056"/>
                              <a:gd name="connsiteX5" fmla="*/ 603239 w 723255"/>
                              <a:gd name="connsiteY5" fmla="*/ 1107056 h 1107056"/>
                              <a:gd name="connsiteX6" fmla="*/ 123191 w 723255"/>
                              <a:gd name="connsiteY6" fmla="*/ 1107056 h 1107056"/>
                              <a:gd name="connsiteX7" fmla="*/ 3175 w 723255"/>
                              <a:gd name="connsiteY7" fmla="*/ 987040 h 1107056"/>
                              <a:gd name="connsiteX8" fmla="*/ 0 w 723255"/>
                              <a:gd name="connsiteY8" fmla="*/ 148591 h 1107056"/>
                              <a:gd name="connsiteX0" fmla="*/ 0 w 723255"/>
                              <a:gd name="connsiteY0" fmla="*/ 148591 h 1107056"/>
                              <a:gd name="connsiteX1" fmla="*/ 113666 w 723255"/>
                              <a:gd name="connsiteY1" fmla="*/ 41275 h 1107056"/>
                              <a:gd name="connsiteX2" fmla="*/ 238114 w 723255"/>
                              <a:gd name="connsiteY2" fmla="*/ 0 h 1107056"/>
                              <a:gd name="connsiteX3" fmla="*/ 723255 w 723255"/>
                              <a:gd name="connsiteY3" fmla="*/ 215266 h 1107056"/>
                              <a:gd name="connsiteX4" fmla="*/ 723255 w 723255"/>
                              <a:gd name="connsiteY4" fmla="*/ 987040 h 1107056"/>
                              <a:gd name="connsiteX5" fmla="*/ 603239 w 723255"/>
                              <a:gd name="connsiteY5" fmla="*/ 1107056 h 1107056"/>
                              <a:gd name="connsiteX6" fmla="*/ 123191 w 723255"/>
                              <a:gd name="connsiteY6" fmla="*/ 1107056 h 1107056"/>
                              <a:gd name="connsiteX7" fmla="*/ 3175 w 723255"/>
                              <a:gd name="connsiteY7" fmla="*/ 987040 h 1107056"/>
                              <a:gd name="connsiteX8" fmla="*/ 0 w 723255"/>
                              <a:gd name="connsiteY8" fmla="*/ 148591 h 1107056"/>
                              <a:gd name="connsiteX0" fmla="*/ 0 w 723255"/>
                              <a:gd name="connsiteY0" fmla="*/ 151202 h 1109667"/>
                              <a:gd name="connsiteX1" fmla="*/ 113666 w 723255"/>
                              <a:gd name="connsiteY1" fmla="*/ 43886 h 1109667"/>
                              <a:gd name="connsiteX2" fmla="*/ 238114 w 723255"/>
                              <a:gd name="connsiteY2" fmla="*/ 2611 h 1109667"/>
                              <a:gd name="connsiteX3" fmla="*/ 345430 w 723255"/>
                              <a:gd name="connsiteY3" fmla="*/ 49602 h 1109667"/>
                              <a:gd name="connsiteX4" fmla="*/ 723255 w 723255"/>
                              <a:gd name="connsiteY4" fmla="*/ 989651 h 1109667"/>
                              <a:gd name="connsiteX5" fmla="*/ 603239 w 723255"/>
                              <a:gd name="connsiteY5" fmla="*/ 1109667 h 1109667"/>
                              <a:gd name="connsiteX6" fmla="*/ 123191 w 723255"/>
                              <a:gd name="connsiteY6" fmla="*/ 1109667 h 1109667"/>
                              <a:gd name="connsiteX7" fmla="*/ 3175 w 723255"/>
                              <a:gd name="connsiteY7" fmla="*/ 989651 h 1109667"/>
                              <a:gd name="connsiteX8" fmla="*/ 0 w 723255"/>
                              <a:gd name="connsiteY8" fmla="*/ 151202 h 1109667"/>
                              <a:gd name="connsiteX0" fmla="*/ 0 w 672455"/>
                              <a:gd name="connsiteY0" fmla="*/ 151202 h 1109667"/>
                              <a:gd name="connsiteX1" fmla="*/ 113666 w 672455"/>
                              <a:gd name="connsiteY1" fmla="*/ 43886 h 1109667"/>
                              <a:gd name="connsiteX2" fmla="*/ 238114 w 672455"/>
                              <a:gd name="connsiteY2" fmla="*/ 2611 h 1109667"/>
                              <a:gd name="connsiteX3" fmla="*/ 345430 w 672455"/>
                              <a:gd name="connsiteY3" fmla="*/ 49602 h 1109667"/>
                              <a:gd name="connsiteX4" fmla="*/ 672455 w 672455"/>
                              <a:gd name="connsiteY4" fmla="*/ 1015051 h 1109667"/>
                              <a:gd name="connsiteX5" fmla="*/ 603239 w 672455"/>
                              <a:gd name="connsiteY5" fmla="*/ 1109667 h 1109667"/>
                              <a:gd name="connsiteX6" fmla="*/ 123191 w 672455"/>
                              <a:gd name="connsiteY6" fmla="*/ 1109667 h 1109667"/>
                              <a:gd name="connsiteX7" fmla="*/ 3175 w 672455"/>
                              <a:gd name="connsiteY7" fmla="*/ 989651 h 1109667"/>
                              <a:gd name="connsiteX8" fmla="*/ 0 w 672455"/>
                              <a:gd name="connsiteY8" fmla="*/ 151202 h 1109667"/>
                              <a:gd name="connsiteX0" fmla="*/ 0 w 672484"/>
                              <a:gd name="connsiteY0" fmla="*/ 151202 h 1144592"/>
                              <a:gd name="connsiteX1" fmla="*/ 113666 w 672484"/>
                              <a:gd name="connsiteY1" fmla="*/ 43886 h 1144592"/>
                              <a:gd name="connsiteX2" fmla="*/ 238114 w 672484"/>
                              <a:gd name="connsiteY2" fmla="*/ 2611 h 1144592"/>
                              <a:gd name="connsiteX3" fmla="*/ 345430 w 672484"/>
                              <a:gd name="connsiteY3" fmla="*/ 49602 h 1144592"/>
                              <a:gd name="connsiteX4" fmla="*/ 672455 w 672484"/>
                              <a:gd name="connsiteY4" fmla="*/ 1015051 h 1144592"/>
                              <a:gd name="connsiteX5" fmla="*/ 609589 w 672484"/>
                              <a:gd name="connsiteY5" fmla="*/ 1144592 h 1144592"/>
                              <a:gd name="connsiteX6" fmla="*/ 123191 w 672484"/>
                              <a:gd name="connsiteY6" fmla="*/ 1109667 h 1144592"/>
                              <a:gd name="connsiteX7" fmla="*/ 3175 w 672484"/>
                              <a:gd name="connsiteY7" fmla="*/ 989651 h 1144592"/>
                              <a:gd name="connsiteX8" fmla="*/ 0 w 672484"/>
                              <a:gd name="connsiteY8" fmla="*/ 151202 h 11445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3175 w 672484"/>
                              <a:gd name="connsiteY7" fmla="*/ 989651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69992"/>
                              <a:gd name="connsiteX1" fmla="*/ 113666 w 672484"/>
                              <a:gd name="connsiteY1" fmla="*/ 43886 h 1169992"/>
                              <a:gd name="connsiteX2" fmla="*/ 238114 w 672484"/>
                              <a:gd name="connsiteY2" fmla="*/ 2611 h 1169992"/>
                              <a:gd name="connsiteX3" fmla="*/ 345430 w 672484"/>
                              <a:gd name="connsiteY3" fmla="*/ 49602 h 1169992"/>
                              <a:gd name="connsiteX4" fmla="*/ 672455 w 672484"/>
                              <a:gd name="connsiteY4" fmla="*/ 1015051 h 1169992"/>
                              <a:gd name="connsiteX5" fmla="*/ 609589 w 672484"/>
                              <a:gd name="connsiteY5" fmla="*/ 1144592 h 1169992"/>
                              <a:gd name="connsiteX6" fmla="*/ 516891 w 672484"/>
                              <a:gd name="connsiteY6" fmla="*/ 1169992 h 1169992"/>
                              <a:gd name="connsiteX7" fmla="*/ 412750 w 672484"/>
                              <a:gd name="connsiteY7" fmla="*/ 1062676 h 1169992"/>
                              <a:gd name="connsiteX8" fmla="*/ 0 w 672484"/>
                              <a:gd name="connsiteY8" fmla="*/ 151202 h 11699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12750 w 672484"/>
                              <a:gd name="connsiteY7" fmla="*/ 1062676 h 1157292"/>
                              <a:gd name="connsiteX8" fmla="*/ 0 w 672484"/>
                              <a:gd name="connsiteY8" fmla="*/ 151202 h 11572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12750 w 672484"/>
                              <a:gd name="connsiteY7" fmla="*/ 1062676 h 1157292"/>
                              <a:gd name="connsiteX8" fmla="*/ 0 w 672484"/>
                              <a:gd name="connsiteY8" fmla="*/ 151202 h 11572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09575 w 672484"/>
                              <a:gd name="connsiteY7" fmla="*/ 1062676 h 1157292"/>
                              <a:gd name="connsiteX8" fmla="*/ 0 w 672484"/>
                              <a:gd name="connsiteY8" fmla="*/ 151202 h 1157292"/>
                              <a:gd name="connsiteX0" fmla="*/ 0 w 672484"/>
                              <a:gd name="connsiteY0" fmla="*/ 151202 h 1157292"/>
                              <a:gd name="connsiteX1" fmla="*/ 113666 w 672484"/>
                              <a:gd name="connsiteY1" fmla="*/ 43886 h 1157292"/>
                              <a:gd name="connsiteX2" fmla="*/ 238114 w 672484"/>
                              <a:gd name="connsiteY2" fmla="*/ 2611 h 1157292"/>
                              <a:gd name="connsiteX3" fmla="*/ 345430 w 672484"/>
                              <a:gd name="connsiteY3" fmla="*/ 49602 h 1157292"/>
                              <a:gd name="connsiteX4" fmla="*/ 672455 w 672484"/>
                              <a:gd name="connsiteY4" fmla="*/ 1015051 h 1157292"/>
                              <a:gd name="connsiteX5" fmla="*/ 609589 w 672484"/>
                              <a:gd name="connsiteY5" fmla="*/ 1144592 h 1157292"/>
                              <a:gd name="connsiteX6" fmla="*/ 516891 w 672484"/>
                              <a:gd name="connsiteY6" fmla="*/ 1157292 h 1157292"/>
                              <a:gd name="connsiteX7" fmla="*/ 409575 w 672484"/>
                              <a:gd name="connsiteY7" fmla="*/ 1062676 h 1157292"/>
                              <a:gd name="connsiteX8" fmla="*/ 0 w 672484"/>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9575 w 672455"/>
                              <a:gd name="connsiteY7" fmla="*/ 1062676 h 1157292"/>
                              <a:gd name="connsiteX8" fmla="*/ 0 w 672455"/>
                              <a:gd name="connsiteY8" fmla="*/ 151202 h 1157292"/>
                              <a:gd name="connsiteX0" fmla="*/ 0 w 672455"/>
                              <a:gd name="connsiteY0" fmla="*/ 151202 h 1157292"/>
                              <a:gd name="connsiteX1" fmla="*/ 113666 w 672455"/>
                              <a:gd name="connsiteY1" fmla="*/ 43886 h 1157292"/>
                              <a:gd name="connsiteX2" fmla="*/ 238114 w 672455"/>
                              <a:gd name="connsiteY2" fmla="*/ 2611 h 1157292"/>
                              <a:gd name="connsiteX3" fmla="*/ 345430 w 672455"/>
                              <a:gd name="connsiteY3" fmla="*/ 49602 h 1157292"/>
                              <a:gd name="connsiteX4" fmla="*/ 672455 w 672455"/>
                              <a:gd name="connsiteY4" fmla="*/ 1015051 h 1157292"/>
                              <a:gd name="connsiteX5" fmla="*/ 609589 w 672455"/>
                              <a:gd name="connsiteY5" fmla="*/ 1144592 h 1157292"/>
                              <a:gd name="connsiteX6" fmla="*/ 516891 w 672455"/>
                              <a:gd name="connsiteY6" fmla="*/ 1157292 h 1157292"/>
                              <a:gd name="connsiteX7" fmla="*/ 406400 w 672455"/>
                              <a:gd name="connsiteY7" fmla="*/ 1062676 h 1157292"/>
                              <a:gd name="connsiteX8" fmla="*/ 0 w 672455"/>
                              <a:gd name="connsiteY8" fmla="*/ 151202 h 1157292"/>
                              <a:gd name="connsiteX0" fmla="*/ 0 w 672455"/>
                              <a:gd name="connsiteY0" fmla="*/ 153966 h 1160056"/>
                              <a:gd name="connsiteX1" fmla="*/ 113666 w 672455"/>
                              <a:gd name="connsiteY1" fmla="*/ 46650 h 1160056"/>
                              <a:gd name="connsiteX2" fmla="*/ 238114 w 672455"/>
                              <a:gd name="connsiteY2" fmla="*/ 5375 h 1160056"/>
                              <a:gd name="connsiteX3" fmla="*/ 345430 w 672455"/>
                              <a:gd name="connsiteY3" fmla="*/ 52366 h 1160056"/>
                              <a:gd name="connsiteX4" fmla="*/ 672455 w 672455"/>
                              <a:gd name="connsiteY4" fmla="*/ 1017815 h 1160056"/>
                              <a:gd name="connsiteX5" fmla="*/ 609589 w 672455"/>
                              <a:gd name="connsiteY5" fmla="*/ 1147356 h 1160056"/>
                              <a:gd name="connsiteX6" fmla="*/ 516891 w 672455"/>
                              <a:gd name="connsiteY6" fmla="*/ 1160056 h 1160056"/>
                              <a:gd name="connsiteX7" fmla="*/ 406400 w 672455"/>
                              <a:gd name="connsiteY7" fmla="*/ 1065440 h 1160056"/>
                              <a:gd name="connsiteX8" fmla="*/ 0 w 672455"/>
                              <a:gd name="connsiteY8" fmla="*/ 153966 h 1160056"/>
                              <a:gd name="connsiteX0" fmla="*/ 0 w 672455"/>
                              <a:gd name="connsiteY0" fmla="*/ 160741 h 1166831"/>
                              <a:gd name="connsiteX1" fmla="*/ 113666 w 672455"/>
                              <a:gd name="connsiteY1" fmla="*/ 53425 h 1166831"/>
                              <a:gd name="connsiteX2" fmla="*/ 238114 w 672455"/>
                              <a:gd name="connsiteY2" fmla="*/ 12150 h 1166831"/>
                              <a:gd name="connsiteX3" fmla="*/ 345430 w 672455"/>
                              <a:gd name="connsiteY3" fmla="*/ 59141 h 1166831"/>
                              <a:gd name="connsiteX4" fmla="*/ 672455 w 672455"/>
                              <a:gd name="connsiteY4" fmla="*/ 1024590 h 1166831"/>
                              <a:gd name="connsiteX5" fmla="*/ 609589 w 672455"/>
                              <a:gd name="connsiteY5" fmla="*/ 1154131 h 1166831"/>
                              <a:gd name="connsiteX6" fmla="*/ 516891 w 672455"/>
                              <a:gd name="connsiteY6" fmla="*/ 1166831 h 1166831"/>
                              <a:gd name="connsiteX7" fmla="*/ 406400 w 672455"/>
                              <a:gd name="connsiteY7" fmla="*/ 1072215 h 1166831"/>
                              <a:gd name="connsiteX8" fmla="*/ 0 w 672455"/>
                              <a:gd name="connsiteY8" fmla="*/ 160741 h 1166831"/>
                              <a:gd name="connsiteX0" fmla="*/ 0 w 672455"/>
                              <a:gd name="connsiteY0" fmla="*/ 160741 h 1166831"/>
                              <a:gd name="connsiteX1" fmla="*/ 113666 w 672455"/>
                              <a:gd name="connsiteY1" fmla="*/ 53425 h 1166831"/>
                              <a:gd name="connsiteX2" fmla="*/ 238114 w 672455"/>
                              <a:gd name="connsiteY2" fmla="*/ 12150 h 1166831"/>
                              <a:gd name="connsiteX3" fmla="*/ 345430 w 672455"/>
                              <a:gd name="connsiteY3" fmla="*/ 59141 h 1166831"/>
                              <a:gd name="connsiteX4" fmla="*/ 672455 w 672455"/>
                              <a:gd name="connsiteY4" fmla="*/ 1024590 h 1166831"/>
                              <a:gd name="connsiteX5" fmla="*/ 609589 w 672455"/>
                              <a:gd name="connsiteY5" fmla="*/ 1154131 h 1166831"/>
                              <a:gd name="connsiteX6" fmla="*/ 516891 w 672455"/>
                              <a:gd name="connsiteY6" fmla="*/ 1166831 h 1166831"/>
                              <a:gd name="connsiteX7" fmla="*/ 406400 w 672455"/>
                              <a:gd name="connsiteY7" fmla="*/ 1072215 h 1166831"/>
                              <a:gd name="connsiteX8" fmla="*/ 0 w 672455"/>
                              <a:gd name="connsiteY8" fmla="*/ 160741 h 1166831"/>
                              <a:gd name="connsiteX0" fmla="*/ 0 w 672455"/>
                              <a:gd name="connsiteY0" fmla="*/ 156649 h 1162739"/>
                              <a:gd name="connsiteX1" fmla="*/ 113666 w 672455"/>
                              <a:gd name="connsiteY1" fmla="*/ 49333 h 1162739"/>
                              <a:gd name="connsiteX2" fmla="*/ 238114 w 672455"/>
                              <a:gd name="connsiteY2" fmla="*/ 8058 h 1162739"/>
                              <a:gd name="connsiteX3" fmla="*/ 345430 w 672455"/>
                              <a:gd name="connsiteY3" fmla="*/ 55049 h 1162739"/>
                              <a:gd name="connsiteX4" fmla="*/ 672455 w 672455"/>
                              <a:gd name="connsiteY4" fmla="*/ 1020498 h 1162739"/>
                              <a:gd name="connsiteX5" fmla="*/ 609589 w 672455"/>
                              <a:gd name="connsiteY5" fmla="*/ 1150039 h 1162739"/>
                              <a:gd name="connsiteX6" fmla="*/ 516891 w 672455"/>
                              <a:gd name="connsiteY6" fmla="*/ 1162739 h 1162739"/>
                              <a:gd name="connsiteX7" fmla="*/ 406400 w 672455"/>
                              <a:gd name="connsiteY7" fmla="*/ 1068123 h 1162739"/>
                              <a:gd name="connsiteX8" fmla="*/ 0 w 672455"/>
                              <a:gd name="connsiteY8" fmla="*/ 156649 h 1162739"/>
                              <a:gd name="connsiteX0" fmla="*/ 0 w 672455"/>
                              <a:gd name="connsiteY0" fmla="*/ 159717 h 1165807"/>
                              <a:gd name="connsiteX1" fmla="*/ 113666 w 672455"/>
                              <a:gd name="connsiteY1" fmla="*/ 52401 h 1165807"/>
                              <a:gd name="connsiteX2" fmla="*/ 238114 w 672455"/>
                              <a:gd name="connsiteY2" fmla="*/ 11126 h 1165807"/>
                              <a:gd name="connsiteX3" fmla="*/ 345430 w 672455"/>
                              <a:gd name="connsiteY3" fmla="*/ 58117 h 1165807"/>
                              <a:gd name="connsiteX4" fmla="*/ 672455 w 672455"/>
                              <a:gd name="connsiteY4" fmla="*/ 1023566 h 1165807"/>
                              <a:gd name="connsiteX5" fmla="*/ 609589 w 672455"/>
                              <a:gd name="connsiteY5" fmla="*/ 1153107 h 1165807"/>
                              <a:gd name="connsiteX6" fmla="*/ 516891 w 672455"/>
                              <a:gd name="connsiteY6" fmla="*/ 1165807 h 1165807"/>
                              <a:gd name="connsiteX7" fmla="*/ 406400 w 672455"/>
                              <a:gd name="connsiteY7" fmla="*/ 1071191 h 1165807"/>
                              <a:gd name="connsiteX8" fmla="*/ 0 w 672455"/>
                              <a:gd name="connsiteY8" fmla="*/ 159717 h 1165807"/>
                              <a:gd name="connsiteX0" fmla="*/ 0 w 672455"/>
                              <a:gd name="connsiteY0" fmla="*/ 159717 h 1165807"/>
                              <a:gd name="connsiteX1" fmla="*/ 113666 w 672455"/>
                              <a:gd name="connsiteY1" fmla="*/ 52401 h 1165807"/>
                              <a:gd name="connsiteX2" fmla="*/ 238114 w 672455"/>
                              <a:gd name="connsiteY2" fmla="*/ 11126 h 1165807"/>
                              <a:gd name="connsiteX3" fmla="*/ 345430 w 672455"/>
                              <a:gd name="connsiteY3" fmla="*/ 58117 h 1165807"/>
                              <a:gd name="connsiteX4" fmla="*/ 672455 w 672455"/>
                              <a:gd name="connsiteY4" fmla="*/ 1023566 h 1165807"/>
                              <a:gd name="connsiteX5" fmla="*/ 609589 w 672455"/>
                              <a:gd name="connsiteY5" fmla="*/ 1153107 h 1165807"/>
                              <a:gd name="connsiteX6" fmla="*/ 516891 w 672455"/>
                              <a:gd name="connsiteY6" fmla="*/ 1165807 h 1165807"/>
                              <a:gd name="connsiteX7" fmla="*/ 406400 w 672455"/>
                              <a:gd name="connsiteY7" fmla="*/ 1071191 h 1165807"/>
                              <a:gd name="connsiteX8" fmla="*/ 0 w 672455"/>
                              <a:gd name="connsiteY8" fmla="*/ 159717 h 1165807"/>
                              <a:gd name="connsiteX0" fmla="*/ 3858 w 676313"/>
                              <a:gd name="connsiteY0" fmla="*/ 159717 h 1165807"/>
                              <a:gd name="connsiteX1" fmla="*/ 117524 w 676313"/>
                              <a:gd name="connsiteY1" fmla="*/ 52401 h 1165807"/>
                              <a:gd name="connsiteX2" fmla="*/ 241972 w 676313"/>
                              <a:gd name="connsiteY2" fmla="*/ 11126 h 1165807"/>
                              <a:gd name="connsiteX3" fmla="*/ 349288 w 676313"/>
                              <a:gd name="connsiteY3" fmla="*/ 58117 h 1165807"/>
                              <a:gd name="connsiteX4" fmla="*/ 676313 w 676313"/>
                              <a:gd name="connsiteY4" fmla="*/ 1023566 h 1165807"/>
                              <a:gd name="connsiteX5" fmla="*/ 613447 w 676313"/>
                              <a:gd name="connsiteY5" fmla="*/ 1153107 h 1165807"/>
                              <a:gd name="connsiteX6" fmla="*/ 520749 w 676313"/>
                              <a:gd name="connsiteY6" fmla="*/ 1165807 h 1165807"/>
                              <a:gd name="connsiteX7" fmla="*/ 410258 w 676313"/>
                              <a:gd name="connsiteY7" fmla="*/ 1071191 h 1165807"/>
                              <a:gd name="connsiteX8" fmla="*/ 3858 w 676313"/>
                              <a:gd name="connsiteY8" fmla="*/ 159717 h 1165807"/>
                              <a:gd name="connsiteX0" fmla="*/ 3858 w 676854"/>
                              <a:gd name="connsiteY0" fmla="*/ 159717 h 1165807"/>
                              <a:gd name="connsiteX1" fmla="*/ 117524 w 676854"/>
                              <a:gd name="connsiteY1" fmla="*/ 52401 h 1165807"/>
                              <a:gd name="connsiteX2" fmla="*/ 241972 w 676854"/>
                              <a:gd name="connsiteY2" fmla="*/ 11126 h 1165807"/>
                              <a:gd name="connsiteX3" fmla="*/ 349288 w 676854"/>
                              <a:gd name="connsiteY3" fmla="*/ 58117 h 1165807"/>
                              <a:gd name="connsiteX4" fmla="*/ 676313 w 676854"/>
                              <a:gd name="connsiteY4" fmla="*/ 1023566 h 1165807"/>
                              <a:gd name="connsiteX5" fmla="*/ 637259 w 676854"/>
                              <a:gd name="connsiteY5" fmla="*/ 1134057 h 1165807"/>
                              <a:gd name="connsiteX6" fmla="*/ 520749 w 676854"/>
                              <a:gd name="connsiteY6" fmla="*/ 1165807 h 1165807"/>
                              <a:gd name="connsiteX7" fmla="*/ 410258 w 676854"/>
                              <a:gd name="connsiteY7" fmla="*/ 1071191 h 1165807"/>
                              <a:gd name="connsiteX8" fmla="*/ 3858 w 676854"/>
                              <a:gd name="connsiteY8" fmla="*/ 159717 h 1165807"/>
                              <a:gd name="connsiteX0" fmla="*/ 3858 w 676854"/>
                              <a:gd name="connsiteY0" fmla="*/ 159717 h 1163425"/>
                              <a:gd name="connsiteX1" fmla="*/ 117524 w 676854"/>
                              <a:gd name="connsiteY1" fmla="*/ 52401 h 1163425"/>
                              <a:gd name="connsiteX2" fmla="*/ 241972 w 676854"/>
                              <a:gd name="connsiteY2" fmla="*/ 11126 h 1163425"/>
                              <a:gd name="connsiteX3" fmla="*/ 349288 w 676854"/>
                              <a:gd name="connsiteY3" fmla="*/ 58117 h 1163425"/>
                              <a:gd name="connsiteX4" fmla="*/ 676313 w 676854"/>
                              <a:gd name="connsiteY4" fmla="*/ 1023566 h 1163425"/>
                              <a:gd name="connsiteX5" fmla="*/ 637259 w 676854"/>
                              <a:gd name="connsiteY5" fmla="*/ 1134057 h 1163425"/>
                              <a:gd name="connsiteX6" fmla="*/ 549324 w 676854"/>
                              <a:gd name="connsiteY6" fmla="*/ 1163425 h 1163425"/>
                              <a:gd name="connsiteX7" fmla="*/ 410258 w 676854"/>
                              <a:gd name="connsiteY7" fmla="*/ 1071191 h 1163425"/>
                              <a:gd name="connsiteX8" fmla="*/ 3858 w 676854"/>
                              <a:gd name="connsiteY8" fmla="*/ 159717 h 1163425"/>
                              <a:gd name="connsiteX0" fmla="*/ 3858 w 676854"/>
                              <a:gd name="connsiteY0" fmla="*/ 159717 h 1166004"/>
                              <a:gd name="connsiteX1" fmla="*/ 117524 w 676854"/>
                              <a:gd name="connsiteY1" fmla="*/ 52401 h 1166004"/>
                              <a:gd name="connsiteX2" fmla="*/ 241972 w 676854"/>
                              <a:gd name="connsiteY2" fmla="*/ 11126 h 1166004"/>
                              <a:gd name="connsiteX3" fmla="*/ 349288 w 676854"/>
                              <a:gd name="connsiteY3" fmla="*/ 58117 h 1166004"/>
                              <a:gd name="connsiteX4" fmla="*/ 676313 w 676854"/>
                              <a:gd name="connsiteY4" fmla="*/ 1023566 h 1166004"/>
                              <a:gd name="connsiteX5" fmla="*/ 637259 w 676854"/>
                              <a:gd name="connsiteY5" fmla="*/ 1134057 h 1166004"/>
                              <a:gd name="connsiteX6" fmla="*/ 549324 w 676854"/>
                              <a:gd name="connsiteY6" fmla="*/ 1163425 h 1166004"/>
                              <a:gd name="connsiteX7" fmla="*/ 410258 w 676854"/>
                              <a:gd name="connsiteY7" fmla="*/ 1071191 h 1166004"/>
                              <a:gd name="connsiteX8" fmla="*/ 3858 w 676854"/>
                              <a:gd name="connsiteY8" fmla="*/ 159717 h 1166004"/>
                              <a:gd name="connsiteX0" fmla="*/ 3858 w 677742"/>
                              <a:gd name="connsiteY0" fmla="*/ 159717 h 1166004"/>
                              <a:gd name="connsiteX1" fmla="*/ 117524 w 677742"/>
                              <a:gd name="connsiteY1" fmla="*/ 52401 h 1166004"/>
                              <a:gd name="connsiteX2" fmla="*/ 241972 w 677742"/>
                              <a:gd name="connsiteY2" fmla="*/ 11126 h 1166004"/>
                              <a:gd name="connsiteX3" fmla="*/ 349288 w 677742"/>
                              <a:gd name="connsiteY3" fmla="*/ 58117 h 1166004"/>
                              <a:gd name="connsiteX4" fmla="*/ 676313 w 677742"/>
                              <a:gd name="connsiteY4" fmla="*/ 1023566 h 1166004"/>
                              <a:gd name="connsiteX5" fmla="*/ 637259 w 677742"/>
                              <a:gd name="connsiteY5" fmla="*/ 1134057 h 1166004"/>
                              <a:gd name="connsiteX6" fmla="*/ 549324 w 677742"/>
                              <a:gd name="connsiteY6" fmla="*/ 1163425 h 1166004"/>
                              <a:gd name="connsiteX7" fmla="*/ 410258 w 677742"/>
                              <a:gd name="connsiteY7" fmla="*/ 1071191 h 1166004"/>
                              <a:gd name="connsiteX8" fmla="*/ 3858 w 677742"/>
                              <a:gd name="connsiteY8" fmla="*/ 159717 h 1166004"/>
                              <a:gd name="connsiteX0" fmla="*/ 3858 w 685150"/>
                              <a:gd name="connsiteY0" fmla="*/ 159717 h 1166004"/>
                              <a:gd name="connsiteX1" fmla="*/ 117524 w 685150"/>
                              <a:gd name="connsiteY1" fmla="*/ 52401 h 1166004"/>
                              <a:gd name="connsiteX2" fmla="*/ 241972 w 685150"/>
                              <a:gd name="connsiteY2" fmla="*/ 11126 h 1166004"/>
                              <a:gd name="connsiteX3" fmla="*/ 349288 w 685150"/>
                              <a:gd name="connsiteY3" fmla="*/ 58117 h 1166004"/>
                              <a:gd name="connsiteX4" fmla="*/ 676313 w 685150"/>
                              <a:gd name="connsiteY4" fmla="*/ 1023566 h 1166004"/>
                              <a:gd name="connsiteX5" fmla="*/ 637259 w 685150"/>
                              <a:gd name="connsiteY5" fmla="*/ 1134057 h 1166004"/>
                              <a:gd name="connsiteX6" fmla="*/ 549324 w 685150"/>
                              <a:gd name="connsiteY6" fmla="*/ 1163425 h 1166004"/>
                              <a:gd name="connsiteX7" fmla="*/ 410258 w 685150"/>
                              <a:gd name="connsiteY7" fmla="*/ 1071191 h 1166004"/>
                              <a:gd name="connsiteX8" fmla="*/ 3858 w 685150"/>
                              <a:gd name="connsiteY8" fmla="*/ 159717 h 1166004"/>
                              <a:gd name="connsiteX0" fmla="*/ 3858 w 677742"/>
                              <a:gd name="connsiteY0" fmla="*/ 159717 h 1166004"/>
                              <a:gd name="connsiteX1" fmla="*/ 117524 w 677742"/>
                              <a:gd name="connsiteY1" fmla="*/ 52401 h 1166004"/>
                              <a:gd name="connsiteX2" fmla="*/ 241972 w 677742"/>
                              <a:gd name="connsiteY2" fmla="*/ 11126 h 1166004"/>
                              <a:gd name="connsiteX3" fmla="*/ 349288 w 677742"/>
                              <a:gd name="connsiteY3" fmla="*/ 58117 h 1166004"/>
                              <a:gd name="connsiteX4" fmla="*/ 676313 w 677742"/>
                              <a:gd name="connsiteY4" fmla="*/ 1023566 h 1166004"/>
                              <a:gd name="connsiteX5" fmla="*/ 637259 w 677742"/>
                              <a:gd name="connsiteY5" fmla="*/ 1134057 h 1166004"/>
                              <a:gd name="connsiteX6" fmla="*/ 549324 w 677742"/>
                              <a:gd name="connsiteY6" fmla="*/ 1163425 h 1166004"/>
                              <a:gd name="connsiteX7" fmla="*/ 410258 w 677742"/>
                              <a:gd name="connsiteY7" fmla="*/ 1071191 h 1166004"/>
                              <a:gd name="connsiteX8" fmla="*/ 3858 w 677742"/>
                              <a:gd name="connsiteY8" fmla="*/ 159717 h 1166004"/>
                              <a:gd name="connsiteX0" fmla="*/ 3858 w 686209"/>
                              <a:gd name="connsiteY0" fmla="*/ 159717 h 1166004"/>
                              <a:gd name="connsiteX1" fmla="*/ 117524 w 686209"/>
                              <a:gd name="connsiteY1" fmla="*/ 52401 h 1166004"/>
                              <a:gd name="connsiteX2" fmla="*/ 241972 w 686209"/>
                              <a:gd name="connsiteY2" fmla="*/ 11126 h 1166004"/>
                              <a:gd name="connsiteX3" fmla="*/ 349288 w 686209"/>
                              <a:gd name="connsiteY3" fmla="*/ 58117 h 1166004"/>
                              <a:gd name="connsiteX4" fmla="*/ 676313 w 686209"/>
                              <a:gd name="connsiteY4" fmla="*/ 1023566 h 1166004"/>
                              <a:gd name="connsiteX5" fmla="*/ 637259 w 686209"/>
                              <a:gd name="connsiteY5" fmla="*/ 1134057 h 1166004"/>
                              <a:gd name="connsiteX6" fmla="*/ 549324 w 686209"/>
                              <a:gd name="connsiteY6" fmla="*/ 1163425 h 1166004"/>
                              <a:gd name="connsiteX7" fmla="*/ 410258 w 686209"/>
                              <a:gd name="connsiteY7" fmla="*/ 1071191 h 1166004"/>
                              <a:gd name="connsiteX8" fmla="*/ 3858 w 686209"/>
                              <a:gd name="connsiteY8" fmla="*/ 159717 h 1166004"/>
                              <a:gd name="connsiteX0" fmla="*/ 3858 w 683327"/>
                              <a:gd name="connsiteY0" fmla="*/ 159717 h 1166004"/>
                              <a:gd name="connsiteX1" fmla="*/ 117524 w 683327"/>
                              <a:gd name="connsiteY1" fmla="*/ 52401 h 1166004"/>
                              <a:gd name="connsiteX2" fmla="*/ 241972 w 683327"/>
                              <a:gd name="connsiteY2" fmla="*/ 11126 h 1166004"/>
                              <a:gd name="connsiteX3" fmla="*/ 349288 w 683327"/>
                              <a:gd name="connsiteY3" fmla="*/ 58117 h 1166004"/>
                              <a:gd name="connsiteX4" fmla="*/ 676313 w 683327"/>
                              <a:gd name="connsiteY4" fmla="*/ 1023566 h 1166004"/>
                              <a:gd name="connsiteX5" fmla="*/ 622972 w 683327"/>
                              <a:gd name="connsiteY5" fmla="*/ 1136438 h 1166004"/>
                              <a:gd name="connsiteX6" fmla="*/ 549324 w 683327"/>
                              <a:gd name="connsiteY6" fmla="*/ 1163425 h 1166004"/>
                              <a:gd name="connsiteX7" fmla="*/ 410258 w 683327"/>
                              <a:gd name="connsiteY7" fmla="*/ 1071191 h 1166004"/>
                              <a:gd name="connsiteX8" fmla="*/ 3858 w 683327"/>
                              <a:gd name="connsiteY8" fmla="*/ 159717 h 1166004"/>
                              <a:gd name="connsiteX0" fmla="*/ 3858 w 683327"/>
                              <a:gd name="connsiteY0" fmla="*/ 159717 h 1166004"/>
                              <a:gd name="connsiteX1" fmla="*/ 117524 w 683327"/>
                              <a:gd name="connsiteY1" fmla="*/ 52401 h 1166004"/>
                              <a:gd name="connsiteX2" fmla="*/ 241972 w 683327"/>
                              <a:gd name="connsiteY2" fmla="*/ 11126 h 1166004"/>
                              <a:gd name="connsiteX3" fmla="*/ 349288 w 683327"/>
                              <a:gd name="connsiteY3" fmla="*/ 58117 h 1166004"/>
                              <a:gd name="connsiteX4" fmla="*/ 676313 w 683327"/>
                              <a:gd name="connsiteY4" fmla="*/ 1023566 h 1166004"/>
                              <a:gd name="connsiteX5" fmla="*/ 622972 w 683327"/>
                              <a:gd name="connsiteY5" fmla="*/ 1136438 h 1166004"/>
                              <a:gd name="connsiteX6" fmla="*/ 549324 w 683327"/>
                              <a:gd name="connsiteY6" fmla="*/ 1163425 h 1166004"/>
                              <a:gd name="connsiteX7" fmla="*/ 410258 w 683327"/>
                              <a:gd name="connsiteY7" fmla="*/ 1071191 h 1166004"/>
                              <a:gd name="connsiteX8" fmla="*/ 3858 w 683327"/>
                              <a:gd name="connsiteY8" fmla="*/ 159717 h 1166004"/>
                              <a:gd name="connsiteX0" fmla="*/ 3858 w 685733"/>
                              <a:gd name="connsiteY0" fmla="*/ 159717 h 1166004"/>
                              <a:gd name="connsiteX1" fmla="*/ 117524 w 685733"/>
                              <a:gd name="connsiteY1" fmla="*/ 52401 h 1166004"/>
                              <a:gd name="connsiteX2" fmla="*/ 241972 w 685733"/>
                              <a:gd name="connsiteY2" fmla="*/ 11126 h 1166004"/>
                              <a:gd name="connsiteX3" fmla="*/ 349288 w 685733"/>
                              <a:gd name="connsiteY3" fmla="*/ 58117 h 1166004"/>
                              <a:gd name="connsiteX4" fmla="*/ 676313 w 685733"/>
                              <a:gd name="connsiteY4" fmla="*/ 1023566 h 1166004"/>
                              <a:gd name="connsiteX5" fmla="*/ 622972 w 685733"/>
                              <a:gd name="connsiteY5" fmla="*/ 1136438 h 1166004"/>
                              <a:gd name="connsiteX6" fmla="*/ 549324 w 685733"/>
                              <a:gd name="connsiteY6" fmla="*/ 1163425 h 1166004"/>
                              <a:gd name="connsiteX7" fmla="*/ 410258 w 685733"/>
                              <a:gd name="connsiteY7" fmla="*/ 1071191 h 1166004"/>
                              <a:gd name="connsiteX8" fmla="*/ 3858 w 685733"/>
                              <a:gd name="connsiteY8" fmla="*/ 159717 h 1166004"/>
                              <a:gd name="connsiteX0" fmla="*/ 3858 w 682571"/>
                              <a:gd name="connsiteY0" fmla="*/ 159717 h 1166004"/>
                              <a:gd name="connsiteX1" fmla="*/ 117524 w 682571"/>
                              <a:gd name="connsiteY1" fmla="*/ 52401 h 1166004"/>
                              <a:gd name="connsiteX2" fmla="*/ 241972 w 682571"/>
                              <a:gd name="connsiteY2" fmla="*/ 11126 h 1166004"/>
                              <a:gd name="connsiteX3" fmla="*/ 349288 w 682571"/>
                              <a:gd name="connsiteY3" fmla="*/ 58117 h 1166004"/>
                              <a:gd name="connsiteX4" fmla="*/ 676313 w 682571"/>
                              <a:gd name="connsiteY4" fmla="*/ 1023566 h 1166004"/>
                              <a:gd name="connsiteX5" fmla="*/ 622972 w 682571"/>
                              <a:gd name="connsiteY5" fmla="*/ 1136438 h 1166004"/>
                              <a:gd name="connsiteX6" fmla="*/ 549324 w 682571"/>
                              <a:gd name="connsiteY6" fmla="*/ 1163425 h 1166004"/>
                              <a:gd name="connsiteX7" fmla="*/ 410258 w 682571"/>
                              <a:gd name="connsiteY7" fmla="*/ 1071191 h 1166004"/>
                              <a:gd name="connsiteX8" fmla="*/ 3858 w 682571"/>
                              <a:gd name="connsiteY8" fmla="*/ 159717 h 1166004"/>
                              <a:gd name="connsiteX0" fmla="*/ 3858 w 678374"/>
                              <a:gd name="connsiteY0" fmla="*/ 159717 h 1166004"/>
                              <a:gd name="connsiteX1" fmla="*/ 117524 w 678374"/>
                              <a:gd name="connsiteY1" fmla="*/ 52401 h 1166004"/>
                              <a:gd name="connsiteX2" fmla="*/ 241972 w 678374"/>
                              <a:gd name="connsiteY2" fmla="*/ 11126 h 1166004"/>
                              <a:gd name="connsiteX3" fmla="*/ 349288 w 678374"/>
                              <a:gd name="connsiteY3" fmla="*/ 58117 h 1166004"/>
                              <a:gd name="connsiteX4" fmla="*/ 676313 w 678374"/>
                              <a:gd name="connsiteY4" fmla="*/ 1023566 h 1166004"/>
                              <a:gd name="connsiteX5" fmla="*/ 622972 w 678374"/>
                              <a:gd name="connsiteY5" fmla="*/ 1136438 h 1166004"/>
                              <a:gd name="connsiteX6" fmla="*/ 549324 w 678374"/>
                              <a:gd name="connsiteY6" fmla="*/ 1163425 h 1166004"/>
                              <a:gd name="connsiteX7" fmla="*/ 410258 w 678374"/>
                              <a:gd name="connsiteY7" fmla="*/ 1071191 h 1166004"/>
                              <a:gd name="connsiteX8" fmla="*/ 3858 w 678374"/>
                              <a:gd name="connsiteY8" fmla="*/ 159717 h 1166004"/>
                              <a:gd name="connsiteX0" fmla="*/ 3858 w 684678"/>
                              <a:gd name="connsiteY0" fmla="*/ 159717 h 1166004"/>
                              <a:gd name="connsiteX1" fmla="*/ 117524 w 684678"/>
                              <a:gd name="connsiteY1" fmla="*/ 52401 h 1166004"/>
                              <a:gd name="connsiteX2" fmla="*/ 241972 w 684678"/>
                              <a:gd name="connsiteY2" fmla="*/ 11126 h 1166004"/>
                              <a:gd name="connsiteX3" fmla="*/ 349288 w 684678"/>
                              <a:gd name="connsiteY3" fmla="*/ 58117 h 1166004"/>
                              <a:gd name="connsiteX4" fmla="*/ 676313 w 684678"/>
                              <a:gd name="connsiteY4" fmla="*/ 1023566 h 1166004"/>
                              <a:gd name="connsiteX5" fmla="*/ 622972 w 684678"/>
                              <a:gd name="connsiteY5" fmla="*/ 1136438 h 1166004"/>
                              <a:gd name="connsiteX6" fmla="*/ 549324 w 684678"/>
                              <a:gd name="connsiteY6" fmla="*/ 1163425 h 1166004"/>
                              <a:gd name="connsiteX7" fmla="*/ 410258 w 684678"/>
                              <a:gd name="connsiteY7" fmla="*/ 1071191 h 1166004"/>
                              <a:gd name="connsiteX8" fmla="*/ 3858 w 684678"/>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6438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6438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6438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6004"/>
                              <a:gd name="connsiteX1" fmla="*/ 117524 w 681519"/>
                              <a:gd name="connsiteY1" fmla="*/ 52401 h 1166004"/>
                              <a:gd name="connsiteX2" fmla="*/ 241972 w 681519"/>
                              <a:gd name="connsiteY2" fmla="*/ 11126 h 1166004"/>
                              <a:gd name="connsiteX3" fmla="*/ 349288 w 681519"/>
                              <a:gd name="connsiteY3" fmla="*/ 58117 h 1166004"/>
                              <a:gd name="connsiteX4" fmla="*/ 676313 w 681519"/>
                              <a:gd name="connsiteY4" fmla="*/ 1023566 h 1166004"/>
                              <a:gd name="connsiteX5" fmla="*/ 622972 w 681519"/>
                              <a:gd name="connsiteY5" fmla="*/ 1138819 h 1166004"/>
                              <a:gd name="connsiteX6" fmla="*/ 549324 w 681519"/>
                              <a:gd name="connsiteY6" fmla="*/ 1163425 h 1166004"/>
                              <a:gd name="connsiteX7" fmla="*/ 410258 w 681519"/>
                              <a:gd name="connsiteY7" fmla="*/ 1071191 h 1166004"/>
                              <a:gd name="connsiteX8" fmla="*/ 3858 w 681519"/>
                              <a:gd name="connsiteY8" fmla="*/ 159717 h 1166004"/>
                              <a:gd name="connsiteX0" fmla="*/ 3858 w 681519"/>
                              <a:gd name="connsiteY0" fmla="*/ 159717 h 1164892"/>
                              <a:gd name="connsiteX1" fmla="*/ 117524 w 681519"/>
                              <a:gd name="connsiteY1" fmla="*/ 52401 h 1164892"/>
                              <a:gd name="connsiteX2" fmla="*/ 241972 w 681519"/>
                              <a:gd name="connsiteY2" fmla="*/ 11126 h 1164892"/>
                              <a:gd name="connsiteX3" fmla="*/ 349288 w 681519"/>
                              <a:gd name="connsiteY3" fmla="*/ 58117 h 1164892"/>
                              <a:gd name="connsiteX4" fmla="*/ 676313 w 681519"/>
                              <a:gd name="connsiteY4" fmla="*/ 1023566 h 1164892"/>
                              <a:gd name="connsiteX5" fmla="*/ 622972 w 681519"/>
                              <a:gd name="connsiteY5" fmla="*/ 1138819 h 1164892"/>
                              <a:gd name="connsiteX6" fmla="*/ 549324 w 681519"/>
                              <a:gd name="connsiteY6" fmla="*/ 1163425 h 1164892"/>
                              <a:gd name="connsiteX7" fmla="*/ 410258 w 681519"/>
                              <a:gd name="connsiteY7" fmla="*/ 1071191 h 1164892"/>
                              <a:gd name="connsiteX8" fmla="*/ 3858 w 681519"/>
                              <a:gd name="connsiteY8" fmla="*/ 159717 h 1164892"/>
                              <a:gd name="connsiteX0" fmla="*/ 3858 w 681519"/>
                              <a:gd name="connsiteY0" fmla="*/ 159717 h 1169583"/>
                              <a:gd name="connsiteX1" fmla="*/ 117524 w 681519"/>
                              <a:gd name="connsiteY1" fmla="*/ 52401 h 1169583"/>
                              <a:gd name="connsiteX2" fmla="*/ 241972 w 681519"/>
                              <a:gd name="connsiteY2" fmla="*/ 11126 h 1169583"/>
                              <a:gd name="connsiteX3" fmla="*/ 349288 w 681519"/>
                              <a:gd name="connsiteY3" fmla="*/ 58117 h 1169583"/>
                              <a:gd name="connsiteX4" fmla="*/ 676313 w 681519"/>
                              <a:gd name="connsiteY4" fmla="*/ 1023566 h 1169583"/>
                              <a:gd name="connsiteX5" fmla="*/ 622972 w 681519"/>
                              <a:gd name="connsiteY5" fmla="*/ 1138819 h 1169583"/>
                              <a:gd name="connsiteX6" fmla="*/ 549324 w 681519"/>
                              <a:gd name="connsiteY6" fmla="*/ 1163425 h 1169583"/>
                              <a:gd name="connsiteX7" fmla="*/ 410258 w 681519"/>
                              <a:gd name="connsiteY7" fmla="*/ 1071191 h 1169583"/>
                              <a:gd name="connsiteX8" fmla="*/ 3858 w 681519"/>
                              <a:gd name="connsiteY8" fmla="*/ 159717 h 1169583"/>
                              <a:gd name="connsiteX0" fmla="*/ 3858 w 681519"/>
                              <a:gd name="connsiteY0" fmla="*/ 159717 h 1169583"/>
                              <a:gd name="connsiteX1" fmla="*/ 117524 w 681519"/>
                              <a:gd name="connsiteY1" fmla="*/ 52401 h 1169583"/>
                              <a:gd name="connsiteX2" fmla="*/ 241972 w 681519"/>
                              <a:gd name="connsiteY2" fmla="*/ 11126 h 1169583"/>
                              <a:gd name="connsiteX3" fmla="*/ 349288 w 681519"/>
                              <a:gd name="connsiteY3" fmla="*/ 58117 h 1169583"/>
                              <a:gd name="connsiteX4" fmla="*/ 676313 w 681519"/>
                              <a:gd name="connsiteY4" fmla="*/ 1023566 h 1169583"/>
                              <a:gd name="connsiteX5" fmla="*/ 622972 w 681519"/>
                              <a:gd name="connsiteY5" fmla="*/ 1138819 h 1169583"/>
                              <a:gd name="connsiteX6" fmla="*/ 549324 w 681519"/>
                              <a:gd name="connsiteY6" fmla="*/ 1163425 h 1169583"/>
                              <a:gd name="connsiteX7" fmla="*/ 410258 w 681519"/>
                              <a:gd name="connsiteY7" fmla="*/ 1071191 h 1169583"/>
                              <a:gd name="connsiteX8" fmla="*/ 3858 w 681519"/>
                              <a:gd name="connsiteY8" fmla="*/ 159717 h 1169583"/>
                              <a:gd name="connsiteX0" fmla="*/ 3858 w 681519"/>
                              <a:gd name="connsiteY0" fmla="*/ 159717 h 1170431"/>
                              <a:gd name="connsiteX1" fmla="*/ 117524 w 681519"/>
                              <a:gd name="connsiteY1" fmla="*/ 52401 h 1170431"/>
                              <a:gd name="connsiteX2" fmla="*/ 241972 w 681519"/>
                              <a:gd name="connsiteY2" fmla="*/ 11126 h 1170431"/>
                              <a:gd name="connsiteX3" fmla="*/ 349288 w 681519"/>
                              <a:gd name="connsiteY3" fmla="*/ 58117 h 1170431"/>
                              <a:gd name="connsiteX4" fmla="*/ 676313 w 681519"/>
                              <a:gd name="connsiteY4" fmla="*/ 1023566 h 1170431"/>
                              <a:gd name="connsiteX5" fmla="*/ 622972 w 681519"/>
                              <a:gd name="connsiteY5" fmla="*/ 1138819 h 1170431"/>
                              <a:gd name="connsiteX6" fmla="*/ 549324 w 681519"/>
                              <a:gd name="connsiteY6" fmla="*/ 1163425 h 1170431"/>
                              <a:gd name="connsiteX7" fmla="*/ 410258 w 681519"/>
                              <a:gd name="connsiteY7" fmla="*/ 1071191 h 1170431"/>
                              <a:gd name="connsiteX8" fmla="*/ 3858 w 681519"/>
                              <a:gd name="connsiteY8" fmla="*/ 159717 h 1170431"/>
                              <a:gd name="connsiteX0" fmla="*/ 3858 w 681519"/>
                              <a:gd name="connsiteY0" fmla="*/ 159717 h 1140688"/>
                              <a:gd name="connsiteX1" fmla="*/ 117524 w 681519"/>
                              <a:gd name="connsiteY1" fmla="*/ 52401 h 1140688"/>
                              <a:gd name="connsiteX2" fmla="*/ 241972 w 681519"/>
                              <a:gd name="connsiteY2" fmla="*/ 11126 h 1140688"/>
                              <a:gd name="connsiteX3" fmla="*/ 349288 w 681519"/>
                              <a:gd name="connsiteY3" fmla="*/ 58117 h 1140688"/>
                              <a:gd name="connsiteX4" fmla="*/ 676313 w 681519"/>
                              <a:gd name="connsiteY4" fmla="*/ 1023566 h 1140688"/>
                              <a:gd name="connsiteX5" fmla="*/ 622972 w 681519"/>
                              <a:gd name="connsiteY5" fmla="*/ 1138819 h 1140688"/>
                              <a:gd name="connsiteX6" fmla="*/ 511224 w 681519"/>
                              <a:gd name="connsiteY6" fmla="*/ 1063413 h 1140688"/>
                              <a:gd name="connsiteX7" fmla="*/ 410258 w 681519"/>
                              <a:gd name="connsiteY7" fmla="*/ 1071191 h 1140688"/>
                              <a:gd name="connsiteX8" fmla="*/ 3858 w 681519"/>
                              <a:gd name="connsiteY8" fmla="*/ 159717 h 1140688"/>
                              <a:gd name="connsiteX0" fmla="*/ 3858 w 677602"/>
                              <a:gd name="connsiteY0" fmla="*/ 159717 h 1122800"/>
                              <a:gd name="connsiteX1" fmla="*/ 117524 w 677602"/>
                              <a:gd name="connsiteY1" fmla="*/ 52401 h 1122800"/>
                              <a:gd name="connsiteX2" fmla="*/ 241972 w 677602"/>
                              <a:gd name="connsiteY2" fmla="*/ 11126 h 1122800"/>
                              <a:gd name="connsiteX3" fmla="*/ 349288 w 677602"/>
                              <a:gd name="connsiteY3" fmla="*/ 58117 h 1122800"/>
                              <a:gd name="connsiteX4" fmla="*/ 676313 w 677602"/>
                              <a:gd name="connsiteY4" fmla="*/ 1023566 h 1122800"/>
                              <a:gd name="connsiteX5" fmla="*/ 575347 w 677602"/>
                              <a:gd name="connsiteY5" fmla="*/ 1034044 h 1122800"/>
                              <a:gd name="connsiteX6" fmla="*/ 511224 w 677602"/>
                              <a:gd name="connsiteY6" fmla="*/ 1063413 h 1122800"/>
                              <a:gd name="connsiteX7" fmla="*/ 410258 w 677602"/>
                              <a:gd name="connsiteY7" fmla="*/ 1071191 h 1122800"/>
                              <a:gd name="connsiteX8" fmla="*/ 3858 w 677602"/>
                              <a:gd name="connsiteY8" fmla="*/ 159717 h 1122800"/>
                              <a:gd name="connsiteX0" fmla="*/ 3858 w 641762"/>
                              <a:gd name="connsiteY0" fmla="*/ 159717 h 1122800"/>
                              <a:gd name="connsiteX1" fmla="*/ 117524 w 641762"/>
                              <a:gd name="connsiteY1" fmla="*/ 52401 h 1122800"/>
                              <a:gd name="connsiteX2" fmla="*/ 241972 w 641762"/>
                              <a:gd name="connsiteY2" fmla="*/ 11126 h 1122800"/>
                              <a:gd name="connsiteX3" fmla="*/ 349288 w 641762"/>
                              <a:gd name="connsiteY3" fmla="*/ 58117 h 1122800"/>
                              <a:gd name="connsiteX4" fmla="*/ 638213 w 641762"/>
                              <a:gd name="connsiteY4" fmla="*/ 885453 h 1122800"/>
                              <a:gd name="connsiteX5" fmla="*/ 575347 w 641762"/>
                              <a:gd name="connsiteY5" fmla="*/ 1034044 h 1122800"/>
                              <a:gd name="connsiteX6" fmla="*/ 511224 w 641762"/>
                              <a:gd name="connsiteY6" fmla="*/ 1063413 h 1122800"/>
                              <a:gd name="connsiteX7" fmla="*/ 410258 w 641762"/>
                              <a:gd name="connsiteY7" fmla="*/ 1071191 h 1122800"/>
                              <a:gd name="connsiteX8" fmla="*/ 3858 w 641762"/>
                              <a:gd name="connsiteY8" fmla="*/ 159717 h 1122800"/>
                              <a:gd name="connsiteX0" fmla="*/ 3858 w 641762"/>
                              <a:gd name="connsiteY0" fmla="*/ 159717 h 1068665"/>
                              <a:gd name="connsiteX1" fmla="*/ 117524 w 641762"/>
                              <a:gd name="connsiteY1" fmla="*/ 52401 h 1068665"/>
                              <a:gd name="connsiteX2" fmla="*/ 241972 w 641762"/>
                              <a:gd name="connsiteY2" fmla="*/ 11126 h 1068665"/>
                              <a:gd name="connsiteX3" fmla="*/ 349288 w 641762"/>
                              <a:gd name="connsiteY3" fmla="*/ 58117 h 1068665"/>
                              <a:gd name="connsiteX4" fmla="*/ 638213 w 641762"/>
                              <a:gd name="connsiteY4" fmla="*/ 885453 h 1068665"/>
                              <a:gd name="connsiteX5" fmla="*/ 575347 w 641762"/>
                              <a:gd name="connsiteY5" fmla="*/ 1034044 h 1068665"/>
                              <a:gd name="connsiteX6" fmla="*/ 511224 w 641762"/>
                              <a:gd name="connsiteY6" fmla="*/ 1063413 h 1068665"/>
                              <a:gd name="connsiteX7" fmla="*/ 355490 w 641762"/>
                              <a:gd name="connsiteY7" fmla="*/ 961653 h 1068665"/>
                              <a:gd name="connsiteX8" fmla="*/ 3858 w 641762"/>
                              <a:gd name="connsiteY8" fmla="*/ 159717 h 1068665"/>
                              <a:gd name="connsiteX0" fmla="*/ 3858 w 645269"/>
                              <a:gd name="connsiteY0" fmla="*/ 159717 h 1068665"/>
                              <a:gd name="connsiteX1" fmla="*/ 117524 w 645269"/>
                              <a:gd name="connsiteY1" fmla="*/ 52401 h 1068665"/>
                              <a:gd name="connsiteX2" fmla="*/ 241972 w 645269"/>
                              <a:gd name="connsiteY2" fmla="*/ 11126 h 1068665"/>
                              <a:gd name="connsiteX3" fmla="*/ 349288 w 645269"/>
                              <a:gd name="connsiteY3" fmla="*/ 58117 h 1068665"/>
                              <a:gd name="connsiteX4" fmla="*/ 638213 w 645269"/>
                              <a:gd name="connsiteY4" fmla="*/ 885453 h 1068665"/>
                              <a:gd name="connsiteX5" fmla="*/ 592016 w 645269"/>
                              <a:gd name="connsiteY5" fmla="*/ 1029282 h 1068665"/>
                              <a:gd name="connsiteX6" fmla="*/ 511224 w 645269"/>
                              <a:gd name="connsiteY6" fmla="*/ 1063413 h 1068665"/>
                              <a:gd name="connsiteX7" fmla="*/ 355490 w 645269"/>
                              <a:gd name="connsiteY7" fmla="*/ 961653 h 1068665"/>
                              <a:gd name="connsiteX8" fmla="*/ 3858 w 645269"/>
                              <a:gd name="connsiteY8" fmla="*/ 159717 h 1068665"/>
                              <a:gd name="connsiteX0" fmla="*/ 3858 w 650177"/>
                              <a:gd name="connsiteY0" fmla="*/ 159717 h 1068665"/>
                              <a:gd name="connsiteX1" fmla="*/ 117524 w 650177"/>
                              <a:gd name="connsiteY1" fmla="*/ 52401 h 1068665"/>
                              <a:gd name="connsiteX2" fmla="*/ 241972 w 650177"/>
                              <a:gd name="connsiteY2" fmla="*/ 11126 h 1068665"/>
                              <a:gd name="connsiteX3" fmla="*/ 349288 w 650177"/>
                              <a:gd name="connsiteY3" fmla="*/ 58117 h 1068665"/>
                              <a:gd name="connsiteX4" fmla="*/ 638213 w 650177"/>
                              <a:gd name="connsiteY4" fmla="*/ 885453 h 1068665"/>
                              <a:gd name="connsiteX5" fmla="*/ 592016 w 650177"/>
                              <a:gd name="connsiteY5" fmla="*/ 1029282 h 1068665"/>
                              <a:gd name="connsiteX6" fmla="*/ 511224 w 650177"/>
                              <a:gd name="connsiteY6" fmla="*/ 1063413 h 1068665"/>
                              <a:gd name="connsiteX7" fmla="*/ 355490 w 650177"/>
                              <a:gd name="connsiteY7" fmla="*/ 961653 h 1068665"/>
                              <a:gd name="connsiteX8" fmla="*/ 3858 w 650177"/>
                              <a:gd name="connsiteY8" fmla="*/ 159717 h 1068665"/>
                              <a:gd name="connsiteX0" fmla="*/ 3858 w 650177"/>
                              <a:gd name="connsiteY0" fmla="*/ 159717 h 1070694"/>
                              <a:gd name="connsiteX1" fmla="*/ 117524 w 650177"/>
                              <a:gd name="connsiteY1" fmla="*/ 52401 h 1070694"/>
                              <a:gd name="connsiteX2" fmla="*/ 241972 w 650177"/>
                              <a:gd name="connsiteY2" fmla="*/ 11126 h 1070694"/>
                              <a:gd name="connsiteX3" fmla="*/ 349288 w 650177"/>
                              <a:gd name="connsiteY3" fmla="*/ 58117 h 1070694"/>
                              <a:gd name="connsiteX4" fmla="*/ 638213 w 650177"/>
                              <a:gd name="connsiteY4" fmla="*/ 885453 h 1070694"/>
                              <a:gd name="connsiteX5" fmla="*/ 592016 w 650177"/>
                              <a:gd name="connsiteY5" fmla="*/ 1029282 h 1070694"/>
                              <a:gd name="connsiteX6" fmla="*/ 501699 w 650177"/>
                              <a:gd name="connsiteY6" fmla="*/ 1065795 h 1070694"/>
                              <a:gd name="connsiteX7" fmla="*/ 355490 w 650177"/>
                              <a:gd name="connsiteY7" fmla="*/ 961653 h 1070694"/>
                              <a:gd name="connsiteX8" fmla="*/ 3858 w 650177"/>
                              <a:gd name="connsiteY8" fmla="*/ 159717 h 1070694"/>
                              <a:gd name="connsiteX0" fmla="*/ 3858 w 650177"/>
                              <a:gd name="connsiteY0" fmla="*/ 159717 h 1077766"/>
                              <a:gd name="connsiteX1" fmla="*/ 117524 w 650177"/>
                              <a:gd name="connsiteY1" fmla="*/ 52401 h 1077766"/>
                              <a:gd name="connsiteX2" fmla="*/ 241972 w 650177"/>
                              <a:gd name="connsiteY2" fmla="*/ 11126 h 1077766"/>
                              <a:gd name="connsiteX3" fmla="*/ 349288 w 650177"/>
                              <a:gd name="connsiteY3" fmla="*/ 58117 h 1077766"/>
                              <a:gd name="connsiteX4" fmla="*/ 638213 w 650177"/>
                              <a:gd name="connsiteY4" fmla="*/ 885453 h 1077766"/>
                              <a:gd name="connsiteX5" fmla="*/ 592016 w 650177"/>
                              <a:gd name="connsiteY5" fmla="*/ 1029282 h 1077766"/>
                              <a:gd name="connsiteX6" fmla="*/ 501699 w 650177"/>
                              <a:gd name="connsiteY6" fmla="*/ 1065795 h 1077766"/>
                              <a:gd name="connsiteX7" fmla="*/ 355490 w 650177"/>
                              <a:gd name="connsiteY7" fmla="*/ 961653 h 1077766"/>
                              <a:gd name="connsiteX8" fmla="*/ 3858 w 650177"/>
                              <a:gd name="connsiteY8" fmla="*/ 159717 h 1077766"/>
                              <a:gd name="connsiteX0" fmla="*/ 3858 w 650177"/>
                              <a:gd name="connsiteY0" fmla="*/ 159717 h 1077766"/>
                              <a:gd name="connsiteX1" fmla="*/ 117524 w 650177"/>
                              <a:gd name="connsiteY1" fmla="*/ 52401 h 1077766"/>
                              <a:gd name="connsiteX2" fmla="*/ 241972 w 650177"/>
                              <a:gd name="connsiteY2" fmla="*/ 11126 h 1077766"/>
                              <a:gd name="connsiteX3" fmla="*/ 349288 w 650177"/>
                              <a:gd name="connsiteY3" fmla="*/ 58117 h 1077766"/>
                              <a:gd name="connsiteX4" fmla="*/ 638213 w 650177"/>
                              <a:gd name="connsiteY4" fmla="*/ 885453 h 1077766"/>
                              <a:gd name="connsiteX5" fmla="*/ 592016 w 650177"/>
                              <a:gd name="connsiteY5" fmla="*/ 1029282 h 1077766"/>
                              <a:gd name="connsiteX6" fmla="*/ 501699 w 650177"/>
                              <a:gd name="connsiteY6" fmla="*/ 1065795 h 1077766"/>
                              <a:gd name="connsiteX7" fmla="*/ 355490 w 650177"/>
                              <a:gd name="connsiteY7" fmla="*/ 961653 h 1077766"/>
                              <a:gd name="connsiteX8" fmla="*/ 3858 w 650177"/>
                              <a:gd name="connsiteY8" fmla="*/ 159717 h 1077766"/>
                              <a:gd name="connsiteX0" fmla="*/ 3858 w 650177"/>
                              <a:gd name="connsiteY0" fmla="*/ 159717 h 1074704"/>
                              <a:gd name="connsiteX1" fmla="*/ 117524 w 650177"/>
                              <a:gd name="connsiteY1" fmla="*/ 52401 h 1074704"/>
                              <a:gd name="connsiteX2" fmla="*/ 241972 w 650177"/>
                              <a:gd name="connsiteY2" fmla="*/ 11126 h 1074704"/>
                              <a:gd name="connsiteX3" fmla="*/ 349288 w 650177"/>
                              <a:gd name="connsiteY3" fmla="*/ 58117 h 1074704"/>
                              <a:gd name="connsiteX4" fmla="*/ 638213 w 650177"/>
                              <a:gd name="connsiteY4" fmla="*/ 885453 h 1074704"/>
                              <a:gd name="connsiteX5" fmla="*/ 592016 w 650177"/>
                              <a:gd name="connsiteY5" fmla="*/ 1029282 h 1074704"/>
                              <a:gd name="connsiteX6" fmla="*/ 501699 w 650177"/>
                              <a:gd name="connsiteY6" fmla="*/ 1065795 h 1074704"/>
                              <a:gd name="connsiteX7" fmla="*/ 355490 w 650177"/>
                              <a:gd name="connsiteY7" fmla="*/ 961653 h 1074704"/>
                              <a:gd name="connsiteX8" fmla="*/ 3858 w 650177"/>
                              <a:gd name="connsiteY8" fmla="*/ 159717 h 1074704"/>
                              <a:gd name="connsiteX0" fmla="*/ 3858 w 650177"/>
                              <a:gd name="connsiteY0" fmla="*/ 159717 h 1073692"/>
                              <a:gd name="connsiteX1" fmla="*/ 117524 w 650177"/>
                              <a:gd name="connsiteY1" fmla="*/ 52401 h 1073692"/>
                              <a:gd name="connsiteX2" fmla="*/ 241972 w 650177"/>
                              <a:gd name="connsiteY2" fmla="*/ 11126 h 1073692"/>
                              <a:gd name="connsiteX3" fmla="*/ 349288 w 650177"/>
                              <a:gd name="connsiteY3" fmla="*/ 58117 h 1073692"/>
                              <a:gd name="connsiteX4" fmla="*/ 638213 w 650177"/>
                              <a:gd name="connsiteY4" fmla="*/ 885453 h 1073692"/>
                              <a:gd name="connsiteX5" fmla="*/ 592016 w 650177"/>
                              <a:gd name="connsiteY5" fmla="*/ 1029282 h 1073692"/>
                              <a:gd name="connsiteX6" fmla="*/ 501699 w 650177"/>
                              <a:gd name="connsiteY6" fmla="*/ 1065795 h 1073692"/>
                              <a:gd name="connsiteX7" fmla="*/ 355490 w 650177"/>
                              <a:gd name="connsiteY7" fmla="*/ 961653 h 1073692"/>
                              <a:gd name="connsiteX8" fmla="*/ 3858 w 650177"/>
                              <a:gd name="connsiteY8" fmla="*/ 159717 h 1073692"/>
                              <a:gd name="connsiteX0" fmla="*/ 3858 w 650177"/>
                              <a:gd name="connsiteY0" fmla="*/ 159717 h 1071686"/>
                              <a:gd name="connsiteX1" fmla="*/ 117524 w 650177"/>
                              <a:gd name="connsiteY1" fmla="*/ 52401 h 1071686"/>
                              <a:gd name="connsiteX2" fmla="*/ 241972 w 650177"/>
                              <a:gd name="connsiteY2" fmla="*/ 11126 h 1071686"/>
                              <a:gd name="connsiteX3" fmla="*/ 349288 w 650177"/>
                              <a:gd name="connsiteY3" fmla="*/ 58117 h 1071686"/>
                              <a:gd name="connsiteX4" fmla="*/ 638213 w 650177"/>
                              <a:gd name="connsiteY4" fmla="*/ 885453 h 1071686"/>
                              <a:gd name="connsiteX5" fmla="*/ 592016 w 650177"/>
                              <a:gd name="connsiteY5" fmla="*/ 1029282 h 1071686"/>
                              <a:gd name="connsiteX6" fmla="*/ 501699 w 650177"/>
                              <a:gd name="connsiteY6" fmla="*/ 1065795 h 1071686"/>
                              <a:gd name="connsiteX7" fmla="*/ 355490 w 650177"/>
                              <a:gd name="connsiteY7" fmla="*/ 961653 h 1071686"/>
                              <a:gd name="connsiteX8" fmla="*/ 3858 w 650177"/>
                              <a:gd name="connsiteY8" fmla="*/ 159717 h 1071686"/>
                              <a:gd name="connsiteX0" fmla="*/ 3858 w 650177"/>
                              <a:gd name="connsiteY0" fmla="*/ 159717 h 1070811"/>
                              <a:gd name="connsiteX1" fmla="*/ 117524 w 650177"/>
                              <a:gd name="connsiteY1" fmla="*/ 52401 h 1070811"/>
                              <a:gd name="connsiteX2" fmla="*/ 241972 w 650177"/>
                              <a:gd name="connsiteY2" fmla="*/ 11126 h 1070811"/>
                              <a:gd name="connsiteX3" fmla="*/ 349288 w 650177"/>
                              <a:gd name="connsiteY3" fmla="*/ 58117 h 1070811"/>
                              <a:gd name="connsiteX4" fmla="*/ 638213 w 650177"/>
                              <a:gd name="connsiteY4" fmla="*/ 885453 h 1070811"/>
                              <a:gd name="connsiteX5" fmla="*/ 592016 w 650177"/>
                              <a:gd name="connsiteY5" fmla="*/ 1029282 h 1070811"/>
                              <a:gd name="connsiteX6" fmla="*/ 501699 w 650177"/>
                              <a:gd name="connsiteY6" fmla="*/ 1065795 h 1070811"/>
                              <a:gd name="connsiteX7" fmla="*/ 355490 w 650177"/>
                              <a:gd name="connsiteY7" fmla="*/ 961653 h 1070811"/>
                              <a:gd name="connsiteX8" fmla="*/ 3858 w 650177"/>
                              <a:gd name="connsiteY8" fmla="*/ 159717 h 1070811"/>
                              <a:gd name="connsiteX0" fmla="*/ 3858 w 650177"/>
                              <a:gd name="connsiteY0" fmla="*/ 159717 h 1068678"/>
                              <a:gd name="connsiteX1" fmla="*/ 117524 w 650177"/>
                              <a:gd name="connsiteY1" fmla="*/ 52401 h 1068678"/>
                              <a:gd name="connsiteX2" fmla="*/ 241972 w 650177"/>
                              <a:gd name="connsiteY2" fmla="*/ 11126 h 1068678"/>
                              <a:gd name="connsiteX3" fmla="*/ 349288 w 650177"/>
                              <a:gd name="connsiteY3" fmla="*/ 58117 h 1068678"/>
                              <a:gd name="connsiteX4" fmla="*/ 638213 w 650177"/>
                              <a:gd name="connsiteY4" fmla="*/ 885453 h 1068678"/>
                              <a:gd name="connsiteX5" fmla="*/ 592016 w 650177"/>
                              <a:gd name="connsiteY5" fmla="*/ 1029282 h 1068678"/>
                              <a:gd name="connsiteX6" fmla="*/ 501699 w 650177"/>
                              <a:gd name="connsiteY6" fmla="*/ 1065795 h 1068678"/>
                              <a:gd name="connsiteX7" fmla="*/ 355490 w 650177"/>
                              <a:gd name="connsiteY7" fmla="*/ 961653 h 1068678"/>
                              <a:gd name="connsiteX8" fmla="*/ 3858 w 650177"/>
                              <a:gd name="connsiteY8" fmla="*/ 159717 h 1068678"/>
                              <a:gd name="connsiteX0" fmla="*/ 3858 w 650177"/>
                              <a:gd name="connsiteY0" fmla="*/ 159717 h 1057502"/>
                              <a:gd name="connsiteX1" fmla="*/ 117524 w 650177"/>
                              <a:gd name="connsiteY1" fmla="*/ 52401 h 1057502"/>
                              <a:gd name="connsiteX2" fmla="*/ 241972 w 650177"/>
                              <a:gd name="connsiteY2" fmla="*/ 11126 h 1057502"/>
                              <a:gd name="connsiteX3" fmla="*/ 349288 w 650177"/>
                              <a:gd name="connsiteY3" fmla="*/ 58117 h 1057502"/>
                              <a:gd name="connsiteX4" fmla="*/ 638213 w 650177"/>
                              <a:gd name="connsiteY4" fmla="*/ 885453 h 1057502"/>
                              <a:gd name="connsiteX5" fmla="*/ 592016 w 650177"/>
                              <a:gd name="connsiteY5" fmla="*/ 1029282 h 1057502"/>
                              <a:gd name="connsiteX6" fmla="*/ 532656 w 650177"/>
                              <a:gd name="connsiteY6" fmla="*/ 1053888 h 1057502"/>
                              <a:gd name="connsiteX7" fmla="*/ 355490 w 650177"/>
                              <a:gd name="connsiteY7" fmla="*/ 961653 h 1057502"/>
                              <a:gd name="connsiteX8" fmla="*/ 3858 w 650177"/>
                              <a:gd name="connsiteY8" fmla="*/ 159717 h 1057502"/>
                              <a:gd name="connsiteX0" fmla="*/ 3858 w 650177"/>
                              <a:gd name="connsiteY0" fmla="*/ 159717 h 1061949"/>
                              <a:gd name="connsiteX1" fmla="*/ 117524 w 650177"/>
                              <a:gd name="connsiteY1" fmla="*/ 52401 h 1061949"/>
                              <a:gd name="connsiteX2" fmla="*/ 241972 w 650177"/>
                              <a:gd name="connsiteY2" fmla="*/ 11126 h 1061949"/>
                              <a:gd name="connsiteX3" fmla="*/ 349288 w 650177"/>
                              <a:gd name="connsiteY3" fmla="*/ 58117 h 1061949"/>
                              <a:gd name="connsiteX4" fmla="*/ 638213 w 650177"/>
                              <a:gd name="connsiteY4" fmla="*/ 885453 h 1061949"/>
                              <a:gd name="connsiteX5" fmla="*/ 592016 w 650177"/>
                              <a:gd name="connsiteY5" fmla="*/ 1029282 h 1061949"/>
                              <a:gd name="connsiteX6" fmla="*/ 532656 w 650177"/>
                              <a:gd name="connsiteY6" fmla="*/ 1053888 h 1061949"/>
                              <a:gd name="connsiteX7" fmla="*/ 355490 w 650177"/>
                              <a:gd name="connsiteY7" fmla="*/ 961653 h 1061949"/>
                              <a:gd name="connsiteX8" fmla="*/ 3858 w 650177"/>
                              <a:gd name="connsiteY8" fmla="*/ 159717 h 1061949"/>
                              <a:gd name="connsiteX0" fmla="*/ 3858 w 650177"/>
                              <a:gd name="connsiteY0" fmla="*/ 159717 h 1068699"/>
                              <a:gd name="connsiteX1" fmla="*/ 117524 w 650177"/>
                              <a:gd name="connsiteY1" fmla="*/ 52401 h 1068699"/>
                              <a:gd name="connsiteX2" fmla="*/ 241972 w 650177"/>
                              <a:gd name="connsiteY2" fmla="*/ 11126 h 1068699"/>
                              <a:gd name="connsiteX3" fmla="*/ 349288 w 650177"/>
                              <a:gd name="connsiteY3" fmla="*/ 58117 h 1068699"/>
                              <a:gd name="connsiteX4" fmla="*/ 638213 w 650177"/>
                              <a:gd name="connsiteY4" fmla="*/ 885453 h 1068699"/>
                              <a:gd name="connsiteX5" fmla="*/ 592016 w 650177"/>
                              <a:gd name="connsiteY5" fmla="*/ 1029282 h 1068699"/>
                              <a:gd name="connsiteX6" fmla="*/ 532656 w 650177"/>
                              <a:gd name="connsiteY6" fmla="*/ 1053888 h 1068699"/>
                              <a:gd name="connsiteX7" fmla="*/ 355490 w 650177"/>
                              <a:gd name="connsiteY7" fmla="*/ 961653 h 1068699"/>
                              <a:gd name="connsiteX8" fmla="*/ 3858 w 650177"/>
                              <a:gd name="connsiteY8" fmla="*/ 159717 h 106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0177" h="1068699">
                                <a:moveTo>
                                  <a:pt x="3858" y="159717"/>
                                </a:moveTo>
                                <a:cubicBezTo>
                                  <a:pt x="-17573" y="93434"/>
                                  <a:pt x="54416" y="80976"/>
                                  <a:pt x="117524" y="52401"/>
                                </a:cubicBezTo>
                                <a:lnTo>
                                  <a:pt x="241972" y="11126"/>
                                </a:lnTo>
                                <a:cubicBezTo>
                                  <a:pt x="266980" y="4776"/>
                                  <a:pt x="310394" y="-27216"/>
                                  <a:pt x="349288" y="58117"/>
                                </a:cubicBezTo>
                                <a:cubicBezTo>
                                  <a:pt x="493221" y="364058"/>
                                  <a:pt x="580005" y="569987"/>
                                  <a:pt x="638213" y="885453"/>
                                </a:cubicBezTo>
                                <a:cubicBezTo>
                                  <a:pt x="647738" y="963642"/>
                                  <a:pt x="674967" y="991183"/>
                                  <a:pt x="592016" y="1029282"/>
                                </a:cubicBezTo>
                                <a:cubicBezTo>
                                  <a:pt x="544448" y="1047803"/>
                                  <a:pt x="604830" y="1021874"/>
                                  <a:pt x="532656" y="1053888"/>
                                </a:cubicBezTo>
                                <a:cubicBezTo>
                                  <a:pt x="433036" y="1096752"/>
                                  <a:pt x="415021" y="1040636"/>
                                  <a:pt x="355490" y="961653"/>
                                </a:cubicBezTo>
                                <a:cubicBezTo>
                                  <a:pt x="317390" y="901245"/>
                                  <a:pt x="51483" y="366968"/>
                                  <a:pt x="3858" y="159717"/>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1" name="Oval 80"/>
                          <p:cNvSpPr/>
                          <p:nvPr/>
                        </p:nvSpPr>
                        <p:spPr bwMode="auto">
                          <a:xfrm>
                            <a:off x="-1266064" y="4152033"/>
                            <a:ext cx="54000" cy="54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2" name="Oval 81"/>
                          <p:cNvSpPr/>
                          <p:nvPr/>
                        </p:nvSpPr>
                        <p:spPr bwMode="auto">
                          <a:xfrm>
                            <a:off x="-1435099" y="4225896"/>
                            <a:ext cx="28800" cy="288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83" name="Oval 82"/>
                          <p:cNvSpPr/>
                          <p:nvPr/>
                        </p:nvSpPr>
                        <p:spPr bwMode="auto">
                          <a:xfrm rot="20400000">
                            <a:off x="-1423306" y="4287506"/>
                            <a:ext cx="57600" cy="36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7" name="Oval 76"/>
                        <p:cNvSpPr/>
                        <p:nvPr/>
                      </p:nvSpPr>
                      <p:spPr bwMode="auto">
                        <a:xfrm rot="20400000">
                          <a:off x="-1271909" y="4397011"/>
                          <a:ext cx="64800" cy="576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8" name="Block Arc 77"/>
                        <p:cNvSpPr/>
                        <p:nvPr/>
                      </p:nvSpPr>
                      <p:spPr bwMode="auto">
                        <a:xfrm rot="3383467">
                          <a:off x="-1268640" y="4342532"/>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9" name="Block Arc 78"/>
                        <p:cNvSpPr/>
                        <p:nvPr/>
                      </p:nvSpPr>
                      <p:spPr bwMode="auto">
                        <a:xfrm rot="8783467">
                          <a:off x="-1290306" y="4413085"/>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4" name="Block Arc 73"/>
                      <p:cNvSpPr/>
                      <p:nvPr/>
                    </p:nvSpPr>
                    <p:spPr bwMode="auto">
                      <a:xfrm rot="14183467">
                        <a:off x="-1357369" y="4384627"/>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5" name="Block Arc 74"/>
                      <p:cNvSpPr/>
                      <p:nvPr/>
                    </p:nvSpPr>
                    <p:spPr bwMode="auto">
                      <a:xfrm rot="19583467">
                        <a:off x="-1335733" y="4320716"/>
                        <a:ext cx="144100" cy="118641"/>
                      </a:xfrm>
                      <a:prstGeom prst="blockArc">
                        <a:avLst>
                          <a:gd name="adj1" fmla="val 13280008"/>
                          <a:gd name="adj2" fmla="val 20838475"/>
                          <a:gd name="adj3" fmla="val 30498"/>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70" name="Oval 69"/>
                    <p:cNvSpPr/>
                    <p:nvPr/>
                  </p:nvSpPr>
                  <p:spPr bwMode="auto">
                    <a:xfrm>
                      <a:off x="-1141245" y="4724916"/>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1" name="Oval 70"/>
                    <p:cNvSpPr/>
                    <p:nvPr/>
                  </p:nvSpPr>
                  <p:spPr bwMode="auto">
                    <a:xfrm>
                      <a:off x="-1051746" y="4690083"/>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2" name="Oval 71"/>
                    <p:cNvSpPr/>
                    <p:nvPr/>
                  </p:nvSpPr>
                  <p:spPr bwMode="auto">
                    <a:xfrm>
                      <a:off x="-1019739" y="4777398"/>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6" name="Oval 65"/>
                  <p:cNvSpPr/>
                  <p:nvPr/>
                </p:nvSpPr>
                <p:spPr bwMode="auto">
                  <a:xfrm rot="20400000">
                    <a:off x="-1157081" y="4944039"/>
                    <a:ext cx="57600" cy="36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7" name="Oval 66"/>
                  <p:cNvSpPr/>
                  <p:nvPr/>
                </p:nvSpPr>
                <p:spPr bwMode="auto">
                  <a:xfrm rot="20400000">
                    <a:off x="-978039" y="4877083"/>
                    <a:ext cx="57600" cy="36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8" name="Rounded Rectangle 67"/>
                  <p:cNvSpPr/>
                  <p:nvPr/>
                </p:nvSpPr>
                <p:spPr bwMode="auto">
                  <a:xfrm rot="20400000">
                    <a:off x="-1064975" y="4908337"/>
                    <a:ext cx="57600" cy="54000"/>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48" name="Oval 47"/>
                <p:cNvSpPr/>
                <p:nvPr/>
              </p:nvSpPr>
              <p:spPr bwMode="auto">
                <a:xfrm>
                  <a:off x="-1233509" y="4759329"/>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8" name="Oval 57"/>
                <p:cNvSpPr/>
                <p:nvPr/>
              </p:nvSpPr>
              <p:spPr bwMode="auto">
                <a:xfrm>
                  <a:off x="-1195397" y="4846977"/>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4" name="Oval 63"/>
                <p:cNvSpPr/>
                <p:nvPr/>
              </p:nvSpPr>
              <p:spPr bwMode="auto">
                <a:xfrm>
                  <a:off x="-1106285" y="4811996"/>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44" name="Oval 43"/>
              <p:cNvSpPr/>
              <p:nvPr/>
            </p:nvSpPr>
            <p:spPr bwMode="auto">
              <a:xfrm>
                <a:off x="-1265540" y="4675074"/>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5" name="Oval 44"/>
              <p:cNvSpPr/>
              <p:nvPr/>
            </p:nvSpPr>
            <p:spPr bwMode="auto">
              <a:xfrm>
                <a:off x="-1174864" y="4637784"/>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6" name="Oval 45"/>
              <p:cNvSpPr/>
              <p:nvPr/>
            </p:nvSpPr>
            <p:spPr bwMode="auto">
              <a:xfrm>
                <a:off x="-1086096" y="4606546"/>
                <a:ext cx="72000" cy="7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pic>
        <p:nvPicPr>
          <p:cNvPr id="89" name="Imagen 88">
            <a:extLst>
              <a:ext uri="{FF2B5EF4-FFF2-40B4-BE49-F238E27FC236}">
                <a16:creationId xmlns:a16="http://schemas.microsoft.com/office/drawing/2014/main" id="{F7F0D1AE-51D1-432A-AF89-982CB0DDD0EB}"/>
              </a:ext>
            </a:extLst>
          </p:cNvPr>
          <p:cNvPicPr>
            <a:picLocks noChangeAspect="1"/>
          </p:cNvPicPr>
          <p:nvPr/>
        </p:nvPicPr>
        <p:blipFill>
          <a:blip r:embed="rId5"/>
          <a:stretch>
            <a:fillRect/>
          </a:stretch>
        </p:blipFill>
        <p:spPr>
          <a:xfrm>
            <a:off x="6652385" y="0"/>
            <a:ext cx="2200847" cy="1194920"/>
          </a:xfrm>
          <a:prstGeom prst="rect">
            <a:avLst/>
          </a:prstGeom>
        </p:spPr>
      </p:pic>
      <p:sp>
        <p:nvSpPr>
          <p:cNvPr id="90" name="CuadroTexto 89">
            <a:extLst>
              <a:ext uri="{FF2B5EF4-FFF2-40B4-BE49-F238E27FC236}">
                <a16:creationId xmlns:a16="http://schemas.microsoft.com/office/drawing/2014/main" id="{3D65A355-17D6-4FD2-BCF7-C24E4353AC14}"/>
              </a:ext>
            </a:extLst>
          </p:cNvPr>
          <p:cNvSpPr txBox="1"/>
          <p:nvPr/>
        </p:nvSpPr>
        <p:spPr>
          <a:xfrm>
            <a:off x="5884614" y="6396886"/>
            <a:ext cx="5491424" cy="369332"/>
          </a:xfrm>
          <a:prstGeom prst="rect">
            <a:avLst/>
          </a:prstGeom>
          <a:noFill/>
        </p:spPr>
        <p:txBody>
          <a:bodyPr wrap="square">
            <a:spAutoFit/>
          </a:bodyPr>
          <a:lstStyle/>
          <a:p>
            <a:r>
              <a:rPr lang="es-ES" dirty="0">
                <a:hlinkClick r:id="rId6"/>
              </a:rPr>
              <a:t>Qué es un dispositivo háptico | 3D </a:t>
            </a:r>
            <a:r>
              <a:rPr lang="es-ES" dirty="0" err="1">
                <a:hlinkClick r:id="rId6"/>
              </a:rPr>
              <a:t>Systems</a:t>
            </a:r>
            <a:endParaRPr lang="es-ES" dirty="0"/>
          </a:p>
        </p:txBody>
      </p:sp>
    </p:spTree>
    <p:extLst>
      <p:ext uri="{BB962C8B-B14F-4D97-AF65-F5344CB8AC3E}">
        <p14:creationId xmlns:p14="http://schemas.microsoft.com/office/powerpoint/2010/main" val="83353152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801" y="188640"/>
            <a:ext cx="5803955" cy="553998"/>
          </a:xfrm>
        </p:spPr>
        <p:txBody>
          <a:bodyPr/>
          <a:lstStyle/>
          <a:p>
            <a:r>
              <a:rPr lang="de-CH" dirty="0"/>
              <a:t>Terapia robótica: </a:t>
            </a:r>
            <a:r>
              <a:rPr lang="de-CH" dirty="0">
                <a:solidFill>
                  <a:srgbClr val="595959"/>
                </a:solidFill>
              </a:rPr>
              <a:t>Ventajas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19</a:t>
            </a:fld>
            <a:endParaRPr lang="de-CH" dirty="0"/>
          </a:p>
        </p:txBody>
      </p:sp>
      <p:graphicFrame>
        <p:nvGraphicFramePr>
          <p:cNvPr id="8" name="Table 7"/>
          <p:cNvGraphicFramePr>
            <a:graphicFrameLocks noGrp="1"/>
          </p:cNvGraphicFramePr>
          <p:nvPr>
            <p:extLst>
              <p:ext uri="{D42A27DB-BD31-4B8C-83A1-F6EECF244321}">
                <p14:modId xmlns:p14="http://schemas.microsoft.com/office/powerpoint/2010/main" val="1152195772"/>
              </p:ext>
            </p:extLst>
          </p:nvPr>
        </p:nvGraphicFramePr>
        <p:xfrm>
          <a:off x="1324997" y="2268000"/>
          <a:ext cx="8330744" cy="2737832"/>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gridCol w="4165372">
                  <a:extLst>
                    <a:ext uri="{9D8B030D-6E8A-4147-A177-3AD203B41FA5}">
                      <a16:colId xmlns:a16="http://schemas.microsoft.com/office/drawing/2014/main" val="20001"/>
                    </a:ext>
                  </a:extLst>
                </a:gridCol>
              </a:tblGrid>
              <a:tr h="547298">
                <a:tc>
                  <a:txBody>
                    <a:bodyPr/>
                    <a:lstStyle/>
                    <a:p>
                      <a:pPr algn="ctr"/>
                      <a:r>
                        <a:rPr lang="de-CH" sz="2400" dirty="0">
                          <a:latin typeface="+mj-lt"/>
                        </a:rPr>
                        <a:t>Terapia asistida por robot</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a:txBody>
                    <a:bodyPr/>
                    <a:lstStyle/>
                    <a:p>
                      <a:pPr algn="ctr"/>
                      <a:r>
                        <a:rPr lang="de-CH" sz="2400" dirty="0">
                          <a:latin typeface="+mj-lt"/>
                        </a:rPr>
                        <a:t>Terapia convencional</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algn="ctr">
                        <a:spcAft>
                          <a:spcPts val="1200"/>
                        </a:spcAft>
                      </a:pPr>
                      <a:r>
                        <a:rPr lang="en-US" sz="1500" dirty="0" err="1">
                          <a:solidFill>
                            <a:schemeClr val="accent2">
                              <a:lumMod val="50000"/>
                            </a:schemeClr>
                          </a:solidFill>
                        </a:rPr>
                        <a:t>Apoyo</a:t>
                      </a:r>
                      <a:r>
                        <a:rPr lang="en-US" sz="1500" dirty="0">
                          <a:solidFill>
                            <a:schemeClr val="accent2">
                              <a:lumMod val="50000"/>
                            </a:schemeClr>
                          </a:solidFill>
                        </a:rPr>
                        <a:t> terapeuta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1200"/>
                        </a:spcAft>
                      </a:pPr>
                      <a:r>
                        <a:rPr lang="en-US" sz="1500" dirty="0" err="1">
                          <a:solidFill>
                            <a:srgbClr val="C00000"/>
                          </a:solidFill>
                        </a:rPr>
                        <a:t>Limitado</a:t>
                      </a:r>
                      <a:r>
                        <a:rPr lang="en-US" sz="1500" dirty="0">
                          <a:solidFill>
                            <a:srgbClr val="C00000"/>
                          </a:solidFill>
                        </a:rPr>
                        <a:t> a la mano de </a:t>
                      </a:r>
                      <a:r>
                        <a:rPr lang="en-US" sz="1500" dirty="0" err="1">
                          <a:solidFill>
                            <a:srgbClr val="C00000"/>
                          </a:solidFill>
                        </a:rPr>
                        <a:t>obra</a:t>
                      </a: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algn="ctr"/>
                      <a:r>
                        <a:rPr lang="de-CH" sz="1500" dirty="0">
                          <a:solidFill>
                            <a:schemeClr val="accent2">
                              <a:lumMod val="50000"/>
                            </a:schemeClr>
                          </a:solidFill>
                        </a:rPr>
                        <a:t>Alta fiabilidad</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de-CH" sz="1500" dirty="0">
                          <a:solidFill>
                            <a:srgbClr val="C00000"/>
                          </a:solidFill>
                        </a:rPr>
                        <a:t>Menor repetición del movimiento</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chemeClr val="accent2">
                              <a:lumMod val="50000"/>
                            </a:schemeClr>
                          </a:solidFill>
                        </a:rPr>
                        <a:t>Altas</a:t>
                      </a:r>
                      <a:r>
                        <a:rPr lang="en-US" sz="1500" dirty="0">
                          <a:solidFill>
                            <a:schemeClr val="accent2">
                              <a:lumMod val="50000"/>
                            </a:schemeClr>
                          </a:solidFill>
                        </a:rPr>
                        <a:t> </a:t>
                      </a:r>
                      <a:r>
                        <a:rPr lang="en-US" sz="1500" dirty="0" err="1">
                          <a:solidFill>
                            <a:schemeClr val="accent2">
                              <a:lumMod val="50000"/>
                            </a:schemeClr>
                          </a:solidFill>
                        </a:rPr>
                        <a:t>cantidades</a:t>
                      </a:r>
                      <a:r>
                        <a:rPr lang="en-US" sz="1500" dirty="0">
                          <a:solidFill>
                            <a:schemeClr val="accent2">
                              <a:lumMod val="50000"/>
                            </a:schemeClr>
                          </a:solidFill>
                        </a:rPr>
                        <a:t> de </a:t>
                      </a:r>
                      <a:r>
                        <a:rPr lang="en-US" sz="1500" dirty="0" err="1">
                          <a:solidFill>
                            <a:schemeClr val="accent2">
                              <a:lumMod val="50000"/>
                            </a:schemeClr>
                          </a:solidFill>
                        </a:rPr>
                        <a:t>repeticiones</a:t>
                      </a:r>
                      <a:r>
                        <a:rPr lang="en-US" sz="1500" dirty="0">
                          <a:solidFill>
                            <a:schemeClr val="accent2">
                              <a:lumMod val="50000"/>
                            </a:schemeClr>
                          </a:solidFill>
                        </a:rPr>
                        <a:t> / </a:t>
                      </a:r>
                      <a:r>
                        <a:rPr lang="en-US" sz="1500" dirty="0" err="1">
                          <a:solidFill>
                            <a:schemeClr val="accent2">
                              <a:lumMod val="50000"/>
                            </a:schemeClr>
                          </a:solidFill>
                        </a:rPr>
                        <a:t>intensidad</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rgbClr val="C00000"/>
                          </a:solidFill>
                        </a:rPr>
                        <a:t>Número</a:t>
                      </a:r>
                      <a:r>
                        <a:rPr lang="en-US" sz="1500" dirty="0">
                          <a:solidFill>
                            <a:srgbClr val="C00000"/>
                          </a:solidFill>
                        </a:rPr>
                        <a:t> </a:t>
                      </a:r>
                      <a:r>
                        <a:rPr lang="en-US" sz="1500" dirty="0" err="1">
                          <a:solidFill>
                            <a:srgbClr val="C00000"/>
                          </a:solidFill>
                        </a:rPr>
                        <a:t>limitado</a:t>
                      </a:r>
                      <a:r>
                        <a:rPr lang="en-US" sz="1500" dirty="0">
                          <a:solidFill>
                            <a:srgbClr val="C00000"/>
                          </a:solidFill>
                        </a:rPr>
                        <a:t> de </a:t>
                      </a:r>
                      <a:r>
                        <a:rPr lang="en-US" sz="1500" dirty="0" err="1">
                          <a:solidFill>
                            <a:srgbClr val="C00000"/>
                          </a:solidFill>
                        </a:rPr>
                        <a:t>repeticiones</a:t>
                      </a: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chemeClr val="accent2">
                              <a:lumMod val="50000"/>
                            </a:schemeClr>
                          </a:solidFill>
                        </a:rPr>
                        <a:t>Asistencia ajustable individualmente</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rgbClr val="C00000"/>
                          </a:solidFill>
                        </a:rPr>
                        <a:t>Dificultades con pacientes gravemente afectados</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9" name="Picture 2"/>
          <p:cNvPicPr>
            <a:picLocks noChangeAspect="1" noChangeArrowheads="1"/>
          </p:cNvPicPr>
          <p:nvPr/>
        </p:nvPicPr>
        <p:blipFill>
          <a:blip r:embed="rId3">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113558" y="3348000"/>
            <a:ext cx="752203" cy="623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9" name="Group 38"/>
          <p:cNvGrpSpPr/>
          <p:nvPr/>
        </p:nvGrpSpPr>
        <p:grpSpPr>
          <a:xfrm>
            <a:off x="5262478" y="4500000"/>
            <a:ext cx="452208" cy="471024"/>
            <a:chOff x="1896634" y="4391287"/>
            <a:chExt cx="1359218" cy="1415774"/>
          </a:xfrm>
        </p:grpSpPr>
        <p:sp>
          <p:nvSpPr>
            <p:cNvPr id="40" name="Arc 39"/>
            <p:cNvSpPr/>
            <p:nvPr/>
          </p:nvSpPr>
          <p:spPr bwMode="auto">
            <a:xfrm rot="9940793">
              <a:off x="1971965" y="4856302"/>
              <a:ext cx="362742" cy="448200"/>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Lst>
              <a:ahLst/>
              <a:cxnLst>
                <a:cxn ang="0">
                  <a:pos x="connsiteX0" y="connsiteY0"/>
                </a:cxn>
                <a:cxn ang="0">
                  <a:pos x="connsiteX1" y="connsiteY1"/>
                </a:cxn>
              </a:cxnLst>
              <a:rect l="l" t="t" r="r" b="b"/>
              <a:pathLst>
                <a:path w="362742" h="448200"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448200" fill="none">
                  <a:moveTo>
                    <a:pt x="203023" y="43566"/>
                  </a:moveTo>
                  <a:cubicBezTo>
                    <a:pt x="279226" y="85735"/>
                    <a:pt x="267125" y="394927"/>
                    <a:pt x="52056" y="448200"/>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1" name="Rounded Rectangle 119"/>
            <p:cNvSpPr/>
            <p:nvPr/>
          </p:nvSpPr>
          <p:spPr bwMode="auto">
            <a:xfrm rot="20678719">
              <a:off x="2246745" y="4744852"/>
              <a:ext cx="330006" cy="523674"/>
            </a:xfrm>
            <a:custGeom>
              <a:avLst/>
              <a:gdLst>
                <a:gd name="connsiteX0" fmla="*/ 0 w 289933"/>
                <a:gd name="connsiteY0" fmla="*/ 48323 h 523674"/>
                <a:gd name="connsiteX1" fmla="*/ 48323 w 289933"/>
                <a:gd name="connsiteY1" fmla="*/ 0 h 523674"/>
                <a:gd name="connsiteX2" fmla="*/ 241610 w 289933"/>
                <a:gd name="connsiteY2" fmla="*/ 0 h 523674"/>
                <a:gd name="connsiteX3" fmla="*/ 289933 w 289933"/>
                <a:gd name="connsiteY3" fmla="*/ 48323 h 523674"/>
                <a:gd name="connsiteX4" fmla="*/ 289933 w 289933"/>
                <a:gd name="connsiteY4" fmla="*/ 475351 h 523674"/>
                <a:gd name="connsiteX5" fmla="*/ 241610 w 289933"/>
                <a:gd name="connsiteY5" fmla="*/ 523674 h 523674"/>
                <a:gd name="connsiteX6" fmla="*/ 48323 w 289933"/>
                <a:gd name="connsiteY6" fmla="*/ 523674 h 523674"/>
                <a:gd name="connsiteX7" fmla="*/ 0 w 289933"/>
                <a:gd name="connsiteY7" fmla="*/ 475351 h 523674"/>
                <a:gd name="connsiteX8" fmla="*/ 0 w 289933"/>
                <a:gd name="connsiteY8" fmla="*/ 48323 h 523674"/>
                <a:gd name="connsiteX0" fmla="*/ 0 w 320820"/>
                <a:gd name="connsiteY0" fmla="*/ 48323 h 523674"/>
                <a:gd name="connsiteX1" fmla="*/ 48323 w 320820"/>
                <a:gd name="connsiteY1" fmla="*/ 0 h 523674"/>
                <a:gd name="connsiteX2" fmla="*/ 241610 w 320820"/>
                <a:gd name="connsiteY2" fmla="*/ 0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0820"/>
                <a:gd name="connsiteY0" fmla="*/ 48323 h 523674"/>
                <a:gd name="connsiteX1" fmla="*/ 48323 w 320820"/>
                <a:gd name="connsiteY1" fmla="*/ 0 h 523674"/>
                <a:gd name="connsiteX2" fmla="*/ 255387 w 320820"/>
                <a:gd name="connsiteY2" fmla="*/ 3783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5413"/>
                <a:gd name="connsiteY0" fmla="*/ 48323 h 523674"/>
                <a:gd name="connsiteX1" fmla="*/ 48323 w 325413"/>
                <a:gd name="connsiteY1" fmla="*/ 0 h 523674"/>
                <a:gd name="connsiteX2" fmla="*/ 255387 w 325413"/>
                <a:gd name="connsiteY2" fmla="*/ 3783 h 523674"/>
                <a:gd name="connsiteX3" fmla="*/ 325413 w 325413"/>
                <a:gd name="connsiteY3" fmla="*/ 63005 h 523674"/>
                <a:gd name="connsiteX4" fmla="*/ 289933 w 325413"/>
                <a:gd name="connsiteY4" fmla="*/ 475351 h 523674"/>
                <a:gd name="connsiteX5" fmla="*/ 241610 w 325413"/>
                <a:gd name="connsiteY5" fmla="*/ 523674 h 523674"/>
                <a:gd name="connsiteX6" fmla="*/ 48323 w 325413"/>
                <a:gd name="connsiteY6" fmla="*/ 523674 h 523674"/>
                <a:gd name="connsiteX7" fmla="*/ 0 w 325413"/>
                <a:gd name="connsiteY7" fmla="*/ 475351 h 523674"/>
                <a:gd name="connsiteX8" fmla="*/ 0 w 325413"/>
                <a:gd name="connsiteY8" fmla="*/ 48323 h 523674"/>
                <a:gd name="connsiteX0" fmla="*/ 0 w 330006"/>
                <a:gd name="connsiteY0" fmla="*/ 48323 h 523674"/>
                <a:gd name="connsiteX1" fmla="*/ 48323 w 330006"/>
                <a:gd name="connsiteY1" fmla="*/ 0 h 523674"/>
                <a:gd name="connsiteX2" fmla="*/ 255387 w 330006"/>
                <a:gd name="connsiteY2" fmla="*/ 3783 h 523674"/>
                <a:gd name="connsiteX3" fmla="*/ 330006 w 330006"/>
                <a:gd name="connsiteY3" fmla="*/ 64266 h 523674"/>
                <a:gd name="connsiteX4" fmla="*/ 289933 w 330006"/>
                <a:gd name="connsiteY4" fmla="*/ 475351 h 523674"/>
                <a:gd name="connsiteX5" fmla="*/ 241610 w 330006"/>
                <a:gd name="connsiteY5" fmla="*/ 523674 h 523674"/>
                <a:gd name="connsiteX6" fmla="*/ 48323 w 330006"/>
                <a:gd name="connsiteY6" fmla="*/ 523674 h 523674"/>
                <a:gd name="connsiteX7" fmla="*/ 0 w 330006"/>
                <a:gd name="connsiteY7" fmla="*/ 475351 h 523674"/>
                <a:gd name="connsiteX8" fmla="*/ 0 w 330006"/>
                <a:gd name="connsiteY8" fmla="*/ 48323 h 52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06" h="523674">
                  <a:moveTo>
                    <a:pt x="0" y="48323"/>
                  </a:moveTo>
                  <a:cubicBezTo>
                    <a:pt x="0" y="21635"/>
                    <a:pt x="21635" y="0"/>
                    <a:pt x="48323" y="0"/>
                  </a:cubicBezTo>
                  <a:lnTo>
                    <a:pt x="255387" y="3783"/>
                  </a:lnTo>
                  <a:cubicBezTo>
                    <a:pt x="282075" y="3783"/>
                    <a:pt x="330006" y="37578"/>
                    <a:pt x="330006" y="64266"/>
                  </a:cubicBezTo>
                  <a:cubicBezTo>
                    <a:pt x="330006" y="206609"/>
                    <a:pt x="289933" y="333008"/>
                    <a:pt x="289933" y="475351"/>
                  </a:cubicBezTo>
                  <a:cubicBezTo>
                    <a:pt x="289933" y="502039"/>
                    <a:pt x="268298" y="523674"/>
                    <a:pt x="241610" y="523674"/>
                  </a:cubicBezTo>
                  <a:lnTo>
                    <a:pt x="48323" y="523674"/>
                  </a:lnTo>
                  <a:cubicBezTo>
                    <a:pt x="21635" y="523674"/>
                    <a:pt x="0" y="502039"/>
                    <a:pt x="0" y="475351"/>
                  </a:cubicBezTo>
                  <a:lnTo>
                    <a:pt x="0" y="48323"/>
                  </a:lnTo>
                  <a:close/>
                </a:path>
              </a:pathLst>
            </a:custGeom>
            <a:solidFill>
              <a:srgbClr val="B4CC4C"/>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2" name="Rounded Rectangle 119"/>
            <p:cNvSpPr/>
            <p:nvPr/>
          </p:nvSpPr>
          <p:spPr bwMode="auto">
            <a:xfrm rot="20678719">
              <a:off x="2222376" y="4760389"/>
              <a:ext cx="358308" cy="478220"/>
            </a:xfrm>
            <a:custGeom>
              <a:avLst/>
              <a:gdLst>
                <a:gd name="connsiteX0" fmla="*/ 0 w 289933"/>
                <a:gd name="connsiteY0" fmla="*/ 48323 h 523674"/>
                <a:gd name="connsiteX1" fmla="*/ 48323 w 289933"/>
                <a:gd name="connsiteY1" fmla="*/ 0 h 523674"/>
                <a:gd name="connsiteX2" fmla="*/ 241610 w 289933"/>
                <a:gd name="connsiteY2" fmla="*/ 0 h 523674"/>
                <a:gd name="connsiteX3" fmla="*/ 289933 w 289933"/>
                <a:gd name="connsiteY3" fmla="*/ 48323 h 523674"/>
                <a:gd name="connsiteX4" fmla="*/ 289933 w 289933"/>
                <a:gd name="connsiteY4" fmla="*/ 475351 h 523674"/>
                <a:gd name="connsiteX5" fmla="*/ 241610 w 289933"/>
                <a:gd name="connsiteY5" fmla="*/ 523674 h 523674"/>
                <a:gd name="connsiteX6" fmla="*/ 48323 w 289933"/>
                <a:gd name="connsiteY6" fmla="*/ 523674 h 523674"/>
                <a:gd name="connsiteX7" fmla="*/ 0 w 289933"/>
                <a:gd name="connsiteY7" fmla="*/ 475351 h 523674"/>
                <a:gd name="connsiteX8" fmla="*/ 0 w 289933"/>
                <a:gd name="connsiteY8" fmla="*/ 48323 h 523674"/>
                <a:gd name="connsiteX0" fmla="*/ 0 w 320820"/>
                <a:gd name="connsiteY0" fmla="*/ 48323 h 523674"/>
                <a:gd name="connsiteX1" fmla="*/ 48323 w 320820"/>
                <a:gd name="connsiteY1" fmla="*/ 0 h 523674"/>
                <a:gd name="connsiteX2" fmla="*/ 241610 w 320820"/>
                <a:gd name="connsiteY2" fmla="*/ 0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0820"/>
                <a:gd name="connsiteY0" fmla="*/ 48323 h 523674"/>
                <a:gd name="connsiteX1" fmla="*/ 48323 w 320820"/>
                <a:gd name="connsiteY1" fmla="*/ 0 h 523674"/>
                <a:gd name="connsiteX2" fmla="*/ 255387 w 320820"/>
                <a:gd name="connsiteY2" fmla="*/ 3783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5413"/>
                <a:gd name="connsiteY0" fmla="*/ 48323 h 523674"/>
                <a:gd name="connsiteX1" fmla="*/ 48323 w 325413"/>
                <a:gd name="connsiteY1" fmla="*/ 0 h 523674"/>
                <a:gd name="connsiteX2" fmla="*/ 255387 w 325413"/>
                <a:gd name="connsiteY2" fmla="*/ 3783 h 523674"/>
                <a:gd name="connsiteX3" fmla="*/ 325413 w 325413"/>
                <a:gd name="connsiteY3" fmla="*/ 63005 h 523674"/>
                <a:gd name="connsiteX4" fmla="*/ 289933 w 325413"/>
                <a:gd name="connsiteY4" fmla="*/ 475351 h 523674"/>
                <a:gd name="connsiteX5" fmla="*/ 241610 w 325413"/>
                <a:gd name="connsiteY5" fmla="*/ 523674 h 523674"/>
                <a:gd name="connsiteX6" fmla="*/ 48323 w 325413"/>
                <a:gd name="connsiteY6" fmla="*/ 523674 h 523674"/>
                <a:gd name="connsiteX7" fmla="*/ 0 w 325413"/>
                <a:gd name="connsiteY7" fmla="*/ 475351 h 523674"/>
                <a:gd name="connsiteX8" fmla="*/ 0 w 325413"/>
                <a:gd name="connsiteY8" fmla="*/ 48323 h 523674"/>
                <a:gd name="connsiteX0" fmla="*/ 0 w 330006"/>
                <a:gd name="connsiteY0" fmla="*/ 48323 h 523674"/>
                <a:gd name="connsiteX1" fmla="*/ 48323 w 330006"/>
                <a:gd name="connsiteY1" fmla="*/ 0 h 523674"/>
                <a:gd name="connsiteX2" fmla="*/ 255387 w 330006"/>
                <a:gd name="connsiteY2" fmla="*/ 3783 h 523674"/>
                <a:gd name="connsiteX3" fmla="*/ 330006 w 330006"/>
                <a:gd name="connsiteY3" fmla="*/ 64266 h 523674"/>
                <a:gd name="connsiteX4" fmla="*/ 289933 w 330006"/>
                <a:gd name="connsiteY4" fmla="*/ 475351 h 523674"/>
                <a:gd name="connsiteX5" fmla="*/ 241610 w 330006"/>
                <a:gd name="connsiteY5" fmla="*/ 523674 h 523674"/>
                <a:gd name="connsiteX6" fmla="*/ 48323 w 330006"/>
                <a:gd name="connsiteY6" fmla="*/ 523674 h 523674"/>
                <a:gd name="connsiteX7" fmla="*/ 0 w 330006"/>
                <a:gd name="connsiteY7" fmla="*/ 475351 h 523674"/>
                <a:gd name="connsiteX8" fmla="*/ 0 w 330006"/>
                <a:gd name="connsiteY8" fmla="*/ 48323 h 523674"/>
                <a:gd name="connsiteX0" fmla="*/ 0 w 321758"/>
                <a:gd name="connsiteY0" fmla="*/ 48323 h 523674"/>
                <a:gd name="connsiteX1" fmla="*/ 48323 w 321758"/>
                <a:gd name="connsiteY1" fmla="*/ 0 h 523674"/>
                <a:gd name="connsiteX2" fmla="*/ 255387 w 321758"/>
                <a:gd name="connsiteY2" fmla="*/ 3783 h 523674"/>
                <a:gd name="connsiteX3" fmla="*/ 321758 w 321758"/>
                <a:gd name="connsiteY3" fmla="*/ 61504 h 523674"/>
                <a:gd name="connsiteX4" fmla="*/ 289933 w 321758"/>
                <a:gd name="connsiteY4" fmla="*/ 475351 h 523674"/>
                <a:gd name="connsiteX5" fmla="*/ 241610 w 321758"/>
                <a:gd name="connsiteY5" fmla="*/ 523674 h 523674"/>
                <a:gd name="connsiteX6" fmla="*/ 48323 w 321758"/>
                <a:gd name="connsiteY6" fmla="*/ 523674 h 523674"/>
                <a:gd name="connsiteX7" fmla="*/ 0 w 321758"/>
                <a:gd name="connsiteY7" fmla="*/ 475351 h 523674"/>
                <a:gd name="connsiteX8" fmla="*/ 0 w 321758"/>
                <a:gd name="connsiteY8" fmla="*/ 48323 h 523674"/>
                <a:gd name="connsiteX0" fmla="*/ 0 w 321758"/>
                <a:gd name="connsiteY0" fmla="*/ 48323 h 523674"/>
                <a:gd name="connsiteX1" fmla="*/ 48323 w 321758"/>
                <a:gd name="connsiteY1" fmla="*/ 0 h 523674"/>
                <a:gd name="connsiteX2" fmla="*/ 255387 w 321758"/>
                <a:gd name="connsiteY2" fmla="*/ 3783 h 523674"/>
                <a:gd name="connsiteX3" fmla="*/ 321758 w 321758"/>
                <a:gd name="connsiteY3" fmla="*/ 61504 h 523674"/>
                <a:gd name="connsiteX4" fmla="*/ 285809 w 321758"/>
                <a:gd name="connsiteY4" fmla="*/ 473970 h 523674"/>
                <a:gd name="connsiteX5" fmla="*/ 241610 w 321758"/>
                <a:gd name="connsiteY5" fmla="*/ 523674 h 523674"/>
                <a:gd name="connsiteX6" fmla="*/ 48323 w 321758"/>
                <a:gd name="connsiteY6" fmla="*/ 523674 h 523674"/>
                <a:gd name="connsiteX7" fmla="*/ 0 w 321758"/>
                <a:gd name="connsiteY7" fmla="*/ 475351 h 523674"/>
                <a:gd name="connsiteX8" fmla="*/ 0 w 321758"/>
                <a:gd name="connsiteY8" fmla="*/ 48323 h 52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758" h="523674">
                  <a:moveTo>
                    <a:pt x="0" y="48323"/>
                  </a:moveTo>
                  <a:cubicBezTo>
                    <a:pt x="0" y="21635"/>
                    <a:pt x="21635" y="0"/>
                    <a:pt x="48323" y="0"/>
                  </a:cubicBezTo>
                  <a:lnTo>
                    <a:pt x="255387" y="3783"/>
                  </a:lnTo>
                  <a:cubicBezTo>
                    <a:pt x="282075" y="3783"/>
                    <a:pt x="321758" y="34816"/>
                    <a:pt x="321758" y="61504"/>
                  </a:cubicBezTo>
                  <a:cubicBezTo>
                    <a:pt x="321758" y="203847"/>
                    <a:pt x="285809" y="331627"/>
                    <a:pt x="285809" y="473970"/>
                  </a:cubicBezTo>
                  <a:cubicBezTo>
                    <a:pt x="285809" y="500658"/>
                    <a:pt x="268298" y="523674"/>
                    <a:pt x="241610" y="523674"/>
                  </a:cubicBezTo>
                  <a:lnTo>
                    <a:pt x="48323" y="523674"/>
                  </a:lnTo>
                  <a:cubicBezTo>
                    <a:pt x="21635" y="523674"/>
                    <a:pt x="0" y="502039"/>
                    <a:pt x="0" y="475351"/>
                  </a:cubicBezTo>
                  <a:lnTo>
                    <a:pt x="0" y="4832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3" name="Octagon 66"/>
            <p:cNvSpPr/>
            <p:nvPr/>
          </p:nvSpPr>
          <p:spPr bwMode="auto">
            <a:xfrm>
              <a:off x="1970460" y="5328948"/>
              <a:ext cx="201737" cy="133904"/>
            </a:xfrm>
            <a:custGeom>
              <a:avLst/>
              <a:gdLst>
                <a:gd name="connsiteX0" fmla="*/ 0 w 216024"/>
                <a:gd name="connsiteY0" fmla="*/ 50903 h 173797"/>
                <a:gd name="connsiteX1" fmla="*/ 50903 w 216024"/>
                <a:gd name="connsiteY1" fmla="*/ 0 h 173797"/>
                <a:gd name="connsiteX2" fmla="*/ 165121 w 216024"/>
                <a:gd name="connsiteY2" fmla="*/ 0 h 173797"/>
                <a:gd name="connsiteX3" fmla="*/ 216024 w 216024"/>
                <a:gd name="connsiteY3" fmla="*/ 50903 h 173797"/>
                <a:gd name="connsiteX4" fmla="*/ 216024 w 216024"/>
                <a:gd name="connsiteY4" fmla="*/ 122894 h 173797"/>
                <a:gd name="connsiteX5" fmla="*/ 165121 w 216024"/>
                <a:gd name="connsiteY5" fmla="*/ 173797 h 173797"/>
                <a:gd name="connsiteX6" fmla="*/ 50903 w 216024"/>
                <a:gd name="connsiteY6" fmla="*/ 173797 h 173797"/>
                <a:gd name="connsiteX7" fmla="*/ 0 w 216024"/>
                <a:gd name="connsiteY7" fmla="*/ 122894 h 173797"/>
                <a:gd name="connsiteX8" fmla="*/ 0 w 216024"/>
                <a:gd name="connsiteY8" fmla="*/ 50903 h 173797"/>
                <a:gd name="connsiteX0" fmla="*/ 0 w 642268"/>
                <a:gd name="connsiteY0" fmla="*/ 50903 h 394357"/>
                <a:gd name="connsiteX1" fmla="*/ 50903 w 642268"/>
                <a:gd name="connsiteY1" fmla="*/ 0 h 394357"/>
                <a:gd name="connsiteX2" fmla="*/ 165121 w 642268"/>
                <a:gd name="connsiteY2" fmla="*/ 0 h 394357"/>
                <a:gd name="connsiteX3" fmla="*/ 216024 w 642268"/>
                <a:gd name="connsiteY3" fmla="*/ 50903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440531 w 642268"/>
                <a:gd name="connsiteY7" fmla="*/ 280056 h 394357"/>
                <a:gd name="connsiteX8" fmla="*/ 0 w 642268"/>
                <a:gd name="connsiteY8" fmla="*/ 50903 h 394357"/>
                <a:gd name="connsiteX0" fmla="*/ 399153 w 591365"/>
                <a:gd name="connsiteY0" fmla="*/ 260453 h 394357"/>
                <a:gd name="connsiteX1" fmla="*/ 0 w 591365"/>
                <a:gd name="connsiteY1" fmla="*/ 0 h 394357"/>
                <a:gd name="connsiteX2" fmla="*/ 114218 w 591365"/>
                <a:gd name="connsiteY2" fmla="*/ 0 h 394357"/>
                <a:gd name="connsiteX3" fmla="*/ 505640 w 591365"/>
                <a:gd name="connsiteY3" fmla="*/ 284265 h 394357"/>
                <a:gd name="connsiteX4" fmla="*/ 591365 w 591365"/>
                <a:gd name="connsiteY4" fmla="*/ 394357 h 394357"/>
                <a:gd name="connsiteX5" fmla="*/ 499981 w 591365"/>
                <a:gd name="connsiteY5" fmla="*/ 319054 h 394357"/>
                <a:gd name="connsiteX6" fmla="*/ 490537 w 591365"/>
                <a:gd name="connsiteY6" fmla="*/ 361916 h 394357"/>
                <a:gd name="connsiteX7" fmla="*/ 389628 w 591365"/>
                <a:gd name="connsiteY7" fmla="*/ 280056 h 394357"/>
                <a:gd name="connsiteX8" fmla="*/ 399153 w 591365"/>
                <a:gd name="connsiteY8" fmla="*/ 260453 h 394357"/>
                <a:gd name="connsiteX0" fmla="*/ 284935 w 477147"/>
                <a:gd name="connsiteY0" fmla="*/ 260453 h 394357"/>
                <a:gd name="connsiteX1" fmla="*/ 357269 w 477147"/>
                <a:gd name="connsiteY1" fmla="*/ 321468 h 394357"/>
                <a:gd name="connsiteX2" fmla="*/ 0 w 477147"/>
                <a:gd name="connsiteY2" fmla="*/ 0 h 394357"/>
                <a:gd name="connsiteX3" fmla="*/ 391422 w 477147"/>
                <a:gd name="connsiteY3" fmla="*/ 284265 h 394357"/>
                <a:gd name="connsiteX4" fmla="*/ 477147 w 477147"/>
                <a:gd name="connsiteY4" fmla="*/ 394357 h 394357"/>
                <a:gd name="connsiteX5" fmla="*/ 385763 w 477147"/>
                <a:gd name="connsiteY5" fmla="*/ 319054 h 394357"/>
                <a:gd name="connsiteX6" fmla="*/ 376319 w 477147"/>
                <a:gd name="connsiteY6" fmla="*/ 361916 h 394357"/>
                <a:gd name="connsiteX7" fmla="*/ 275410 w 477147"/>
                <a:gd name="connsiteY7" fmla="*/ 280056 h 394357"/>
                <a:gd name="connsiteX8" fmla="*/ 284935 w 477147"/>
                <a:gd name="connsiteY8" fmla="*/ 260453 h 394357"/>
                <a:gd name="connsiteX0" fmla="*/ 9525 w 201737"/>
                <a:gd name="connsiteY0" fmla="*/ 0 h 133904"/>
                <a:gd name="connsiteX1" fmla="*/ 81859 w 201737"/>
                <a:gd name="connsiteY1" fmla="*/ 61015 h 133904"/>
                <a:gd name="connsiteX2" fmla="*/ 103209 w 201737"/>
                <a:gd name="connsiteY2" fmla="*/ 25297 h 133904"/>
                <a:gd name="connsiteX3" fmla="*/ 116012 w 201737"/>
                <a:gd name="connsiteY3" fmla="*/ 23812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9525 w 201737"/>
                <a:gd name="connsiteY0" fmla="*/ 0 h 133904"/>
                <a:gd name="connsiteX1" fmla="*/ 81859 w 201737"/>
                <a:gd name="connsiteY1" fmla="*/ 61015 h 133904"/>
                <a:gd name="connsiteX2" fmla="*/ 103209 w 201737"/>
                <a:gd name="connsiteY2" fmla="*/ 25297 h 133904"/>
                <a:gd name="connsiteX3" fmla="*/ 108868 w 201737"/>
                <a:gd name="connsiteY3" fmla="*/ 21431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737" h="133904">
                  <a:moveTo>
                    <a:pt x="9525" y="0"/>
                  </a:moveTo>
                  <a:lnTo>
                    <a:pt x="81859" y="61015"/>
                  </a:lnTo>
                  <a:lnTo>
                    <a:pt x="103209" y="25297"/>
                  </a:lnTo>
                  <a:lnTo>
                    <a:pt x="108868" y="21431"/>
                  </a:lnTo>
                  <a:lnTo>
                    <a:pt x="201737" y="133904"/>
                  </a:lnTo>
                  <a:lnTo>
                    <a:pt x="110353" y="58601"/>
                  </a:lnTo>
                  <a:lnTo>
                    <a:pt x="100909" y="101463"/>
                  </a:lnTo>
                  <a:lnTo>
                    <a:pt x="0" y="19603"/>
                  </a:lnTo>
                  <a:lnTo>
                    <a:pt x="9525"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4" name="Octagon 66"/>
            <p:cNvSpPr/>
            <p:nvPr/>
          </p:nvSpPr>
          <p:spPr bwMode="auto">
            <a:xfrm rot="19788621">
              <a:off x="1896634" y="5408603"/>
              <a:ext cx="240971" cy="154027"/>
            </a:xfrm>
            <a:custGeom>
              <a:avLst/>
              <a:gdLst>
                <a:gd name="connsiteX0" fmla="*/ 0 w 216024"/>
                <a:gd name="connsiteY0" fmla="*/ 50903 h 173797"/>
                <a:gd name="connsiteX1" fmla="*/ 50903 w 216024"/>
                <a:gd name="connsiteY1" fmla="*/ 0 h 173797"/>
                <a:gd name="connsiteX2" fmla="*/ 165121 w 216024"/>
                <a:gd name="connsiteY2" fmla="*/ 0 h 173797"/>
                <a:gd name="connsiteX3" fmla="*/ 216024 w 216024"/>
                <a:gd name="connsiteY3" fmla="*/ 50903 h 173797"/>
                <a:gd name="connsiteX4" fmla="*/ 216024 w 216024"/>
                <a:gd name="connsiteY4" fmla="*/ 122894 h 173797"/>
                <a:gd name="connsiteX5" fmla="*/ 165121 w 216024"/>
                <a:gd name="connsiteY5" fmla="*/ 173797 h 173797"/>
                <a:gd name="connsiteX6" fmla="*/ 50903 w 216024"/>
                <a:gd name="connsiteY6" fmla="*/ 173797 h 173797"/>
                <a:gd name="connsiteX7" fmla="*/ 0 w 216024"/>
                <a:gd name="connsiteY7" fmla="*/ 122894 h 173797"/>
                <a:gd name="connsiteX8" fmla="*/ 0 w 216024"/>
                <a:gd name="connsiteY8" fmla="*/ 50903 h 173797"/>
                <a:gd name="connsiteX0" fmla="*/ 0 w 642268"/>
                <a:gd name="connsiteY0" fmla="*/ 50903 h 394357"/>
                <a:gd name="connsiteX1" fmla="*/ 50903 w 642268"/>
                <a:gd name="connsiteY1" fmla="*/ 0 h 394357"/>
                <a:gd name="connsiteX2" fmla="*/ 165121 w 642268"/>
                <a:gd name="connsiteY2" fmla="*/ 0 h 394357"/>
                <a:gd name="connsiteX3" fmla="*/ 216024 w 642268"/>
                <a:gd name="connsiteY3" fmla="*/ 50903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440531 w 642268"/>
                <a:gd name="connsiteY7" fmla="*/ 280056 h 394357"/>
                <a:gd name="connsiteX8" fmla="*/ 0 w 642268"/>
                <a:gd name="connsiteY8" fmla="*/ 50903 h 394357"/>
                <a:gd name="connsiteX0" fmla="*/ 399153 w 591365"/>
                <a:gd name="connsiteY0" fmla="*/ 260453 h 394357"/>
                <a:gd name="connsiteX1" fmla="*/ 0 w 591365"/>
                <a:gd name="connsiteY1" fmla="*/ 0 h 394357"/>
                <a:gd name="connsiteX2" fmla="*/ 114218 w 591365"/>
                <a:gd name="connsiteY2" fmla="*/ 0 h 394357"/>
                <a:gd name="connsiteX3" fmla="*/ 505640 w 591365"/>
                <a:gd name="connsiteY3" fmla="*/ 284265 h 394357"/>
                <a:gd name="connsiteX4" fmla="*/ 591365 w 591365"/>
                <a:gd name="connsiteY4" fmla="*/ 394357 h 394357"/>
                <a:gd name="connsiteX5" fmla="*/ 499981 w 591365"/>
                <a:gd name="connsiteY5" fmla="*/ 319054 h 394357"/>
                <a:gd name="connsiteX6" fmla="*/ 490537 w 591365"/>
                <a:gd name="connsiteY6" fmla="*/ 361916 h 394357"/>
                <a:gd name="connsiteX7" fmla="*/ 389628 w 591365"/>
                <a:gd name="connsiteY7" fmla="*/ 280056 h 394357"/>
                <a:gd name="connsiteX8" fmla="*/ 399153 w 591365"/>
                <a:gd name="connsiteY8" fmla="*/ 260453 h 394357"/>
                <a:gd name="connsiteX0" fmla="*/ 284935 w 477147"/>
                <a:gd name="connsiteY0" fmla="*/ 260453 h 394357"/>
                <a:gd name="connsiteX1" fmla="*/ 357269 w 477147"/>
                <a:gd name="connsiteY1" fmla="*/ 321468 h 394357"/>
                <a:gd name="connsiteX2" fmla="*/ 0 w 477147"/>
                <a:gd name="connsiteY2" fmla="*/ 0 h 394357"/>
                <a:gd name="connsiteX3" fmla="*/ 391422 w 477147"/>
                <a:gd name="connsiteY3" fmla="*/ 284265 h 394357"/>
                <a:gd name="connsiteX4" fmla="*/ 477147 w 477147"/>
                <a:gd name="connsiteY4" fmla="*/ 394357 h 394357"/>
                <a:gd name="connsiteX5" fmla="*/ 385763 w 477147"/>
                <a:gd name="connsiteY5" fmla="*/ 319054 h 394357"/>
                <a:gd name="connsiteX6" fmla="*/ 376319 w 477147"/>
                <a:gd name="connsiteY6" fmla="*/ 361916 h 394357"/>
                <a:gd name="connsiteX7" fmla="*/ 275410 w 477147"/>
                <a:gd name="connsiteY7" fmla="*/ 280056 h 394357"/>
                <a:gd name="connsiteX8" fmla="*/ 284935 w 477147"/>
                <a:gd name="connsiteY8" fmla="*/ 260453 h 394357"/>
                <a:gd name="connsiteX0" fmla="*/ 9525 w 201737"/>
                <a:gd name="connsiteY0" fmla="*/ 0 h 133904"/>
                <a:gd name="connsiteX1" fmla="*/ 81859 w 201737"/>
                <a:gd name="connsiteY1" fmla="*/ 61015 h 133904"/>
                <a:gd name="connsiteX2" fmla="*/ 103209 w 201737"/>
                <a:gd name="connsiteY2" fmla="*/ 25297 h 133904"/>
                <a:gd name="connsiteX3" fmla="*/ 116012 w 201737"/>
                <a:gd name="connsiteY3" fmla="*/ 23812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9525 w 201737"/>
                <a:gd name="connsiteY0" fmla="*/ 0 h 133904"/>
                <a:gd name="connsiteX1" fmla="*/ 81859 w 201737"/>
                <a:gd name="connsiteY1" fmla="*/ 61015 h 133904"/>
                <a:gd name="connsiteX2" fmla="*/ 103209 w 201737"/>
                <a:gd name="connsiteY2" fmla="*/ 25297 h 133904"/>
                <a:gd name="connsiteX3" fmla="*/ 108868 w 201737"/>
                <a:gd name="connsiteY3" fmla="*/ 21431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11391 w 203603"/>
                <a:gd name="connsiteY0" fmla="*/ 0 h 133904"/>
                <a:gd name="connsiteX1" fmla="*/ 83725 w 203603"/>
                <a:gd name="connsiteY1" fmla="*/ 61015 h 133904"/>
                <a:gd name="connsiteX2" fmla="*/ 105075 w 203603"/>
                <a:gd name="connsiteY2" fmla="*/ 25297 h 133904"/>
                <a:gd name="connsiteX3" fmla="*/ 110734 w 203603"/>
                <a:gd name="connsiteY3" fmla="*/ 21431 h 133904"/>
                <a:gd name="connsiteX4" fmla="*/ 203603 w 203603"/>
                <a:gd name="connsiteY4" fmla="*/ 133904 h 133904"/>
                <a:gd name="connsiteX5" fmla="*/ 112219 w 203603"/>
                <a:gd name="connsiteY5" fmla="*/ 58601 h 133904"/>
                <a:gd name="connsiteX6" fmla="*/ 102775 w 203603"/>
                <a:gd name="connsiteY6" fmla="*/ 101463 h 133904"/>
                <a:gd name="connsiteX7" fmla="*/ 0 w 203603"/>
                <a:gd name="connsiteY7" fmla="*/ 34811 h 133904"/>
                <a:gd name="connsiteX8" fmla="*/ 11391 w 203603"/>
                <a:gd name="connsiteY8" fmla="*/ 0 h 133904"/>
                <a:gd name="connsiteX0" fmla="*/ 6332 w 203603"/>
                <a:gd name="connsiteY0" fmla="*/ 0 h 125209"/>
                <a:gd name="connsiteX1" fmla="*/ 83725 w 203603"/>
                <a:gd name="connsiteY1" fmla="*/ 52320 h 125209"/>
                <a:gd name="connsiteX2" fmla="*/ 105075 w 203603"/>
                <a:gd name="connsiteY2" fmla="*/ 16602 h 125209"/>
                <a:gd name="connsiteX3" fmla="*/ 110734 w 203603"/>
                <a:gd name="connsiteY3" fmla="*/ 12736 h 125209"/>
                <a:gd name="connsiteX4" fmla="*/ 203603 w 203603"/>
                <a:gd name="connsiteY4" fmla="*/ 125209 h 125209"/>
                <a:gd name="connsiteX5" fmla="*/ 112219 w 203603"/>
                <a:gd name="connsiteY5" fmla="*/ 49906 h 125209"/>
                <a:gd name="connsiteX6" fmla="*/ 102775 w 203603"/>
                <a:gd name="connsiteY6" fmla="*/ 92768 h 125209"/>
                <a:gd name="connsiteX7" fmla="*/ 0 w 203603"/>
                <a:gd name="connsiteY7" fmla="*/ 26116 h 125209"/>
                <a:gd name="connsiteX8" fmla="*/ 6332 w 203603"/>
                <a:gd name="connsiteY8" fmla="*/ 0 h 125209"/>
                <a:gd name="connsiteX0" fmla="*/ 13857 w 203603"/>
                <a:gd name="connsiteY0" fmla="*/ 0 h 130142"/>
                <a:gd name="connsiteX1" fmla="*/ 83725 w 203603"/>
                <a:gd name="connsiteY1" fmla="*/ 57253 h 130142"/>
                <a:gd name="connsiteX2" fmla="*/ 105075 w 203603"/>
                <a:gd name="connsiteY2" fmla="*/ 21535 h 130142"/>
                <a:gd name="connsiteX3" fmla="*/ 110734 w 203603"/>
                <a:gd name="connsiteY3" fmla="*/ 17669 h 130142"/>
                <a:gd name="connsiteX4" fmla="*/ 203603 w 203603"/>
                <a:gd name="connsiteY4" fmla="*/ 130142 h 130142"/>
                <a:gd name="connsiteX5" fmla="*/ 112219 w 203603"/>
                <a:gd name="connsiteY5" fmla="*/ 54839 h 130142"/>
                <a:gd name="connsiteX6" fmla="*/ 102775 w 203603"/>
                <a:gd name="connsiteY6" fmla="*/ 97701 h 130142"/>
                <a:gd name="connsiteX7" fmla="*/ 0 w 203603"/>
                <a:gd name="connsiteY7" fmla="*/ 31049 h 130142"/>
                <a:gd name="connsiteX8" fmla="*/ 13857 w 203603"/>
                <a:gd name="connsiteY8" fmla="*/ 0 h 130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603" h="130142">
                  <a:moveTo>
                    <a:pt x="13857" y="0"/>
                  </a:moveTo>
                  <a:lnTo>
                    <a:pt x="83725" y="57253"/>
                  </a:lnTo>
                  <a:lnTo>
                    <a:pt x="105075" y="21535"/>
                  </a:lnTo>
                  <a:lnTo>
                    <a:pt x="110734" y="17669"/>
                  </a:lnTo>
                  <a:lnTo>
                    <a:pt x="203603" y="130142"/>
                  </a:lnTo>
                  <a:lnTo>
                    <a:pt x="112219" y="54839"/>
                  </a:lnTo>
                  <a:lnTo>
                    <a:pt x="102775" y="97701"/>
                  </a:lnTo>
                  <a:lnTo>
                    <a:pt x="0" y="31049"/>
                  </a:lnTo>
                  <a:lnTo>
                    <a:pt x="13857"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5" name="Octagon 66"/>
            <p:cNvSpPr/>
            <p:nvPr/>
          </p:nvSpPr>
          <p:spPr bwMode="auto">
            <a:xfrm rot="17998085">
              <a:off x="1962746" y="5515209"/>
              <a:ext cx="190058" cy="155330"/>
            </a:xfrm>
            <a:custGeom>
              <a:avLst/>
              <a:gdLst>
                <a:gd name="connsiteX0" fmla="*/ 0 w 216024"/>
                <a:gd name="connsiteY0" fmla="*/ 50903 h 173797"/>
                <a:gd name="connsiteX1" fmla="*/ 50903 w 216024"/>
                <a:gd name="connsiteY1" fmla="*/ 0 h 173797"/>
                <a:gd name="connsiteX2" fmla="*/ 165121 w 216024"/>
                <a:gd name="connsiteY2" fmla="*/ 0 h 173797"/>
                <a:gd name="connsiteX3" fmla="*/ 216024 w 216024"/>
                <a:gd name="connsiteY3" fmla="*/ 50903 h 173797"/>
                <a:gd name="connsiteX4" fmla="*/ 216024 w 216024"/>
                <a:gd name="connsiteY4" fmla="*/ 122894 h 173797"/>
                <a:gd name="connsiteX5" fmla="*/ 165121 w 216024"/>
                <a:gd name="connsiteY5" fmla="*/ 173797 h 173797"/>
                <a:gd name="connsiteX6" fmla="*/ 50903 w 216024"/>
                <a:gd name="connsiteY6" fmla="*/ 173797 h 173797"/>
                <a:gd name="connsiteX7" fmla="*/ 0 w 216024"/>
                <a:gd name="connsiteY7" fmla="*/ 122894 h 173797"/>
                <a:gd name="connsiteX8" fmla="*/ 0 w 216024"/>
                <a:gd name="connsiteY8" fmla="*/ 50903 h 173797"/>
                <a:gd name="connsiteX0" fmla="*/ 0 w 642268"/>
                <a:gd name="connsiteY0" fmla="*/ 50903 h 394357"/>
                <a:gd name="connsiteX1" fmla="*/ 50903 w 642268"/>
                <a:gd name="connsiteY1" fmla="*/ 0 h 394357"/>
                <a:gd name="connsiteX2" fmla="*/ 165121 w 642268"/>
                <a:gd name="connsiteY2" fmla="*/ 0 h 394357"/>
                <a:gd name="connsiteX3" fmla="*/ 216024 w 642268"/>
                <a:gd name="connsiteY3" fmla="*/ 50903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440531 w 642268"/>
                <a:gd name="connsiteY7" fmla="*/ 280056 h 394357"/>
                <a:gd name="connsiteX8" fmla="*/ 0 w 642268"/>
                <a:gd name="connsiteY8" fmla="*/ 50903 h 394357"/>
                <a:gd name="connsiteX0" fmla="*/ 399153 w 591365"/>
                <a:gd name="connsiteY0" fmla="*/ 260453 h 394357"/>
                <a:gd name="connsiteX1" fmla="*/ 0 w 591365"/>
                <a:gd name="connsiteY1" fmla="*/ 0 h 394357"/>
                <a:gd name="connsiteX2" fmla="*/ 114218 w 591365"/>
                <a:gd name="connsiteY2" fmla="*/ 0 h 394357"/>
                <a:gd name="connsiteX3" fmla="*/ 505640 w 591365"/>
                <a:gd name="connsiteY3" fmla="*/ 284265 h 394357"/>
                <a:gd name="connsiteX4" fmla="*/ 591365 w 591365"/>
                <a:gd name="connsiteY4" fmla="*/ 394357 h 394357"/>
                <a:gd name="connsiteX5" fmla="*/ 499981 w 591365"/>
                <a:gd name="connsiteY5" fmla="*/ 319054 h 394357"/>
                <a:gd name="connsiteX6" fmla="*/ 490537 w 591365"/>
                <a:gd name="connsiteY6" fmla="*/ 361916 h 394357"/>
                <a:gd name="connsiteX7" fmla="*/ 389628 w 591365"/>
                <a:gd name="connsiteY7" fmla="*/ 280056 h 394357"/>
                <a:gd name="connsiteX8" fmla="*/ 399153 w 591365"/>
                <a:gd name="connsiteY8" fmla="*/ 260453 h 394357"/>
                <a:gd name="connsiteX0" fmla="*/ 284935 w 477147"/>
                <a:gd name="connsiteY0" fmla="*/ 260453 h 394357"/>
                <a:gd name="connsiteX1" fmla="*/ 357269 w 477147"/>
                <a:gd name="connsiteY1" fmla="*/ 321468 h 394357"/>
                <a:gd name="connsiteX2" fmla="*/ 0 w 477147"/>
                <a:gd name="connsiteY2" fmla="*/ 0 h 394357"/>
                <a:gd name="connsiteX3" fmla="*/ 391422 w 477147"/>
                <a:gd name="connsiteY3" fmla="*/ 284265 h 394357"/>
                <a:gd name="connsiteX4" fmla="*/ 477147 w 477147"/>
                <a:gd name="connsiteY4" fmla="*/ 394357 h 394357"/>
                <a:gd name="connsiteX5" fmla="*/ 385763 w 477147"/>
                <a:gd name="connsiteY5" fmla="*/ 319054 h 394357"/>
                <a:gd name="connsiteX6" fmla="*/ 376319 w 477147"/>
                <a:gd name="connsiteY6" fmla="*/ 361916 h 394357"/>
                <a:gd name="connsiteX7" fmla="*/ 275410 w 477147"/>
                <a:gd name="connsiteY7" fmla="*/ 280056 h 394357"/>
                <a:gd name="connsiteX8" fmla="*/ 284935 w 477147"/>
                <a:gd name="connsiteY8" fmla="*/ 260453 h 394357"/>
                <a:gd name="connsiteX0" fmla="*/ 9525 w 201737"/>
                <a:gd name="connsiteY0" fmla="*/ 0 h 133904"/>
                <a:gd name="connsiteX1" fmla="*/ 81859 w 201737"/>
                <a:gd name="connsiteY1" fmla="*/ 61015 h 133904"/>
                <a:gd name="connsiteX2" fmla="*/ 103209 w 201737"/>
                <a:gd name="connsiteY2" fmla="*/ 25297 h 133904"/>
                <a:gd name="connsiteX3" fmla="*/ 116012 w 201737"/>
                <a:gd name="connsiteY3" fmla="*/ 23812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9525 w 201737"/>
                <a:gd name="connsiteY0" fmla="*/ 0 h 133904"/>
                <a:gd name="connsiteX1" fmla="*/ 81859 w 201737"/>
                <a:gd name="connsiteY1" fmla="*/ 61015 h 133904"/>
                <a:gd name="connsiteX2" fmla="*/ 103209 w 201737"/>
                <a:gd name="connsiteY2" fmla="*/ 25297 h 133904"/>
                <a:gd name="connsiteX3" fmla="*/ 108868 w 201737"/>
                <a:gd name="connsiteY3" fmla="*/ 21431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14779 w 201737"/>
                <a:gd name="connsiteY0" fmla="*/ 0 h 159382"/>
                <a:gd name="connsiteX1" fmla="*/ 81859 w 201737"/>
                <a:gd name="connsiteY1" fmla="*/ 86493 h 159382"/>
                <a:gd name="connsiteX2" fmla="*/ 103209 w 201737"/>
                <a:gd name="connsiteY2" fmla="*/ 50775 h 159382"/>
                <a:gd name="connsiteX3" fmla="*/ 108868 w 201737"/>
                <a:gd name="connsiteY3" fmla="*/ 46909 h 159382"/>
                <a:gd name="connsiteX4" fmla="*/ 201737 w 201737"/>
                <a:gd name="connsiteY4" fmla="*/ 159382 h 159382"/>
                <a:gd name="connsiteX5" fmla="*/ 110353 w 201737"/>
                <a:gd name="connsiteY5" fmla="*/ 84079 h 159382"/>
                <a:gd name="connsiteX6" fmla="*/ 100909 w 201737"/>
                <a:gd name="connsiteY6" fmla="*/ 126941 h 159382"/>
                <a:gd name="connsiteX7" fmla="*/ 0 w 201737"/>
                <a:gd name="connsiteY7" fmla="*/ 45081 h 159382"/>
                <a:gd name="connsiteX8" fmla="*/ 14779 w 201737"/>
                <a:gd name="connsiteY8" fmla="*/ 0 h 159382"/>
                <a:gd name="connsiteX0" fmla="*/ 15790 w 202748"/>
                <a:gd name="connsiteY0" fmla="*/ 0 h 159382"/>
                <a:gd name="connsiteX1" fmla="*/ 82870 w 202748"/>
                <a:gd name="connsiteY1" fmla="*/ 86493 h 159382"/>
                <a:gd name="connsiteX2" fmla="*/ 104220 w 202748"/>
                <a:gd name="connsiteY2" fmla="*/ 50775 h 159382"/>
                <a:gd name="connsiteX3" fmla="*/ 109879 w 202748"/>
                <a:gd name="connsiteY3" fmla="*/ 46909 h 159382"/>
                <a:gd name="connsiteX4" fmla="*/ 202748 w 202748"/>
                <a:gd name="connsiteY4" fmla="*/ 159382 h 159382"/>
                <a:gd name="connsiteX5" fmla="*/ 111364 w 202748"/>
                <a:gd name="connsiteY5" fmla="*/ 84079 h 159382"/>
                <a:gd name="connsiteX6" fmla="*/ 101920 w 202748"/>
                <a:gd name="connsiteY6" fmla="*/ 126941 h 159382"/>
                <a:gd name="connsiteX7" fmla="*/ 0 w 202748"/>
                <a:gd name="connsiteY7" fmla="*/ 28720 h 159382"/>
                <a:gd name="connsiteX8" fmla="*/ 15790 w 202748"/>
                <a:gd name="connsiteY8" fmla="*/ 0 h 15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748" h="159382">
                  <a:moveTo>
                    <a:pt x="15790" y="0"/>
                  </a:moveTo>
                  <a:lnTo>
                    <a:pt x="82870" y="86493"/>
                  </a:lnTo>
                  <a:lnTo>
                    <a:pt x="104220" y="50775"/>
                  </a:lnTo>
                  <a:lnTo>
                    <a:pt x="109879" y="46909"/>
                  </a:lnTo>
                  <a:lnTo>
                    <a:pt x="202748" y="159382"/>
                  </a:lnTo>
                  <a:lnTo>
                    <a:pt x="111364" y="84079"/>
                  </a:lnTo>
                  <a:lnTo>
                    <a:pt x="101920" y="126941"/>
                  </a:lnTo>
                  <a:lnTo>
                    <a:pt x="0" y="28720"/>
                  </a:lnTo>
                  <a:lnTo>
                    <a:pt x="15790"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46" name="Group 45"/>
            <p:cNvGrpSpPr/>
            <p:nvPr/>
          </p:nvGrpSpPr>
          <p:grpSpPr>
            <a:xfrm>
              <a:off x="1973721" y="4391287"/>
              <a:ext cx="1282131" cy="1415774"/>
              <a:chOff x="1973721" y="4391287"/>
              <a:chExt cx="1282131" cy="1415774"/>
            </a:xfrm>
          </p:grpSpPr>
          <p:grpSp>
            <p:nvGrpSpPr>
              <p:cNvPr id="47" name="Group 46"/>
              <p:cNvGrpSpPr/>
              <p:nvPr/>
            </p:nvGrpSpPr>
            <p:grpSpPr>
              <a:xfrm>
                <a:off x="1973721" y="4541603"/>
                <a:ext cx="1126181" cy="1265458"/>
                <a:chOff x="1973721" y="4541603"/>
                <a:chExt cx="1126181" cy="1265458"/>
              </a:xfrm>
            </p:grpSpPr>
            <p:grpSp>
              <p:nvGrpSpPr>
                <p:cNvPr id="61" name="Group 60"/>
                <p:cNvGrpSpPr/>
                <p:nvPr/>
              </p:nvGrpSpPr>
              <p:grpSpPr>
                <a:xfrm>
                  <a:off x="1973721" y="4541603"/>
                  <a:ext cx="1126181" cy="839988"/>
                  <a:chOff x="1973721" y="4541603"/>
                  <a:chExt cx="1126181" cy="839988"/>
                </a:xfrm>
              </p:grpSpPr>
              <p:grpSp>
                <p:nvGrpSpPr>
                  <p:cNvPr id="66" name="Group 65"/>
                  <p:cNvGrpSpPr/>
                  <p:nvPr/>
                </p:nvGrpSpPr>
                <p:grpSpPr>
                  <a:xfrm>
                    <a:off x="1973721" y="4704903"/>
                    <a:ext cx="1126181" cy="676688"/>
                    <a:chOff x="1973721" y="4704903"/>
                    <a:chExt cx="1126181" cy="676688"/>
                  </a:xfrm>
                </p:grpSpPr>
                <p:sp>
                  <p:nvSpPr>
                    <p:cNvPr id="68" name="Arc 39"/>
                    <p:cNvSpPr/>
                    <p:nvPr/>
                  </p:nvSpPr>
                  <p:spPr bwMode="auto">
                    <a:xfrm rot="9940793">
                      <a:off x="1973721" y="4857345"/>
                      <a:ext cx="362742" cy="448200"/>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Lst>
                      <a:ahLst/>
                      <a:cxnLst>
                        <a:cxn ang="0">
                          <a:pos x="connsiteX0" y="connsiteY0"/>
                        </a:cxn>
                        <a:cxn ang="0">
                          <a:pos x="connsiteX1" y="connsiteY1"/>
                        </a:cxn>
                      </a:cxnLst>
                      <a:rect l="l" t="t" r="r" b="b"/>
                      <a:pathLst>
                        <a:path w="362742" h="448200"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448200" fill="none">
                          <a:moveTo>
                            <a:pt x="203023" y="43566"/>
                          </a:moveTo>
                          <a:cubicBezTo>
                            <a:pt x="279226" y="85735"/>
                            <a:pt x="267125" y="394927"/>
                            <a:pt x="52056" y="448200"/>
                          </a:cubicBezTo>
                        </a:path>
                      </a:pathLst>
                    </a:cu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69" name="Group 68"/>
                    <p:cNvGrpSpPr/>
                    <p:nvPr/>
                  </p:nvGrpSpPr>
                  <p:grpSpPr>
                    <a:xfrm>
                      <a:off x="2087612" y="4704903"/>
                      <a:ext cx="1012290" cy="676688"/>
                      <a:chOff x="2087612" y="4704903"/>
                      <a:chExt cx="1012290" cy="676688"/>
                    </a:xfrm>
                  </p:grpSpPr>
                  <p:sp>
                    <p:nvSpPr>
                      <p:cNvPr id="71" name="Arc 39"/>
                      <p:cNvSpPr/>
                      <p:nvPr/>
                    </p:nvSpPr>
                    <p:spPr bwMode="auto">
                      <a:xfrm rot="9940793">
                        <a:off x="2087612" y="4705309"/>
                        <a:ext cx="1012076" cy="676282"/>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857069 w 1012076"/>
                          <a:gd name="connsiteY0" fmla="*/ 25108 h 615678"/>
                          <a:gd name="connsiteX1" fmla="*/ 1012076 w 1012076"/>
                          <a:gd name="connsiteY1" fmla="*/ 338274 h 615678"/>
                          <a:gd name="connsiteX2" fmla="*/ 665917 w 1012076"/>
                          <a:gd name="connsiteY2" fmla="*/ 365527 h 615678"/>
                          <a:gd name="connsiteX3" fmla="*/ 736440 w 1012076"/>
                          <a:gd name="connsiteY3" fmla="*/ 35228 h 615678"/>
                          <a:gd name="connsiteX4" fmla="*/ 857069 w 1012076"/>
                          <a:gd name="connsiteY4" fmla="*/ 25108 h 615678"/>
                          <a:gd name="connsiteX0" fmla="*/ 852357 w 1012076"/>
                          <a:gd name="connsiteY0" fmla="*/ 43566 h 615678"/>
                          <a:gd name="connsiteX1" fmla="*/ 0 w 1012076"/>
                          <a:gd name="connsiteY1" fmla="*/ 615678 h 615678"/>
                          <a:gd name="connsiteX0" fmla="*/ 857069 w 1012076"/>
                          <a:gd name="connsiteY0" fmla="*/ 25108 h 622487"/>
                          <a:gd name="connsiteX1" fmla="*/ 1012076 w 1012076"/>
                          <a:gd name="connsiteY1" fmla="*/ 338274 h 622487"/>
                          <a:gd name="connsiteX2" fmla="*/ 665917 w 1012076"/>
                          <a:gd name="connsiteY2" fmla="*/ 365527 h 622487"/>
                          <a:gd name="connsiteX3" fmla="*/ 736440 w 1012076"/>
                          <a:gd name="connsiteY3" fmla="*/ 35228 h 622487"/>
                          <a:gd name="connsiteX4" fmla="*/ 857069 w 1012076"/>
                          <a:gd name="connsiteY4" fmla="*/ 25108 h 622487"/>
                          <a:gd name="connsiteX0" fmla="*/ 542870 w 1012076"/>
                          <a:gd name="connsiteY0" fmla="*/ 610913 h 622487"/>
                          <a:gd name="connsiteX1" fmla="*/ 0 w 1012076"/>
                          <a:gd name="connsiteY1" fmla="*/ 615678 h 622487"/>
                          <a:gd name="connsiteX0" fmla="*/ 857069 w 1012076"/>
                          <a:gd name="connsiteY0" fmla="*/ 25108 h 645810"/>
                          <a:gd name="connsiteX1" fmla="*/ 1012076 w 1012076"/>
                          <a:gd name="connsiteY1" fmla="*/ 338274 h 645810"/>
                          <a:gd name="connsiteX2" fmla="*/ 665917 w 1012076"/>
                          <a:gd name="connsiteY2" fmla="*/ 365527 h 645810"/>
                          <a:gd name="connsiteX3" fmla="*/ 736440 w 1012076"/>
                          <a:gd name="connsiteY3" fmla="*/ 35228 h 645810"/>
                          <a:gd name="connsiteX4" fmla="*/ 857069 w 1012076"/>
                          <a:gd name="connsiteY4" fmla="*/ 25108 h 645810"/>
                          <a:gd name="connsiteX0" fmla="*/ 542870 w 1012076"/>
                          <a:gd name="connsiteY0" fmla="*/ 610913 h 645810"/>
                          <a:gd name="connsiteX1" fmla="*/ 0 w 1012076"/>
                          <a:gd name="connsiteY1" fmla="*/ 615678 h 645810"/>
                          <a:gd name="connsiteX0" fmla="*/ 857069 w 1012076"/>
                          <a:gd name="connsiteY0" fmla="*/ 25108 h 649730"/>
                          <a:gd name="connsiteX1" fmla="*/ 1012076 w 1012076"/>
                          <a:gd name="connsiteY1" fmla="*/ 338274 h 649730"/>
                          <a:gd name="connsiteX2" fmla="*/ 665917 w 1012076"/>
                          <a:gd name="connsiteY2" fmla="*/ 365527 h 649730"/>
                          <a:gd name="connsiteX3" fmla="*/ 736440 w 1012076"/>
                          <a:gd name="connsiteY3" fmla="*/ 35228 h 649730"/>
                          <a:gd name="connsiteX4" fmla="*/ 857069 w 1012076"/>
                          <a:gd name="connsiteY4" fmla="*/ 25108 h 649730"/>
                          <a:gd name="connsiteX0" fmla="*/ 561328 w 1012076"/>
                          <a:gd name="connsiteY0" fmla="*/ 615624 h 649730"/>
                          <a:gd name="connsiteX1" fmla="*/ 0 w 1012076"/>
                          <a:gd name="connsiteY1" fmla="*/ 615678 h 649730"/>
                          <a:gd name="connsiteX0" fmla="*/ 857069 w 1012076"/>
                          <a:gd name="connsiteY0" fmla="*/ 25108 h 676282"/>
                          <a:gd name="connsiteX1" fmla="*/ 1012076 w 1012076"/>
                          <a:gd name="connsiteY1" fmla="*/ 338274 h 676282"/>
                          <a:gd name="connsiteX2" fmla="*/ 665917 w 1012076"/>
                          <a:gd name="connsiteY2" fmla="*/ 365527 h 676282"/>
                          <a:gd name="connsiteX3" fmla="*/ 736440 w 1012076"/>
                          <a:gd name="connsiteY3" fmla="*/ 35228 h 676282"/>
                          <a:gd name="connsiteX4" fmla="*/ 857069 w 1012076"/>
                          <a:gd name="connsiteY4" fmla="*/ 25108 h 676282"/>
                          <a:gd name="connsiteX0" fmla="*/ 561328 w 1012076"/>
                          <a:gd name="connsiteY0" fmla="*/ 615624 h 676282"/>
                          <a:gd name="connsiteX1" fmla="*/ 0 w 1012076"/>
                          <a:gd name="connsiteY1" fmla="*/ 615678 h 676282"/>
                        </a:gdLst>
                        <a:ahLst/>
                        <a:cxnLst>
                          <a:cxn ang="0">
                            <a:pos x="connsiteX0" y="connsiteY0"/>
                          </a:cxn>
                          <a:cxn ang="0">
                            <a:pos x="connsiteX1" y="connsiteY1"/>
                          </a:cxn>
                        </a:cxnLst>
                        <a:rect l="l" t="t" r="r" b="b"/>
                        <a:pathLst>
                          <a:path w="1012076" h="676282" stroke="0" extrusionOk="0">
                            <a:moveTo>
                              <a:pt x="857069" y="25108"/>
                            </a:moveTo>
                            <a:cubicBezTo>
                              <a:pt x="931749" y="25108"/>
                              <a:pt x="1012076" y="212898"/>
                              <a:pt x="1012076" y="338274"/>
                            </a:cubicBezTo>
                            <a:cubicBezTo>
                              <a:pt x="967003" y="338274"/>
                              <a:pt x="710990" y="365527"/>
                              <a:pt x="665917" y="365527"/>
                            </a:cubicBezTo>
                            <a:cubicBezTo>
                              <a:pt x="611848" y="382167"/>
                              <a:pt x="704581" y="91965"/>
                              <a:pt x="736440" y="35228"/>
                            </a:cubicBezTo>
                            <a:cubicBezTo>
                              <a:pt x="768299" y="-21508"/>
                              <a:pt x="810706" y="1936"/>
                              <a:pt x="857069" y="25108"/>
                            </a:cubicBezTo>
                            <a:close/>
                          </a:path>
                          <a:path w="1012076" h="676282" fill="none">
                            <a:moveTo>
                              <a:pt x="561328" y="615624"/>
                            </a:moveTo>
                            <a:cubicBezTo>
                              <a:pt x="357720" y="714161"/>
                              <a:pt x="200643" y="676687"/>
                              <a:pt x="0" y="6156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2" name="Arc 39"/>
                      <p:cNvSpPr/>
                      <p:nvPr/>
                    </p:nvSpPr>
                    <p:spPr bwMode="auto">
                      <a:xfrm rot="9940793">
                        <a:off x="2087826" y="4704903"/>
                        <a:ext cx="1012076" cy="676282"/>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857069 w 1012076"/>
                          <a:gd name="connsiteY0" fmla="*/ 25108 h 615678"/>
                          <a:gd name="connsiteX1" fmla="*/ 1012076 w 1012076"/>
                          <a:gd name="connsiteY1" fmla="*/ 338274 h 615678"/>
                          <a:gd name="connsiteX2" fmla="*/ 665917 w 1012076"/>
                          <a:gd name="connsiteY2" fmla="*/ 365527 h 615678"/>
                          <a:gd name="connsiteX3" fmla="*/ 736440 w 1012076"/>
                          <a:gd name="connsiteY3" fmla="*/ 35228 h 615678"/>
                          <a:gd name="connsiteX4" fmla="*/ 857069 w 1012076"/>
                          <a:gd name="connsiteY4" fmla="*/ 25108 h 615678"/>
                          <a:gd name="connsiteX0" fmla="*/ 852357 w 1012076"/>
                          <a:gd name="connsiteY0" fmla="*/ 43566 h 615678"/>
                          <a:gd name="connsiteX1" fmla="*/ 0 w 1012076"/>
                          <a:gd name="connsiteY1" fmla="*/ 615678 h 615678"/>
                          <a:gd name="connsiteX0" fmla="*/ 857069 w 1012076"/>
                          <a:gd name="connsiteY0" fmla="*/ 25108 h 622487"/>
                          <a:gd name="connsiteX1" fmla="*/ 1012076 w 1012076"/>
                          <a:gd name="connsiteY1" fmla="*/ 338274 h 622487"/>
                          <a:gd name="connsiteX2" fmla="*/ 665917 w 1012076"/>
                          <a:gd name="connsiteY2" fmla="*/ 365527 h 622487"/>
                          <a:gd name="connsiteX3" fmla="*/ 736440 w 1012076"/>
                          <a:gd name="connsiteY3" fmla="*/ 35228 h 622487"/>
                          <a:gd name="connsiteX4" fmla="*/ 857069 w 1012076"/>
                          <a:gd name="connsiteY4" fmla="*/ 25108 h 622487"/>
                          <a:gd name="connsiteX0" fmla="*/ 542870 w 1012076"/>
                          <a:gd name="connsiteY0" fmla="*/ 610913 h 622487"/>
                          <a:gd name="connsiteX1" fmla="*/ 0 w 1012076"/>
                          <a:gd name="connsiteY1" fmla="*/ 615678 h 622487"/>
                          <a:gd name="connsiteX0" fmla="*/ 857069 w 1012076"/>
                          <a:gd name="connsiteY0" fmla="*/ 25108 h 645810"/>
                          <a:gd name="connsiteX1" fmla="*/ 1012076 w 1012076"/>
                          <a:gd name="connsiteY1" fmla="*/ 338274 h 645810"/>
                          <a:gd name="connsiteX2" fmla="*/ 665917 w 1012076"/>
                          <a:gd name="connsiteY2" fmla="*/ 365527 h 645810"/>
                          <a:gd name="connsiteX3" fmla="*/ 736440 w 1012076"/>
                          <a:gd name="connsiteY3" fmla="*/ 35228 h 645810"/>
                          <a:gd name="connsiteX4" fmla="*/ 857069 w 1012076"/>
                          <a:gd name="connsiteY4" fmla="*/ 25108 h 645810"/>
                          <a:gd name="connsiteX0" fmla="*/ 542870 w 1012076"/>
                          <a:gd name="connsiteY0" fmla="*/ 610913 h 645810"/>
                          <a:gd name="connsiteX1" fmla="*/ 0 w 1012076"/>
                          <a:gd name="connsiteY1" fmla="*/ 615678 h 645810"/>
                          <a:gd name="connsiteX0" fmla="*/ 857069 w 1012076"/>
                          <a:gd name="connsiteY0" fmla="*/ 25108 h 649730"/>
                          <a:gd name="connsiteX1" fmla="*/ 1012076 w 1012076"/>
                          <a:gd name="connsiteY1" fmla="*/ 338274 h 649730"/>
                          <a:gd name="connsiteX2" fmla="*/ 665917 w 1012076"/>
                          <a:gd name="connsiteY2" fmla="*/ 365527 h 649730"/>
                          <a:gd name="connsiteX3" fmla="*/ 736440 w 1012076"/>
                          <a:gd name="connsiteY3" fmla="*/ 35228 h 649730"/>
                          <a:gd name="connsiteX4" fmla="*/ 857069 w 1012076"/>
                          <a:gd name="connsiteY4" fmla="*/ 25108 h 649730"/>
                          <a:gd name="connsiteX0" fmla="*/ 561328 w 1012076"/>
                          <a:gd name="connsiteY0" fmla="*/ 615624 h 649730"/>
                          <a:gd name="connsiteX1" fmla="*/ 0 w 1012076"/>
                          <a:gd name="connsiteY1" fmla="*/ 615678 h 649730"/>
                          <a:gd name="connsiteX0" fmla="*/ 857069 w 1012076"/>
                          <a:gd name="connsiteY0" fmla="*/ 25108 h 676282"/>
                          <a:gd name="connsiteX1" fmla="*/ 1012076 w 1012076"/>
                          <a:gd name="connsiteY1" fmla="*/ 338274 h 676282"/>
                          <a:gd name="connsiteX2" fmla="*/ 665917 w 1012076"/>
                          <a:gd name="connsiteY2" fmla="*/ 365527 h 676282"/>
                          <a:gd name="connsiteX3" fmla="*/ 736440 w 1012076"/>
                          <a:gd name="connsiteY3" fmla="*/ 35228 h 676282"/>
                          <a:gd name="connsiteX4" fmla="*/ 857069 w 1012076"/>
                          <a:gd name="connsiteY4" fmla="*/ 25108 h 676282"/>
                          <a:gd name="connsiteX0" fmla="*/ 561328 w 1012076"/>
                          <a:gd name="connsiteY0" fmla="*/ 615624 h 676282"/>
                          <a:gd name="connsiteX1" fmla="*/ 0 w 1012076"/>
                          <a:gd name="connsiteY1" fmla="*/ 615678 h 676282"/>
                        </a:gdLst>
                        <a:ahLst/>
                        <a:cxnLst>
                          <a:cxn ang="0">
                            <a:pos x="connsiteX0" y="connsiteY0"/>
                          </a:cxn>
                          <a:cxn ang="0">
                            <a:pos x="connsiteX1" y="connsiteY1"/>
                          </a:cxn>
                        </a:cxnLst>
                        <a:rect l="l" t="t" r="r" b="b"/>
                        <a:pathLst>
                          <a:path w="1012076" h="676282" stroke="0" extrusionOk="0">
                            <a:moveTo>
                              <a:pt x="857069" y="25108"/>
                            </a:moveTo>
                            <a:cubicBezTo>
                              <a:pt x="931749" y="25108"/>
                              <a:pt x="1012076" y="212898"/>
                              <a:pt x="1012076" y="338274"/>
                            </a:cubicBezTo>
                            <a:cubicBezTo>
                              <a:pt x="967003" y="338274"/>
                              <a:pt x="710990" y="365527"/>
                              <a:pt x="665917" y="365527"/>
                            </a:cubicBezTo>
                            <a:cubicBezTo>
                              <a:pt x="611848" y="382167"/>
                              <a:pt x="704581" y="91965"/>
                              <a:pt x="736440" y="35228"/>
                            </a:cubicBezTo>
                            <a:cubicBezTo>
                              <a:pt x="768299" y="-21508"/>
                              <a:pt x="810706" y="1936"/>
                              <a:pt x="857069" y="25108"/>
                            </a:cubicBezTo>
                            <a:close/>
                          </a:path>
                          <a:path w="1012076" h="676282" fill="none">
                            <a:moveTo>
                              <a:pt x="561328" y="615624"/>
                            </a:moveTo>
                            <a:cubicBezTo>
                              <a:pt x="357720" y="714161"/>
                              <a:pt x="200643" y="676687"/>
                              <a:pt x="0" y="615678"/>
                            </a:cubicBezTo>
                          </a:path>
                        </a:pathLst>
                      </a:custGeom>
                      <a:noFill/>
                      <a:ln w="508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70" name="Rounded Rectangle 119"/>
                    <p:cNvSpPr/>
                    <p:nvPr/>
                  </p:nvSpPr>
                  <p:spPr bwMode="auto">
                    <a:xfrm rot="20678719">
                      <a:off x="2238127" y="4747656"/>
                      <a:ext cx="330006" cy="523674"/>
                    </a:xfrm>
                    <a:custGeom>
                      <a:avLst/>
                      <a:gdLst>
                        <a:gd name="connsiteX0" fmla="*/ 0 w 289933"/>
                        <a:gd name="connsiteY0" fmla="*/ 48323 h 523674"/>
                        <a:gd name="connsiteX1" fmla="*/ 48323 w 289933"/>
                        <a:gd name="connsiteY1" fmla="*/ 0 h 523674"/>
                        <a:gd name="connsiteX2" fmla="*/ 241610 w 289933"/>
                        <a:gd name="connsiteY2" fmla="*/ 0 h 523674"/>
                        <a:gd name="connsiteX3" fmla="*/ 289933 w 289933"/>
                        <a:gd name="connsiteY3" fmla="*/ 48323 h 523674"/>
                        <a:gd name="connsiteX4" fmla="*/ 289933 w 289933"/>
                        <a:gd name="connsiteY4" fmla="*/ 475351 h 523674"/>
                        <a:gd name="connsiteX5" fmla="*/ 241610 w 289933"/>
                        <a:gd name="connsiteY5" fmla="*/ 523674 h 523674"/>
                        <a:gd name="connsiteX6" fmla="*/ 48323 w 289933"/>
                        <a:gd name="connsiteY6" fmla="*/ 523674 h 523674"/>
                        <a:gd name="connsiteX7" fmla="*/ 0 w 289933"/>
                        <a:gd name="connsiteY7" fmla="*/ 475351 h 523674"/>
                        <a:gd name="connsiteX8" fmla="*/ 0 w 289933"/>
                        <a:gd name="connsiteY8" fmla="*/ 48323 h 523674"/>
                        <a:gd name="connsiteX0" fmla="*/ 0 w 320820"/>
                        <a:gd name="connsiteY0" fmla="*/ 48323 h 523674"/>
                        <a:gd name="connsiteX1" fmla="*/ 48323 w 320820"/>
                        <a:gd name="connsiteY1" fmla="*/ 0 h 523674"/>
                        <a:gd name="connsiteX2" fmla="*/ 241610 w 320820"/>
                        <a:gd name="connsiteY2" fmla="*/ 0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0820"/>
                        <a:gd name="connsiteY0" fmla="*/ 48323 h 523674"/>
                        <a:gd name="connsiteX1" fmla="*/ 48323 w 320820"/>
                        <a:gd name="connsiteY1" fmla="*/ 0 h 523674"/>
                        <a:gd name="connsiteX2" fmla="*/ 255387 w 320820"/>
                        <a:gd name="connsiteY2" fmla="*/ 3783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5413"/>
                        <a:gd name="connsiteY0" fmla="*/ 48323 h 523674"/>
                        <a:gd name="connsiteX1" fmla="*/ 48323 w 325413"/>
                        <a:gd name="connsiteY1" fmla="*/ 0 h 523674"/>
                        <a:gd name="connsiteX2" fmla="*/ 255387 w 325413"/>
                        <a:gd name="connsiteY2" fmla="*/ 3783 h 523674"/>
                        <a:gd name="connsiteX3" fmla="*/ 325413 w 325413"/>
                        <a:gd name="connsiteY3" fmla="*/ 63005 h 523674"/>
                        <a:gd name="connsiteX4" fmla="*/ 289933 w 325413"/>
                        <a:gd name="connsiteY4" fmla="*/ 475351 h 523674"/>
                        <a:gd name="connsiteX5" fmla="*/ 241610 w 325413"/>
                        <a:gd name="connsiteY5" fmla="*/ 523674 h 523674"/>
                        <a:gd name="connsiteX6" fmla="*/ 48323 w 325413"/>
                        <a:gd name="connsiteY6" fmla="*/ 523674 h 523674"/>
                        <a:gd name="connsiteX7" fmla="*/ 0 w 325413"/>
                        <a:gd name="connsiteY7" fmla="*/ 475351 h 523674"/>
                        <a:gd name="connsiteX8" fmla="*/ 0 w 325413"/>
                        <a:gd name="connsiteY8" fmla="*/ 48323 h 523674"/>
                        <a:gd name="connsiteX0" fmla="*/ 0 w 330006"/>
                        <a:gd name="connsiteY0" fmla="*/ 48323 h 523674"/>
                        <a:gd name="connsiteX1" fmla="*/ 48323 w 330006"/>
                        <a:gd name="connsiteY1" fmla="*/ 0 h 523674"/>
                        <a:gd name="connsiteX2" fmla="*/ 255387 w 330006"/>
                        <a:gd name="connsiteY2" fmla="*/ 3783 h 523674"/>
                        <a:gd name="connsiteX3" fmla="*/ 330006 w 330006"/>
                        <a:gd name="connsiteY3" fmla="*/ 64266 h 523674"/>
                        <a:gd name="connsiteX4" fmla="*/ 289933 w 330006"/>
                        <a:gd name="connsiteY4" fmla="*/ 475351 h 523674"/>
                        <a:gd name="connsiteX5" fmla="*/ 241610 w 330006"/>
                        <a:gd name="connsiteY5" fmla="*/ 523674 h 523674"/>
                        <a:gd name="connsiteX6" fmla="*/ 48323 w 330006"/>
                        <a:gd name="connsiteY6" fmla="*/ 523674 h 523674"/>
                        <a:gd name="connsiteX7" fmla="*/ 0 w 330006"/>
                        <a:gd name="connsiteY7" fmla="*/ 475351 h 523674"/>
                        <a:gd name="connsiteX8" fmla="*/ 0 w 330006"/>
                        <a:gd name="connsiteY8" fmla="*/ 48323 h 52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06" h="523674">
                          <a:moveTo>
                            <a:pt x="0" y="48323"/>
                          </a:moveTo>
                          <a:cubicBezTo>
                            <a:pt x="0" y="21635"/>
                            <a:pt x="21635" y="0"/>
                            <a:pt x="48323" y="0"/>
                          </a:cubicBezTo>
                          <a:lnTo>
                            <a:pt x="255387" y="3783"/>
                          </a:lnTo>
                          <a:cubicBezTo>
                            <a:pt x="282075" y="3783"/>
                            <a:pt x="330006" y="37578"/>
                            <a:pt x="330006" y="64266"/>
                          </a:cubicBezTo>
                          <a:cubicBezTo>
                            <a:pt x="330006" y="206609"/>
                            <a:pt x="289933" y="333008"/>
                            <a:pt x="289933" y="475351"/>
                          </a:cubicBezTo>
                          <a:cubicBezTo>
                            <a:pt x="289933" y="502039"/>
                            <a:pt x="268298" y="523674"/>
                            <a:pt x="241610" y="523674"/>
                          </a:cubicBezTo>
                          <a:lnTo>
                            <a:pt x="48323" y="523674"/>
                          </a:lnTo>
                          <a:cubicBezTo>
                            <a:pt x="21635" y="523674"/>
                            <a:pt x="0" y="502039"/>
                            <a:pt x="0" y="475351"/>
                          </a:cubicBezTo>
                          <a:lnTo>
                            <a:pt x="0" y="4832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67" name="Oval 66"/>
                  <p:cNvSpPr/>
                  <p:nvPr/>
                </p:nvSpPr>
                <p:spPr bwMode="auto">
                  <a:xfrm>
                    <a:off x="2192288" y="4541603"/>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62" name="Arc 39"/>
                <p:cNvSpPr/>
                <p:nvPr/>
              </p:nvSpPr>
              <p:spPr bwMode="auto">
                <a:xfrm rot="9940793">
                  <a:off x="2339492" y="5188478"/>
                  <a:ext cx="362742" cy="605290"/>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Lst>
                  <a:ahLst/>
                  <a:cxnLst>
                    <a:cxn ang="0">
                      <a:pos x="connsiteX0" y="connsiteY0"/>
                    </a:cxn>
                    <a:cxn ang="0">
                      <a:pos x="connsiteX1" y="connsiteY1"/>
                    </a:cxn>
                  </a:cxnLst>
                  <a:rect l="l" t="t" r="r" b="b"/>
                  <a:pathLst>
                    <a:path w="362742" h="653061"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53061" fill="none">
                      <a:moveTo>
                        <a:pt x="213334" y="37294"/>
                      </a:moveTo>
                      <a:cubicBezTo>
                        <a:pt x="208491" y="117758"/>
                        <a:pt x="66598" y="511781"/>
                        <a:pt x="128891" y="653061"/>
                      </a:cubicBezTo>
                    </a:path>
                  </a:pathLst>
                </a:custGeom>
                <a:noFill/>
                <a:ln w="571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63" name="Group 62"/>
                <p:cNvGrpSpPr/>
                <p:nvPr/>
              </p:nvGrpSpPr>
              <p:grpSpPr>
                <a:xfrm>
                  <a:off x="2076635" y="5215626"/>
                  <a:ext cx="411608" cy="591435"/>
                  <a:chOff x="2076635" y="5215626"/>
                  <a:chExt cx="411608" cy="591435"/>
                </a:xfrm>
              </p:grpSpPr>
              <p:sp>
                <p:nvSpPr>
                  <p:cNvPr id="64" name="Arc 39"/>
                  <p:cNvSpPr/>
                  <p:nvPr/>
                </p:nvSpPr>
                <p:spPr bwMode="auto">
                  <a:xfrm rot="9940793">
                    <a:off x="2076635" y="5215626"/>
                    <a:ext cx="411608" cy="591435"/>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892 w 363104"/>
                      <a:gd name="connsiteY0" fmla="*/ 14811 h 648992"/>
                      <a:gd name="connsiteX1" fmla="*/ 363104 w 363104"/>
                      <a:gd name="connsiteY1" fmla="*/ 314625 h 648992"/>
                      <a:gd name="connsiteX2" fmla="*/ 16945 w 363104"/>
                      <a:gd name="connsiteY2" fmla="*/ 341878 h 648992"/>
                      <a:gd name="connsiteX3" fmla="*/ 87468 w 363104"/>
                      <a:gd name="connsiteY3" fmla="*/ 11579 h 648992"/>
                      <a:gd name="connsiteX4" fmla="*/ 221892 w 363104"/>
                      <a:gd name="connsiteY4" fmla="*/ 14811 h 648992"/>
                      <a:gd name="connsiteX0" fmla="*/ 213696 w 363104"/>
                      <a:gd name="connsiteY0" fmla="*/ 37294 h 648992"/>
                      <a:gd name="connsiteX1" fmla="*/ 7411 w 363104"/>
                      <a:gd name="connsiteY1" fmla="*/ 648992 h 648992"/>
                      <a:gd name="connsiteX0" fmla="*/ 221892 w 363104"/>
                      <a:gd name="connsiteY0" fmla="*/ 14811 h 648992"/>
                      <a:gd name="connsiteX1" fmla="*/ 363104 w 363104"/>
                      <a:gd name="connsiteY1" fmla="*/ 314625 h 648992"/>
                      <a:gd name="connsiteX2" fmla="*/ 56119 w 363104"/>
                      <a:gd name="connsiteY2" fmla="*/ 361708 h 648992"/>
                      <a:gd name="connsiteX3" fmla="*/ 87468 w 363104"/>
                      <a:gd name="connsiteY3" fmla="*/ 11579 h 648992"/>
                      <a:gd name="connsiteX4" fmla="*/ 221892 w 363104"/>
                      <a:gd name="connsiteY4" fmla="*/ 14811 h 648992"/>
                      <a:gd name="connsiteX0" fmla="*/ 213696 w 363104"/>
                      <a:gd name="connsiteY0" fmla="*/ 37294 h 648992"/>
                      <a:gd name="connsiteX1" fmla="*/ 7411 w 363104"/>
                      <a:gd name="connsiteY1" fmla="*/ 648992 h 648992"/>
                      <a:gd name="connsiteX0" fmla="*/ 214481 w 355693"/>
                      <a:gd name="connsiteY0" fmla="*/ 14811 h 648992"/>
                      <a:gd name="connsiteX1" fmla="*/ 355693 w 355693"/>
                      <a:gd name="connsiteY1" fmla="*/ 314625 h 648992"/>
                      <a:gd name="connsiteX2" fmla="*/ 48708 w 355693"/>
                      <a:gd name="connsiteY2" fmla="*/ 361708 h 648992"/>
                      <a:gd name="connsiteX3" fmla="*/ 80057 w 355693"/>
                      <a:gd name="connsiteY3" fmla="*/ 11579 h 648992"/>
                      <a:gd name="connsiteX4" fmla="*/ 214481 w 355693"/>
                      <a:gd name="connsiteY4" fmla="*/ 14811 h 648992"/>
                      <a:gd name="connsiteX0" fmla="*/ 206285 w 355693"/>
                      <a:gd name="connsiteY0" fmla="*/ 37294 h 648992"/>
                      <a:gd name="connsiteX1" fmla="*/ 0 w 355693"/>
                      <a:gd name="connsiteY1" fmla="*/ 648992 h 648992"/>
                      <a:gd name="connsiteX0" fmla="*/ 257731 w 398943"/>
                      <a:gd name="connsiteY0" fmla="*/ 14811 h 635494"/>
                      <a:gd name="connsiteX1" fmla="*/ 398943 w 398943"/>
                      <a:gd name="connsiteY1" fmla="*/ 314625 h 635494"/>
                      <a:gd name="connsiteX2" fmla="*/ 91958 w 398943"/>
                      <a:gd name="connsiteY2" fmla="*/ 361708 h 635494"/>
                      <a:gd name="connsiteX3" fmla="*/ 123307 w 398943"/>
                      <a:gd name="connsiteY3" fmla="*/ 11579 h 635494"/>
                      <a:gd name="connsiteX4" fmla="*/ 257731 w 398943"/>
                      <a:gd name="connsiteY4" fmla="*/ 14811 h 635494"/>
                      <a:gd name="connsiteX0" fmla="*/ 249535 w 398943"/>
                      <a:gd name="connsiteY0" fmla="*/ 37294 h 635494"/>
                      <a:gd name="connsiteX1" fmla="*/ 0 w 398943"/>
                      <a:gd name="connsiteY1" fmla="*/ 635494 h 635494"/>
                      <a:gd name="connsiteX0" fmla="*/ 257731 w 398943"/>
                      <a:gd name="connsiteY0" fmla="*/ 14811 h 635494"/>
                      <a:gd name="connsiteX1" fmla="*/ 398943 w 398943"/>
                      <a:gd name="connsiteY1" fmla="*/ 314625 h 635494"/>
                      <a:gd name="connsiteX2" fmla="*/ 91958 w 398943"/>
                      <a:gd name="connsiteY2" fmla="*/ 361708 h 635494"/>
                      <a:gd name="connsiteX3" fmla="*/ 123307 w 398943"/>
                      <a:gd name="connsiteY3" fmla="*/ 11579 h 635494"/>
                      <a:gd name="connsiteX4" fmla="*/ 257731 w 398943"/>
                      <a:gd name="connsiteY4" fmla="*/ 14811 h 635494"/>
                      <a:gd name="connsiteX0" fmla="*/ 249535 w 398943"/>
                      <a:gd name="connsiteY0" fmla="*/ 37294 h 635494"/>
                      <a:gd name="connsiteX1" fmla="*/ 0 w 398943"/>
                      <a:gd name="connsiteY1" fmla="*/ 635494 h 635494"/>
                      <a:gd name="connsiteX0" fmla="*/ 270396 w 411608"/>
                      <a:gd name="connsiteY0" fmla="*/ 14811 h 627345"/>
                      <a:gd name="connsiteX1" fmla="*/ 411608 w 411608"/>
                      <a:gd name="connsiteY1" fmla="*/ 314625 h 627345"/>
                      <a:gd name="connsiteX2" fmla="*/ 104623 w 411608"/>
                      <a:gd name="connsiteY2" fmla="*/ 361708 h 627345"/>
                      <a:gd name="connsiteX3" fmla="*/ 135972 w 411608"/>
                      <a:gd name="connsiteY3" fmla="*/ 11579 h 627345"/>
                      <a:gd name="connsiteX4" fmla="*/ 270396 w 411608"/>
                      <a:gd name="connsiteY4" fmla="*/ 14811 h 627345"/>
                      <a:gd name="connsiteX0" fmla="*/ 262200 w 411608"/>
                      <a:gd name="connsiteY0" fmla="*/ 37294 h 627345"/>
                      <a:gd name="connsiteX1" fmla="*/ 0 w 411608"/>
                      <a:gd name="connsiteY1" fmla="*/ 627345 h 627345"/>
                      <a:gd name="connsiteX0" fmla="*/ 270396 w 411608"/>
                      <a:gd name="connsiteY0" fmla="*/ 14811 h 627345"/>
                      <a:gd name="connsiteX1" fmla="*/ 411608 w 411608"/>
                      <a:gd name="connsiteY1" fmla="*/ 314625 h 627345"/>
                      <a:gd name="connsiteX2" fmla="*/ 104623 w 411608"/>
                      <a:gd name="connsiteY2" fmla="*/ 361708 h 627345"/>
                      <a:gd name="connsiteX3" fmla="*/ 135972 w 411608"/>
                      <a:gd name="connsiteY3" fmla="*/ 11579 h 627345"/>
                      <a:gd name="connsiteX4" fmla="*/ 270396 w 411608"/>
                      <a:gd name="connsiteY4" fmla="*/ 14811 h 627345"/>
                      <a:gd name="connsiteX0" fmla="*/ 262200 w 411608"/>
                      <a:gd name="connsiteY0" fmla="*/ 37294 h 627345"/>
                      <a:gd name="connsiteX1" fmla="*/ 0 w 411608"/>
                      <a:gd name="connsiteY1" fmla="*/ 627345 h 627345"/>
                      <a:gd name="connsiteX0" fmla="*/ 270396 w 411608"/>
                      <a:gd name="connsiteY0" fmla="*/ 14811 h 627345"/>
                      <a:gd name="connsiteX1" fmla="*/ 411608 w 411608"/>
                      <a:gd name="connsiteY1" fmla="*/ 314625 h 627345"/>
                      <a:gd name="connsiteX2" fmla="*/ 104623 w 411608"/>
                      <a:gd name="connsiteY2" fmla="*/ 361708 h 627345"/>
                      <a:gd name="connsiteX3" fmla="*/ 135972 w 411608"/>
                      <a:gd name="connsiteY3" fmla="*/ 11579 h 627345"/>
                      <a:gd name="connsiteX4" fmla="*/ 270396 w 411608"/>
                      <a:gd name="connsiteY4" fmla="*/ 14811 h 627345"/>
                      <a:gd name="connsiteX0" fmla="*/ 262200 w 411608"/>
                      <a:gd name="connsiteY0" fmla="*/ 37294 h 627345"/>
                      <a:gd name="connsiteX1" fmla="*/ 0 w 411608"/>
                      <a:gd name="connsiteY1" fmla="*/ 627345 h 627345"/>
                    </a:gdLst>
                    <a:ahLst/>
                    <a:cxnLst>
                      <a:cxn ang="0">
                        <a:pos x="connsiteX0" y="connsiteY0"/>
                      </a:cxn>
                      <a:cxn ang="0">
                        <a:pos x="connsiteX1" y="connsiteY1"/>
                      </a:cxn>
                    </a:cxnLst>
                    <a:rect l="l" t="t" r="r" b="b"/>
                    <a:pathLst>
                      <a:path w="411608" h="627345" stroke="0" extrusionOk="0">
                        <a:moveTo>
                          <a:pt x="270396" y="14811"/>
                        </a:moveTo>
                        <a:cubicBezTo>
                          <a:pt x="173798" y="-36284"/>
                          <a:pt x="411608" y="189249"/>
                          <a:pt x="411608" y="314625"/>
                        </a:cubicBezTo>
                        <a:cubicBezTo>
                          <a:pt x="366535" y="314625"/>
                          <a:pt x="149696" y="361708"/>
                          <a:pt x="104623" y="361708"/>
                        </a:cubicBezTo>
                        <a:cubicBezTo>
                          <a:pt x="50554" y="378348"/>
                          <a:pt x="104113" y="68316"/>
                          <a:pt x="135972" y="11579"/>
                        </a:cubicBezTo>
                        <a:cubicBezTo>
                          <a:pt x="167831" y="-45157"/>
                          <a:pt x="193308" y="131253"/>
                          <a:pt x="270396" y="14811"/>
                        </a:cubicBezTo>
                        <a:close/>
                      </a:path>
                      <a:path w="411608" h="627345" fill="none">
                        <a:moveTo>
                          <a:pt x="262200" y="37294"/>
                        </a:moveTo>
                        <a:cubicBezTo>
                          <a:pt x="257357" y="117758"/>
                          <a:pt x="165339" y="470443"/>
                          <a:pt x="0" y="627345"/>
                        </a:cubicBezTo>
                      </a:path>
                    </a:pathLst>
                  </a:custGeom>
                  <a:noFill/>
                  <a:ln w="571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5" name="Isosceles Triangle 52"/>
                  <p:cNvSpPr/>
                  <p:nvPr/>
                </p:nvSpPr>
                <p:spPr bwMode="auto">
                  <a:xfrm>
                    <a:off x="2198340" y="5464092"/>
                    <a:ext cx="115958" cy="74294"/>
                  </a:xfrm>
                  <a:custGeom>
                    <a:avLst/>
                    <a:gdLst>
                      <a:gd name="connsiteX0" fmla="*/ 0 w 68333"/>
                      <a:gd name="connsiteY0" fmla="*/ 45719 h 45719"/>
                      <a:gd name="connsiteX1" fmla="*/ 34167 w 68333"/>
                      <a:gd name="connsiteY1" fmla="*/ 0 h 45719"/>
                      <a:gd name="connsiteX2" fmla="*/ 68333 w 68333"/>
                      <a:gd name="connsiteY2" fmla="*/ 45719 h 45719"/>
                      <a:gd name="connsiteX3" fmla="*/ 0 w 68333"/>
                      <a:gd name="connsiteY3" fmla="*/ 45719 h 45719"/>
                      <a:gd name="connsiteX0" fmla="*/ 13458 w 81791"/>
                      <a:gd name="connsiteY0" fmla="*/ 77469 h 77469"/>
                      <a:gd name="connsiteX1" fmla="*/ 0 w 81791"/>
                      <a:gd name="connsiteY1" fmla="*/ 0 h 77469"/>
                      <a:gd name="connsiteX2" fmla="*/ 81791 w 81791"/>
                      <a:gd name="connsiteY2" fmla="*/ 77469 h 77469"/>
                      <a:gd name="connsiteX3" fmla="*/ 13458 w 81791"/>
                      <a:gd name="connsiteY3" fmla="*/ 77469 h 77469"/>
                      <a:gd name="connsiteX0" fmla="*/ 0 w 96908"/>
                      <a:gd name="connsiteY0" fmla="*/ 74294 h 77469"/>
                      <a:gd name="connsiteX1" fmla="*/ 15117 w 96908"/>
                      <a:gd name="connsiteY1" fmla="*/ 0 h 77469"/>
                      <a:gd name="connsiteX2" fmla="*/ 96908 w 96908"/>
                      <a:gd name="connsiteY2" fmla="*/ 77469 h 77469"/>
                      <a:gd name="connsiteX3" fmla="*/ 0 w 96908"/>
                      <a:gd name="connsiteY3" fmla="*/ 74294 h 77469"/>
                      <a:gd name="connsiteX0" fmla="*/ 0 w 115958"/>
                      <a:gd name="connsiteY0" fmla="*/ 74294 h 74294"/>
                      <a:gd name="connsiteX1" fmla="*/ 15117 w 115958"/>
                      <a:gd name="connsiteY1" fmla="*/ 0 h 74294"/>
                      <a:gd name="connsiteX2" fmla="*/ 115958 w 115958"/>
                      <a:gd name="connsiteY2" fmla="*/ 61594 h 74294"/>
                      <a:gd name="connsiteX3" fmla="*/ 0 w 115958"/>
                      <a:gd name="connsiteY3" fmla="*/ 74294 h 74294"/>
                    </a:gdLst>
                    <a:ahLst/>
                    <a:cxnLst>
                      <a:cxn ang="0">
                        <a:pos x="connsiteX0" y="connsiteY0"/>
                      </a:cxn>
                      <a:cxn ang="0">
                        <a:pos x="connsiteX1" y="connsiteY1"/>
                      </a:cxn>
                      <a:cxn ang="0">
                        <a:pos x="connsiteX2" y="connsiteY2"/>
                      </a:cxn>
                      <a:cxn ang="0">
                        <a:pos x="connsiteX3" y="connsiteY3"/>
                      </a:cxn>
                    </a:cxnLst>
                    <a:rect l="l" t="t" r="r" b="b"/>
                    <a:pathLst>
                      <a:path w="115958" h="74294">
                        <a:moveTo>
                          <a:pt x="0" y="74294"/>
                        </a:moveTo>
                        <a:lnTo>
                          <a:pt x="15117" y="0"/>
                        </a:lnTo>
                        <a:lnTo>
                          <a:pt x="115958" y="61594"/>
                        </a:lnTo>
                        <a:lnTo>
                          <a:pt x="0" y="74294"/>
                        </a:lnTo>
                        <a:close/>
                      </a:path>
                    </a:pathLst>
                  </a:custGeom>
                  <a:solidFill>
                    <a:schemeClr val="bg1"/>
                  </a:solidFill>
                  <a:ln cap="rnd">
                    <a:solidFill>
                      <a:schemeClr val="bg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grpSp>
            <p:nvGrpSpPr>
              <p:cNvPr id="48" name="Group 47"/>
              <p:cNvGrpSpPr/>
              <p:nvPr/>
            </p:nvGrpSpPr>
            <p:grpSpPr>
              <a:xfrm>
                <a:off x="2427825" y="4391287"/>
                <a:ext cx="828027" cy="1408604"/>
                <a:chOff x="2427825" y="4391287"/>
                <a:chExt cx="828027" cy="1408604"/>
              </a:xfrm>
            </p:grpSpPr>
            <p:grpSp>
              <p:nvGrpSpPr>
                <p:cNvPr id="49" name="Group 48"/>
                <p:cNvGrpSpPr/>
                <p:nvPr/>
              </p:nvGrpSpPr>
              <p:grpSpPr>
                <a:xfrm>
                  <a:off x="2427825" y="4391287"/>
                  <a:ext cx="828027" cy="848817"/>
                  <a:chOff x="2427825" y="4391287"/>
                  <a:chExt cx="828027" cy="848817"/>
                </a:xfrm>
              </p:grpSpPr>
              <p:grpSp>
                <p:nvGrpSpPr>
                  <p:cNvPr id="52" name="Group 51"/>
                  <p:cNvGrpSpPr/>
                  <p:nvPr/>
                </p:nvGrpSpPr>
                <p:grpSpPr>
                  <a:xfrm>
                    <a:off x="2646134" y="4391287"/>
                    <a:ext cx="609718" cy="837202"/>
                    <a:chOff x="2646134" y="4391287"/>
                    <a:chExt cx="609718" cy="837202"/>
                  </a:xfrm>
                </p:grpSpPr>
                <p:grpSp>
                  <p:nvGrpSpPr>
                    <p:cNvPr id="54" name="Group 53"/>
                    <p:cNvGrpSpPr/>
                    <p:nvPr/>
                  </p:nvGrpSpPr>
                  <p:grpSpPr>
                    <a:xfrm>
                      <a:off x="2889311" y="4664873"/>
                      <a:ext cx="366541" cy="371005"/>
                      <a:chOff x="2889311" y="4664873"/>
                      <a:chExt cx="366541" cy="371005"/>
                    </a:xfrm>
                  </p:grpSpPr>
                  <p:sp>
                    <p:nvSpPr>
                      <p:cNvPr id="59" name="Arc 39"/>
                      <p:cNvSpPr/>
                      <p:nvPr/>
                    </p:nvSpPr>
                    <p:spPr bwMode="auto">
                      <a:xfrm rot="3408672">
                        <a:off x="2891374" y="4663137"/>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0" name="Arc 39"/>
                      <p:cNvSpPr/>
                      <p:nvPr/>
                    </p:nvSpPr>
                    <p:spPr bwMode="auto">
                      <a:xfrm rot="3408672">
                        <a:off x="2891047" y="4671400"/>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55" name="Group 54"/>
                    <p:cNvGrpSpPr/>
                    <p:nvPr/>
                  </p:nvGrpSpPr>
                  <p:grpSpPr>
                    <a:xfrm>
                      <a:off x="2650055" y="4695551"/>
                      <a:ext cx="355323" cy="532938"/>
                      <a:chOff x="2652436" y="4695551"/>
                      <a:chExt cx="355323" cy="532938"/>
                    </a:xfrm>
                  </p:grpSpPr>
                  <p:sp>
                    <p:nvSpPr>
                      <p:cNvPr id="57" name="Rounded Rectangle 56"/>
                      <p:cNvSpPr/>
                      <p:nvPr/>
                    </p:nvSpPr>
                    <p:spPr bwMode="auto">
                      <a:xfrm rot="21302136">
                        <a:off x="2652436" y="4695551"/>
                        <a:ext cx="341671" cy="496929"/>
                      </a:xfrm>
                      <a:prstGeom prst="roundRect">
                        <a:avLst/>
                      </a:prstGeom>
                      <a:solidFill>
                        <a:schemeClr val="bg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8" name="Rounded Rectangle 57"/>
                      <p:cNvSpPr/>
                      <p:nvPr/>
                    </p:nvSpPr>
                    <p:spPr bwMode="auto">
                      <a:xfrm rot="21302136">
                        <a:off x="2666088" y="4704815"/>
                        <a:ext cx="341671" cy="523674"/>
                      </a:xfrm>
                      <a:prstGeom prst="roundRect">
                        <a:avLst/>
                      </a:prstGeom>
                      <a:solidFill>
                        <a:srgbClr val="424B5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6" name="Oval 55"/>
                    <p:cNvSpPr/>
                    <p:nvPr/>
                  </p:nvSpPr>
                  <p:spPr bwMode="auto">
                    <a:xfrm>
                      <a:off x="2646134" y="4391287"/>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3" name="Arc 39"/>
                  <p:cNvSpPr/>
                  <p:nvPr/>
                </p:nvSpPr>
                <p:spPr bwMode="auto">
                  <a:xfrm rot="9940793">
                    <a:off x="2427825" y="4810016"/>
                    <a:ext cx="382171" cy="43008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67642"/>
                      <a:gd name="connsiteX1" fmla="*/ 362742 w 362742"/>
                      <a:gd name="connsiteY1" fmla="*/ 338274 h 467642"/>
                      <a:gd name="connsiteX2" fmla="*/ 16583 w 362742"/>
                      <a:gd name="connsiteY2" fmla="*/ 365527 h 467642"/>
                      <a:gd name="connsiteX3" fmla="*/ 87106 w 362742"/>
                      <a:gd name="connsiteY3" fmla="*/ 35228 h 467642"/>
                      <a:gd name="connsiteX4" fmla="*/ 207735 w 362742"/>
                      <a:gd name="connsiteY4" fmla="*/ 25108 h 467642"/>
                      <a:gd name="connsiteX0" fmla="*/ 203023 w 362742"/>
                      <a:gd name="connsiteY0" fmla="*/ 43566 h 467642"/>
                      <a:gd name="connsiteX1" fmla="*/ 12686 w 362742"/>
                      <a:gd name="connsiteY1" fmla="*/ 467642 h 467642"/>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03023 w 382170"/>
                      <a:gd name="connsiteY0" fmla="*/ 22607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55307 w 382170"/>
                      <a:gd name="connsiteY0" fmla="*/ 77733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330906 w 382170"/>
                      <a:gd name="connsiteY0" fmla="*/ 89657 h 446683"/>
                      <a:gd name="connsiteX1" fmla="*/ 12686 w 382170"/>
                      <a:gd name="connsiteY1" fmla="*/ 446683 h 446683"/>
                      <a:gd name="connsiteX0" fmla="*/ 368685 w 407923"/>
                      <a:gd name="connsiteY0" fmla="*/ 109932 h 395091"/>
                      <a:gd name="connsiteX1" fmla="*/ 388495 w 407923"/>
                      <a:gd name="connsiteY1" fmla="*/ 317315 h 395091"/>
                      <a:gd name="connsiteX2" fmla="*/ 42336 w 407923"/>
                      <a:gd name="connsiteY2" fmla="*/ 344568 h 395091"/>
                      <a:gd name="connsiteX3" fmla="*/ 112859 w 407923"/>
                      <a:gd name="connsiteY3" fmla="*/ 14269 h 395091"/>
                      <a:gd name="connsiteX4" fmla="*/ 368685 w 407923"/>
                      <a:gd name="connsiteY4" fmla="*/ 109932 h 395091"/>
                      <a:gd name="connsiteX0" fmla="*/ 356659 w 407923"/>
                      <a:gd name="connsiteY0" fmla="*/ 89657 h 395091"/>
                      <a:gd name="connsiteX1" fmla="*/ 0 w 407923"/>
                      <a:gd name="connsiteY1" fmla="*/ 395091 h 395091"/>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4632 w 395896"/>
                      <a:gd name="connsiteY0" fmla="*/ 89657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29728 w 382170"/>
                      <a:gd name="connsiteY0" fmla="*/ 94272 h 435929"/>
                      <a:gd name="connsiteX1" fmla="*/ 57211 w 382170"/>
                      <a:gd name="connsiteY1" fmla="*/ 435929 h 435929"/>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67039 w 382170"/>
                      <a:gd name="connsiteY0" fmla="*/ 140661 h 435929"/>
                      <a:gd name="connsiteX1" fmla="*/ 57211 w 382170"/>
                      <a:gd name="connsiteY1" fmla="*/ 435929 h 43592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72782 w 382170"/>
                      <a:gd name="connsiteY0" fmla="*/ 147043 h 421399"/>
                      <a:gd name="connsiteX1" fmla="*/ 38802 w 382170"/>
                      <a:gd name="connsiteY1" fmla="*/ 421399 h 421399"/>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Lst>
                    <a:ahLst/>
                    <a:cxnLst>
                      <a:cxn ang="0">
                        <a:pos x="connsiteX0" y="connsiteY0"/>
                      </a:cxn>
                      <a:cxn ang="0">
                        <a:pos x="connsiteX1" y="connsiteY1"/>
                      </a:cxn>
                    </a:cxnLst>
                    <a:rect l="l" t="t" r="r" b="b"/>
                    <a:pathLst>
                      <a:path w="382170" h="430088" stroke="0" extrusionOk="0">
                        <a:moveTo>
                          <a:pt x="342932" y="109932"/>
                        </a:moveTo>
                        <a:cubicBezTo>
                          <a:pt x="417612" y="109932"/>
                          <a:pt x="362742" y="191939"/>
                          <a:pt x="362742" y="317315"/>
                        </a:cubicBezTo>
                        <a:cubicBezTo>
                          <a:pt x="317669" y="317315"/>
                          <a:pt x="61656" y="344568"/>
                          <a:pt x="16583" y="344568"/>
                        </a:cubicBezTo>
                        <a:cubicBezTo>
                          <a:pt x="-37486" y="361208"/>
                          <a:pt x="55247" y="71006"/>
                          <a:pt x="87106" y="14269"/>
                        </a:cubicBezTo>
                        <a:cubicBezTo>
                          <a:pt x="118965" y="-42467"/>
                          <a:pt x="296569" y="86760"/>
                          <a:pt x="342932" y="109932"/>
                        </a:cubicBezTo>
                        <a:close/>
                      </a:path>
                      <a:path w="382170" h="430088" fill="none">
                        <a:moveTo>
                          <a:pt x="372782" y="147043"/>
                        </a:moveTo>
                        <a:cubicBezTo>
                          <a:pt x="300438" y="212732"/>
                          <a:pt x="216360" y="245502"/>
                          <a:pt x="43957" y="430088"/>
                        </a:cubicBezTo>
                      </a:path>
                    </a:pathLst>
                  </a:custGeom>
                  <a:noFill/>
                  <a:ln w="508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0" name="Arc 39"/>
                <p:cNvSpPr/>
                <p:nvPr/>
              </p:nvSpPr>
              <p:spPr bwMode="auto">
                <a:xfrm rot="9940793">
                  <a:off x="2776358" y="5150399"/>
                  <a:ext cx="362742" cy="631452"/>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1943"/>
                    <a:gd name="connsiteX1" fmla="*/ 362742 w 362742"/>
                    <a:gd name="connsiteY1" fmla="*/ 314625 h 681943"/>
                    <a:gd name="connsiteX2" fmla="*/ 16583 w 362742"/>
                    <a:gd name="connsiteY2" fmla="*/ 341878 h 681943"/>
                    <a:gd name="connsiteX3" fmla="*/ 87106 w 362742"/>
                    <a:gd name="connsiteY3" fmla="*/ 11579 h 681943"/>
                    <a:gd name="connsiteX4" fmla="*/ 221530 w 362742"/>
                    <a:gd name="connsiteY4" fmla="*/ 14811 h 681943"/>
                    <a:gd name="connsiteX0" fmla="*/ 204956 w 362742"/>
                    <a:gd name="connsiteY0" fmla="*/ 18771 h 681943"/>
                    <a:gd name="connsiteX1" fmla="*/ 129711 w 362742"/>
                    <a:gd name="connsiteY1" fmla="*/ 681943 h 681943"/>
                    <a:gd name="connsiteX0" fmla="*/ 336893 w 362742"/>
                    <a:gd name="connsiteY0" fmla="*/ 42790 h 680474"/>
                    <a:gd name="connsiteX1" fmla="*/ 362742 w 362742"/>
                    <a:gd name="connsiteY1" fmla="*/ 313156 h 680474"/>
                    <a:gd name="connsiteX2" fmla="*/ 16583 w 362742"/>
                    <a:gd name="connsiteY2" fmla="*/ 340409 h 680474"/>
                    <a:gd name="connsiteX3" fmla="*/ 87106 w 362742"/>
                    <a:gd name="connsiteY3" fmla="*/ 10110 h 680474"/>
                    <a:gd name="connsiteX4" fmla="*/ 336893 w 362742"/>
                    <a:gd name="connsiteY4" fmla="*/ 42790 h 680474"/>
                    <a:gd name="connsiteX0" fmla="*/ 204956 w 362742"/>
                    <a:gd name="connsiteY0" fmla="*/ 17302 h 680474"/>
                    <a:gd name="connsiteX1" fmla="*/ 129711 w 362742"/>
                    <a:gd name="connsiteY1" fmla="*/ 680474 h 680474"/>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Lst>
                  <a:ahLst/>
                  <a:cxnLst>
                    <a:cxn ang="0">
                      <a:pos x="connsiteX0" y="connsiteY0"/>
                    </a:cxn>
                    <a:cxn ang="0">
                      <a:pos x="connsiteX1" y="connsiteY1"/>
                    </a:cxn>
                  </a:cxnLst>
                  <a:rect l="l" t="t" r="r" b="b"/>
                  <a:pathLst>
                    <a:path w="362742" h="682389" stroke="0" extrusionOk="0">
                      <a:moveTo>
                        <a:pt x="336893" y="44705"/>
                      </a:moveTo>
                      <a:cubicBezTo>
                        <a:pt x="281188" y="16337"/>
                        <a:pt x="362742" y="189695"/>
                        <a:pt x="362742" y="315071"/>
                      </a:cubicBezTo>
                      <a:cubicBezTo>
                        <a:pt x="317669" y="315071"/>
                        <a:pt x="61656" y="342324"/>
                        <a:pt x="16583" y="342324"/>
                      </a:cubicBezTo>
                      <a:cubicBezTo>
                        <a:pt x="-37486" y="358964"/>
                        <a:pt x="55247" y="68762"/>
                        <a:pt x="87106" y="12025"/>
                      </a:cubicBezTo>
                      <a:cubicBezTo>
                        <a:pt x="118965" y="-44711"/>
                        <a:pt x="289454" y="122022"/>
                        <a:pt x="336893" y="44705"/>
                      </a:cubicBezTo>
                      <a:close/>
                    </a:path>
                    <a:path w="362742" h="682389" fill="none">
                      <a:moveTo>
                        <a:pt x="193419" y="16271"/>
                      </a:moveTo>
                      <a:cubicBezTo>
                        <a:pt x="171253" y="212734"/>
                        <a:pt x="91177" y="525056"/>
                        <a:pt x="129711" y="682389"/>
                      </a:cubicBezTo>
                    </a:path>
                  </a:pathLst>
                </a:custGeom>
                <a:noFill/>
                <a:ln w="571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1" name="Arc 39"/>
                <p:cNvSpPr/>
                <p:nvPr/>
              </p:nvSpPr>
              <p:spPr bwMode="auto">
                <a:xfrm rot="9940793">
                  <a:off x="2522521" y="5150669"/>
                  <a:ext cx="362742" cy="649222"/>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75663"/>
                    <a:gd name="connsiteX1" fmla="*/ 362742 w 362742"/>
                    <a:gd name="connsiteY1" fmla="*/ 314625 h 675663"/>
                    <a:gd name="connsiteX2" fmla="*/ 16583 w 362742"/>
                    <a:gd name="connsiteY2" fmla="*/ 341878 h 675663"/>
                    <a:gd name="connsiteX3" fmla="*/ 87106 w 362742"/>
                    <a:gd name="connsiteY3" fmla="*/ 11579 h 675663"/>
                    <a:gd name="connsiteX4" fmla="*/ 221530 w 362742"/>
                    <a:gd name="connsiteY4" fmla="*/ 14811 h 675663"/>
                    <a:gd name="connsiteX0" fmla="*/ 204956 w 362742"/>
                    <a:gd name="connsiteY0" fmla="*/ 18771 h 675663"/>
                    <a:gd name="connsiteX1" fmla="*/ 28094 w 362742"/>
                    <a:gd name="connsiteY1" fmla="*/ 675663 h 675663"/>
                    <a:gd name="connsiteX0" fmla="*/ 221530 w 362742"/>
                    <a:gd name="connsiteY0" fmla="*/ 14811 h 678608"/>
                    <a:gd name="connsiteX1" fmla="*/ 362742 w 362742"/>
                    <a:gd name="connsiteY1" fmla="*/ 314625 h 678608"/>
                    <a:gd name="connsiteX2" fmla="*/ 16583 w 362742"/>
                    <a:gd name="connsiteY2" fmla="*/ 341878 h 678608"/>
                    <a:gd name="connsiteX3" fmla="*/ 87106 w 362742"/>
                    <a:gd name="connsiteY3" fmla="*/ 11579 h 678608"/>
                    <a:gd name="connsiteX4" fmla="*/ 221530 w 362742"/>
                    <a:gd name="connsiteY4" fmla="*/ 14811 h 678608"/>
                    <a:gd name="connsiteX0" fmla="*/ 204956 w 362742"/>
                    <a:gd name="connsiteY0" fmla="*/ 18771 h 678608"/>
                    <a:gd name="connsiteX1" fmla="*/ 39630 w 362742"/>
                    <a:gd name="connsiteY1" fmla="*/ 678608 h 678608"/>
                  </a:gdLst>
                  <a:ahLst/>
                  <a:cxnLst>
                    <a:cxn ang="0">
                      <a:pos x="connsiteX0" y="connsiteY0"/>
                    </a:cxn>
                    <a:cxn ang="0">
                      <a:pos x="connsiteX1" y="connsiteY1"/>
                    </a:cxn>
                  </a:cxnLst>
                  <a:rect l="l" t="t" r="r" b="b"/>
                  <a:pathLst>
                    <a:path w="362742" h="678608"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78608" fill="none">
                      <a:moveTo>
                        <a:pt x="204956" y="18771"/>
                      </a:moveTo>
                      <a:cubicBezTo>
                        <a:pt x="200113" y="99235"/>
                        <a:pt x="99276" y="521761"/>
                        <a:pt x="39630" y="678608"/>
                      </a:cubicBezTo>
                    </a:path>
                  </a:pathLst>
                </a:custGeom>
                <a:noFill/>
                <a:ln w="571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grpSp>
      <p:grpSp>
        <p:nvGrpSpPr>
          <p:cNvPr id="75" name="Group 74"/>
          <p:cNvGrpSpPr/>
          <p:nvPr/>
        </p:nvGrpSpPr>
        <p:grpSpPr>
          <a:xfrm>
            <a:off x="5233554" y="2844000"/>
            <a:ext cx="506557" cy="502639"/>
            <a:chOff x="8242018" y="4852789"/>
            <a:chExt cx="1271076" cy="1261244"/>
          </a:xfrm>
        </p:grpSpPr>
        <p:sp>
          <p:nvSpPr>
            <p:cNvPr id="76" name="Rounded Rectangle 75"/>
            <p:cNvSpPr/>
            <p:nvPr/>
          </p:nvSpPr>
          <p:spPr bwMode="auto">
            <a:xfrm rot="17031579">
              <a:off x="8588510" y="5134605"/>
              <a:ext cx="144814" cy="108889"/>
            </a:xfrm>
            <a:prstGeom prst="round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77" name="Group 76"/>
            <p:cNvGrpSpPr/>
            <p:nvPr/>
          </p:nvGrpSpPr>
          <p:grpSpPr>
            <a:xfrm>
              <a:off x="8591863" y="4956601"/>
              <a:ext cx="215014" cy="224113"/>
              <a:chOff x="8625315" y="4975317"/>
              <a:chExt cx="215014" cy="224113"/>
            </a:xfrm>
            <a:solidFill>
              <a:srgbClr val="424B51"/>
            </a:solidFill>
          </p:grpSpPr>
          <p:grpSp>
            <p:nvGrpSpPr>
              <p:cNvPr id="118" name="Group 117"/>
              <p:cNvGrpSpPr/>
              <p:nvPr/>
            </p:nvGrpSpPr>
            <p:grpSpPr>
              <a:xfrm>
                <a:off x="8625315" y="4975317"/>
                <a:ext cx="186232" cy="224113"/>
                <a:chOff x="8625315" y="4975317"/>
                <a:chExt cx="186232" cy="224113"/>
              </a:xfrm>
              <a:grpFill/>
            </p:grpSpPr>
            <p:sp>
              <p:nvSpPr>
                <p:cNvPr id="120" name="Oval 119"/>
                <p:cNvSpPr/>
                <p:nvPr/>
              </p:nvSpPr>
              <p:spPr bwMode="auto">
                <a:xfrm>
                  <a:off x="8632485" y="5020368"/>
                  <a:ext cx="179062" cy="179062"/>
                </a:xfrm>
                <a:prstGeom prst="ellipse">
                  <a:avLst/>
                </a:pr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21" name="Oval 120"/>
                <p:cNvSpPr/>
                <p:nvPr/>
              </p:nvSpPr>
              <p:spPr bwMode="auto">
                <a:xfrm>
                  <a:off x="8625315" y="4975317"/>
                  <a:ext cx="179062" cy="179062"/>
                </a:xfrm>
                <a:prstGeom prst="ellipse">
                  <a:avLst/>
                </a:pr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19" name="Rounded Rectangle 145"/>
              <p:cNvSpPr/>
              <p:nvPr/>
            </p:nvSpPr>
            <p:spPr bwMode="auto">
              <a:xfrm>
                <a:off x="8689542" y="5032153"/>
                <a:ext cx="150787" cy="106327"/>
              </a:xfrm>
              <a:custGeom>
                <a:avLst/>
                <a:gdLst>
                  <a:gd name="connsiteX0" fmla="*/ 0 w 68630"/>
                  <a:gd name="connsiteY0" fmla="*/ 10658 h 63944"/>
                  <a:gd name="connsiteX1" fmla="*/ 10658 w 68630"/>
                  <a:gd name="connsiteY1" fmla="*/ 0 h 63944"/>
                  <a:gd name="connsiteX2" fmla="*/ 57972 w 68630"/>
                  <a:gd name="connsiteY2" fmla="*/ 0 h 63944"/>
                  <a:gd name="connsiteX3" fmla="*/ 68630 w 68630"/>
                  <a:gd name="connsiteY3" fmla="*/ 10658 h 63944"/>
                  <a:gd name="connsiteX4" fmla="*/ 68630 w 68630"/>
                  <a:gd name="connsiteY4" fmla="*/ 53286 h 63944"/>
                  <a:gd name="connsiteX5" fmla="*/ 57972 w 68630"/>
                  <a:gd name="connsiteY5" fmla="*/ 63944 h 63944"/>
                  <a:gd name="connsiteX6" fmla="*/ 10658 w 68630"/>
                  <a:gd name="connsiteY6" fmla="*/ 63944 h 63944"/>
                  <a:gd name="connsiteX7" fmla="*/ 0 w 68630"/>
                  <a:gd name="connsiteY7" fmla="*/ 53286 h 63944"/>
                  <a:gd name="connsiteX8" fmla="*/ 0 w 68630"/>
                  <a:gd name="connsiteY8" fmla="*/ 10658 h 63944"/>
                  <a:gd name="connsiteX0" fmla="*/ 211931 w 280561"/>
                  <a:gd name="connsiteY0" fmla="*/ 10658 h 63944"/>
                  <a:gd name="connsiteX1" fmla="*/ 222589 w 280561"/>
                  <a:gd name="connsiteY1" fmla="*/ 0 h 63944"/>
                  <a:gd name="connsiteX2" fmla="*/ 269903 w 280561"/>
                  <a:gd name="connsiteY2" fmla="*/ 0 h 63944"/>
                  <a:gd name="connsiteX3" fmla="*/ 280561 w 280561"/>
                  <a:gd name="connsiteY3" fmla="*/ 10658 h 63944"/>
                  <a:gd name="connsiteX4" fmla="*/ 280561 w 280561"/>
                  <a:gd name="connsiteY4" fmla="*/ 53286 h 63944"/>
                  <a:gd name="connsiteX5" fmla="*/ 269903 w 280561"/>
                  <a:gd name="connsiteY5" fmla="*/ 63944 h 63944"/>
                  <a:gd name="connsiteX6" fmla="*/ 222589 w 280561"/>
                  <a:gd name="connsiteY6" fmla="*/ 63944 h 63944"/>
                  <a:gd name="connsiteX7" fmla="*/ 0 w 280561"/>
                  <a:gd name="connsiteY7" fmla="*/ 36617 h 63944"/>
                  <a:gd name="connsiteX8" fmla="*/ 211931 w 280561"/>
                  <a:gd name="connsiteY8" fmla="*/ 10658 h 63944"/>
                  <a:gd name="connsiteX0" fmla="*/ 211931 w 280561"/>
                  <a:gd name="connsiteY0" fmla="*/ 10658 h 63944"/>
                  <a:gd name="connsiteX1" fmla="*/ 222589 w 280561"/>
                  <a:gd name="connsiteY1" fmla="*/ 0 h 63944"/>
                  <a:gd name="connsiteX2" fmla="*/ 269903 w 280561"/>
                  <a:gd name="connsiteY2" fmla="*/ 0 h 63944"/>
                  <a:gd name="connsiteX3" fmla="*/ 280561 w 280561"/>
                  <a:gd name="connsiteY3" fmla="*/ 10658 h 63944"/>
                  <a:gd name="connsiteX4" fmla="*/ 280561 w 280561"/>
                  <a:gd name="connsiteY4" fmla="*/ 53286 h 63944"/>
                  <a:gd name="connsiteX5" fmla="*/ 269903 w 280561"/>
                  <a:gd name="connsiteY5" fmla="*/ 63944 h 63944"/>
                  <a:gd name="connsiteX6" fmla="*/ 103526 w 280561"/>
                  <a:gd name="connsiteY6" fmla="*/ 47275 h 63944"/>
                  <a:gd name="connsiteX7" fmla="*/ 0 w 280561"/>
                  <a:gd name="connsiteY7" fmla="*/ 36617 h 63944"/>
                  <a:gd name="connsiteX8" fmla="*/ 211931 w 280561"/>
                  <a:gd name="connsiteY8" fmla="*/ 10658 h 63944"/>
                  <a:gd name="connsiteX0" fmla="*/ 211931 w 280561"/>
                  <a:gd name="connsiteY0" fmla="*/ 10658 h 59181"/>
                  <a:gd name="connsiteX1" fmla="*/ 222589 w 280561"/>
                  <a:gd name="connsiteY1" fmla="*/ 0 h 59181"/>
                  <a:gd name="connsiteX2" fmla="*/ 269903 w 280561"/>
                  <a:gd name="connsiteY2" fmla="*/ 0 h 59181"/>
                  <a:gd name="connsiteX3" fmla="*/ 280561 w 280561"/>
                  <a:gd name="connsiteY3" fmla="*/ 10658 h 59181"/>
                  <a:gd name="connsiteX4" fmla="*/ 280561 w 280561"/>
                  <a:gd name="connsiteY4" fmla="*/ 53286 h 59181"/>
                  <a:gd name="connsiteX5" fmla="*/ 100834 w 280561"/>
                  <a:gd name="connsiteY5" fmla="*/ 59181 h 59181"/>
                  <a:gd name="connsiteX6" fmla="*/ 103526 w 280561"/>
                  <a:gd name="connsiteY6" fmla="*/ 47275 h 59181"/>
                  <a:gd name="connsiteX7" fmla="*/ 0 w 280561"/>
                  <a:gd name="connsiteY7" fmla="*/ 36617 h 59181"/>
                  <a:gd name="connsiteX8" fmla="*/ 211931 w 280561"/>
                  <a:gd name="connsiteY8" fmla="*/ 10658 h 59181"/>
                  <a:gd name="connsiteX0" fmla="*/ 211931 w 280561"/>
                  <a:gd name="connsiteY0" fmla="*/ 10658 h 59181"/>
                  <a:gd name="connsiteX1" fmla="*/ 222589 w 280561"/>
                  <a:gd name="connsiteY1" fmla="*/ 0 h 59181"/>
                  <a:gd name="connsiteX2" fmla="*/ 269903 w 280561"/>
                  <a:gd name="connsiteY2" fmla="*/ 0 h 59181"/>
                  <a:gd name="connsiteX3" fmla="*/ 280561 w 280561"/>
                  <a:gd name="connsiteY3" fmla="*/ 10658 h 59181"/>
                  <a:gd name="connsiteX4" fmla="*/ 280561 w 280561"/>
                  <a:gd name="connsiteY4" fmla="*/ 53286 h 59181"/>
                  <a:gd name="connsiteX5" fmla="*/ 100834 w 280561"/>
                  <a:gd name="connsiteY5" fmla="*/ 59181 h 59181"/>
                  <a:gd name="connsiteX6" fmla="*/ 46376 w 280561"/>
                  <a:gd name="connsiteY6" fmla="*/ 49657 h 59181"/>
                  <a:gd name="connsiteX7" fmla="*/ 0 w 280561"/>
                  <a:gd name="connsiteY7" fmla="*/ 36617 h 59181"/>
                  <a:gd name="connsiteX8" fmla="*/ 211931 w 280561"/>
                  <a:gd name="connsiteY8" fmla="*/ 10658 h 59181"/>
                  <a:gd name="connsiteX0" fmla="*/ 211931 w 280561"/>
                  <a:gd name="connsiteY0" fmla="*/ 10658 h 75849"/>
                  <a:gd name="connsiteX1" fmla="*/ 222589 w 280561"/>
                  <a:gd name="connsiteY1" fmla="*/ 0 h 75849"/>
                  <a:gd name="connsiteX2" fmla="*/ 269903 w 280561"/>
                  <a:gd name="connsiteY2" fmla="*/ 0 h 75849"/>
                  <a:gd name="connsiteX3" fmla="*/ 280561 w 280561"/>
                  <a:gd name="connsiteY3" fmla="*/ 10658 h 75849"/>
                  <a:gd name="connsiteX4" fmla="*/ 280561 w 280561"/>
                  <a:gd name="connsiteY4" fmla="*/ 53286 h 75849"/>
                  <a:gd name="connsiteX5" fmla="*/ 77021 w 280561"/>
                  <a:gd name="connsiteY5" fmla="*/ 75849 h 75849"/>
                  <a:gd name="connsiteX6" fmla="*/ 46376 w 280561"/>
                  <a:gd name="connsiteY6" fmla="*/ 49657 h 75849"/>
                  <a:gd name="connsiteX7" fmla="*/ 0 w 280561"/>
                  <a:gd name="connsiteY7" fmla="*/ 36617 h 75849"/>
                  <a:gd name="connsiteX8" fmla="*/ 211931 w 280561"/>
                  <a:gd name="connsiteY8" fmla="*/ 10658 h 75849"/>
                  <a:gd name="connsiteX0" fmla="*/ 211931 w 280561"/>
                  <a:gd name="connsiteY0" fmla="*/ 10658 h 75849"/>
                  <a:gd name="connsiteX1" fmla="*/ 222589 w 280561"/>
                  <a:gd name="connsiteY1" fmla="*/ 0 h 75849"/>
                  <a:gd name="connsiteX2" fmla="*/ 269903 w 280561"/>
                  <a:gd name="connsiteY2" fmla="*/ 0 h 75849"/>
                  <a:gd name="connsiteX3" fmla="*/ 280561 w 280561"/>
                  <a:gd name="connsiteY3" fmla="*/ 10658 h 75849"/>
                  <a:gd name="connsiteX4" fmla="*/ 116255 w 280561"/>
                  <a:gd name="connsiteY4" fmla="*/ 46142 h 75849"/>
                  <a:gd name="connsiteX5" fmla="*/ 77021 w 280561"/>
                  <a:gd name="connsiteY5" fmla="*/ 75849 h 75849"/>
                  <a:gd name="connsiteX6" fmla="*/ 46376 w 280561"/>
                  <a:gd name="connsiteY6" fmla="*/ 49657 h 75849"/>
                  <a:gd name="connsiteX7" fmla="*/ 0 w 280561"/>
                  <a:gd name="connsiteY7" fmla="*/ 36617 h 75849"/>
                  <a:gd name="connsiteX8" fmla="*/ 211931 w 280561"/>
                  <a:gd name="connsiteY8" fmla="*/ 10658 h 75849"/>
                  <a:gd name="connsiteX0" fmla="*/ 211931 w 270092"/>
                  <a:gd name="connsiteY0" fmla="*/ 10658 h 75849"/>
                  <a:gd name="connsiteX1" fmla="*/ 222589 w 270092"/>
                  <a:gd name="connsiteY1" fmla="*/ 0 h 75849"/>
                  <a:gd name="connsiteX2" fmla="*/ 269903 w 270092"/>
                  <a:gd name="connsiteY2" fmla="*/ 0 h 75849"/>
                  <a:gd name="connsiteX3" fmla="*/ 142449 w 270092"/>
                  <a:gd name="connsiteY3" fmla="*/ 43996 h 75849"/>
                  <a:gd name="connsiteX4" fmla="*/ 116255 w 270092"/>
                  <a:gd name="connsiteY4" fmla="*/ 46142 h 75849"/>
                  <a:gd name="connsiteX5" fmla="*/ 77021 w 270092"/>
                  <a:gd name="connsiteY5" fmla="*/ 75849 h 75849"/>
                  <a:gd name="connsiteX6" fmla="*/ 46376 w 270092"/>
                  <a:gd name="connsiteY6" fmla="*/ 49657 h 75849"/>
                  <a:gd name="connsiteX7" fmla="*/ 0 w 270092"/>
                  <a:gd name="connsiteY7" fmla="*/ 36617 h 75849"/>
                  <a:gd name="connsiteX8" fmla="*/ 211931 w 270092"/>
                  <a:gd name="connsiteY8" fmla="*/ 10658 h 75849"/>
                  <a:gd name="connsiteX0" fmla="*/ 0 w 274855"/>
                  <a:gd name="connsiteY0" fmla="*/ 655 h 106327"/>
                  <a:gd name="connsiteX1" fmla="*/ 227352 w 274855"/>
                  <a:gd name="connsiteY1" fmla="*/ 30478 h 106327"/>
                  <a:gd name="connsiteX2" fmla="*/ 274666 w 274855"/>
                  <a:gd name="connsiteY2" fmla="*/ 30478 h 106327"/>
                  <a:gd name="connsiteX3" fmla="*/ 147212 w 274855"/>
                  <a:gd name="connsiteY3" fmla="*/ 74474 h 106327"/>
                  <a:gd name="connsiteX4" fmla="*/ 121018 w 274855"/>
                  <a:gd name="connsiteY4" fmla="*/ 76620 h 106327"/>
                  <a:gd name="connsiteX5" fmla="*/ 81784 w 274855"/>
                  <a:gd name="connsiteY5" fmla="*/ 106327 h 106327"/>
                  <a:gd name="connsiteX6" fmla="*/ 51139 w 274855"/>
                  <a:gd name="connsiteY6" fmla="*/ 80135 h 106327"/>
                  <a:gd name="connsiteX7" fmla="*/ 4763 w 274855"/>
                  <a:gd name="connsiteY7" fmla="*/ 67095 h 106327"/>
                  <a:gd name="connsiteX8" fmla="*/ 0 w 274855"/>
                  <a:gd name="connsiteY8" fmla="*/ 655 h 106327"/>
                  <a:gd name="connsiteX0" fmla="*/ 0 w 274855"/>
                  <a:gd name="connsiteY0" fmla="*/ 655 h 106327"/>
                  <a:gd name="connsiteX1" fmla="*/ 115433 w 274855"/>
                  <a:gd name="connsiteY1" fmla="*/ 30478 h 106327"/>
                  <a:gd name="connsiteX2" fmla="*/ 274666 w 274855"/>
                  <a:gd name="connsiteY2" fmla="*/ 30478 h 106327"/>
                  <a:gd name="connsiteX3" fmla="*/ 147212 w 274855"/>
                  <a:gd name="connsiteY3" fmla="*/ 74474 h 106327"/>
                  <a:gd name="connsiteX4" fmla="*/ 121018 w 274855"/>
                  <a:gd name="connsiteY4" fmla="*/ 76620 h 106327"/>
                  <a:gd name="connsiteX5" fmla="*/ 81784 w 274855"/>
                  <a:gd name="connsiteY5" fmla="*/ 106327 h 106327"/>
                  <a:gd name="connsiteX6" fmla="*/ 51139 w 274855"/>
                  <a:gd name="connsiteY6" fmla="*/ 80135 h 106327"/>
                  <a:gd name="connsiteX7" fmla="*/ 4763 w 274855"/>
                  <a:gd name="connsiteY7" fmla="*/ 67095 h 106327"/>
                  <a:gd name="connsiteX8" fmla="*/ 0 w 274855"/>
                  <a:gd name="connsiteY8" fmla="*/ 655 h 106327"/>
                  <a:gd name="connsiteX0" fmla="*/ 0 w 150787"/>
                  <a:gd name="connsiteY0" fmla="*/ 655 h 106327"/>
                  <a:gd name="connsiteX1" fmla="*/ 115433 w 150787"/>
                  <a:gd name="connsiteY1" fmla="*/ 30478 h 106327"/>
                  <a:gd name="connsiteX2" fmla="*/ 148460 w 150787"/>
                  <a:gd name="connsiteY2" fmla="*/ 66197 h 106327"/>
                  <a:gd name="connsiteX3" fmla="*/ 147212 w 150787"/>
                  <a:gd name="connsiteY3" fmla="*/ 74474 h 106327"/>
                  <a:gd name="connsiteX4" fmla="*/ 121018 w 150787"/>
                  <a:gd name="connsiteY4" fmla="*/ 76620 h 106327"/>
                  <a:gd name="connsiteX5" fmla="*/ 81784 w 150787"/>
                  <a:gd name="connsiteY5" fmla="*/ 106327 h 106327"/>
                  <a:gd name="connsiteX6" fmla="*/ 51139 w 150787"/>
                  <a:gd name="connsiteY6" fmla="*/ 80135 h 106327"/>
                  <a:gd name="connsiteX7" fmla="*/ 4763 w 150787"/>
                  <a:gd name="connsiteY7" fmla="*/ 67095 h 106327"/>
                  <a:gd name="connsiteX8" fmla="*/ 0 w 150787"/>
                  <a:gd name="connsiteY8" fmla="*/ 655 h 106327"/>
                  <a:gd name="connsiteX0" fmla="*/ 0 w 150787"/>
                  <a:gd name="connsiteY0" fmla="*/ 655 h 106327"/>
                  <a:gd name="connsiteX1" fmla="*/ 115433 w 150787"/>
                  <a:gd name="connsiteY1" fmla="*/ 30478 h 106327"/>
                  <a:gd name="connsiteX2" fmla="*/ 148460 w 150787"/>
                  <a:gd name="connsiteY2" fmla="*/ 66197 h 106327"/>
                  <a:gd name="connsiteX3" fmla="*/ 147212 w 150787"/>
                  <a:gd name="connsiteY3" fmla="*/ 74474 h 106327"/>
                  <a:gd name="connsiteX4" fmla="*/ 121018 w 150787"/>
                  <a:gd name="connsiteY4" fmla="*/ 76620 h 106327"/>
                  <a:gd name="connsiteX5" fmla="*/ 81784 w 150787"/>
                  <a:gd name="connsiteY5" fmla="*/ 106327 h 106327"/>
                  <a:gd name="connsiteX6" fmla="*/ 51139 w 150787"/>
                  <a:gd name="connsiteY6" fmla="*/ 80135 h 106327"/>
                  <a:gd name="connsiteX7" fmla="*/ 4763 w 150787"/>
                  <a:gd name="connsiteY7" fmla="*/ 67095 h 106327"/>
                  <a:gd name="connsiteX8" fmla="*/ 0 w 150787"/>
                  <a:gd name="connsiteY8" fmla="*/ 655 h 10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787" h="106327">
                    <a:moveTo>
                      <a:pt x="0" y="655"/>
                    </a:moveTo>
                    <a:cubicBezTo>
                      <a:pt x="0" y="-5231"/>
                      <a:pt x="109547" y="30478"/>
                      <a:pt x="115433" y="30478"/>
                    </a:cubicBezTo>
                    <a:cubicBezTo>
                      <a:pt x="126442" y="42384"/>
                      <a:pt x="104113" y="61435"/>
                      <a:pt x="148460" y="66197"/>
                    </a:cubicBezTo>
                    <a:cubicBezTo>
                      <a:pt x="154346" y="66197"/>
                      <a:pt x="147212" y="68588"/>
                      <a:pt x="147212" y="74474"/>
                    </a:cubicBezTo>
                    <a:lnTo>
                      <a:pt x="121018" y="76620"/>
                    </a:lnTo>
                    <a:cubicBezTo>
                      <a:pt x="121018" y="82506"/>
                      <a:pt x="87670" y="106327"/>
                      <a:pt x="81784" y="106327"/>
                    </a:cubicBezTo>
                    <a:lnTo>
                      <a:pt x="51139" y="80135"/>
                    </a:lnTo>
                    <a:cubicBezTo>
                      <a:pt x="45253" y="80135"/>
                      <a:pt x="4763" y="72981"/>
                      <a:pt x="4763" y="67095"/>
                    </a:cubicBezTo>
                    <a:cubicBezTo>
                      <a:pt x="4763" y="52886"/>
                      <a:pt x="0" y="14864"/>
                      <a:pt x="0" y="655"/>
                    </a:cubicBezTo>
                    <a:close/>
                  </a:path>
                </a:pathLst>
              </a:cu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78" name="Group 77"/>
            <p:cNvGrpSpPr/>
            <p:nvPr/>
          </p:nvGrpSpPr>
          <p:grpSpPr>
            <a:xfrm>
              <a:off x="8242018" y="4852789"/>
              <a:ext cx="1271076" cy="1261244"/>
              <a:chOff x="8242018" y="4852789"/>
              <a:chExt cx="1271076" cy="1261244"/>
            </a:xfrm>
          </p:grpSpPr>
          <p:grpSp>
            <p:nvGrpSpPr>
              <p:cNvPr id="81" name="Group 80"/>
              <p:cNvGrpSpPr/>
              <p:nvPr/>
            </p:nvGrpSpPr>
            <p:grpSpPr>
              <a:xfrm>
                <a:off x="8344523" y="4852789"/>
                <a:ext cx="1168571" cy="1062576"/>
                <a:chOff x="8344523" y="4852789"/>
                <a:chExt cx="1168571" cy="1062576"/>
              </a:xfrm>
            </p:grpSpPr>
            <p:grpSp>
              <p:nvGrpSpPr>
                <p:cNvPr id="97" name="Group 96"/>
                <p:cNvGrpSpPr/>
                <p:nvPr/>
              </p:nvGrpSpPr>
              <p:grpSpPr>
                <a:xfrm>
                  <a:off x="8937625" y="4914207"/>
                  <a:ext cx="575469" cy="1001158"/>
                  <a:chOff x="8937625" y="4914207"/>
                  <a:chExt cx="575469" cy="1001158"/>
                </a:xfrm>
              </p:grpSpPr>
              <p:sp>
                <p:nvSpPr>
                  <p:cNvPr id="109" name="Rectangle 108"/>
                  <p:cNvSpPr/>
                  <p:nvPr/>
                </p:nvSpPr>
                <p:spPr bwMode="auto">
                  <a:xfrm>
                    <a:off x="8951119" y="4948600"/>
                    <a:ext cx="561975" cy="966765"/>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10" name="Group 109"/>
                  <p:cNvGrpSpPr/>
                  <p:nvPr/>
                </p:nvGrpSpPr>
                <p:grpSpPr>
                  <a:xfrm>
                    <a:off x="8937625" y="4914207"/>
                    <a:ext cx="541715" cy="919855"/>
                    <a:chOff x="8937625" y="4914207"/>
                    <a:chExt cx="541715" cy="919855"/>
                  </a:xfrm>
                </p:grpSpPr>
                <p:sp>
                  <p:nvSpPr>
                    <p:cNvPr id="111" name="Freeform 110"/>
                    <p:cNvSpPr/>
                    <p:nvPr/>
                  </p:nvSpPr>
                  <p:spPr bwMode="auto">
                    <a:xfrm>
                      <a:off x="8937625" y="4914207"/>
                      <a:ext cx="394747" cy="919855"/>
                    </a:xfrm>
                    <a:custGeom>
                      <a:avLst/>
                      <a:gdLst>
                        <a:gd name="connsiteX0" fmla="*/ 400050 w 404813"/>
                        <a:gd name="connsiteY0" fmla="*/ 0 h 859631"/>
                        <a:gd name="connsiteX1" fmla="*/ 404813 w 404813"/>
                        <a:gd name="connsiteY1" fmla="*/ 57150 h 859631"/>
                        <a:gd name="connsiteX2" fmla="*/ 300038 w 404813"/>
                        <a:gd name="connsiteY2" fmla="*/ 59531 h 859631"/>
                        <a:gd name="connsiteX3" fmla="*/ 304800 w 404813"/>
                        <a:gd name="connsiteY3" fmla="*/ 161925 h 859631"/>
                        <a:gd name="connsiteX4" fmla="*/ 340519 w 404813"/>
                        <a:gd name="connsiteY4" fmla="*/ 152400 h 859631"/>
                        <a:gd name="connsiteX5" fmla="*/ 342900 w 404813"/>
                        <a:gd name="connsiteY5" fmla="*/ 176212 h 859631"/>
                        <a:gd name="connsiteX6" fmla="*/ 361950 w 404813"/>
                        <a:gd name="connsiteY6" fmla="*/ 190500 h 859631"/>
                        <a:gd name="connsiteX7" fmla="*/ 354807 w 404813"/>
                        <a:gd name="connsiteY7" fmla="*/ 200025 h 859631"/>
                        <a:gd name="connsiteX8" fmla="*/ 323850 w 404813"/>
                        <a:gd name="connsiteY8" fmla="*/ 207168 h 859631"/>
                        <a:gd name="connsiteX9" fmla="*/ 300038 w 404813"/>
                        <a:gd name="connsiteY9" fmla="*/ 207168 h 859631"/>
                        <a:gd name="connsiteX10" fmla="*/ 304800 w 404813"/>
                        <a:gd name="connsiteY10" fmla="*/ 247650 h 859631"/>
                        <a:gd name="connsiteX11" fmla="*/ 228600 w 404813"/>
                        <a:gd name="connsiteY11" fmla="*/ 250031 h 859631"/>
                        <a:gd name="connsiteX12" fmla="*/ 228600 w 404813"/>
                        <a:gd name="connsiteY12" fmla="*/ 369093 h 859631"/>
                        <a:gd name="connsiteX13" fmla="*/ 269082 w 404813"/>
                        <a:gd name="connsiteY13" fmla="*/ 369093 h 859631"/>
                        <a:gd name="connsiteX14" fmla="*/ 276225 w 404813"/>
                        <a:gd name="connsiteY14" fmla="*/ 392906 h 859631"/>
                        <a:gd name="connsiteX15" fmla="*/ 295275 w 404813"/>
                        <a:gd name="connsiteY15" fmla="*/ 400050 h 859631"/>
                        <a:gd name="connsiteX16" fmla="*/ 273844 w 404813"/>
                        <a:gd name="connsiteY16" fmla="*/ 416718 h 859631"/>
                        <a:gd name="connsiteX17" fmla="*/ 235744 w 404813"/>
                        <a:gd name="connsiteY17" fmla="*/ 447675 h 859631"/>
                        <a:gd name="connsiteX18" fmla="*/ 238125 w 404813"/>
                        <a:gd name="connsiteY18" fmla="*/ 583406 h 859631"/>
                        <a:gd name="connsiteX19" fmla="*/ 138113 w 404813"/>
                        <a:gd name="connsiteY19" fmla="*/ 588168 h 859631"/>
                        <a:gd name="connsiteX20" fmla="*/ 140494 w 404813"/>
                        <a:gd name="connsiteY20" fmla="*/ 650081 h 859631"/>
                        <a:gd name="connsiteX21" fmla="*/ 192882 w 404813"/>
                        <a:gd name="connsiteY21" fmla="*/ 652462 h 859631"/>
                        <a:gd name="connsiteX22" fmla="*/ 192882 w 404813"/>
                        <a:gd name="connsiteY22" fmla="*/ 716756 h 859631"/>
                        <a:gd name="connsiteX23" fmla="*/ 233363 w 404813"/>
                        <a:gd name="connsiteY23" fmla="*/ 745331 h 859631"/>
                        <a:gd name="connsiteX24" fmla="*/ 240507 w 404813"/>
                        <a:gd name="connsiteY24" fmla="*/ 800100 h 859631"/>
                        <a:gd name="connsiteX25" fmla="*/ 183357 w 404813"/>
                        <a:gd name="connsiteY25" fmla="*/ 800100 h 859631"/>
                        <a:gd name="connsiteX26" fmla="*/ 138113 w 404813"/>
                        <a:gd name="connsiteY26" fmla="*/ 790575 h 859631"/>
                        <a:gd name="connsiteX27" fmla="*/ 138113 w 404813"/>
                        <a:gd name="connsiteY27" fmla="*/ 859631 h 859631"/>
                        <a:gd name="connsiteX28" fmla="*/ 4763 w 404813"/>
                        <a:gd name="connsiteY28" fmla="*/ 850106 h 859631"/>
                        <a:gd name="connsiteX29" fmla="*/ 0 w 404813"/>
                        <a:gd name="connsiteY29" fmla="*/ 4762 h 859631"/>
                        <a:gd name="connsiteX30" fmla="*/ 400050 w 404813"/>
                        <a:gd name="connsiteY30" fmla="*/ 0 h 859631"/>
                        <a:gd name="connsiteX0" fmla="*/ 407593 w 407593"/>
                        <a:gd name="connsiteY0" fmla="*/ 0 h 859631"/>
                        <a:gd name="connsiteX1" fmla="*/ 404813 w 407593"/>
                        <a:gd name="connsiteY1" fmla="*/ 57150 h 859631"/>
                        <a:gd name="connsiteX2" fmla="*/ 300038 w 407593"/>
                        <a:gd name="connsiteY2" fmla="*/ 59531 h 859631"/>
                        <a:gd name="connsiteX3" fmla="*/ 304800 w 407593"/>
                        <a:gd name="connsiteY3" fmla="*/ 161925 h 859631"/>
                        <a:gd name="connsiteX4" fmla="*/ 340519 w 407593"/>
                        <a:gd name="connsiteY4" fmla="*/ 152400 h 859631"/>
                        <a:gd name="connsiteX5" fmla="*/ 342900 w 407593"/>
                        <a:gd name="connsiteY5" fmla="*/ 176212 h 859631"/>
                        <a:gd name="connsiteX6" fmla="*/ 361950 w 407593"/>
                        <a:gd name="connsiteY6" fmla="*/ 190500 h 859631"/>
                        <a:gd name="connsiteX7" fmla="*/ 354807 w 407593"/>
                        <a:gd name="connsiteY7" fmla="*/ 200025 h 859631"/>
                        <a:gd name="connsiteX8" fmla="*/ 323850 w 407593"/>
                        <a:gd name="connsiteY8" fmla="*/ 207168 h 859631"/>
                        <a:gd name="connsiteX9" fmla="*/ 300038 w 407593"/>
                        <a:gd name="connsiteY9" fmla="*/ 207168 h 859631"/>
                        <a:gd name="connsiteX10" fmla="*/ 304800 w 407593"/>
                        <a:gd name="connsiteY10" fmla="*/ 247650 h 859631"/>
                        <a:gd name="connsiteX11" fmla="*/ 228600 w 407593"/>
                        <a:gd name="connsiteY11" fmla="*/ 250031 h 859631"/>
                        <a:gd name="connsiteX12" fmla="*/ 228600 w 407593"/>
                        <a:gd name="connsiteY12" fmla="*/ 369093 h 859631"/>
                        <a:gd name="connsiteX13" fmla="*/ 269082 w 407593"/>
                        <a:gd name="connsiteY13" fmla="*/ 369093 h 859631"/>
                        <a:gd name="connsiteX14" fmla="*/ 276225 w 407593"/>
                        <a:gd name="connsiteY14" fmla="*/ 392906 h 859631"/>
                        <a:gd name="connsiteX15" fmla="*/ 295275 w 407593"/>
                        <a:gd name="connsiteY15" fmla="*/ 400050 h 859631"/>
                        <a:gd name="connsiteX16" fmla="*/ 273844 w 407593"/>
                        <a:gd name="connsiteY16" fmla="*/ 416718 h 859631"/>
                        <a:gd name="connsiteX17" fmla="*/ 235744 w 407593"/>
                        <a:gd name="connsiteY17" fmla="*/ 447675 h 859631"/>
                        <a:gd name="connsiteX18" fmla="*/ 238125 w 407593"/>
                        <a:gd name="connsiteY18" fmla="*/ 583406 h 859631"/>
                        <a:gd name="connsiteX19" fmla="*/ 138113 w 407593"/>
                        <a:gd name="connsiteY19" fmla="*/ 588168 h 859631"/>
                        <a:gd name="connsiteX20" fmla="*/ 140494 w 407593"/>
                        <a:gd name="connsiteY20" fmla="*/ 650081 h 859631"/>
                        <a:gd name="connsiteX21" fmla="*/ 192882 w 407593"/>
                        <a:gd name="connsiteY21" fmla="*/ 652462 h 859631"/>
                        <a:gd name="connsiteX22" fmla="*/ 192882 w 407593"/>
                        <a:gd name="connsiteY22" fmla="*/ 716756 h 859631"/>
                        <a:gd name="connsiteX23" fmla="*/ 233363 w 407593"/>
                        <a:gd name="connsiteY23" fmla="*/ 745331 h 859631"/>
                        <a:gd name="connsiteX24" fmla="*/ 240507 w 407593"/>
                        <a:gd name="connsiteY24" fmla="*/ 800100 h 859631"/>
                        <a:gd name="connsiteX25" fmla="*/ 183357 w 407593"/>
                        <a:gd name="connsiteY25" fmla="*/ 800100 h 859631"/>
                        <a:gd name="connsiteX26" fmla="*/ 138113 w 407593"/>
                        <a:gd name="connsiteY26" fmla="*/ 790575 h 859631"/>
                        <a:gd name="connsiteX27" fmla="*/ 138113 w 407593"/>
                        <a:gd name="connsiteY27" fmla="*/ 859631 h 859631"/>
                        <a:gd name="connsiteX28" fmla="*/ 4763 w 407593"/>
                        <a:gd name="connsiteY28" fmla="*/ 850106 h 859631"/>
                        <a:gd name="connsiteX29" fmla="*/ 0 w 407593"/>
                        <a:gd name="connsiteY29" fmla="*/ 4762 h 859631"/>
                        <a:gd name="connsiteX30" fmla="*/ 407593 w 407593"/>
                        <a:gd name="connsiteY30" fmla="*/ 0 h 85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7593" h="859631">
                          <a:moveTo>
                            <a:pt x="407593" y="0"/>
                          </a:moveTo>
                          <a:lnTo>
                            <a:pt x="404813" y="57150"/>
                          </a:lnTo>
                          <a:lnTo>
                            <a:pt x="300038" y="59531"/>
                          </a:lnTo>
                          <a:lnTo>
                            <a:pt x="304800" y="161925"/>
                          </a:lnTo>
                          <a:lnTo>
                            <a:pt x="340519" y="152400"/>
                          </a:lnTo>
                          <a:lnTo>
                            <a:pt x="342900" y="176212"/>
                          </a:lnTo>
                          <a:lnTo>
                            <a:pt x="361950" y="190500"/>
                          </a:lnTo>
                          <a:lnTo>
                            <a:pt x="354807" y="200025"/>
                          </a:lnTo>
                          <a:lnTo>
                            <a:pt x="323850" y="207168"/>
                          </a:lnTo>
                          <a:lnTo>
                            <a:pt x="300038" y="207168"/>
                          </a:lnTo>
                          <a:lnTo>
                            <a:pt x="304800" y="247650"/>
                          </a:lnTo>
                          <a:lnTo>
                            <a:pt x="228600" y="250031"/>
                          </a:lnTo>
                          <a:lnTo>
                            <a:pt x="228600" y="369093"/>
                          </a:lnTo>
                          <a:lnTo>
                            <a:pt x="269082" y="369093"/>
                          </a:lnTo>
                          <a:lnTo>
                            <a:pt x="276225" y="392906"/>
                          </a:lnTo>
                          <a:lnTo>
                            <a:pt x="295275" y="400050"/>
                          </a:lnTo>
                          <a:lnTo>
                            <a:pt x="273844" y="416718"/>
                          </a:lnTo>
                          <a:lnTo>
                            <a:pt x="235744" y="447675"/>
                          </a:lnTo>
                          <a:cubicBezTo>
                            <a:pt x="236538" y="492919"/>
                            <a:pt x="237331" y="538162"/>
                            <a:pt x="238125" y="583406"/>
                          </a:cubicBezTo>
                          <a:lnTo>
                            <a:pt x="138113" y="588168"/>
                          </a:lnTo>
                          <a:cubicBezTo>
                            <a:pt x="138907" y="608806"/>
                            <a:pt x="139700" y="629443"/>
                            <a:pt x="140494" y="650081"/>
                          </a:cubicBezTo>
                          <a:lnTo>
                            <a:pt x="192882" y="652462"/>
                          </a:lnTo>
                          <a:lnTo>
                            <a:pt x="192882" y="716756"/>
                          </a:lnTo>
                          <a:lnTo>
                            <a:pt x="233363" y="745331"/>
                          </a:lnTo>
                          <a:lnTo>
                            <a:pt x="240507" y="800100"/>
                          </a:lnTo>
                          <a:lnTo>
                            <a:pt x="183357" y="800100"/>
                          </a:lnTo>
                          <a:lnTo>
                            <a:pt x="138113" y="790575"/>
                          </a:lnTo>
                          <a:lnTo>
                            <a:pt x="138113" y="859631"/>
                          </a:lnTo>
                          <a:lnTo>
                            <a:pt x="4763" y="850106"/>
                          </a:lnTo>
                          <a:cubicBezTo>
                            <a:pt x="3175" y="568325"/>
                            <a:pt x="1588" y="286543"/>
                            <a:pt x="0" y="4762"/>
                          </a:cubicBezTo>
                          <a:lnTo>
                            <a:pt x="407593" y="0"/>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2" name="Rectangle 111"/>
                    <p:cNvSpPr/>
                    <p:nvPr/>
                  </p:nvSpPr>
                  <p:spPr bwMode="auto">
                    <a:xfrm>
                      <a:off x="9329739" y="5174862"/>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3" name="Rectangle 112"/>
                    <p:cNvSpPr/>
                    <p:nvPr/>
                  </p:nvSpPr>
                  <p:spPr bwMode="auto">
                    <a:xfrm>
                      <a:off x="9266786" y="5232114"/>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4" name="Rectangle 113"/>
                    <p:cNvSpPr/>
                    <p:nvPr/>
                  </p:nvSpPr>
                  <p:spPr bwMode="auto">
                    <a:xfrm>
                      <a:off x="9329739" y="5289366"/>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5" name="Rectangle 114"/>
                    <p:cNvSpPr/>
                    <p:nvPr/>
                  </p:nvSpPr>
                  <p:spPr bwMode="auto">
                    <a:xfrm>
                      <a:off x="9354320" y="5577391"/>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6" name="Rectangle 115"/>
                    <p:cNvSpPr/>
                    <p:nvPr/>
                  </p:nvSpPr>
                  <p:spPr bwMode="auto">
                    <a:xfrm>
                      <a:off x="9304274" y="5636852"/>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7" name="Rectangle 116"/>
                    <p:cNvSpPr/>
                    <p:nvPr/>
                  </p:nvSpPr>
                  <p:spPr bwMode="auto">
                    <a:xfrm>
                      <a:off x="9358270" y="5695876"/>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nvGrpSpPr>
                <p:cNvPr id="98" name="Group 97"/>
                <p:cNvGrpSpPr/>
                <p:nvPr/>
              </p:nvGrpSpPr>
              <p:grpSpPr>
                <a:xfrm>
                  <a:off x="8344523" y="4852789"/>
                  <a:ext cx="638173" cy="1010685"/>
                  <a:chOff x="8344523" y="4852789"/>
                  <a:chExt cx="638173" cy="1010685"/>
                </a:xfrm>
              </p:grpSpPr>
              <p:grpSp>
                <p:nvGrpSpPr>
                  <p:cNvPr id="99" name="Group 98"/>
                  <p:cNvGrpSpPr/>
                  <p:nvPr/>
                </p:nvGrpSpPr>
                <p:grpSpPr>
                  <a:xfrm>
                    <a:off x="8531473" y="5378516"/>
                    <a:ext cx="451223" cy="484958"/>
                    <a:chOff x="8531473" y="5378516"/>
                    <a:chExt cx="451223" cy="484958"/>
                  </a:xfrm>
                </p:grpSpPr>
                <p:sp>
                  <p:nvSpPr>
                    <p:cNvPr id="107" name="Arc 126"/>
                    <p:cNvSpPr/>
                    <p:nvPr/>
                  </p:nvSpPr>
                  <p:spPr bwMode="auto">
                    <a:xfrm>
                      <a:off x="8588788" y="5378516"/>
                      <a:ext cx="393908" cy="275337"/>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Lst>
                      <a:ahLst/>
                      <a:cxnLst>
                        <a:cxn ang="0">
                          <a:pos x="connsiteX0" y="connsiteY0"/>
                        </a:cxn>
                        <a:cxn ang="0">
                          <a:pos x="connsiteX1" y="connsiteY1"/>
                        </a:cxn>
                      </a:cxnLst>
                      <a:rect l="l" t="t" r="r" b="b"/>
                      <a:pathLst>
                        <a:path w="393908" h="275337" stroke="0" extrusionOk="0">
                          <a:moveTo>
                            <a:pt x="295275" y="0"/>
                          </a:moveTo>
                          <a:cubicBezTo>
                            <a:pt x="379558" y="0"/>
                            <a:pt x="393908" y="81582"/>
                            <a:pt x="393908" y="103887"/>
                          </a:cubicBezTo>
                          <a:lnTo>
                            <a:pt x="288925" y="37212"/>
                          </a:lnTo>
                          <a:lnTo>
                            <a:pt x="295275" y="0"/>
                          </a:lnTo>
                          <a:close/>
                        </a:path>
                        <a:path w="393908" h="275337" fill="none">
                          <a:moveTo>
                            <a:pt x="0" y="155575"/>
                          </a:moveTo>
                          <a:cubicBezTo>
                            <a:pt x="316058" y="12700"/>
                            <a:pt x="298658" y="253032"/>
                            <a:pt x="298658" y="275337"/>
                          </a:cubicBezTo>
                        </a:path>
                      </a:pathLst>
                    </a:custGeom>
                    <a:noFill/>
                    <a:ln w="508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8" name="Arc 126"/>
                    <p:cNvSpPr/>
                    <p:nvPr/>
                  </p:nvSpPr>
                  <p:spPr bwMode="auto">
                    <a:xfrm>
                      <a:off x="8531473" y="5534162"/>
                      <a:ext cx="104983" cy="329312"/>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6350 w 196860"/>
                        <a:gd name="connsiteY0" fmla="*/ 72160 h 379247"/>
                        <a:gd name="connsiteX1" fmla="*/ 104983 w 196860"/>
                        <a:gd name="connsiteY1" fmla="*/ 176047 h 379247"/>
                        <a:gd name="connsiteX2" fmla="*/ 0 w 196860"/>
                        <a:gd name="connsiteY2" fmla="*/ 109372 h 379247"/>
                        <a:gd name="connsiteX3" fmla="*/ 6350 w 196860"/>
                        <a:gd name="connsiteY3" fmla="*/ 72160 h 379247"/>
                        <a:gd name="connsiteX0" fmla="*/ 57150 w 196860"/>
                        <a:gd name="connsiteY0" fmla="*/ 30885 h 379247"/>
                        <a:gd name="connsiteX1" fmla="*/ 19258 w 196860"/>
                        <a:gd name="connsiteY1" fmla="*/ 379247 h 379247"/>
                        <a:gd name="connsiteX0" fmla="*/ 6350 w 104983"/>
                        <a:gd name="connsiteY0" fmla="*/ 41275 h 348362"/>
                        <a:gd name="connsiteX1" fmla="*/ 104983 w 104983"/>
                        <a:gd name="connsiteY1" fmla="*/ 145162 h 348362"/>
                        <a:gd name="connsiteX2" fmla="*/ 0 w 104983"/>
                        <a:gd name="connsiteY2" fmla="*/ 78487 h 348362"/>
                        <a:gd name="connsiteX3" fmla="*/ 6350 w 104983"/>
                        <a:gd name="connsiteY3" fmla="*/ 41275 h 348362"/>
                        <a:gd name="connsiteX0" fmla="*/ 57150 w 104983"/>
                        <a:gd name="connsiteY0" fmla="*/ 0 h 348362"/>
                        <a:gd name="connsiteX1" fmla="*/ 19258 w 104983"/>
                        <a:gd name="connsiteY1" fmla="*/ 348362 h 348362"/>
                        <a:gd name="connsiteX0" fmla="*/ 6350 w 104983"/>
                        <a:gd name="connsiteY0" fmla="*/ 41275 h 338837"/>
                        <a:gd name="connsiteX1" fmla="*/ 104983 w 104983"/>
                        <a:gd name="connsiteY1" fmla="*/ 145162 h 338837"/>
                        <a:gd name="connsiteX2" fmla="*/ 0 w 104983"/>
                        <a:gd name="connsiteY2" fmla="*/ 78487 h 338837"/>
                        <a:gd name="connsiteX3" fmla="*/ 6350 w 104983"/>
                        <a:gd name="connsiteY3" fmla="*/ 41275 h 338837"/>
                        <a:gd name="connsiteX0" fmla="*/ 57150 w 104983"/>
                        <a:gd name="connsiteY0" fmla="*/ 0 h 338837"/>
                        <a:gd name="connsiteX1" fmla="*/ 6558 w 104983"/>
                        <a:gd name="connsiteY1" fmla="*/ 338837 h 338837"/>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208 w 104983"/>
                        <a:gd name="connsiteY1" fmla="*/ 329312 h 329312"/>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6558 w 104983"/>
                        <a:gd name="connsiteY1" fmla="*/ 329312 h 329312"/>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6558 w 104983"/>
                        <a:gd name="connsiteY1" fmla="*/ 329312 h 329312"/>
                      </a:gdLst>
                      <a:ahLst/>
                      <a:cxnLst>
                        <a:cxn ang="0">
                          <a:pos x="connsiteX0" y="connsiteY0"/>
                        </a:cxn>
                        <a:cxn ang="0">
                          <a:pos x="connsiteX1" y="connsiteY1"/>
                        </a:cxn>
                      </a:cxnLst>
                      <a:rect l="l" t="t" r="r" b="b"/>
                      <a:pathLst>
                        <a:path w="104983" h="329312" stroke="0" extrusionOk="0">
                          <a:moveTo>
                            <a:pt x="6350" y="41275"/>
                          </a:moveTo>
                          <a:cubicBezTo>
                            <a:pt x="90633" y="41275"/>
                            <a:pt x="104983" y="122857"/>
                            <a:pt x="104983" y="145162"/>
                          </a:cubicBezTo>
                          <a:lnTo>
                            <a:pt x="0" y="78487"/>
                          </a:lnTo>
                          <a:lnTo>
                            <a:pt x="6350" y="41275"/>
                          </a:lnTo>
                          <a:close/>
                        </a:path>
                        <a:path w="104983" h="329312" fill="none">
                          <a:moveTo>
                            <a:pt x="57150" y="0"/>
                          </a:moveTo>
                          <a:cubicBezTo>
                            <a:pt x="154133" y="152400"/>
                            <a:pt x="6558" y="307007"/>
                            <a:pt x="6558" y="329312"/>
                          </a:cubicBezTo>
                        </a:path>
                      </a:pathLst>
                    </a:custGeom>
                    <a:noFill/>
                    <a:ln w="508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00" name="Rounded Rectangle 133"/>
                  <p:cNvSpPr/>
                  <p:nvPr/>
                </p:nvSpPr>
                <p:spPr bwMode="auto">
                  <a:xfrm>
                    <a:off x="8502899" y="5168727"/>
                    <a:ext cx="237700" cy="388249"/>
                  </a:xfrm>
                  <a:custGeom>
                    <a:avLst/>
                    <a:gdLst>
                      <a:gd name="connsiteX0" fmla="*/ 0 w 192741"/>
                      <a:gd name="connsiteY0" fmla="*/ 32124 h 288237"/>
                      <a:gd name="connsiteX1" fmla="*/ 32124 w 192741"/>
                      <a:gd name="connsiteY1" fmla="*/ 0 h 288237"/>
                      <a:gd name="connsiteX2" fmla="*/ 160617 w 192741"/>
                      <a:gd name="connsiteY2" fmla="*/ 0 h 288237"/>
                      <a:gd name="connsiteX3" fmla="*/ 192741 w 192741"/>
                      <a:gd name="connsiteY3" fmla="*/ 32124 h 288237"/>
                      <a:gd name="connsiteX4" fmla="*/ 192741 w 192741"/>
                      <a:gd name="connsiteY4" fmla="*/ 256113 h 288237"/>
                      <a:gd name="connsiteX5" fmla="*/ 160617 w 192741"/>
                      <a:gd name="connsiteY5" fmla="*/ 288237 h 288237"/>
                      <a:gd name="connsiteX6" fmla="*/ 32124 w 192741"/>
                      <a:gd name="connsiteY6" fmla="*/ 288237 h 288237"/>
                      <a:gd name="connsiteX7" fmla="*/ 0 w 192741"/>
                      <a:gd name="connsiteY7" fmla="*/ 256113 h 288237"/>
                      <a:gd name="connsiteX8" fmla="*/ 0 w 192741"/>
                      <a:gd name="connsiteY8" fmla="*/ 32124 h 288237"/>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92741 w 192741"/>
                      <a:gd name="connsiteY4" fmla="*/ 256113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6547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6547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9166"/>
                      <a:gd name="connsiteY0" fmla="*/ 32124 h 340625"/>
                      <a:gd name="connsiteX1" fmla="*/ 32124 w 199166"/>
                      <a:gd name="connsiteY1" fmla="*/ 0 h 340625"/>
                      <a:gd name="connsiteX2" fmla="*/ 160617 w 199166"/>
                      <a:gd name="connsiteY2" fmla="*/ 0 h 340625"/>
                      <a:gd name="connsiteX3" fmla="*/ 192741 w 199166"/>
                      <a:gd name="connsiteY3" fmla="*/ 32124 h 340625"/>
                      <a:gd name="connsiteX4" fmla="*/ 178454 w 199166"/>
                      <a:gd name="connsiteY4" fmla="*/ 275163 h 340625"/>
                      <a:gd name="connsiteX5" fmla="*/ 179667 w 199166"/>
                      <a:gd name="connsiteY5" fmla="*/ 288237 h 340625"/>
                      <a:gd name="connsiteX6" fmla="*/ 24981 w 199166"/>
                      <a:gd name="connsiteY6" fmla="*/ 340625 h 340625"/>
                      <a:gd name="connsiteX7" fmla="*/ 0 w 199166"/>
                      <a:gd name="connsiteY7" fmla="*/ 256113 h 340625"/>
                      <a:gd name="connsiteX8" fmla="*/ 0 w 199166"/>
                      <a:gd name="connsiteY8" fmla="*/ 32124 h 340625"/>
                      <a:gd name="connsiteX0" fmla="*/ 0 w 199166"/>
                      <a:gd name="connsiteY0" fmla="*/ 32124 h 340625"/>
                      <a:gd name="connsiteX1" fmla="*/ 32124 w 199166"/>
                      <a:gd name="connsiteY1" fmla="*/ 0 h 340625"/>
                      <a:gd name="connsiteX2" fmla="*/ 160617 w 199166"/>
                      <a:gd name="connsiteY2" fmla="*/ 0 h 340625"/>
                      <a:gd name="connsiteX3" fmla="*/ 192741 w 199166"/>
                      <a:gd name="connsiteY3" fmla="*/ 32124 h 340625"/>
                      <a:gd name="connsiteX4" fmla="*/ 178454 w 199166"/>
                      <a:gd name="connsiteY4" fmla="*/ 275163 h 340625"/>
                      <a:gd name="connsiteX5" fmla="*/ 167761 w 199166"/>
                      <a:gd name="connsiteY5" fmla="*/ 288237 h 340625"/>
                      <a:gd name="connsiteX6" fmla="*/ 24981 w 199166"/>
                      <a:gd name="connsiteY6" fmla="*/ 340625 h 340625"/>
                      <a:gd name="connsiteX7" fmla="*/ 0 w 199166"/>
                      <a:gd name="connsiteY7" fmla="*/ 256113 h 340625"/>
                      <a:gd name="connsiteX8" fmla="*/ 0 w 199166"/>
                      <a:gd name="connsiteY8" fmla="*/ 32124 h 340625"/>
                      <a:gd name="connsiteX0" fmla="*/ 0 w 200794"/>
                      <a:gd name="connsiteY0" fmla="*/ 32124 h 340625"/>
                      <a:gd name="connsiteX1" fmla="*/ 32124 w 200794"/>
                      <a:gd name="connsiteY1" fmla="*/ 0 h 340625"/>
                      <a:gd name="connsiteX2" fmla="*/ 160617 w 200794"/>
                      <a:gd name="connsiteY2" fmla="*/ 0 h 340625"/>
                      <a:gd name="connsiteX3" fmla="*/ 192741 w 200794"/>
                      <a:gd name="connsiteY3" fmla="*/ 32124 h 340625"/>
                      <a:gd name="connsiteX4" fmla="*/ 180835 w 200794"/>
                      <a:gd name="connsiteY4" fmla="*/ 282307 h 340625"/>
                      <a:gd name="connsiteX5" fmla="*/ 167761 w 200794"/>
                      <a:gd name="connsiteY5" fmla="*/ 288237 h 340625"/>
                      <a:gd name="connsiteX6" fmla="*/ 24981 w 200794"/>
                      <a:gd name="connsiteY6" fmla="*/ 340625 h 340625"/>
                      <a:gd name="connsiteX7" fmla="*/ 0 w 200794"/>
                      <a:gd name="connsiteY7" fmla="*/ 256113 h 340625"/>
                      <a:gd name="connsiteX8" fmla="*/ 0 w 200794"/>
                      <a:gd name="connsiteY8" fmla="*/ 32124 h 340625"/>
                      <a:gd name="connsiteX0" fmla="*/ 0 w 196602"/>
                      <a:gd name="connsiteY0" fmla="*/ 32124 h 340625"/>
                      <a:gd name="connsiteX1" fmla="*/ 32124 w 196602"/>
                      <a:gd name="connsiteY1" fmla="*/ 0 h 340625"/>
                      <a:gd name="connsiteX2" fmla="*/ 160617 w 196602"/>
                      <a:gd name="connsiteY2" fmla="*/ 0 h 340625"/>
                      <a:gd name="connsiteX3" fmla="*/ 192741 w 196602"/>
                      <a:gd name="connsiteY3" fmla="*/ 32124 h 340625"/>
                      <a:gd name="connsiteX4" fmla="*/ 180835 w 196602"/>
                      <a:gd name="connsiteY4" fmla="*/ 282307 h 340625"/>
                      <a:gd name="connsiteX5" fmla="*/ 167761 w 196602"/>
                      <a:gd name="connsiteY5" fmla="*/ 288237 h 340625"/>
                      <a:gd name="connsiteX6" fmla="*/ 24981 w 196602"/>
                      <a:gd name="connsiteY6" fmla="*/ 340625 h 340625"/>
                      <a:gd name="connsiteX7" fmla="*/ 0 w 196602"/>
                      <a:gd name="connsiteY7" fmla="*/ 256113 h 340625"/>
                      <a:gd name="connsiteX8" fmla="*/ 0 w 196602"/>
                      <a:gd name="connsiteY8" fmla="*/ 32124 h 340625"/>
                      <a:gd name="connsiteX0" fmla="*/ 0 w 205003"/>
                      <a:gd name="connsiteY0" fmla="*/ 32124 h 340625"/>
                      <a:gd name="connsiteX1" fmla="*/ 32124 w 205003"/>
                      <a:gd name="connsiteY1" fmla="*/ 0 h 340625"/>
                      <a:gd name="connsiteX2" fmla="*/ 160617 w 205003"/>
                      <a:gd name="connsiteY2" fmla="*/ 0 h 340625"/>
                      <a:gd name="connsiteX3" fmla="*/ 192741 w 205003"/>
                      <a:gd name="connsiteY3" fmla="*/ 32124 h 340625"/>
                      <a:gd name="connsiteX4" fmla="*/ 180835 w 205003"/>
                      <a:gd name="connsiteY4" fmla="*/ 282307 h 340625"/>
                      <a:gd name="connsiteX5" fmla="*/ 167761 w 205003"/>
                      <a:gd name="connsiteY5" fmla="*/ 288237 h 340625"/>
                      <a:gd name="connsiteX6" fmla="*/ 24981 w 205003"/>
                      <a:gd name="connsiteY6" fmla="*/ 340625 h 340625"/>
                      <a:gd name="connsiteX7" fmla="*/ 0 w 205003"/>
                      <a:gd name="connsiteY7" fmla="*/ 256113 h 340625"/>
                      <a:gd name="connsiteX8" fmla="*/ 0 w 205003"/>
                      <a:gd name="connsiteY8" fmla="*/ 32124 h 340625"/>
                      <a:gd name="connsiteX0" fmla="*/ 0 w 205003"/>
                      <a:gd name="connsiteY0" fmla="*/ 32124 h 371581"/>
                      <a:gd name="connsiteX1" fmla="*/ 32124 w 205003"/>
                      <a:gd name="connsiteY1" fmla="*/ 0 h 371581"/>
                      <a:gd name="connsiteX2" fmla="*/ 160617 w 205003"/>
                      <a:gd name="connsiteY2" fmla="*/ 0 h 371581"/>
                      <a:gd name="connsiteX3" fmla="*/ 192741 w 205003"/>
                      <a:gd name="connsiteY3" fmla="*/ 32124 h 371581"/>
                      <a:gd name="connsiteX4" fmla="*/ 180835 w 205003"/>
                      <a:gd name="connsiteY4" fmla="*/ 282307 h 371581"/>
                      <a:gd name="connsiteX5" fmla="*/ 167761 w 205003"/>
                      <a:gd name="connsiteY5" fmla="*/ 288237 h 371581"/>
                      <a:gd name="connsiteX6" fmla="*/ 24981 w 205003"/>
                      <a:gd name="connsiteY6" fmla="*/ 371581 h 371581"/>
                      <a:gd name="connsiteX7" fmla="*/ 0 w 205003"/>
                      <a:gd name="connsiteY7" fmla="*/ 256113 h 371581"/>
                      <a:gd name="connsiteX8" fmla="*/ 0 w 205003"/>
                      <a:gd name="connsiteY8" fmla="*/ 32124 h 371581"/>
                      <a:gd name="connsiteX0" fmla="*/ 0 w 233578"/>
                      <a:gd name="connsiteY0" fmla="*/ 17836 h 371581"/>
                      <a:gd name="connsiteX1" fmla="*/ 60699 w 233578"/>
                      <a:gd name="connsiteY1" fmla="*/ 0 h 371581"/>
                      <a:gd name="connsiteX2" fmla="*/ 189192 w 233578"/>
                      <a:gd name="connsiteY2" fmla="*/ 0 h 371581"/>
                      <a:gd name="connsiteX3" fmla="*/ 221316 w 233578"/>
                      <a:gd name="connsiteY3" fmla="*/ 32124 h 371581"/>
                      <a:gd name="connsiteX4" fmla="*/ 209410 w 233578"/>
                      <a:gd name="connsiteY4" fmla="*/ 282307 h 371581"/>
                      <a:gd name="connsiteX5" fmla="*/ 196336 w 233578"/>
                      <a:gd name="connsiteY5" fmla="*/ 288237 h 371581"/>
                      <a:gd name="connsiteX6" fmla="*/ 53556 w 233578"/>
                      <a:gd name="connsiteY6" fmla="*/ 371581 h 371581"/>
                      <a:gd name="connsiteX7" fmla="*/ 28575 w 233578"/>
                      <a:gd name="connsiteY7" fmla="*/ 256113 h 371581"/>
                      <a:gd name="connsiteX8" fmla="*/ 0 w 233578"/>
                      <a:gd name="connsiteY8" fmla="*/ 17836 h 371581"/>
                      <a:gd name="connsiteX0" fmla="*/ 0 w 233578"/>
                      <a:gd name="connsiteY0" fmla="*/ 34504 h 388249"/>
                      <a:gd name="connsiteX1" fmla="*/ 58318 w 233578"/>
                      <a:gd name="connsiteY1" fmla="*/ 0 h 388249"/>
                      <a:gd name="connsiteX2" fmla="*/ 189192 w 233578"/>
                      <a:gd name="connsiteY2" fmla="*/ 16668 h 388249"/>
                      <a:gd name="connsiteX3" fmla="*/ 221316 w 233578"/>
                      <a:gd name="connsiteY3" fmla="*/ 48792 h 388249"/>
                      <a:gd name="connsiteX4" fmla="*/ 209410 w 233578"/>
                      <a:gd name="connsiteY4" fmla="*/ 298975 h 388249"/>
                      <a:gd name="connsiteX5" fmla="*/ 196336 w 233578"/>
                      <a:gd name="connsiteY5" fmla="*/ 304905 h 388249"/>
                      <a:gd name="connsiteX6" fmla="*/ 53556 w 233578"/>
                      <a:gd name="connsiteY6" fmla="*/ 388249 h 388249"/>
                      <a:gd name="connsiteX7" fmla="*/ 28575 w 233578"/>
                      <a:gd name="connsiteY7" fmla="*/ 272781 h 388249"/>
                      <a:gd name="connsiteX8" fmla="*/ 0 w 233578"/>
                      <a:gd name="connsiteY8" fmla="*/ 34504 h 388249"/>
                      <a:gd name="connsiteX0" fmla="*/ 0 w 233578"/>
                      <a:gd name="connsiteY0" fmla="*/ 34504 h 388249"/>
                      <a:gd name="connsiteX1" fmla="*/ 58318 w 233578"/>
                      <a:gd name="connsiteY1" fmla="*/ 0 h 388249"/>
                      <a:gd name="connsiteX2" fmla="*/ 189192 w 233578"/>
                      <a:gd name="connsiteY2" fmla="*/ 16668 h 388249"/>
                      <a:gd name="connsiteX3" fmla="*/ 221316 w 233578"/>
                      <a:gd name="connsiteY3" fmla="*/ 48792 h 388249"/>
                      <a:gd name="connsiteX4" fmla="*/ 209410 w 233578"/>
                      <a:gd name="connsiteY4" fmla="*/ 298975 h 388249"/>
                      <a:gd name="connsiteX5" fmla="*/ 196336 w 233578"/>
                      <a:gd name="connsiteY5" fmla="*/ 304905 h 388249"/>
                      <a:gd name="connsiteX6" fmla="*/ 53556 w 233578"/>
                      <a:gd name="connsiteY6" fmla="*/ 388249 h 388249"/>
                      <a:gd name="connsiteX7" fmla="*/ 28575 w 233578"/>
                      <a:gd name="connsiteY7" fmla="*/ 272781 h 388249"/>
                      <a:gd name="connsiteX8" fmla="*/ 0 w 233578"/>
                      <a:gd name="connsiteY8" fmla="*/ 34504 h 388249"/>
                      <a:gd name="connsiteX0" fmla="*/ 0 w 237700"/>
                      <a:gd name="connsiteY0" fmla="*/ 34504 h 388249"/>
                      <a:gd name="connsiteX1" fmla="*/ 58318 w 237700"/>
                      <a:gd name="connsiteY1" fmla="*/ 0 h 388249"/>
                      <a:gd name="connsiteX2" fmla="*/ 189192 w 237700"/>
                      <a:gd name="connsiteY2" fmla="*/ 16668 h 388249"/>
                      <a:gd name="connsiteX3" fmla="*/ 233222 w 237700"/>
                      <a:gd name="connsiteY3" fmla="*/ 48792 h 388249"/>
                      <a:gd name="connsiteX4" fmla="*/ 209410 w 237700"/>
                      <a:gd name="connsiteY4" fmla="*/ 298975 h 388249"/>
                      <a:gd name="connsiteX5" fmla="*/ 196336 w 237700"/>
                      <a:gd name="connsiteY5" fmla="*/ 304905 h 388249"/>
                      <a:gd name="connsiteX6" fmla="*/ 53556 w 237700"/>
                      <a:gd name="connsiteY6" fmla="*/ 388249 h 388249"/>
                      <a:gd name="connsiteX7" fmla="*/ 28575 w 237700"/>
                      <a:gd name="connsiteY7" fmla="*/ 272781 h 388249"/>
                      <a:gd name="connsiteX8" fmla="*/ 0 w 237700"/>
                      <a:gd name="connsiteY8" fmla="*/ 34504 h 38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700" h="388249">
                        <a:moveTo>
                          <a:pt x="0" y="34504"/>
                        </a:moveTo>
                        <a:cubicBezTo>
                          <a:pt x="0" y="16762"/>
                          <a:pt x="40576" y="0"/>
                          <a:pt x="58318" y="0"/>
                        </a:cubicBezTo>
                        <a:cubicBezTo>
                          <a:pt x="104324" y="3175"/>
                          <a:pt x="145567" y="11112"/>
                          <a:pt x="189192" y="16668"/>
                        </a:cubicBezTo>
                        <a:cubicBezTo>
                          <a:pt x="206934" y="16668"/>
                          <a:pt x="233222" y="31050"/>
                          <a:pt x="233222" y="48792"/>
                        </a:cubicBezTo>
                        <a:cubicBezTo>
                          <a:pt x="224491" y="120280"/>
                          <a:pt x="261003" y="113187"/>
                          <a:pt x="209410" y="298975"/>
                        </a:cubicBezTo>
                        <a:cubicBezTo>
                          <a:pt x="209410" y="316717"/>
                          <a:pt x="214078" y="304905"/>
                          <a:pt x="196336" y="304905"/>
                        </a:cubicBezTo>
                        <a:cubicBezTo>
                          <a:pt x="153505" y="304905"/>
                          <a:pt x="96387" y="388249"/>
                          <a:pt x="53556" y="388249"/>
                        </a:cubicBezTo>
                        <a:cubicBezTo>
                          <a:pt x="35814" y="388249"/>
                          <a:pt x="28575" y="290523"/>
                          <a:pt x="28575" y="272781"/>
                        </a:cubicBezTo>
                        <a:lnTo>
                          <a:pt x="0" y="34504"/>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1" name="Arc 126"/>
                  <p:cNvSpPr/>
                  <p:nvPr/>
                </p:nvSpPr>
                <p:spPr bwMode="auto">
                  <a:xfrm>
                    <a:off x="8609425" y="5209167"/>
                    <a:ext cx="278815" cy="104360"/>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276433"/>
                      <a:gd name="connsiteY0" fmla="*/ 0 h 120831"/>
                      <a:gd name="connsiteX1" fmla="*/ 104983 w 276433"/>
                      <a:gd name="connsiteY1" fmla="*/ 103887 h 120831"/>
                      <a:gd name="connsiteX2" fmla="*/ 0 w 276433"/>
                      <a:gd name="connsiteY2" fmla="*/ 37212 h 120831"/>
                      <a:gd name="connsiteX3" fmla="*/ 6350 w 276433"/>
                      <a:gd name="connsiteY3" fmla="*/ 0 h 120831"/>
                      <a:gd name="connsiteX0" fmla="*/ 158750 w 276433"/>
                      <a:gd name="connsiteY0" fmla="*/ 53975 h 120831"/>
                      <a:gd name="connsiteX1" fmla="*/ 276433 w 276433"/>
                      <a:gd name="connsiteY1" fmla="*/ 11019 h 120831"/>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58750 w 276433"/>
                      <a:gd name="connsiteY0" fmla="*/ 53975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58750 w 276433"/>
                      <a:gd name="connsiteY0" fmla="*/ 53975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9213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9213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3875 h 103887"/>
                      <a:gd name="connsiteX0" fmla="*/ 6350 w 281196"/>
                      <a:gd name="connsiteY0" fmla="*/ 7544 h 111431"/>
                      <a:gd name="connsiteX1" fmla="*/ 104983 w 281196"/>
                      <a:gd name="connsiteY1" fmla="*/ 111431 h 111431"/>
                      <a:gd name="connsiteX2" fmla="*/ 0 w 281196"/>
                      <a:gd name="connsiteY2" fmla="*/ 44756 h 111431"/>
                      <a:gd name="connsiteX3" fmla="*/ 6350 w 281196"/>
                      <a:gd name="connsiteY3" fmla="*/ 7544 h 111431"/>
                      <a:gd name="connsiteX0" fmla="*/ 127794 w 281196"/>
                      <a:gd name="connsiteY0" fmla="*/ 49613 h 111431"/>
                      <a:gd name="connsiteX1" fmla="*/ 281196 w 281196"/>
                      <a:gd name="connsiteY1" fmla="*/ 1894 h 111431"/>
                      <a:gd name="connsiteX0" fmla="*/ 6350 w 278815"/>
                      <a:gd name="connsiteY0" fmla="*/ 473 h 104360"/>
                      <a:gd name="connsiteX1" fmla="*/ 104983 w 278815"/>
                      <a:gd name="connsiteY1" fmla="*/ 104360 h 104360"/>
                      <a:gd name="connsiteX2" fmla="*/ 0 w 278815"/>
                      <a:gd name="connsiteY2" fmla="*/ 37685 h 104360"/>
                      <a:gd name="connsiteX3" fmla="*/ 6350 w 278815"/>
                      <a:gd name="connsiteY3" fmla="*/ 473 h 104360"/>
                      <a:gd name="connsiteX0" fmla="*/ 127794 w 278815"/>
                      <a:gd name="connsiteY0" fmla="*/ 42542 h 104360"/>
                      <a:gd name="connsiteX1" fmla="*/ 278815 w 278815"/>
                      <a:gd name="connsiteY1" fmla="*/ 1967 h 104360"/>
                    </a:gdLst>
                    <a:ahLst/>
                    <a:cxnLst>
                      <a:cxn ang="0">
                        <a:pos x="connsiteX0" y="connsiteY0"/>
                      </a:cxn>
                      <a:cxn ang="0">
                        <a:pos x="connsiteX1" y="connsiteY1"/>
                      </a:cxn>
                    </a:cxnLst>
                    <a:rect l="l" t="t" r="r" b="b"/>
                    <a:pathLst>
                      <a:path w="278815" h="104360" stroke="0" extrusionOk="0">
                        <a:moveTo>
                          <a:pt x="6350" y="473"/>
                        </a:moveTo>
                        <a:cubicBezTo>
                          <a:pt x="90633" y="473"/>
                          <a:pt x="104983" y="82055"/>
                          <a:pt x="104983" y="104360"/>
                        </a:cubicBezTo>
                        <a:lnTo>
                          <a:pt x="0" y="37685"/>
                        </a:lnTo>
                        <a:lnTo>
                          <a:pt x="6350" y="473"/>
                        </a:lnTo>
                        <a:close/>
                      </a:path>
                      <a:path w="278815" h="104360" fill="none">
                        <a:moveTo>
                          <a:pt x="127794" y="42542"/>
                        </a:moveTo>
                        <a:cubicBezTo>
                          <a:pt x="235889" y="156843"/>
                          <a:pt x="278815" y="-20338"/>
                          <a:pt x="278815" y="1967"/>
                        </a:cubicBezTo>
                      </a:path>
                    </a:pathLst>
                  </a:custGeom>
                  <a:noFill/>
                  <a:ln w="44450" cap="rnd" cmpd="sng" algn="ctr">
                    <a:solidFill>
                      <a:srgbClr val="424B5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2" name="Trapezoid 135"/>
                  <p:cNvSpPr/>
                  <p:nvPr/>
                </p:nvSpPr>
                <p:spPr bwMode="auto">
                  <a:xfrm>
                    <a:off x="8435319" y="4967358"/>
                    <a:ext cx="510636" cy="318147"/>
                  </a:xfrm>
                  <a:custGeom>
                    <a:avLst/>
                    <a:gdLst>
                      <a:gd name="connsiteX0" fmla="*/ 0 w 486588"/>
                      <a:gd name="connsiteY0" fmla="*/ 303860 h 303860"/>
                      <a:gd name="connsiteX1" fmla="*/ 75965 w 486588"/>
                      <a:gd name="connsiteY1" fmla="*/ 0 h 303860"/>
                      <a:gd name="connsiteX2" fmla="*/ 410623 w 486588"/>
                      <a:gd name="connsiteY2" fmla="*/ 0 h 303860"/>
                      <a:gd name="connsiteX3" fmla="*/ 486588 w 486588"/>
                      <a:gd name="connsiteY3" fmla="*/ 303860 h 303860"/>
                      <a:gd name="connsiteX4" fmla="*/ 0 w 486588"/>
                      <a:gd name="connsiteY4" fmla="*/ 303860 h 303860"/>
                      <a:gd name="connsiteX0" fmla="*/ 0 w 503257"/>
                      <a:gd name="connsiteY0" fmla="*/ 303860 h 303860"/>
                      <a:gd name="connsiteX1" fmla="*/ 75965 w 503257"/>
                      <a:gd name="connsiteY1" fmla="*/ 0 h 303860"/>
                      <a:gd name="connsiteX2" fmla="*/ 410623 w 503257"/>
                      <a:gd name="connsiteY2" fmla="*/ 0 h 303860"/>
                      <a:gd name="connsiteX3" fmla="*/ 503257 w 503257"/>
                      <a:gd name="connsiteY3" fmla="*/ 270523 h 303860"/>
                      <a:gd name="connsiteX4" fmla="*/ 0 w 503257"/>
                      <a:gd name="connsiteY4" fmla="*/ 303860 h 303860"/>
                      <a:gd name="connsiteX0" fmla="*/ 402666 w 427292"/>
                      <a:gd name="connsiteY0" fmla="*/ 315766 h 315766"/>
                      <a:gd name="connsiteX1" fmla="*/ 0 w 427292"/>
                      <a:gd name="connsiteY1" fmla="*/ 0 h 315766"/>
                      <a:gd name="connsiteX2" fmla="*/ 334658 w 427292"/>
                      <a:gd name="connsiteY2" fmla="*/ 0 h 315766"/>
                      <a:gd name="connsiteX3" fmla="*/ 427292 w 427292"/>
                      <a:gd name="connsiteY3" fmla="*/ 270523 h 315766"/>
                      <a:gd name="connsiteX4" fmla="*/ 402666 w 427292"/>
                      <a:gd name="connsiteY4" fmla="*/ 315766 h 315766"/>
                      <a:gd name="connsiteX0" fmla="*/ 486010 w 510636"/>
                      <a:gd name="connsiteY0" fmla="*/ 315766 h 315766"/>
                      <a:gd name="connsiteX1" fmla="*/ 0 w 510636"/>
                      <a:gd name="connsiteY1" fmla="*/ 16669 h 315766"/>
                      <a:gd name="connsiteX2" fmla="*/ 418002 w 510636"/>
                      <a:gd name="connsiteY2" fmla="*/ 0 h 315766"/>
                      <a:gd name="connsiteX3" fmla="*/ 510636 w 510636"/>
                      <a:gd name="connsiteY3" fmla="*/ 270523 h 315766"/>
                      <a:gd name="connsiteX4" fmla="*/ 486010 w 510636"/>
                      <a:gd name="connsiteY4" fmla="*/ 315766 h 315766"/>
                      <a:gd name="connsiteX0" fmla="*/ 486010 w 510636"/>
                      <a:gd name="connsiteY0" fmla="*/ 318147 h 318147"/>
                      <a:gd name="connsiteX1" fmla="*/ 0 w 510636"/>
                      <a:gd name="connsiteY1" fmla="*/ 19050 h 318147"/>
                      <a:gd name="connsiteX2" fmla="*/ 20333 w 510636"/>
                      <a:gd name="connsiteY2" fmla="*/ 0 h 318147"/>
                      <a:gd name="connsiteX3" fmla="*/ 510636 w 510636"/>
                      <a:gd name="connsiteY3" fmla="*/ 272904 h 318147"/>
                      <a:gd name="connsiteX4" fmla="*/ 486010 w 510636"/>
                      <a:gd name="connsiteY4" fmla="*/ 318147 h 318147"/>
                      <a:gd name="connsiteX0" fmla="*/ 486010 w 510636"/>
                      <a:gd name="connsiteY0" fmla="*/ 318147 h 318147"/>
                      <a:gd name="connsiteX1" fmla="*/ 0 w 510636"/>
                      <a:gd name="connsiteY1" fmla="*/ 19050 h 318147"/>
                      <a:gd name="connsiteX2" fmla="*/ 20333 w 510636"/>
                      <a:gd name="connsiteY2" fmla="*/ 0 h 318147"/>
                      <a:gd name="connsiteX3" fmla="*/ 510636 w 510636"/>
                      <a:gd name="connsiteY3" fmla="*/ 270523 h 318147"/>
                      <a:gd name="connsiteX4" fmla="*/ 486010 w 510636"/>
                      <a:gd name="connsiteY4" fmla="*/ 318147 h 31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36" h="318147">
                        <a:moveTo>
                          <a:pt x="486010" y="318147"/>
                        </a:moveTo>
                        <a:lnTo>
                          <a:pt x="0" y="19050"/>
                        </a:lnTo>
                        <a:lnTo>
                          <a:pt x="20333" y="0"/>
                        </a:lnTo>
                        <a:lnTo>
                          <a:pt x="510636" y="270523"/>
                        </a:lnTo>
                        <a:lnTo>
                          <a:pt x="486010" y="318147"/>
                        </a:lnTo>
                        <a:close/>
                      </a:path>
                    </a:pathLst>
                  </a:custGeom>
                  <a:solidFill>
                    <a:srgbClr val="424B51"/>
                  </a:solidFill>
                  <a:ln w="3810" cap="rnd">
                    <a:solidFill>
                      <a:schemeClr val="bg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3" name="Rounded Rectangle 102"/>
                  <p:cNvSpPr/>
                  <p:nvPr/>
                </p:nvSpPr>
                <p:spPr bwMode="auto">
                  <a:xfrm rot="18015025">
                    <a:off x="8303955" y="4893357"/>
                    <a:ext cx="197778" cy="116642"/>
                  </a:xfrm>
                  <a:prstGeom prst="round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04" name="Group 103"/>
                  <p:cNvGrpSpPr/>
                  <p:nvPr/>
                </p:nvGrpSpPr>
                <p:grpSpPr>
                  <a:xfrm>
                    <a:off x="8371582" y="5154459"/>
                    <a:ext cx="352633" cy="121001"/>
                    <a:chOff x="8371582" y="5154459"/>
                    <a:chExt cx="352633" cy="121001"/>
                  </a:xfrm>
                </p:grpSpPr>
                <p:sp>
                  <p:nvSpPr>
                    <p:cNvPr id="105" name="Arc 126"/>
                    <p:cNvSpPr/>
                    <p:nvPr/>
                  </p:nvSpPr>
                  <p:spPr bwMode="auto">
                    <a:xfrm>
                      <a:off x="8377661" y="5157114"/>
                      <a:ext cx="343617" cy="118346"/>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Lst>
                      <a:ahLst/>
                      <a:cxnLst>
                        <a:cxn ang="0">
                          <a:pos x="connsiteX0" y="connsiteY0"/>
                        </a:cxn>
                        <a:cxn ang="0">
                          <a:pos x="connsiteX1" y="connsiteY1"/>
                        </a:cxn>
                      </a:cxnLst>
                      <a:rect l="l" t="t" r="r" b="b"/>
                      <a:pathLst>
                        <a:path w="352633" h="121001" stroke="0" extrusionOk="0">
                          <a:moveTo>
                            <a:pt x="6350" y="2267"/>
                          </a:moveTo>
                          <a:cubicBezTo>
                            <a:pt x="90633" y="2267"/>
                            <a:pt x="104983" y="83849"/>
                            <a:pt x="104983" y="106154"/>
                          </a:cubicBezTo>
                          <a:lnTo>
                            <a:pt x="0" y="39479"/>
                          </a:lnTo>
                          <a:lnTo>
                            <a:pt x="6350" y="2267"/>
                          </a:lnTo>
                          <a:close/>
                        </a:path>
                        <a:path w="352633" h="121001" fill="none">
                          <a:moveTo>
                            <a:pt x="158750" y="56242"/>
                          </a:moveTo>
                          <a:cubicBezTo>
                            <a:pt x="176358" y="237217"/>
                            <a:pt x="352633" y="-20926"/>
                            <a:pt x="352633" y="1379"/>
                          </a:cubicBezTo>
                        </a:path>
                      </a:pathLst>
                    </a:custGeom>
                    <a:noFill/>
                    <a:ln w="508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6" name="Arc 126"/>
                    <p:cNvSpPr/>
                    <p:nvPr/>
                  </p:nvSpPr>
                  <p:spPr bwMode="auto">
                    <a:xfrm>
                      <a:off x="8371582" y="5154459"/>
                      <a:ext cx="352633" cy="121001"/>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Lst>
                      <a:ahLst/>
                      <a:cxnLst>
                        <a:cxn ang="0">
                          <a:pos x="connsiteX0" y="connsiteY0"/>
                        </a:cxn>
                        <a:cxn ang="0">
                          <a:pos x="connsiteX1" y="connsiteY1"/>
                        </a:cxn>
                      </a:cxnLst>
                      <a:rect l="l" t="t" r="r" b="b"/>
                      <a:pathLst>
                        <a:path w="352633" h="121001" stroke="0" extrusionOk="0">
                          <a:moveTo>
                            <a:pt x="6350" y="2267"/>
                          </a:moveTo>
                          <a:cubicBezTo>
                            <a:pt x="90633" y="2267"/>
                            <a:pt x="104983" y="83849"/>
                            <a:pt x="104983" y="106154"/>
                          </a:cubicBezTo>
                          <a:lnTo>
                            <a:pt x="0" y="39479"/>
                          </a:lnTo>
                          <a:lnTo>
                            <a:pt x="6350" y="2267"/>
                          </a:lnTo>
                          <a:close/>
                        </a:path>
                        <a:path w="352633" h="121001" fill="none">
                          <a:moveTo>
                            <a:pt x="158750" y="56242"/>
                          </a:moveTo>
                          <a:cubicBezTo>
                            <a:pt x="176358" y="237217"/>
                            <a:pt x="352633" y="-20926"/>
                            <a:pt x="352633" y="1379"/>
                          </a:cubicBezTo>
                        </a:path>
                      </a:pathLst>
                    </a:custGeom>
                    <a:noFill/>
                    <a:ln w="41275" cap="rnd" cmpd="sng" algn="ctr">
                      <a:solidFill>
                        <a:srgbClr val="424B5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grpSp>
            <p:nvGrpSpPr>
              <p:cNvPr id="82" name="Group 81"/>
              <p:cNvGrpSpPr/>
              <p:nvPr/>
            </p:nvGrpSpPr>
            <p:grpSpPr>
              <a:xfrm>
                <a:off x="8242018" y="5854635"/>
                <a:ext cx="1237322" cy="259398"/>
                <a:chOff x="8242018" y="5854635"/>
                <a:chExt cx="1237322" cy="259398"/>
              </a:xfrm>
            </p:grpSpPr>
            <p:sp>
              <p:nvSpPr>
                <p:cNvPr id="83" name="10-Point Star 161"/>
                <p:cNvSpPr/>
                <p:nvPr/>
              </p:nvSpPr>
              <p:spPr bwMode="auto">
                <a:xfrm>
                  <a:off x="8242018" y="5939113"/>
                  <a:ext cx="173223" cy="112405"/>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622" h="132780">
                      <a:moveTo>
                        <a:pt x="504" y="74182"/>
                      </a:moveTo>
                      <a:lnTo>
                        <a:pt x="18451" y="56154"/>
                      </a:lnTo>
                      <a:lnTo>
                        <a:pt x="48905" y="44221"/>
                      </a:lnTo>
                      <a:lnTo>
                        <a:pt x="66756" y="10881"/>
                      </a:lnTo>
                      <a:lnTo>
                        <a:pt x="91848" y="0"/>
                      </a:lnTo>
                      <a:lnTo>
                        <a:pt x="126464" y="10881"/>
                      </a:lnTo>
                      <a:lnTo>
                        <a:pt x="144315" y="15645"/>
                      </a:lnTo>
                      <a:lnTo>
                        <a:pt x="174769" y="32342"/>
                      </a:lnTo>
                      <a:lnTo>
                        <a:pt x="204622" y="45607"/>
                      </a:lnTo>
                      <a:lnTo>
                        <a:pt x="200364" y="67068"/>
                      </a:lnTo>
                      <a:lnTo>
                        <a:pt x="204622" y="88529"/>
                      </a:lnTo>
                      <a:lnTo>
                        <a:pt x="187106" y="122571"/>
                      </a:lnTo>
                      <a:lnTo>
                        <a:pt x="163365" y="123254"/>
                      </a:lnTo>
                      <a:lnTo>
                        <a:pt x="140751" y="130399"/>
                      </a:lnTo>
                      <a:lnTo>
                        <a:pt x="99422" y="122453"/>
                      </a:lnTo>
                      <a:lnTo>
                        <a:pt x="59612" y="132780"/>
                      </a:lnTo>
                      <a:lnTo>
                        <a:pt x="29855" y="123254"/>
                      </a:lnTo>
                      <a:lnTo>
                        <a:pt x="18451" y="101794"/>
                      </a:lnTo>
                      <a:lnTo>
                        <a:pt x="19554" y="107579"/>
                      </a:lnTo>
                      <a:lnTo>
                        <a:pt x="0" y="67068"/>
                      </a:lnTo>
                      <a:lnTo>
                        <a:pt x="504"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4" name="10-Point Star 161"/>
                <p:cNvSpPr/>
                <p:nvPr/>
              </p:nvSpPr>
              <p:spPr bwMode="auto">
                <a:xfrm>
                  <a:off x="8342004" y="6010571"/>
                  <a:ext cx="133743" cy="90141"/>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21346" y="30442"/>
                      </a:lnTo>
                      <a:lnTo>
                        <a:pt x="49531" y="10881"/>
                      </a:lnTo>
                      <a:lnTo>
                        <a:pt x="74623" y="0"/>
                      </a:lnTo>
                      <a:lnTo>
                        <a:pt x="109239" y="10881"/>
                      </a:lnTo>
                      <a:lnTo>
                        <a:pt x="144314" y="8756"/>
                      </a:lnTo>
                      <a:lnTo>
                        <a:pt x="157544" y="32342"/>
                      </a:lnTo>
                      <a:lnTo>
                        <a:pt x="187397" y="45607"/>
                      </a:lnTo>
                      <a:lnTo>
                        <a:pt x="193474" y="70512"/>
                      </a:lnTo>
                      <a:lnTo>
                        <a:pt x="187397" y="88529"/>
                      </a:lnTo>
                      <a:lnTo>
                        <a:pt x="166437" y="115681"/>
                      </a:lnTo>
                      <a:lnTo>
                        <a:pt x="146140" y="123254"/>
                      </a:lnTo>
                      <a:lnTo>
                        <a:pt x="123526" y="130399"/>
                      </a:lnTo>
                      <a:lnTo>
                        <a:pt x="82196" y="129343"/>
                      </a:lnTo>
                      <a:lnTo>
                        <a:pt x="45831" y="115555"/>
                      </a:lnTo>
                      <a:lnTo>
                        <a:pt x="12630" y="123254"/>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5" name="10-Point Star 161"/>
                <p:cNvSpPr/>
                <p:nvPr/>
              </p:nvSpPr>
              <p:spPr bwMode="auto">
                <a:xfrm rot="9755086">
                  <a:off x="8263153" y="6028749"/>
                  <a:ext cx="79865" cy="53828"/>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21346" y="30442"/>
                      </a:lnTo>
                      <a:lnTo>
                        <a:pt x="49531" y="10881"/>
                      </a:lnTo>
                      <a:lnTo>
                        <a:pt x="74623" y="0"/>
                      </a:lnTo>
                      <a:lnTo>
                        <a:pt x="109239" y="10881"/>
                      </a:lnTo>
                      <a:lnTo>
                        <a:pt x="144314" y="8756"/>
                      </a:lnTo>
                      <a:lnTo>
                        <a:pt x="157544" y="32342"/>
                      </a:lnTo>
                      <a:lnTo>
                        <a:pt x="187397" y="45607"/>
                      </a:lnTo>
                      <a:lnTo>
                        <a:pt x="193474" y="70512"/>
                      </a:lnTo>
                      <a:lnTo>
                        <a:pt x="187397" y="88529"/>
                      </a:lnTo>
                      <a:lnTo>
                        <a:pt x="166437" y="115681"/>
                      </a:lnTo>
                      <a:lnTo>
                        <a:pt x="146140" y="123254"/>
                      </a:lnTo>
                      <a:lnTo>
                        <a:pt x="123526" y="130399"/>
                      </a:lnTo>
                      <a:lnTo>
                        <a:pt x="82196" y="129343"/>
                      </a:lnTo>
                      <a:lnTo>
                        <a:pt x="65358" y="110850"/>
                      </a:lnTo>
                      <a:lnTo>
                        <a:pt x="76753" y="114485"/>
                      </a:lnTo>
                      <a:lnTo>
                        <a:pt x="50140" y="95476"/>
                      </a:lnTo>
                      <a:lnTo>
                        <a:pt x="47762" y="8933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6" name="10-Point Star 161"/>
                <p:cNvSpPr/>
                <p:nvPr/>
              </p:nvSpPr>
              <p:spPr bwMode="auto">
                <a:xfrm rot="15603225">
                  <a:off x="8927640" y="5879408"/>
                  <a:ext cx="103123" cy="14917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024" h="164941">
                      <a:moveTo>
                        <a:pt x="9629" y="85874"/>
                      </a:moveTo>
                      <a:lnTo>
                        <a:pt x="3463" y="67846"/>
                      </a:lnTo>
                      <a:lnTo>
                        <a:pt x="20214" y="30851"/>
                      </a:lnTo>
                      <a:lnTo>
                        <a:pt x="51768" y="22573"/>
                      </a:lnTo>
                      <a:lnTo>
                        <a:pt x="76860" y="11692"/>
                      </a:lnTo>
                      <a:lnTo>
                        <a:pt x="111476" y="22573"/>
                      </a:lnTo>
                      <a:lnTo>
                        <a:pt x="69202" y="4210"/>
                      </a:lnTo>
                      <a:lnTo>
                        <a:pt x="83022" y="9191"/>
                      </a:lnTo>
                      <a:lnTo>
                        <a:pt x="96860" y="22317"/>
                      </a:lnTo>
                      <a:lnTo>
                        <a:pt x="47067" y="0"/>
                      </a:lnTo>
                      <a:lnTo>
                        <a:pt x="111783" y="41124"/>
                      </a:lnTo>
                      <a:lnTo>
                        <a:pt x="103336" y="73145"/>
                      </a:lnTo>
                      <a:lnTo>
                        <a:pt x="114024" y="102191"/>
                      </a:lnTo>
                      <a:cubicBezTo>
                        <a:pt x="113615" y="114733"/>
                        <a:pt x="113205" y="127275"/>
                        <a:pt x="112796" y="139817"/>
                      </a:cubicBezTo>
                      <a:lnTo>
                        <a:pt x="88575" y="163147"/>
                      </a:lnTo>
                      <a:lnTo>
                        <a:pt x="63365" y="161898"/>
                      </a:lnTo>
                      <a:lnTo>
                        <a:pt x="56154" y="164941"/>
                      </a:lnTo>
                      <a:lnTo>
                        <a:pt x="36411" y="152486"/>
                      </a:lnTo>
                      <a:lnTo>
                        <a:pt x="0" y="127014"/>
                      </a:lnTo>
                      <a:lnTo>
                        <a:pt x="2237" y="89094"/>
                      </a:lnTo>
                      <a:lnTo>
                        <a:pt x="9629" y="85874"/>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7" name="10-Point Star 161"/>
                <p:cNvSpPr/>
                <p:nvPr/>
              </p:nvSpPr>
              <p:spPr bwMode="auto">
                <a:xfrm rot="1541044">
                  <a:off x="9028585" y="5896423"/>
                  <a:ext cx="87470" cy="8974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25430"/>
                    <a:gd name="connsiteY0" fmla="*/ 85874 h 164941"/>
                    <a:gd name="connsiteX1" fmla="*/ 3463 w 125430"/>
                    <a:gd name="connsiteY1" fmla="*/ 67846 h 164941"/>
                    <a:gd name="connsiteX2" fmla="*/ 20214 w 125430"/>
                    <a:gd name="connsiteY2" fmla="*/ 30851 h 164941"/>
                    <a:gd name="connsiteX3" fmla="*/ 51768 w 125430"/>
                    <a:gd name="connsiteY3" fmla="*/ 22573 h 164941"/>
                    <a:gd name="connsiteX4" fmla="*/ 76860 w 125430"/>
                    <a:gd name="connsiteY4" fmla="*/ 11692 h 164941"/>
                    <a:gd name="connsiteX5" fmla="*/ 111476 w 125430"/>
                    <a:gd name="connsiteY5" fmla="*/ 22573 h 164941"/>
                    <a:gd name="connsiteX6" fmla="*/ 69202 w 125430"/>
                    <a:gd name="connsiteY6" fmla="*/ 4210 h 164941"/>
                    <a:gd name="connsiteX7" fmla="*/ 83022 w 125430"/>
                    <a:gd name="connsiteY7" fmla="*/ 9191 h 164941"/>
                    <a:gd name="connsiteX8" fmla="*/ 96860 w 125430"/>
                    <a:gd name="connsiteY8" fmla="*/ 22317 h 164941"/>
                    <a:gd name="connsiteX9" fmla="*/ 47067 w 125430"/>
                    <a:gd name="connsiteY9" fmla="*/ 0 h 164941"/>
                    <a:gd name="connsiteX10" fmla="*/ 111783 w 125430"/>
                    <a:gd name="connsiteY10" fmla="*/ 41124 h 164941"/>
                    <a:gd name="connsiteX11" fmla="*/ 125430 w 125430"/>
                    <a:gd name="connsiteY11" fmla="*/ 78516 h 164941"/>
                    <a:gd name="connsiteX12" fmla="*/ 114024 w 125430"/>
                    <a:gd name="connsiteY12" fmla="*/ 102191 h 164941"/>
                    <a:gd name="connsiteX13" fmla="*/ 112796 w 125430"/>
                    <a:gd name="connsiteY13" fmla="*/ 139817 h 164941"/>
                    <a:gd name="connsiteX14" fmla="*/ 88575 w 125430"/>
                    <a:gd name="connsiteY14" fmla="*/ 163147 h 164941"/>
                    <a:gd name="connsiteX15" fmla="*/ 63365 w 125430"/>
                    <a:gd name="connsiteY15" fmla="*/ 161898 h 164941"/>
                    <a:gd name="connsiteX16" fmla="*/ 56154 w 125430"/>
                    <a:gd name="connsiteY16" fmla="*/ 164941 h 164941"/>
                    <a:gd name="connsiteX17" fmla="*/ 36411 w 125430"/>
                    <a:gd name="connsiteY17" fmla="*/ 152486 h 164941"/>
                    <a:gd name="connsiteX18" fmla="*/ 0 w 125430"/>
                    <a:gd name="connsiteY18" fmla="*/ 127014 h 164941"/>
                    <a:gd name="connsiteX19" fmla="*/ 2237 w 125430"/>
                    <a:gd name="connsiteY19" fmla="*/ 89094 h 164941"/>
                    <a:gd name="connsiteX20" fmla="*/ 9629 w 125430"/>
                    <a:gd name="connsiteY20" fmla="*/ 85874 h 164941"/>
                    <a:gd name="connsiteX0" fmla="*/ 9629 w 135995"/>
                    <a:gd name="connsiteY0" fmla="*/ 85874 h 164941"/>
                    <a:gd name="connsiteX1" fmla="*/ 3463 w 135995"/>
                    <a:gd name="connsiteY1" fmla="*/ 67846 h 164941"/>
                    <a:gd name="connsiteX2" fmla="*/ 20214 w 135995"/>
                    <a:gd name="connsiteY2" fmla="*/ 30851 h 164941"/>
                    <a:gd name="connsiteX3" fmla="*/ 51768 w 135995"/>
                    <a:gd name="connsiteY3" fmla="*/ 22573 h 164941"/>
                    <a:gd name="connsiteX4" fmla="*/ 76860 w 135995"/>
                    <a:gd name="connsiteY4" fmla="*/ 11692 h 164941"/>
                    <a:gd name="connsiteX5" fmla="*/ 111476 w 135995"/>
                    <a:gd name="connsiteY5" fmla="*/ 22573 h 164941"/>
                    <a:gd name="connsiteX6" fmla="*/ 69202 w 135995"/>
                    <a:gd name="connsiteY6" fmla="*/ 4210 h 164941"/>
                    <a:gd name="connsiteX7" fmla="*/ 83022 w 135995"/>
                    <a:gd name="connsiteY7" fmla="*/ 9191 h 164941"/>
                    <a:gd name="connsiteX8" fmla="*/ 96860 w 135995"/>
                    <a:gd name="connsiteY8" fmla="*/ 22317 h 164941"/>
                    <a:gd name="connsiteX9" fmla="*/ 47067 w 135995"/>
                    <a:gd name="connsiteY9" fmla="*/ 0 h 164941"/>
                    <a:gd name="connsiteX10" fmla="*/ 111783 w 135995"/>
                    <a:gd name="connsiteY10" fmla="*/ 41124 h 164941"/>
                    <a:gd name="connsiteX11" fmla="*/ 125430 w 135995"/>
                    <a:gd name="connsiteY11" fmla="*/ 78516 h 164941"/>
                    <a:gd name="connsiteX12" fmla="*/ 135995 w 135995"/>
                    <a:gd name="connsiteY12" fmla="*/ 115914 h 164941"/>
                    <a:gd name="connsiteX13" fmla="*/ 112796 w 135995"/>
                    <a:gd name="connsiteY13" fmla="*/ 139817 h 164941"/>
                    <a:gd name="connsiteX14" fmla="*/ 88575 w 135995"/>
                    <a:gd name="connsiteY14" fmla="*/ 163147 h 164941"/>
                    <a:gd name="connsiteX15" fmla="*/ 63365 w 135995"/>
                    <a:gd name="connsiteY15" fmla="*/ 161898 h 164941"/>
                    <a:gd name="connsiteX16" fmla="*/ 56154 w 135995"/>
                    <a:gd name="connsiteY16" fmla="*/ 164941 h 164941"/>
                    <a:gd name="connsiteX17" fmla="*/ 36411 w 135995"/>
                    <a:gd name="connsiteY17" fmla="*/ 152486 h 164941"/>
                    <a:gd name="connsiteX18" fmla="*/ 0 w 135995"/>
                    <a:gd name="connsiteY18" fmla="*/ 127014 h 164941"/>
                    <a:gd name="connsiteX19" fmla="*/ 2237 w 135995"/>
                    <a:gd name="connsiteY19" fmla="*/ 89094 h 164941"/>
                    <a:gd name="connsiteX20" fmla="*/ 9629 w 135995"/>
                    <a:gd name="connsiteY20" fmla="*/ 85874 h 164941"/>
                    <a:gd name="connsiteX0" fmla="*/ 9629 w 135995"/>
                    <a:gd name="connsiteY0" fmla="*/ 81664 h 160731"/>
                    <a:gd name="connsiteX1" fmla="*/ 3463 w 135995"/>
                    <a:gd name="connsiteY1" fmla="*/ 63636 h 160731"/>
                    <a:gd name="connsiteX2" fmla="*/ 20214 w 135995"/>
                    <a:gd name="connsiteY2" fmla="*/ 26641 h 160731"/>
                    <a:gd name="connsiteX3" fmla="*/ 51768 w 135995"/>
                    <a:gd name="connsiteY3" fmla="*/ 18363 h 160731"/>
                    <a:gd name="connsiteX4" fmla="*/ 76860 w 135995"/>
                    <a:gd name="connsiteY4" fmla="*/ 7482 h 160731"/>
                    <a:gd name="connsiteX5" fmla="*/ 111476 w 135995"/>
                    <a:gd name="connsiteY5" fmla="*/ 18363 h 160731"/>
                    <a:gd name="connsiteX6" fmla="*/ 69202 w 135995"/>
                    <a:gd name="connsiteY6" fmla="*/ 0 h 160731"/>
                    <a:gd name="connsiteX7" fmla="*/ 83022 w 135995"/>
                    <a:gd name="connsiteY7" fmla="*/ 4981 h 160731"/>
                    <a:gd name="connsiteX8" fmla="*/ 96860 w 135995"/>
                    <a:gd name="connsiteY8" fmla="*/ 18107 h 160731"/>
                    <a:gd name="connsiteX9" fmla="*/ 70307 w 135995"/>
                    <a:gd name="connsiteY9" fmla="*/ 12365 h 160731"/>
                    <a:gd name="connsiteX10" fmla="*/ 111783 w 135995"/>
                    <a:gd name="connsiteY10" fmla="*/ 36914 h 160731"/>
                    <a:gd name="connsiteX11" fmla="*/ 125430 w 135995"/>
                    <a:gd name="connsiteY11" fmla="*/ 74306 h 160731"/>
                    <a:gd name="connsiteX12" fmla="*/ 135995 w 135995"/>
                    <a:gd name="connsiteY12" fmla="*/ 111704 h 160731"/>
                    <a:gd name="connsiteX13" fmla="*/ 112796 w 135995"/>
                    <a:gd name="connsiteY13" fmla="*/ 135607 h 160731"/>
                    <a:gd name="connsiteX14" fmla="*/ 88575 w 135995"/>
                    <a:gd name="connsiteY14" fmla="*/ 158937 h 160731"/>
                    <a:gd name="connsiteX15" fmla="*/ 63365 w 135995"/>
                    <a:gd name="connsiteY15" fmla="*/ 157688 h 160731"/>
                    <a:gd name="connsiteX16" fmla="*/ 56154 w 135995"/>
                    <a:gd name="connsiteY16" fmla="*/ 160731 h 160731"/>
                    <a:gd name="connsiteX17" fmla="*/ 36411 w 135995"/>
                    <a:gd name="connsiteY17" fmla="*/ 148276 h 160731"/>
                    <a:gd name="connsiteX18" fmla="*/ 0 w 135995"/>
                    <a:gd name="connsiteY18" fmla="*/ 122804 h 160731"/>
                    <a:gd name="connsiteX19" fmla="*/ 2237 w 135995"/>
                    <a:gd name="connsiteY19" fmla="*/ 84884 h 160731"/>
                    <a:gd name="connsiteX20" fmla="*/ 9629 w 135995"/>
                    <a:gd name="connsiteY20" fmla="*/ 81664 h 160731"/>
                    <a:gd name="connsiteX0" fmla="*/ 9629 w 135995"/>
                    <a:gd name="connsiteY0" fmla="*/ 81664 h 160731"/>
                    <a:gd name="connsiteX1" fmla="*/ 3463 w 135995"/>
                    <a:gd name="connsiteY1" fmla="*/ 63636 h 160731"/>
                    <a:gd name="connsiteX2" fmla="*/ 20214 w 135995"/>
                    <a:gd name="connsiteY2" fmla="*/ 26641 h 160731"/>
                    <a:gd name="connsiteX3" fmla="*/ 51768 w 135995"/>
                    <a:gd name="connsiteY3" fmla="*/ 18363 h 160731"/>
                    <a:gd name="connsiteX4" fmla="*/ 76860 w 135995"/>
                    <a:gd name="connsiteY4" fmla="*/ 7482 h 160731"/>
                    <a:gd name="connsiteX5" fmla="*/ 93278 w 135995"/>
                    <a:gd name="connsiteY5" fmla="*/ 27596 h 160731"/>
                    <a:gd name="connsiteX6" fmla="*/ 69202 w 135995"/>
                    <a:gd name="connsiteY6" fmla="*/ 0 h 160731"/>
                    <a:gd name="connsiteX7" fmla="*/ 83022 w 135995"/>
                    <a:gd name="connsiteY7" fmla="*/ 4981 h 160731"/>
                    <a:gd name="connsiteX8" fmla="*/ 96860 w 135995"/>
                    <a:gd name="connsiteY8" fmla="*/ 18107 h 160731"/>
                    <a:gd name="connsiteX9" fmla="*/ 70307 w 135995"/>
                    <a:gd name="connsiteY9" fmla="*/ 12365 h 160731"/>
                    <a:gd name="connsiteX10" fmla="*/ 111783 w 135995"/>
                    <a:gd name="connsiteY10" fmla="*/ 36914 h 160731"/>
                    <a:gd name="connsiteX11" fmla="*/ 125430 w 135995"/>
                    <a:gd name="connsiteY11" fmla="*/ 74306 h 160731"/>
                    <a:gd name="connsiteX12" fmla="*/ 135995 w 135995"/>
                    <a:gd name="connsiteY12" fmla="*/ 111704 h 160731"/>
                    <a:gd name="connsiteX13" fmla="*/ 112796 w 135995"/>
                    <a:gd name="connsiteY13" fmla="*/ 135607 h 160731"/>
                    <a:gd name="connsiteX14" fmla="*/ 88575 w 135995"/>
                    <a:gd name="connsiteY14" fmla="*/ 158937 h 160731"/>
                    <a:gd name="connsiteX15" fmla="*/ 63365 w 135995"/>
                    <a:gd name="connsiteY15" fmla="*/ 157688 h 160731"/>
                    <a:gd name="connsiteX16" fmla="*/ 56154 w 135995"/>
                    <a:gd name="connsiteY16" fmla="*/ 160731 h 160731"/>
                    <a:gd name="connsiteX17" fmla="*/ 36411 w 135995"/>
                    <a:gd name="connsiteY17" fmla="*/ 148276 h 160731"/>
                    <a:gd name="connsiteX18" fmla="*/ 0 w 135995"/>
                    <a:gd name="connsiteY18" fmla="*/ 122804 h 160731"/>
                    <a:gd name="connsiteX19" fmla="*/ 2237 w 135995"/>
                    <a:gd name="connsiteY19" fmla="*/ 84884 h 160731"/>
                    <a:gd name="connsiteX20" fmla="*/ 9629 w 135995"/>
                    <a:gd name="connsiteY20" fmla="*/ 81664 h 160731"/>
                    <a:gd name="connsiteX0" fmla="*/ 9629 w 135995"/>
                    <a:gd name="connsiteY0" fmla="*/ 76683 h 155750"/>
                    <a:gd name="connsiteX1" fmla="*/ 3463 w 135995"/>
                    <a:gd name="connsiteY1" fmla="*/ 58655 h 155750"/>
                    <a:gd name="connsiteX2" fmla="*/ 20214 w 135995"/>
                    <a:gd name="connsiteY2" fmla="*/ 21660 h 155750"/>
                    <a:gd name="connsiteX3" fmla="*/ 51768 w 135995"/>
                    <a:gd name="connsiteY3" fmla="*/ 13382 h 155750"/>
                    <a:gd name="connsiteX4" fmla="*/ 76860 w 135995"/>
                    <a:gd name="connsiteY4" fmla="*/ 2501 h 155750"/>
                    <a:gd name="connsiteX5" fmla="*/ 93278 w 135995"/>
                    <a:gd name="connsiteY5" fmla="*/ 22615 h 155750"/>
                    <a:gd name="connsiteX6" fmla="*/ 78968 w 135995"/>
                    <a:gd name="connsiteY6" fmla="*/ 6611 h 155750"/>
                    <a:gd name="connsiteX7" fmla="*/ 83022 w 135995"/>
                    <a:gd name="connsiteY7" fmla="*/ 0 h 155750"/>
                    <a:gd name="connsiteX8" fmla="*/ 96860 w 135995"/>
                    <a:gd name="connsiteY8" fmla="*/ 13126 h 155750"/>
                    <a:gd name="connsiteX9" fmla="*/ 70307 w 135995"/>
                    <a:gd name="connsiteY9" fmla="*/ 7384 h 155750"/>
                    <a:gd name="connsiteX10" fmla="*/ 111783 w 135995"/>
                    <a:gd name="connsiteY10" fmla="*/ 31933 h 155750"/>
                    <a:gd name="connsiteX11" fmla="*/ 125430 w 135995"/>
                    <a:gd name="connsiteY11" fmla="*/ 69325 h 155750"/>
                    <a:gd name="connsiteX12" fmla="*/ 135995 w 135995"/>
                    <a:gd name="connsiteY12" fmla="*/ 106723 h 155750"/>
                    <a:gd name="connsiteX13" fmla="*/ 112796 w 135995"/>
                    <a:gd name="connsiteY13" fmla="*/ 130626 h 155750"/>
                    <a:gd name="connsiteX14" fmla="*/ 88575 w 135995"/>
                    <a:gd name="connsiteY14" fmla="*/ 153956 h 155750"/>
                    <a:gd name="connsiteX15" fmla="*/ 63365 w 135995"/>
                    <a:gd name="connsiteY15" fmla="*/ 152707 h 155750"/>
                    <a:gd name="connsiteX16" fmla="*/ 56154 w 135995"/>
                    <a:gd name="connsiteY16" fmla="*/ 155750 h 155750"/>
                    <a:gd name="connsiteX17" fmla="*/ 36411 w 135995"/>
                    <a:gd name="connsiteY17" fmla="*/ 143295 h 155750"/>
                    <a:gd name="connsiteX18" fmla="*/ 0 w 135995"/>
                    <a:gd name="connsiteY18" fmla="*/ 117823 h 155750"/>
                    <a:gd name="connsiteX19" fmla="*/ 2237 w 135995"/>
                    <a:gd name="connsiteY19" fmla="*/ 79903 h 155750"/>
                    <a:gd name="connsiteX20" fmla="*/ 9629 w 135995"/>
                    <a:gd name="connsiteY20" fmla="*/ 76683 h 155750"/>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78968 w 135995"/>
                    <a:gd name="connsiteY6" fmla="*/ 4110 h 153249"/>
                    <a:gd name="connsiteX7" fmla="*/ 77424 w 135995"/>
                    <a:gd name="connsiteY7" fmla="*/ 9795 h 153249"/>
                    <a:gd name="connsiteX8" fmla="*/ 96860 w 135995"/>
                    <a:gd name="connsiteY8" fmla="*/ 10625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78968 w 135995"/>
                    <a:gd name="connsiteY6" fmla="*/ 4110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87054 w 135995"/>
                    <a:gd name="connsiteY6" fmla="*/ 20517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7054 w 135995"/>
                    <a:gd name="connsiteY6" fmla="*/ 20517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82608 w 135995"/>
                    <a:gd name="connsiteY8" fmla="*/ 14010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5393 w 135995"/>
                    <a:gd name="connsiteY6" fmla="*/ 16873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82264 w 135995"/>
                    <a:gd name="connsiteY7" fmla="*/ 24760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196 w 135995"/>
                    <a:gd name="connsiteY7" fmla="*/ 23727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0245 w 135995"/>
                    <a:gd name="connsiteY7" fmla="*/ 31606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520 w 135995"/>
                    <a:gd name="connsiteY7" fmla="*/ 35099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520 w 135995"/>
                    <a:gd name="connsiteY7" fmla="*/ 35099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8520 w 135995"/>
                    <a:gd name="connsiteY7" fmla="*/ 24087 h 153249"/>
                    <a:gd name="connsiteX8" fmla="*/ 87478 w 135995"/>
                    <a:gd name="connsiteY8" fmla="*/ 32689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8520 w 135995"/>
                    <a:gd name="connsiteY7" fmla="*/ 24087 h 153249"/>
                    <a:gd name="connsiteX8" fmla="*/ 87478 w 135995"/>
                    <a:gd name="connsiteY8" fmla="*/ 32689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87478 w 135995"/>
                    <a:gd name="connsiteY8" fmla="*/ 32689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90589 w 135995"/>
                    <a:gd name="connsiteY8" fmla="*/ 20856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1951 w 135995"/>
                    <a:gd name="connsiteY6" fmla="*/ 34642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72469 w 135995"/>
                    <a:gd name="connsiteY5" fmla="*/ 19776 h 153249"/>
                    <a:gd name="connsiteX6" fmla="*/ 81951 w 135995"/>
                    <a:gd name="connsiteY6" fmla="*/ 34642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2469 w 135995"/>
                    <a:gd name="connsiteY5" fmla="*/ 13728 h 147201"/>
                    <a:gd name="connsiteX6" fmla="*/ 81951 w 135995"/>
                    <a:gd name="connsiteY6" fmla="*/ 28594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1951 w 135995"/>
                    <a:gd name="connsiteY6" fmla="*/ 28594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2032 w 135995"/>
                    <a:gd name="connsiteY8" fmla="*/ 1664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4974 w 135995"/>
                    <a:gd name="connsiteY8" fmla="*/ 1643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74412 h 153479"/>
                    <a:gd name="connsiteX1" fmla="*/ 3463 w 135995"/>
                    <a:gd name="connsiteY1" fmla="*/ 56384 h 153479"/>
                    <a:gd name="connsiteX2" fmla="*/ 20214 w 135995"/>
                    <a:gd name="connsiteY2" fmla="*/ 19389 h 153479"/>
                    <a:gd name="connsiteX3" fmla="*/ 51768 w 135995"/>
                    <a:gd name="connsiteY3" fmla="*/ 11111 h 153479"/>
                    <a:gd name="connsiteX4" fmla="*/ 67466 w 135995"/>
                    <a:gd name="connsiteY4" fmla="*/ 6278 h 153479"/>
                    <a:gd name="connsiteX5" fmla="*/ 76454 w 135995"/>
                    <a:gd name="connsiteY5" fmla="*/ 15420 h 153479"/>
                    <a:gd name="connsiteX6" fmla="*/ 82121 w 135995"/>
                    <a:gd name="connsiteY6" fmla="*/ 23249 h 153479"/>
                    <a:gd name="connsiteX7" fmla="*/ 95662 w 135995"/>
                    <a:gd name="connsiteY7" fmla="*/ 2052 h 153479"/>
                    <a:gd name="connsiteX8" fmla="*/ 94974 w 135995"/>
                    <a:gd name="connsiteY8" fmla="*/ 22708 h 153479"/>
                    <a:gd name="connsiteX9" fmla="*/ 99022 w 135995"/>
                    <a:gd name="connsiteY9" fmla="*/ 17463 h 153479"/>
                    <a:gd name="connsiteX10" fmla="*/ 111783 w 135995"/>
                    <a:gd name="connsiteY10" fmla="*/ 29662 h 153479"/>
                    <a:gd name="connsiteX11" fmla="*/ 125430 w 135995"/>
                    <a:gd name="connsiteY11" fmla="*/ 67054 h 153479"/>
                    <a:gd name="connsiteX12" fmla="*/ 135995 w 135995"/>
                    <a:gd name="connsiteY12" fmla="*/ 104452 h 153479"/>
                    <a:gd name="connsiteX13" fmla="*/ 112796 w 135995"/>
                    <a:gd name="connsiteY13" fmla="*/ 128355 h 153479"/>
                    <a:gd name="connsiteX14" fmla="*/ 88575 w 135995"/>
                    <a:gd name="connsiteY14" fmla="*/ 151685 h 153479"/>
                    <a:gd name="connsiteX15" fmla="*/ 63365 w 135995"/>
                    <a:gd name="connsiteY15" fmla="*/ 150436 h 153479"/>
                    <a:gd name="connsiteX16" fmla="*/ 56154 w 135995"/>
                    <a:gd name="connsiteY16" fmla="*/ 153479 h 153479"/>
                    <a:gd name="connsiteX17" fmla="*/ 36411 w 135995"/>
                    <a:gd name="connsiteY17" fmla="*/ 141024 h 153479"/>
                    <a:gd name="connsiteX18" fmla="*/ 0 w 135995"/>
                    <a:gd name="connsiteY18" fmla="*/ 115552 h 153479"/>
                    <a:gd name="connsiteX19" fmla="*/ 2237 w 135995"/>
                    <a:gd name="connsiteY19" fmla="*/ 77632 h 153479"/>
                    <a:gd name="connsiteX20" fmla="*/ 9629 w 135995"/>
                    <a:gd name="connsiteY20" fmla="*/ 74412 h 153479"/>
                    <a:gd name="connsiteX0" fmla="*/ 9629 w 135995"/>
                    <a:gd name="connsiteY0" fmla="*/ 74412 h 153479"/>
                    <a:gd name="connsiteX1" fmla="*/ 3463 w 135995"/>
                    <a:gd name="connsiteY1" fmla="*/ 56384 h 153479"/>
                    <a:gd name="connsiteX2" fmla="*/ 20214 w 135995"/>
                    <a:gd name="connsiteY2" fmla="*/ 19389 h 153479"/>
                    <a:gd name="connsiteX3" fmla="*/ 51768 w 135995"/>
                    <a:gd name="connsiteY3" fmla="*/ 11111 h 153479"/>
                    <a:gd name="connsiteX4" fmla="*/ 67466 w 135995"/>
                    <a:gd name="connsiteY4" fmla="*/ 6278 h 153479"/>
                    <a:gd name="connsiteX5" fmla="*/ 76454 w 135995"/>
                    <a:gd name="connsiteY5" fmla="*/ 15420 h 153479"/>
                    <a:gd name="connsiteX6" fmla="*/ 82121 w 135995"/>
                    <a:gd name="connsiteY6" fmla="*/ 23249 h 153479"/>
                    <a:gd name="connsiteX7" fmla="*/ 95662 w 135995"/>
                    <a:gd name="connsiteY7" fmla="*/ 2052 h 153479"/>
                    <a:gd name="connsiteX8" fmla="*/ 94974 w 135995"/>
                    <a:gd name="connsiteY8" fmla="*/ 22708 h 153479"/>
                    <a:gd name="connsiteX9" fmla="*/ 99022 w 135995"/>
                    <a:gd name="connsiteY9" fmla="*/ 17463 h 153479"/>
                    <a:gd name="connsiteX10" fmla="*/ 111783 w 135995"/>
                    <a:gd name="connsiteY10" fmla="*/ 29662 h 153479"/>
                    <a:gd name="connsiteX11" fmla="*/ 125430 w 135995"/>
                    <a:gd name="connsiteY11" fmla="*/ 67054 h 153479"/>
                    <a:gd name="connsiteX12" fmla="*/ 135995 w 135995"/>
                    <a:gd name="connsiteY12" fmla="*/ 104452 h 153479"/>
                    <a:gd name="connsiteX13" fmla="*/ 112796 w 135995"/>
                    <a:gd name="connsiteY13" fmla="*/ 128355 h 153479"/>
                    <a:gd name="connsiteX14" fmla="*/ 88575 w 135995"/>
                    <a:gd name="connsiteY14" fmla="*/ 151685 h 153479"/>
                    <a:gd name="connsiteX15" fmla="*/ 63365 w 135995"/>
                    <a:gd name="connsiteY15" fmla="*/ 150436 h 153479"/>
                    <a:gd name="connsiteX16" fmla="*/ 56154 w 135995"/>
                    <a:gd name="connsiteY16" fmla="*/ 153479 h 153479"/>
                    <a:gd name="connsiteX17" fmla="*/ 36411 w 135995"/>
                    <a:gd name="connsiteY17" fmla="*/ 141024 h 153479"/>
                    <a:gd name="connsiteX18" fmla="*/ 0 w 135995"/>
                    <a:gd name="connsiteY18" fmla="*/ 115552 h 153479"/>
                    <a:gd name="connsiteX19" fmla="*/ 2237 w 135995"/>
                    <a:gd name="connsiteY19" fmla="*/ 77632 h 153479"/>
                    <a:gd name="connsiteX20" fmla="*/ 9629 w 135995"/>
                    <a:gd name="connsiteY20" fmla="*/ 74412 h 153479"/>
                    <a:gd name="connsiteX0" fmla="*/ 9629 w 135995"/>
                    <a:gd name="connsiteY0" fmla="*/ 72360 h 151427"/>
                    <a:gd name="connsiteX1" fmla="*/ 3463 w 135995"/>
                    <a:gd name="connsiteY1" fmla="*/ 54332 h 151427"/>
                    <a:gd name="connsiteX2" fmla="*/ 20214 w 135995"/>
                    <a:gd name="connsiteY2" fmla="*/ 17337 h 151427"/>
                    <a:gd name="connsiteX3" fmla="*/ 51768 w 135995"/>
                    <a:gd name="connsiteY3" fmla="*/ 9059 h 151427"/>
                    <a:gd name="connsiteX4" fmla="*/ 67466 w 135995"/>
                    <a:gd name="connsiteY4" fmla="*/ 4226 h 151427"/>
                    <a:gd name="connsiteX5" fmla="*/ 76454 w 135995"/>
                    <a:gd name="connsiteY5" fmla="*/ 13368 h 151427"/>
                    <a:gd name="connsiteX6" fmla="*/ 82121 w 135995"/>
                    <a:gd name="connsiteY6" fmla="*/ 21197 h 151427"/>
                    <a:gd name="connsiteX7" fmla="*/ 95662 w 135995"/>
                    <a:gd name="connsiteY7" fmla="*/ 0 h 151427"/>
                    <a:gd name="connsiteX8" fmla="*/ 94974 w 135995"/>
                    <a:gd name="connsiteY8" fmla="*/ 20656 h 151427"/>
                    <a:gd name="connsiteX9" fmla="*/ 99022 w 135995"/>
                    <a:gd name="connsiteY9" fmla="*/ 15411 h 151427"/>
                    <a:gd name="connsiteX10" fmla="*/ 111783 w 135995"/>
                    <a:gd name="connsiteY10" fmla="*/ 27610 h 151427"/>
                    <a:gd name="connsiteX11" fmla="*/ 125430 w 135995"/>
                    <a:gd name="connsiteY11" fmla="*/ 65002 h 151427"/>
                    <a:gd name="connsiteX12" fmla="*/ 135995 w 135995"/>
                    <a:gd name="connsiteY12" fmla="*/ 102400 h 151427"/>
                    <a:gd name="connsiteX13" fmla="*/ 112796 w 135995"/>
                    <a:gd name="connsiteY13" fmla="*/ 126303 h 151427"/>
                    <a:gd name="connsiteX14" fmla="*/ 88575 w 135995"/>
                    <a:gd name="connsiteY14" fmla="*/ 149633 h 151427"/>
                    <a:gd name="connsiteX15" fmla="*/ 63365 w 135995"/>
                    <a:gd name="connsiteY15" fmla="*/ 148384 h 151427"/>
                    <a:gd name="connsiteX16" fmla="*/ 56154 w 135995"/>
                    <a:gd name="connsiteY16" fmla="*/ 151427 h 151427"/>
                    <a:gd name="connsiteX17" fmla="*/ 36411 w 135995"/>
                    <a:gd name="connsiteY17" fmla="*/ 138972 h 151427"/>
                    <a:gd name="connsiteX18" fmla="*/ 0 w 135995"/>
                    <a:gd name="connsiteY18" fmla="*/ 113500 h 151427"/>
                    <a:gd name="connsiteX19" fmla="*/ 2237 w 135995"/>
                    <a:gd name="connsiteY19" fmla="*/ 75580 h 151427"/>
                    <a:gd name="connsiteX20" fmla="*/ 9629 w 135995"/>
                    <a:gd name="connsiteY20" fmla="*/ 72360 h 151427"/>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7542 w 135995"/>
                    <a:gd name="connsiteY7" fmla="*/ 15276 h 147201"/>
                    <a:gd name="connsiteX8" fmla="*/ 94974 w 135995"/>
                    <a:gd name="connsiteY8" fmla="*/ 1643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995" h="147201">
                      <a:moveTo>
                        <a:pt x="9629" y="68134"/>
                      </a:moveTo>
                      <a:lnTo>
                        <a:pt x="3463" y="50106"/>
                      </a:lnTo>
                      <a:lnTo>
                        <a:pt x="20214" y="13111"/>
                      </a:lnTo>
                      <a:lnTo>
                        <a:pt x="51768" y="4833"/>
                      </a:lnTo>
                      <a:lnTo>
                        <a:pt x="67466" y="0"/>
                      </a:lnTo>
                      <a:lnTo>
                        <a:pt x="76454" y="9142"/>
                      </a:lnTo>
                      <a:cubicBezTo>
                        <a:pt x="76704" y="12156"/>
                        <a:pt x="78967" y="11585"/>
                        <a:pt x="82121" y="16971"/>
                      </a:cubicBezTo>
                      <a:cubicBezTo>
                        <a:pt x="90639" y="15138"/>
                        <a:pt x="77943" y="24068"/>
                        <a:pt x="87542" y="15276"/>
                      </a:cubicBezTo>
                      <a:cubicBezTo>
                        <a:pt x="93436" y="16490"/>
                        <a:pt x="94301" y="26668"/>
                        <a:pt x="94974" y="16430"/>
                      </a:cubicBezTo>
                      <a:lnTo>
                        <a:pt x="99022" y="11185"/>
                      </a:lnTo>
                      <a:lnTo>
                        <a:pt x="111783" y="23384"/>
                      </a:lnTo>
                      <a:lnTo>
                        <a:pt x="125430" y="60776"/>
                      </a:lnTo>
                      <a:lnTo>
                        <a:pt x="135995" y="98174"/>
                      </a:lnTo>
                      <a:cubicBezTo>
                        <a:pt x="135586" y="110716"/>
                        <a:pt x="113205" y="109535"/>
                        <a:pt x="112796" y="122077"/>
                      </a:cubicBezTo>
                      <a:lnTo>
                        <a:pt x="88575" y="145407"/>
                      </a:lnTo>
                      <a:lnTo>
                        <a:pt x="63365" y="144158"/>
                      </a:lnTo>
                      <a:lnTo>
                        <a:pt x="56154" y="147201"/>
                      </a:lnTo>
                      <a:lnTo>
                        <a:pt x="36411" y="134746"/>
                      </a:lnTo>
                      <a:lnTo>
                        <a:pt x="0" y="109274"/>
                      </a:lnTo>
                      <a:lnTo>
                        <a:pt x="2237" y="71354"/>
                      </a:lnTo>
                      <a:lnTo>
                        <a:pt x="9629" y="68134"/>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8" name="10-Point Star 161"/>
                <p:cNvSpPr/>
                <p:nvPr/>
              </p:nvSpPr>
              <p:spPr bwMode="auto">
                <a:xfrm rot="6015995">
                  <a:off x="8990791" y="5938361"/>
                  <a:ext cx="62983" cy="8878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1665 h 160732"/>
                    <a:gd name="connsiteX1" fmla="*/ 3463 w 114024"/>
                    <a:gd name="connsiteY1" fmla="*/ 63637 h 160732"/>
                    <a:gd name="connsiteX2" fmla="*/ 20214 w 114024"/>
                    <a:gd name="connsiteY2" fmla="*/ 26642 h 160732"/>
                    <a:gd name="connsiteX3" fmla="*/ 51768 w 114024"/>
                    <a:gd name="connsiteY3" fmla="*/ 18364 h 160732"/>
                    <a:gd name="connsiteX4" fmla="*/ 76860 w 114024"/>
                    <a:gd name="connsiteY4" fmla="*/ 7483 h 160732"/>
                    <a:gd name="connsiteX5" fmla="*/ 111476 w 114024"/>
                    <a:gd name="connsiteY5" fmla="*/ 18364 h 160732"/>
                    <a:gd name="connsiteX6" fmla="*/ 69202 w 114024"/>
                    <a:gd name="connsiteY6" fmla="*/ 1 h 160732"/>
                    <a:gd name="connsiteX7" fmla="*/ 83022 w 114024"/>
                    <a:gd name="connsiteY7" fmla="*/ 4982 h 160732"/>
                    <a:gd name="connsiteX8" fmla="*/ 96860 w 114024"/>
                    <a:gd name="connsiteY8" fmla="*/ 18108 h 160732"/>
                    <a:gd name="connsiteX9" fmla="*/ 63636 w 114024"/>
                    <a:gd name="connsiteY9" fmla="*/ 14697 h 160732"/>
                    <a:gd name="connsiteX10" fmla="*/ 111783 w 114024"/>
                    <a:gd name="connsiteY10" fmla="*/ 36915 h 160732"/>
                    <a:gd name="connsiteX11" fmla="*/ 103336 w 114024"/>
                    <a:gd name="connsiteY11" fmla="*/ 68936 h 160732"/>
                    <a:gd name="connsiteX12" fmla="*/ 114024 w 114024"/>
                    <a:gd name="connsiteY12" fmla="*/ 97982 h 160732"/>
                    <a:gd name="connsiteX13" fmla="*/ 112796 w 114024"/>
                    <a:gd name="connsiteY13" fmla="*/ 135608 h 160732"/>
                    <a:gd name="connsiteX14" fmla="*/ 88575 w 114024"/>
                    <a:gd name="connsiteY14" fmla="*/ 158938 h 160732"/>
                    <a:gd name="connsiteX15" fmla="*/ 63365 w 114024"/>
                    <a:gd name="connsiteY15" fmla="*/ 157689 h 160732"/>
                    <a:gd name="connsiteX16" fmla="*/ 56154 w 114024"/>
                    <a:gd name="connsiteY16" fmla="*/ 160732 h 160732"/>
                    <a:gd name="connsiteX17" fmla="*/ 36411 w 114024"/>
                    <a:gd name="connsiteY17" fmla="*/ 148277 h 160732"/>
                    <a:gd name="connsiteX18" fmla="*/ 0 w 114024"/>
                    <a:gd name="connsiteY18" fmla="*/ 122805 h 160732"/>
                    <a:gd name="connsiteX19" fmla="*/ 2237 w 114024"/>
                    <a:gd name="connsiteY19" fmla="*/ 84885 h 160732"/>
                    <a:gd name="connsiteX20" fmla="*/ 9629 w 114024"/>
                    <a:gd name="connsiteY20" fmla="*/ 81665 h 160732"/>
                    <a:gd name="connsiteX0" fmla="*/ 9629 w 114024"/>
                    <a:gd name="connsiteY0" fmla="*/ 81663 h 160730"/>
                    <a:gd name="connsiteX1" fmla="*/ 3463 w 114024"/>
                    <a:gd name="connsiteY1" fmla="*/ 63635 h 160730"/>
                    <a:gd name="connsiteX2" fmla="*/ 20214 w 114024"/>
                    <a:gd name="connsiteY2" fmla="*/ 26640 h 160730"/>
                    <a:gd name="connsiteX3" fmla="*/ 51768 w 114024"/>
                    <a:gd name="connsiteY3" fmla="*/ 18362 h 160730"/>
                    <a:gd name="connsiteX4" fmla="*/ 76860 w 114024"/>
                    <a:gd name="connsiteY4" fmla="*/ 7481 h 160730"/>
                    <a:gd name="connsiteX5" fmla="*/ 111476 w 114024"/>
                    <a:gd name="connsiteY5" fmla="*/ 18362 h 160730"/>
                    <a:gd name="connsiteX6" fmla="*/ 69202 w 114024"/>
                    <a:gd name="connsiteY6" fmla="*/ -1 h 160730"/>
                    <a:gd name="connsiteX7" fmla="*/ 86864 w 114024"/>
                    <a:gd name="connsiteY7" fmla="*/ 26189 h 160730"/>
                    <a:gd name="connsiteX8" fmla="*/ 96860 w 114024"/>
                    <a:gd name="connsiteY8" fmla="*/ 18106 h 160730"/>
                    <a:gd name="connsiteX9" fmla="*/ 63636 w 114024"/>
                    <a:gd name="connsiteY9" fmla="*/ 14695 h 160730"/>
                    <a:gd name="connsiteX10" fmla="*/ 111783 w 114024"/>
                    <a:gd name="connsiteY10" fmla="*/ 36913 h 160730"/>
                    <a:gd name="connsiteX11" fmla="*/ 103336 w 114024"/>
                    <a:gd name="connsiteY11" fmla="*/ 68934 h 160730"/>
                    <a:gd name="connsiteX12" fmla="*/ 114024 w 114024"/>
                    <a:gd name="connsiteY12" fmla="*/ 97980 h 160730"/>
                    <a:gd name="connsiteX13" fmla="*/ 112796 w 114024"/>
                    <a:gd name="connsiteY13" fmla="*/ 135606 h 160730"/>
                    <a:gd name="connsiteX14" fmla="*/ 88575 w 114024"/>
                    <a:gd name="connsiteY14" fmla="*/ 158936 h 160730"/>
                    <a:gd name="connsiteX15" fmla="*/ 63365 w 114024"/>
                    <a:gd name="connsiteY15" fmla="*/ 157687 h 160730"/>
                    <a:gd name="connsiteX16" fmla="*/ 56154 w 114024"/>
                    <a:gd name="connsiteY16" fmla="*/ 160730 h 160730"/>
                    <a:gd name="connsiteX17" fmla="*/ 36411 w 114024"/>
                    <a:gd name="connsiteY17" fmla="*/ 148275 h 160730"/>
                    <a:gd name="connsiteX18" fmla="*/ 0 w 114024"/>
                    <a:gd name="connsiteY18" fmla="*/ 122803 h 160730"/>
                    <a:gd name="connsiteX19" fmla="*/ 2237 w 114024"/>
                    <a:gd name="connsiteY19" fmla="*/ 84883 h 160730"/>
                    <a:gd name="connsiteX20" fmla="*/ 9629 w 114024"/>
                    <a:gd name="connsiteY20" fmla="*/ 81663 h 16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024" h="160730">
                      <a:moveTo>
                        <a:pt x="9629" y="81663"/>
                      </a:moveTo>
                      <a:lnTo>
                        <a:pt x="3463" y="63635"/>
                      </a:lnTo>
                      <a:lnTo>
                        <a:pt x="20214" y="26640"/>
                      </a:lnTo>
                      <a:lnTo>
                        <a:pt x="51768" y="18362"/>
                      </a:lnTo>
                      <a:lnTo>
                        <a:pt x="76860" y="7481"/>
                      </a:lnTo>
                      <a:lnTo>
                        <a:pt x="111476" y="18362"/>
                      </a:lnTo>
                      <a:lnTo>
                        <a:pt x="69202" y="-1"/>
                      </a:lnTo>
                      <a:lnTo>
                        <a:pt x="86864" y="26189"/>
                      </a:lnTo>
                      <a:lnTo>
                        <a:pt x="96860" y="18106"/>
                      </a:lnTo>
                      <a:lnTo>
                        <a:pt x="63636" y="14695"/>
                      </a:lnTo>
                      <a:lnTo>
                        <a:pt x="111783" y="36913"/>
                      </a:lnTo>
                      <a:lnTo>
                        <a:pt x="103336" y="68934"/>
                      </a:lnTo>
                      <a:lnTo>
                        <a:pt x="114024" y="97980"/>
                      </a:lnTo>
                      <a:cubicBezTo>
                        <a:pt x="113615" y="110522"/>
                        <a:pt x="113205" y="123064"/>
                        <a:pt x="112796" y="135606"/>
                      </a:cubicBezTo>
                      <a:lnTo>
                        <a:pt x="88575" y="158936"/>
                      </a:lnTo>
                      <a:lnTo>
                        <a:pt x="63365" y="157687"/>
                      </a:lnTo>
                      <a:lnTo>
                        <a:pt x="56154" y="160730"/>
                      </a:lnTo>
                      <a:lnTo>
                        <a:pt x="36411" y="148275"/>
                      </a:lnTo>
                      <a:lnTo>
                        <a:pt x="0" y="122803"/>
                      </a:lnTo>
                      <a:lnTo>
                        <a:pt x="2237" y="84883"/>
                      </a:lnTo>
                      <a:lnTo>
                        <a:pt x="9629" y="81663"/>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9" name="10-Point Star 161"/>
                <p:cNvSpPr/>
                <p:nvPr/>
              </p:nvSpPr>
              <p:spPr bwMode="auto">
                <a:xfrm>
                  <a:off x="8778058" y="5955958"/>
                  <a:ext cx="75927" cy="5179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674" h="123254">
                      <a:moveTo>
                        <a:pt x="11755" y="79808"/>
                      </a:moveTo>
                      <a:lnTo>
                        <a:pt x="15638" y="53340"/>
                      </a:lnTo>
                      <a:lnTo>
                        <a:pt x="17964" y="32969"/>
                      </a:lnTo>
                      <a:lnTo>
                        <a:pt x="52691" y="10881"/>
                      </a:lnTo>
                      <a:lnTo>
                        <a:pt x="77783" y="0"/>
                      </a:lnTo>
                      <a:lnTo>
                        <a:pt x="112399" y="10881"/>
                      </a:lnTo>
                      <a:lnTo>
                        <a:pt x="130250" y="15645"/>
                      </a:lnTo>
                      <a:lnTo>
                        <a:pt x="146640" y="35154"/>
                      </a:lnTo>
                      <a:lnTo>
                        <a:pt x="170868" y="62485"/>
                      </a:lnTo>
                      <a:lnTo>
                        <a:pt x="180674" y="72694"/>
                      </a:lnTo>
                      <a:lnTo>
                        <a:pt x="176493" y="96966"/>
                      </a:lnTo>
                      <a:lnTo>
                        <a:pt x="164602" y="111320"/>
                      </a:lnTo>
                      <a:lnTo>
                        <a:pt x="149300" y="123254"/>
                      </a:lnTo>
                      <a:lnTo>
                        <a:pt x="121060" y="116334"/>
                      </a:lnTo>
                      <a:lnTo>
                        <a:pt x="85357" y="122453"/>
                      </a:lnTo>
                      <a:lnTo>
                        <a:pt x="42733" y="118715"/>
                      </a:lnTo>
                      <a:lnTo>
                        <a:pt x="18603" y="106376"/>
                      </a:lnTo>
                      <a:lnTo>
                        <a:pt x="4386" y="101794"/>
                      </a:lnTo>
                      <a:lnTo>
                        <a:pt x="8301" y="104766"/>
                      </a:lnTo>
                      <a:lnTo>
                        <a:pt x="0" y="86759"/>
                      </a:lnTo>
                      <a:lnTo>
                        <a:pt x="11755" y="7980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0" name="10-Point Star 161"/>
                <p:cNvSpPr/>
                <p:nvPr/>
              </p:nvSpPr>
              <p:spPr bwMode="auto">
                <a:xfrm rot="16200000">
                  <a:off x="8824462" y="6028133"/>
                  <a:ext cx="74492" cy="9730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18643 w 145811"/>
                    <a:gd name="connsiteY5" fmla="*/ 4688 h 83246"/>
                    <a:gd name="connsiteX6" fmla="*/ 141183 w 145811"/>
                    <a:gd name="connsiteY6" fmla="*/ 6326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18643 w 145811"/>
                    <a:gd name="connsiteY5" fmla="*/ 4688 h 83246"/>
                    <a:gd name="connsiteX6" fmla="*/ 115880 w 145811"/>
                    <a:gd name="connsiteY6" fmla="*/ 11454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00088 w 145811"/>
                    <a:gd name="connsiteY5" fmla="*/ 6153 h 83246"/>
                    <a:gd name="connsiteX6" fmla="*/ 115880 w 145811"/>
                    <a:gd name="connsiteY6" fmla="*/ 11454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00088 w 145811"/>
                    <a:gd name="connsiteY5" fmla="*/ 6153 h 83246"/>
                    <a:gd name="connsiteX6" fmla="*/ 107446 w 145811"/>
                    <a:gd name="connsiteY6" fmla="*/ 15117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3863 h 80061"/>
                    <a:gd name="connsiteX1" fmla="*/ 0 w 145811"/>
                    <a:gd name="connsiteY1" fmla="*/ 36147 h 80061"/>
                    <a:gd name="connsiteX2" fmla="*/ 17956 w 145811"/>
                    <a:gd name="connsiteY2" fmla="*/ 3273 h 80061"/>
                    <a:gd name="connsiteX3" fmla="*/ 55809 w 145811"/>
                    <a:gd name="connsiteY3" fmla="*/ 478 h 80061"/>
                    <a:gd name="connsiteX4" fmla="*/ 80901 w 145811"/>
                    <a:gd name="connsiteY4" fmla="*/ 0 h 80061"/>
                    <a:gd name="connsiteX5" fmla="*/ 100088 w 145811"/>
                    <a:gd name="connsiteY5" fmla="*/ 2968 h 80061"/>
                    <a:gd name="connsiteX6" fmla="*/ 107446 w 145811"/>
                    <a:gd name="connsiteY6" fmla="*/ 11932 h 80061"/>
                    <a:gd name="connsiteX7" fmla="*/ 137702 w 145811"/>
                    <a:gd name="connsiteY7" fmla="*/ 32760 h 80061"/>
                    <a:gd name="connsiteX8" fmla="*/ 144289 w 145811"/>
                    <a:gd name="connsiteY8" fmla="*/ 48418 h 80061"/>
                    <a:gd name="connsiteX9" fmla="*/ 145811 w 145811"/>
                    <a:gd name="connsiteY9" fmla="*/ 57065 h 80061"/>
                    <a:gd name="connsiteX10" fmla="*/ 131880 w 145811"/>
                    <a:gd name="connsiteY10" fmla="*/ 72778 h 80061"/>
                    <a:gd name="connsiteX11" fmla="*/ 102075 w 145811"/>
                    <a:gd name="connsiteY11" fmla="*/ 80061 h 80061"/>
                    <a:gd name="connsiteX12" fmla="*/ 87242 w 145811"/>
                    <a:gd name="connsiteY12" fmla="*/ 71774 h 80061"/>
                    <a:gd name="connsiteX13" fmla="*/ 71233 w 145811"/>
                    <a:gd name="connsiteY13" fmla="*/ 77064 h 80061"/>
                    <a:gd name="connsiteX14" fmla="*/ 35334 w 145811"/>
                    <a:gd name="connsiteY14" fmla="*/ 72438 h 80061"/>
                    <a:gd name="connsiteX15" fmla="*/ 30221 w 145811"/>
                    <a:gd name="connsiteY15" fmla="*/ 67137 h 80061"/>
                    <a:gd name="connsiteX16" fmla="*/ 19074 w 145811"/>
                    <a:gd name="connsiteY16" fmla="*/ 71805 h 80061"/>
                    <a:gd name="connsiteX17" fmla="*/ 11776 w 145811"/>
                    <a:gd name="connsiteY17" fmla="*/ 64470 h 80061"/>
                    <a:gd name="connsiteX18" fmla="*/ 9067 w 145811"/>
                    <a:gd name="connsiteY18" fmla="*/ 59985 h 80061"/>
                    <a:gd name="connsiteX19" fmla="*/ 7003 w 145811"/>
                    <a:gd name="connsiteY19" fmla="*/ 61374 h 80061"/>
                    <a:gd name="connsiteX20" fmla="*/ 4681 w 145811"/>
                    <a:gd name="connsiteY20" fmla="*/ 60580 h 80061"/>
                    <a:gd name="connsiteX21" fmla="*/ 1451 w 145811"/>
                    <a:gd name="connsiteY21" fmla="*/ 53863 h 80061"/>
                    <a:gd name="connsiteX0" fmla="*/ 1451 w 145811"/>
                    <a:gd name="connsiteY0" fmla="*/ 53863 h 80061"/>
                    <a:gd name="connsiteX1" fmla="*/ 0 w 145811"/>
                    <a:gd name="connsiteY1" fmla="*/ 36147 h 80061"/>
                    <a:gd name="connsiteX2" fmla="*/ 23017 w 145811"/>
                    <a:gd name="connsiteY2" fmla="*/ 9134 h 80061"/>
                    <a:gd name="connsiteX3" fmla="*/ 55809 w 145811"/>
                    <a:gd name="connsiteY3" fmla="*/ 478 h 80061"/>
                    <a:gd name="connsiteX4" fmla="*/ 80901 w 145811"/>
                    <a:gd name="connsiteY4" fmla="*/ 0 h 80061"/>
                    <a:gd name="connsiteX5" fmla="*/ 100088 w 145811"/>
                    <a:gd name="connsiteY5" fmla="*/ 2968 h 80061"/>
                    <a:gd name="connsiteX6" fmla="*/ 107446 w 145811"/>
                    <a:gd name="connsiteY6" fmla="*/ 11932 h 80061"/>
                    <a:gd name="connsiteX7" fmla="*/ 137702 w 145811"/>
                    <a:gd name="connsiteY7" fmla="*/ 32760 h 80061"/>
                    <a:gd name="connsiteX8" fmla="*/ 144289 w 145811"/>
                    <a:gd name="connsiteY8" fmla="*/ 48418 h 80061"/>
                    <a:gd name="connsiteX9" fmla="*/ 145811 w 145811"/>
                    <a:gd name="connsiteY9" fmla="*/ 57065 h 80061"/>
                    <a:gd name="connsiteX10" fmla="*/ 131880 w 145811"/>
                    <a:gd name="connsiteY10" fmla="*/ 72778 h 80061"/>
                    <a:gd name="connsiteX11" fmla="*/ 102075 w 145811"/>
                    <a:gd name="connsiteY11" fmla="*/ 80061 h 80061"/>
                    <a:gd name="connsiteX12" fmla="*/ 87242 w 145811"/>
                    <a:gd name="connsiteY12" fmla="*/ 71774 h 80061"/>
                    <a:gd name="connsiteX13" fmla="*/ 71233 w 145811"/>
                    <a:gd name="connsiteY13" fmla="*/ 77064 h 80061"/>
                    <a:gd name="connsiteX14" fmla="*/ 35334 w 145811"/>
                    <a:gd name="connsiteY14" fmla="*/ 72438 h 80061"/>
                    <a:gd name="connsiteX15" fmla="*/ 30221 w 145811"/>
                    <a:gd name="connsiteY15" fmla="*/ 67137 h 80061"/>
                    <a:gd name="connsiteX16" fmla="*/ 19074 w 145811"/>
                    <a:gd name="connsiteY16" fmla="*/ 71805 h 80061"/>
                    <a:gd name="connsiteX17" fmla="*/ 11776 w 145811"/>
                    <a:gd name="connsiteY17" fmla="*/ 64470 h 80061"/>
                    <a:gd name="connsiteX18" fmla="*/ 9067 w 145811"/>
                    <a:gd name="connsiteY18" fmla="*/ 59985 h 80061"/>
                    <a:gd name="connsiteX19" fmla="*/ 7003 w 145811"/>
                    <a:gd name="connsiteY19" fmla="*/ 61374 h 80061"/>
                    <a:gd name="connsiteX20" fmla="*/ 4681 w 145811"/>
                    <a:gd name="connsiteY20" fmla="*/ 60580 h 80061"/>
                    <a:gd name="connsiteX21" fmla="*/ 1451 w 145811"/>
                    <a:gd name="connsiteY21" fmla="*/ 53863 h 80061"/>
                    <a:gd name="connsiteX0" fmla="*/ 4 w 144364"/>
                    <a:gd name="connsiteY0" fmla="*/ 53863 h 80061"/>
                    <a:gd name="connsiteX1" fmla="*/ 15421 w 144364"/>
                    <a:gd name="connsiteY1" fmla="*/ 41276 h 80061"/>
                    <a:gd name="connsiteX2" fmla="*/ 21570 w 144364"/>
                    <a:gd name="connsiteY2" fmla="*/ 9134 h 80061"/>
                    <a:gd name="connsiteX3" fmla="*/ 54362 w 144364"/>
                    <a:gd name="connsiteY3" fmla="*/ 478 h 80061"/>
                    <a:gd name="connsiteX4" fmla="*/ 79454 w 144364"/>
                    <a:gd name="connsiteY4" fmla="*/ 0 h 80061"/>
                    <a:gd name="connsiteX5" fmla="*/ 98641 w 144364"/>
                    <a:gd name="connsiteY5" fmla="*/ 2968 h 80061"/>
                    <a:gd name="connsiteX6" fmla="*/ 105999 w 144364"/>
                    <a:gd name="connsiteY6" fmla="*/ 11932 h 80061"/>
                    <a:gd name="connsiteX7" fmla="*/ 136255 w 144364"/>
                    <a:gd name="connsiteY7" fmla="*/ 32760 h 80061"/>
                    <a:gd name="connsiteX8" fmla="*/ 142842 w 144364"/>
                    <a:gd name="connsiteY8" fmla="*/ 48418 h 80061"/>
                    <a:gd name="connsiteX9" fmla="*/ 144364 w 144364"/>
                    <a:gd name="connsiteY9" fmla="*/ 57065 h 80061"/>
                    <a:gd name="connsiteX10" fmla="*/ 130433 w 144364"/>
                    <a:gd name="connsiteY10" fmla="*/ 72778 h 80061"/>
                    <a:gd name="connsiteX11" fmla="*/ 100628 w 144364"/>
                    <a:gd name="connsiteY11" fmla="*/ 80061 h 80061"/>
                    <a:gd name="connsiteX12" fmla="*/ 85795 w 144364"/>
                    <a:gd name="connsiteY12" fmla="*/ 71774 h 80061"/>
                    <a:gd name="connsiteX13" fmla="*/ 69786 w 144364"/>
                    <a:gd name="connsiteY13" fmla="*/ 77064 h 80061"/>
                    <a:gd name="connsiteX14" fmla="*/ 33887 w 144364"/>
                    <a:gd name="connsiteY14" fmla="*/ 72438 h 80061"/>
                    <a:gd name="connsiteX15" fmla="*/ 28774 w 144364"/>
                    <a:gd name="connsiteY15" fmla="*/ 67137 h 80061"/>
                    <a:gd name="connsiteX16" fmla="*/ 17627 w 144364"/>
                    <a:gd name="connsiteY16" fmla="*/ 71805 h 80061"/>
                    <a:gd name="connsiteX17" fmla="*/ 10329 w 144364"/>
                    <a:gd name="connsiteY17" fmla="*/ 64470 h 80061"/>
                    <a:gd name="connsiteX18" fmla="*/ 7620 w 144364"/>
                    <a:gd name="connsiteY18" fmla="*/ 59985 h 80061"/>
                    <a:gd name="connsiteX19" fmla="*/ 5556 w 144364"/>
                    <a:gd name="connsiteY19" fmla="*/ 61374 h 80061"/>
                    <a:gd name="connsiteX20" fmla="*/ 3234 w 144364"/>
                    <a:gd name="connsiteY20" fmla="*/ 60580 h 80061"/>
                    <a:gd name="connsiteX21" fmla="*/ 4 w 144364"/>
                    <a:gd name="connsiteY21" fmla="*/ 53863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1774 h 80061"/>
                    <a:gd name="connsiteX13" fmla="*/ 66552 w 141130"/>
                    <a:gd name="connsiteY13" fmla="*/ 77064 h 80061"/>
                    <a:gd name="connsiteX14" fmla="*/ 30653 w 141130"/>
                    <a:gd name="connsiteY14" fmla="*/ 72438 h 80061"/>
                    <a:gd name="connsiteX15" fmla="*/ 25540 w 141130"/>
                    <a:gd name="connsiteY15" fmla="*/ 67137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1774 h 80061"/>
                    <a:gd name="connsiteX13" fmla="*/ 66552 w 141130"/>
                    <a:gd name="connsiteY13" fmla="*/ 77064 h 80061"/>
                    <a:gd name="connsiteX14" fmla="*/ 30653 w 141130"/>
                    <a:gd name="connsiteY14" fmla="*/ 72438 h 80061"/>
                    <a:gd name="connsiteX15" fmla="*/ 23852 w 141130"/>
                    <a:gd name="connsiteY15" fmla="*/ 73731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6903 h 80061"/>
                    <a:gd name="connsiteX13" fmla="*/ 66552 w 141130"/>
                    <a:gd name="connsiteY13" fmla="*/ 77064 h 80061"/>
                    <a:gd name="connsiteX14" fmla="*/ 30653 w 141130"/>
                    <a:gd name="connsiteY14" fmla="*/ 72438 h 80061"/>
                    <a:gd name="connsiteX15" fmla="*/ 23852 w 141130"/>
                    <a:gd name="connsiteY15" fmla="*/ 73731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1130" h="80061">
                      <a:moveTo>
                        <a:pt x="3518" y="53130"/>
                      </a:moveTo>
                      <a:cubicBezTo>
                        <a:pt x="3249" y="43786"/>
                        <a:pt x="12456" y="50620"/>
                        <a:pt x="12187" y="41276"/>
                      </a:cubicBezTo>
                      <a:lnTo>
                        <a:pt x="18336" y="9134"/>
                      </a:lnTo>
                      <a:lnTo>
                        <a:pt x="51128" y="478"/>
                      </a:lnTo>
                      <a:lnTo>
                        <a:pt x="76220" y="0"/>
                      </a:lnTo>
                      <a:lnTo>
                        <a:pt x="95407" y="2968"/>
                      </a:lnTo>
                      <a:lnTo>
                        <a:pt x="102765" y="11932"/>
                      </a:lnTo>
                      <a:cubicBezTo>
                        <a:pt x="102497" y="23645"/>
                        <a:pt x="133289" y="21047"/>
                        <a:pt x="133021" y="32760"/>
                      </a:cubicBezTo>
                      <a:lnTo>
                        <a:pt x="139608" y="48418"/>
                      </a:lnTo>
                      <a:lnTo>
                        <a:pt x="141130" y="57065"/>
                      </a:lnTo>
                      <a:lnTo>
                        <a:pt x="127199" y="72778"/>
                      </a:lnTo>
                      <a:lnTo>
                        <a:pt x="97394" y="80061"/>
                      </a:lnTo>
                      <a:lnTo>
                        <a:pt x="82561" y="76903"/>
                      </a:lnTo>
                      <a:lnTo>
                        <a:pt x="66552" y="77064"/>
                      </a:lnTo>
                      <a:lnTo>
                        <a:pt x="30653" y="72438"/>
                      </a:lnTo>
                      <a:lnTo>
                        <a:pt x="23852" y="73731"/>
                      </a:lnTo>
                      <a:cubicBezTo>
                        <a:pt x="20657" y="73724"/>
                        <a:pt x="17588" y="71812"/>
                        <a:pt x="14393" y="71805"/>
                      </a:cubicBezTo>
                      <a:cubicBezTo>
                        <a:pt x="14754" y="66136"/>
                        <a:pt x="6734" y="70139"/>
                        <a:pt x="7095" y="64470"/>
                      </a:cubicBezTo>
                      <a:lnTo>
                        <a:pt x="4386" y="59985"/>
                      </a:lnTo>
                      <a:lnTo>
                        <a:pt x="2322" y="61374"/>
                      </a:lnTo>
                      <a:lnTo>
                        <a:pt x="0" y="60580"/>
                      </a:lnTo>
                      <a:lnTo>
                        <a:pt x="3518" y="53130"/>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1" name="10-Point Star 161"/>
                <p:cNvSpPr/>
                <p:nvPr/>
              </p:nvSpPr>
              <p:spPr bwMode="auto">
                <a:xfrm rot="10800000">
                  <a:off x="8596610" y="5983926"/>
                  <a:ext cx="131506" cy="8203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2075 w 152888"/>
                    <a:gd name="connsiteY11" fmla="*/ 83246 h 95375"/>
                    <a:gd name="connsiteX12" fmla="*/ 85671 w 152888"/>
                    <a:gd name="connsiteY12" fmla="*/ 95375 h 95375"/>
                    <a:gd name="connsiteX13" fmla="*/ 71233 w 152888"/>
                    <a:gd name="connsiteY13" fmla="*/ 80249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2075 w 152888"/>
                    <a:gd name="connsiteY11" fmla="*/ 83246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81315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42784 w 152888"/>
                    <a:gd name="connsiteY15" fmla="*/ 92308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51038 w 152888"/>
                    <a:gd name="connsiteY14" fmla="*/ 86616 h 95375"/>
                    <a:gd name="connsiteX15" fmla="*/ 42784 w 152888"/>
                    <a:gd name="connsiteY15" fmla="*/ 92308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888" h="95375">
                      <a:moveTo>
                        <a:pt x="1451" y="57048"/>
                      </a:moveTo>
                      <a:cubicBezTo>
                        <a:pt x="1182" y="47704"/>
                        <a:pt x="269" y="48676"/>
                        <a:pt x="0" y="39332"/>
                      </a:cubicBezTo>
                      <a:lnTo>
                        <a:pt x="17956" y="6458"/>
                      </a:lnTo>
                      <a:lnTo>
                        <a:pt x="55809" y="0"/>
                      </a:lnTo>
                      <a:lnTo>
                        <a:pt x="80901" y="3185"/>
                      </a:lnTo>
                      <a:lnTo>
                        <a:pt x="118643" y="4688"/>
                      </a:lnTo>
                      <a:lnTo>
                        <a:pt x="141183" y="6326"/>
                      </a:lnTo>
                      <a:cubicBezTo>
                        <a:pt x="140915" y="18039"/>
                        <a:pt x="153152" y="23500"/>
                        <a:pt x="152884" y="35213"/>
                      </a:cubicBezTo>
                      <a:lnTo>
                        <a:pt x="144289" y="51603"/>
                      </a:lnTo>
                      <a:lnTo>
                        <a:pt x="145811" y="60250"/>
                      </a:lnTo>
                      <a:lnTo>
                        <a:pt x="131880" y="75963"/>
                      </a:lnTo>
                      <a:lnTo>
                        <a:pt x="106787" y="91098"/>
                      </a:lnTo>
                      <a:lnTo>
                        <a:pt x="85671" y="95375"/>
                      </a:lnTo>
                      <a:lnTo>
                        <a:pt x="66522" y="91242"/>
                      </a:lnTo>
                      <a:lnTo>
                        <a:pt x="51038" y="86616"/>
                      </a:lnTo>
                      <a:lnTo>
                        <a:pt x="42784" y="92308"/>
                      </a:lnTo>
                      <a:cubicBezTo>
                        <a:pt x="39589" y="92301"/>
                        <a:pt x="22269" y="74997"/>
                        <a:pt x="19074" y="74990"/>
                      </a:cubicBezTo>
                      <a:cubicBezTo>
                        <a:pt x="19435" y="69321"/>
                        <a:pt x="11415" y="73324"/>
                        <a:pt x="11776" y="67655"/>
                      </a:cubicBezTo>
                      <a:lnTo>
                        <a:pt x="9067" y="63170"/>
                      </a:lnTo>
                      <a:lnTo>
                        <a:pt x="7003" y="64559"/>
                      </a:lnTo>
                      <a:lnTo>
                        <a:pt x="4681" y="63765"/>
                      </a:lnTo>
                      <a:lnTo>
                        <a:pt x="1451" y="5704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2" name="10-Point Star 161"/>
                <p:cNvSpPr/>
                <p:nvPr/>
              </p:nvSpPr>
              <p:spPr bwMode="auto">
                <a:xfrm rot="16200000">
                  <a:off x="8773997" y="5973778"/>
                  <a:ext cx="45719" cy="67950"/>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888" h="83246">
                      <a:moveTo>
                        <a:pt x="1451" y="57048"/>
                      </a:moveTo>
                      <a:cubicBezTo>
                        <a:pt x="1182" y="47704"/>
                        <a:pt x="269" y="48676"/>
                        <a:pt x="0" y="39332"/>
                      </a:cubicBezTo>
                      <a:lnTo>
                        <a:pt x="17956" y="6458"/>
                      </a:lnTo>
                      <a:lnTo>
                        <a:pt x="55809" y="0"/>
                      </a:lnTo>
                      <a:lnTo>
                        <a:pt x="80901" y="3185"/>
                      </a:lnTo>
                      <a:lnTo>
                        <a:pt x="118643" y="4688"/>
                      </a:lnTo>
                      <a:lnTo>
                        <a:pt x="141183" y="6326"/>
                      </a:lnTo>
                      <a:cubicBezTo>
                        <a:pt x="140915" y="18039"/>
                        <a:pt x="153152" y="23500"/>
                        <a:pt x="152884" y="35213"/>
                      </a:cubicBezTo>
                      <a:lnTo>
                        <a:pt x="144289" y="51603"/>
                      </a:lnTo>
                      <a:lnTo>
                        <a:pt x="145811" y="60250"/>
                      </a:lnTo>
                      <a:lnTo>
                        <a:pt x="131880" y="75963"/>
                      </a:lnTo>
                      <a:lnTo>
                        <a:pt x="102075" y="83246"/>
                      </a:lnTo>
                      <a:lnTo>
                        <a:pt x="87242" y="74959"/>
                      </a:lnTo>
                      <a:lnTo>
                        <a:pt x="71233" y="80249"/>
                      </a:lnTo>
                      <a:lnTo>
                        <a:pt x="35334" y="75623"/>
                      </a:lnTo>
                      <a:lnTo>
                        <a:pt x="30221" y="70322"/>
                      </a:lnTo>
                      <a:cubicBezTo>
                        <a:pt x="27026" y="70315"/>
                        <a:pt x="22269" y="74997"/>
                        <a:pt x="19074" y="74990"/>
                      </a:cubicBezTo>
                      <a:cubicBezTo>
                        <a:pt x="19435" y="69321"/>
                        <a:pt x="11415" y="73324"/>
                        <a:pt x="11776" y="67655"/>
                      </a:cubicBezTo>
                      <a:lnTo>
                        <a:pt x="9067" y="63170"/>
                      </a:lnTo>
                      <a:lnTo>
                        <a:pt x="7003" y="64559"/>
                      </a:lnTo>
                      <a:lnTo>
                        <a:pt x="4681" y="63765"/>
                      </a:lnTo>
                      <a:lnTo>
                        <a:pt x="1451" y="5704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3" name="10-Point Star 161"/>
                <p:cNvSpPr/>
                <p:nvPr/>
              </p:nvSpPr>
              <p:spPr bwMode="auto">
                <a:xfrm>
                  <a:off x="9181652" y="5898469"/>
                  <a:ext cx="60873" cy="46685"/>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15527" y="21493"/>
                      </a:lnTo>
                      <a:lnTo>
                        <a:pt x="49531" y="10881"/>
                      </a:lnTo>
                      <a:lnTo>
                        <a:pt x="74623" y="0"/>
                      </a:lnTo>
                      <a:lnTo>
                        <a:pt x="109239" y="10881"/>
                      </a:lnTo>
                      <a:lnTo>
                        <a:pt x="141405" y="22819"/>
                      </a:lnTo>
                      <a:lnTo>
                        <a:pt x="157544" y="32342"/>
                      </a:lnTo>
                      <a:lnTo>
                        <a:pt x="171396" y="55834"/>
                      </a:lnTo>
                      <a:lnTo>
                        <a:pt x="193474" y="70512"/>
                      </a:lnTo>
                      <a:lnTo>
                        <a:pt x="187397" y="88529"/>
                      </a:lnTo>
                      <a:lnTo>
                        <a:pt x="166437" y="115681"/>
                      </a:lnTo>
                      <a:lnTo>
                        <a:pt x="146140" y="123254"/>
                      </a:lnTo>
                      <a:lnTo>
                        <a:pt x="123526" y="130399"/>
                      </a:lnTo>
                      <a:lnTo>
                        <a:pt x="82196" y="129343"/>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4" name="10-Point Star 161"/>
                <p:cNvSpPr/>
                <p:nvPr/>
              </p:nvSpPr>
              <p:spPr bwMode="auto">
                <a:xfrm flipH="1">
                  <a:off x="9222036" y="5854635"/>
                  <a:ext cx="114310" cy="8766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5428 w 193474"/>
                    <a:gd name="connsiteY8" fmla="*/ 52291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5428 w 193474"/>
                    <a:gd name="connsiteY8" fmla="*/ 52291 h 130399"/>
                    <a:gd name="connsiteX9" fmla="*/ 193474 w 193474"/>
                    <a:gd name="connsiteY9" fmla="*/ 70512 h 130399"/>
                    <a:gd name="connsiteX10" fmla="*/ 175308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15527" y="21493"/>
                      </a:lnTo>
                      <a:lnTo>
                        <a:pt x="49531" y="10881"/>
                      </a:lnTo>
                      <a:lnTo>
                        <a:pt x="74623" y="0"/>
                      </a:lnTo>
                      <a:lnTo>
                        <a:pt x="109239" y="10881"/>
                      </a:lnTo>
                      <a:lnTo>
                        <a:pt x="141405" y="22819"/>
                      </a:lnTo>
                      <a:lnTo>
                        <a:pt x="157544" y="32342"/>
                      </a:lnTo>
                      <a:lnTo>
                        <a:pt x="175428" y="52291"/>
                      </a:lnTo>
                      <a:lnTo>
                        <a:pt x="193474" y="70512"/>
                      </a:lnTo>
                      <a:lnTo>
                        <a:pt x="175308" y="88529"/>
                      </a:lnTo>
                      <a:lnTo>
                        <a:pt x="166437" y="115681"/>
                      </a:lnTo>
                      <a:lnTo>
                        <a:pt x="146140" y="123254"/>
                      </a:lnTo>
                      <a:lnTo>
                        <a:pt x="123526" y="130399"/>
                      </a:lnTo>
                      <a:lnTo>
                        <a:pt x="82196" y="129343"/>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5" name="10-Point Star 161"/>
                <p:cNvSpPr/>
                <p:nvPr/>
              </p:nvSpPr>
              <p:spPr bwMode="auto">
                <a:xfrm>
                  <a:off x="9199989" y="5989002"/>
                  <a:ext cx="156779" cy="125031"/>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87397"/>
                    <a:gd name="connsiteY0" fmla="*/ 74182 h 130399"/>
                    <a:gd name="connsiteX1" fmla="*/ 1226 w 187397"/>
                    <a:gd name="connsiteY1" fmla="*/ 56154 h 130399"/>
                    <a:gd name="connsiteX2" fmla="*/ 15527 w 187397"/>
                    <a:gd name="connsiteY2" fmla="*/ 21493 h 130399"/>
                    <a:gd name="connsiteX3" fmla="*/ 49531 w 187397"/>
                    <a:gd name="connsiteY3" fmla="*/ 10881 h 130399"/>
                    <a:gd name="connsiteX4" fmla="*/ 74623 w 187397"/>
                    <a:gd name="connsiteY4" fmla="*/ 0 h 130399"/>
                    <a:gd name="connsiteX5" fmla="*/ 109239 w 187397"/>
                    <a:gd name="connsiteY5" fmla="*/ 10881 h 130399"/>
                    <a:gd name="connsiteX6" fmla="*/ 141405 w 187397"/>
                    <a:gd name="connsiteY6" fmla="*/ 22819 h 130399"/>
                    <a:gd name="connsiteX7" fmla="*/ 157544 w 187397"/>
                    <a:gd name="connsiteY7" fmla="*/ 32342 h 130399"/>
                    <a:gd name="connsiteX8" fmla="*/ 171396 w 187397"/>
                    <a:gd name="connsiteY8" fmla="*/ 55834 h 130399"/>
                    <a:gd name="connsiteX9" fmla="*/ 177314 w 187397"/>
                    <a:gd name="connsiteY9" fmla="*/ 76598 h 130399"/>
                    <a:gd name="connsiteX10" fmla="*/ 187397 w 187397"/>
                    <a:gd name="connsiteY10" fmla="*/ 88529 h 130399"/>
                    <a:gd name="connsiteX11" fmla="*/ 166437 w 187397"/>
                    <a:gd name="connsiteY11" fmla="*/ 115681 h 130399"/>
                    <a:gd name="connsiteX12" fmla="*/ 146140 w 187397"/>
                    <a:gd name="connsiteY12" fmla="*/ 123254 h 130399"/>
                    <a:gd name="connsiteX13" fmla="*/ 123526 w 187397"/>
                    <a:gd name="connsiteY13" fmla="*/ 130399 h 130399"/>
                    <a:gd name="connsiteX14" fmla="*/ 82196 w 187397"/>
                    <a:gd name="connsiteY14" fmla="*/ 129343 h 130399"/>
                    <a:gd name="connsiteX15" fmla="*/ 45831 w 187397"/>
                    <a:gd name="connsiteY15" fmla="*/ 115555 h 130399"/>
                    <a:gd name="connsiteX16" fmla="*/ 18449 w 187397"/>
                    <a:gd name="connsiteY16" fmla="*/ 111748 h 130399"/>
                    <a:gd name="connsiteX17" fmla="*/ 1226 w 187397"/>
                    <a:gd name="connsiteY17" fmla="*/ 101794 h 130399"/>
                    <a:gd name="connsiteX18" fmla="*/ 2329 w 187397"/>
                    <a:gd name="connsiteY18" fmla="*/ 107579 h 130399"/>
                    <a:gd name="connsiteX19" fmla="*/ 0 w 187397"/>
                    <a:gd name="connsiteY19" fmla="*/ 77402 h 130399"/>
                    <a:gd name="connsiteX20" fmla="*/ 7392 w 187397"/>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75855 w 177314"/>
                    <a:gd name="connsiteY10" fmla="*/ 95629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3350 w 177314"/>
                    <a:gd name="connsiteY14" fmla="*/ 124271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23254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4129 w 177314"/>
                    <a:gd name="connsiteY11" fmla="*/ 112638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314" h="124271">
                      <a:moveTo>
                        <a:pt x="7392" y="74182"/>
                      </a:moveTo>
                      <a:lnTo>
                        <a:pt x="1226" y="56154"/>
                      </a:lnTo>
                      <a:lnTo>
                        <a:pt x="15527" y="21493"/>
                      </a:lnTo>
                      <a:lnTo>
                        <a:pt x="49531" y="10881"/>
                      </a:lnTo>
                      <a:lnTo>
                        <a:pt x="74623" y="0"/>
                      </a:lnTo>
                      <a:lnTo>
                        <a:pt x="109239" y="10881"/>
                      </a:lnTo>
                      <a:lnTo>
                        <a:pt x="141405" y="22819"/>
                      </a:lnTo>
                      <a:lnTo>
                        <a:pt x="154081" y="42485"/>
                      </a:lnTo>
                      <a:lnTo>
                        <a:pt x="171396" y="55834"/>
                      </a:lnTo>
                      <a:lnTo>
                        <a:pt x="177314" y="76598"/>
                      </a:lnTo>
                      <a:lnTo>
                        <a:pt x="165467" y="97658"/>
                      </a:lnTo>
                      <a:cubicBezTo>
                        <a:pt x="165790" y="103666"/>
                        <a:pt x="163806" y="106630"/>
                        <a:pt x="164129" y="112638"/>
                      </a:cubicBezTo>
                      <a:lnTo>
                        <a:pt x="146140" y="115139"/>
                      </a:lnTo>
                      <a:lnTo>
                        <a:pt x="123526" y="122284"/>
                      </a:lnTo>
                      <a:lnTo>
                        <a:pt x="83350" y="124271"/>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6" name="10-Point Star 161"/>
                <p:cNvSpPr/>
                <p:nvPr/>
              </p:nvSpPr>
              <p:spPr bwMode="auto">
                <a:xfrm flipH="1">
                  <a:off x="9422012" y="5892505"/>
                  <a:ext cx="57328" cy="45719"/>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87397"/>
                    <a:gd name="connsiteY0" fmla="*/ 74182 h 130399"/>
                    <a:gd name="connsiteX1" fmla="*/ 1226 w 187397"/>
                    <a:gd name="connsiteY1" fmla="*/ 56154 h 130399"/>
                    <a:gd name="connsiteX2" fmla="*/ 15527 w 187397"/>
                    <a:gd name="connsiteY2" fmla="*/ 21493 h 130399"/>
                    <a:gd name="connsiteX3" fmla="*/ 49531 w 187397"/>
                    <a:gd name="connsiteY3" fmla="*/ 10881 h 130399"/>
                    <a:gd name="connsiteX4" fmla="*/ 74623 w 187397"/>
                    <a:gd name="connsiteY4" fmla="*/ 0 h 130399"/>
                    <a:gd name="connsiteX5" fmla="*/ 109239 w 187397"/>
                    <a:gd name="connsiteY5" fmla="*/ 10881 h 130399"/>
                    <a:gd name="connsiteX6" fmla="*/ 141405 w 187397"/>
                    <a:gd name="connsiteY6" fmla="*/ 22819 h 130399"/>
                    <a:gd name="connsiteX7" fmla="*/ 157544 w 187397"/>
                    <a:gd name="connsiteY7" fmla="*/ 32342 h 130399"/>
                    <a:gd name="connsiteX8" fmla="*/ 171396 w 187397"/>
                    <a:gd name="connsiteY8" fmla="*/ 55834 h 130399"/>
                    <a:gd name="connsiteX9" fmla="*/ 177314 w 187397"/>
                    <a:gd name="connsiteY9" fmla="*/ 76598 h 130399"/>
                    <a:gd name="connsiteX10" fmla="*/ 187397 w 187397"/>
                    <a:gd name="connsiteY10" fmla="*/ 88529 h 130399"/>
                    <a:gd name="connsiteX11" fmla="*/ 166437 w 187397"/>
                    <a:gd name="connsiteY11" fmla="*/ 115681 h 130399"/>
                    <a:gd name="connsiteX12" fmla="*/ 146140 w 187397"/>
                    <a:gd name="connsiteY12" fmla="*/ 123254 h 130399"/>
                    <a:gd name="connsiteX13" fmla="*/ 123526 w 187397"/>
                    <a:gd name="connsiteY13" fmla="*/ 130399 h 130399"/>
                    <a:gd name="connsiteX14" fmla="*/ 82196 w 187397"/>
                    <a:gd name="connsiteY14" fmla="*/ 129343 h 130399"/>
                    <a:gd name="connsiteX15" fmla="*/ 45831 w 187397"/>
                    <a:gd name="connsiteY15" fmla="*/ 115555 h 130399"/>
                    <a:gd name="connsiteX16" fmla="*/ 18449 w 187397"/>
                    <a:gd name="connsiteY16" fmla="*/ 111748 h 130399"/>
                    <a:gd name="connsiteX17" fmla="*/ 1226 w 187397"/>
                    <a:gd name="connsiteY17" fmla="*/ 101794 h 130399"/>
                    <a:gd name="connsiteX18" fmla="*/ 2329 w 187397"/>
                    <a:gd name="connsiteY18" fmla="*/ 107579 h 130399"/>
                    <a:gd name="connsiteX19" fmla="*/ 0 w 187397"/>
                    <a:gd name="connsiteY19" fmla="*/ 77402 h 130399"/>
                    <a:gd name="connsiteX20" fmla="*/ 7392 w 187397"/>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75855 w 177314"/>
                    <a:gd name="connsiteY10" fmla="*/ 95629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3350 w 177314"/>
                    <a:gd name="connsiteY14" fmla="*/ 124271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23254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4129 w 177314"/>
                    <a:gd name="connsiteY11" fmla="*/ 112638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314" h="124271">
                      <a:moveTo>
                        <a:pt x="7392" y="74182"/>
                      </a:moveTo>
                      <a:lnTo>
                        <a:pt x="1226" y="56154"/>
                      </a:lnTo>
                      <a:lnTo>
                        <a:pt x="15527" y="21493"/>
                      </a:lnTo>
                      <a:lnTo>
                        <a:pt x="49531" y="10881"/>
                      </a:lnTo>
                      <a:lnTo>
                        <a:pt x="74623" y="0"/>
                      </a:lnTo>
                      <a:lnTo>
                        <a:pt x="109239" y="10881"/>
                      </a:lnTo>
                      <a:lnTo>
                        <a:pt x="141405" y="22819"/>
                      </a:lnTo>
                      <a:lnTo>
                        <a:pt x="154081" y="42485"/>
                      </a:lnTo>
                      <a:lnTo>
                        <a:pt x="171396" y="55834"/>
                      </a:lnTo>
                      <a:lnTo>
                        <a:pt x="177314" y="76598"/>
                      </a:lnTo>
                      <a:lnTo>
                        <a:pt x="165467" y="97658"/>
                      </a:lnTo>
                      <a:cubicBezTo>
                        <a:pt x="165790" y="103666"/>
                        <a:pt x="163806" y="106630"/>
                        <a:pt x="164129" y="112638"/>
                      </a:cubicBezTo>
                      <a:lnTo>
                        <a:pt x="146140" y="115139"/>
                      </a:lnTo>
                      <a:lnTo>
                        <a:pt x="123526" y="122284"/>
                      </a:lnTo>
                      <a:lnTo>
                        <a:pt x="83350" y="124271"/>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cxnSp>
          <p:nvCxnSpPr>
            <p:cNvPr id="79" name="Straight Connector 78"/>
            <p:cNvCxnSpPr/>
            <p:nvPr/>
          </p:nvCxnSpPr>
          <p:spPr bwMode="auto">
            <a:xfrm flipH="1">
              <a:off x="8252040" y="4972401"/>
              <a:ext cx="765404" cy="888843"/>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p:nvPr/>
          </p:nvCxnSpPr>
          <p:spPr bwMode="auto">
            <a:xfrm flipH="1" flipV="1">
              <a:off x="8242018" y="4972401"/>
              <a:ext cx="837150" cy="888845"/>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3" name="Picture 7"/>
          <p:cNvPicPr>
            <a:picLocks noChangeAspect="1" noChangeArrowheads="1"/>
          </p:cNvPicPr>
          <p:nvPr/>
        </p:nvPicPr>
        <p:blipFill>
          <a:blip r:embed="rId4">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228489" y="3906000"/>
            <a:ext cx="574226" cy="574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 name="Imagen 121">
            <a:extLst>
              <a:ext uri="{FF2B5EF4-FFF2-40B4-BE49-F238E27FC236}">
                <a16:creationId xmlns:a16="http://schemas.microsoft.com/office/drawing/2014/main" id="{F8375AA0-4BAD-49B4-BA76-5C35D7DF85BE}"/>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18142134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1C610E-D06E-46D9-A466-A4C6026088AB}"/>
              </a:ext>
            </a:extLst>
          </p:cNvPr>
          <p:cNvSpPr>
            <a:spLocks noGrp="1"/>
          </p:cNvSpPr>
          <p:nvPr>
            <p:ph type="title"/>
          </p:nvPr>
        </p:nvSpPr>
        <p:spPr>
          <a:xfrm>
            <a:off x="478502" y="388938"/>
            <a:ext cx="8557731" cy="1169990"/>
          </a:xfrm>
        </p:spPr>
        <p:txBody>
          <a:bodyPr>
            <a:normAutofit/>
          </a:bodyPr>
          <a:lstStyle/>
          <a:p>
            <a:r>
              <a:rPr lang="es-ES" dirty="0"/>
              <a:t>Una perspectiva basada en la terapia del movimiento. </a:t>
            </a:r>
          </a:p>
        </p:txBody>
      </p:sp>
      <p:sp>
        <p:nvSpPr>
          <p:cNvPr id="3" name="Marcador de contenido 2">
            <a:extLst>
              <a:ext uri="{FF2B5EF4-FFF2-40B4-BE49-F238E27FC236}">
                <a16:creationId xmlns:a16="http://schemas.microsoft.com/office/drawing/2014/main" id="{607F0D86-DCBA-478A-912D-F5E03342B0EB}"/>
              </a:ext>
            </a:extLst>
          </p:cNvPr>
          <p:cNvSpPr>
            <a:spLocks noGrp="1"/>
          </p:cNvSpPr>
          <p:nvPr>
            <p:ph idx="1"/>
          </p:nvPr>
        </p:nvSpPr>
        <p:spPr>
          <a:xfrm>
            <a:off x="491847" y="1916833"/>
            <a:ext cx="9939856" cy="3600400"/>
          </a:xfrm>
        </p:spPr>
        <p:txBody>
          <a:bodyPr/>
          <a:lstStyle/>
          <a:p>
            <a:r>
              <a:rPr lang="es-ES" dirty="0"/>
              <a:t>El contenido de esta presentación se basa en la presentación de IISART, revisada, traducida y adaptada por Centro Europeo de Neurociencias. </a:t>
            </a:r>
          </a:p>
          <a:p>
            <a:endParaRPr lang="es-ES" dirty="0"/>
          </a:p>
          <a:p>
            <a:r>
              <a:rPr lang="es-ES" dirty="0"/>
              <a:t>Puedes utilizar el contenido de esta presentación con tus pacientes y tus compañeros de trabajo, eso si, </a:t>
            </a:r>
            <a:r>
              <a:rPr lang="es-ES" b="1" dirty="0"/>
              <a:t>referencia siempre y en todo momento el origen y los autores de la misma. </a:t>
            </a:r>
          </a:p>
          <a:p>
            <a:endParaRPr lang="es-ES" b="1" dirty="0"/>
          </a:p>
          <a:p>
            <a:r>
              <a:rPr lang="es-ES" dirty="0"/>
              <a:t>Si el contenido de esta presentación va a ser utilizada en cualquier formación, curso, congreso, jornada, etc., </a:t>
            </a:r>
            <a:r>
              <a:rPr lang="es-ES" b="1" dirty="0"/>
              <a:t>se deberá pedir primero permiso a los autores de la misma</a:t>
            </a:r>
            <a:r>
              <a:rPr lang="es-ES" dirty="0"/>
              <a:t>. </a:t>
            </a:r>
          </a:p>
        </p:txBody>
      </p:sp>
      <p:sp>
        <p:nvSpPr>
          <p:cNvPr id="5" name="Marcador de número de diapositiva 4">
            <a:extLst>
              <a:ext uri="{FF2B5EF4-FFF2-40B4-BE49-F238E27FC236}">
                <a16:creationId xmlns:a16="http://schemas.microsoft.com/office/drawing/2014/main" id="{D363D148-EE1D-4168-B032-BE2DE6119751}"/>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F8E3E85-A5F1-45AC-BC8E-CB7307177C38}" type="slidenum">
              <a:rPr kumimoji="0" lang="de-CH" sz="1200" b="0" i="0" u="none" strike="noStrike" kern="1200" cap="none" spc="0" normalizeH="0" baseline="0" noProof="0" smtClean="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de-CH" sz="1200" b="0" i="0" u="none" strike="noStrike" kern="1200" cap="none" spc="0" normalizeH="0" baseline="0" noProof="0" dirty="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7" name="Footer Placeholder 3">
            <a:extLst>
              <a:ext uri="{FF2B5EF4-FFF2-40B4-BE49-F238E27FC236}">
                <a16:creationId xmlns:a16="http://schemas.microsoft.com/office/drawing/2014/main" id="{5BC6DAA3-B78E-4037-ABD9-3A82E82E0867}"/>
              </a:ext>
            </a:extLst>
          </p:cNvPr>
          <p:cNvSpPr>
            <a:spLocks noGrp="1"/>
          </p:cNvSpPr>
          <p:nvPr>
            <p:ph type="ftr" sz="quarter" idx="11"/>
          </p:nvPr>
        </p:nvSpPr>
        <p:spPr>
          <a:xfrm>
            <a:off x="509866" y="6449776"/>
            <a:ext cx="4578800" cy="363600"/>
          </a:xfrm>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Tree>
    <p:extLst>
      <p:ext uri="{BB962C8B-B14F-4D97-AF65-F5344CB8AC3E}">
        <p14:creationId xmlns:p14="http://schemas.microsoft.com/office/powerpoint/2010/main" val="33395231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083" y="188640"/>
            <a:ext cx="5947971" cy="553998"/>
          </a:xfrm>
        </p:spPr>
        <p:txBody>
          <a:bodyPr/>
          <a:lstStyle/>
          <a:p>
            <a:r>
              <a:rPr lang="de-CH" dirty="0"/>
              <a:t>Terapia robótica: </a:t>
            </a:r>
            <a:r>
              <a:rPr lang="de-CH" dirty="0">
                <a:solidFill>
                  <a:srgbClr val="595959"/>
                </a:solidFill>
              </a:rPr>
              <a:t>Ventajas II</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20</a:t>
            </a:fld>
            <a:endParaRPr lang="de-CH" dirty="0"/>
          </a:p>
        </p:txBody>
      </p:sp>
      <p:graphicFrame>
        <p:nvGraphicFramePr>
          <p:cNvPr id="8" name="Table 7"/>
          <p:cNvGraphicFramePr>
            <a:graphicFrameLocks noGrp="1"/>
          </p:cNvGraphicFramePr>
          <p:nvPr>
            <p:extLst>
              <p:ext uri="{D42A27DB-BD31-4B8C-83A1-F6EECF244321}">
                <p14:modId xmlns:p14="http://schemas.microsoft.com/office/powerpoint/2010/main" val="186628215"/>
              </p:ext>
            </p:extLst>
          </p:nvPr>
        </p:nvGraphicFramePr>
        <p:xfrm>
          <a:off x="1324997" y="2268749"/>
          <a:ext cx="8330744" cy="2737832"/>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gridCol w="4165372">
                  <a:extLst>
                    <a:ext uri="{9D8B030D-6E8A-4147-A177-3AD203B41FA5}">
                      <a16:colId xmlns:a16="http://schemas.microsoft.com/office/drawing/2014/main" val="20001"/>
                    </a:ext>
                  </a:extLst>
                </a:gridCol>
              </a:tblGrid>
              <a:tr h="547298">
                <a:tc>
                  <a:txBody>
                    <a:bodyPr/>
                    <a:lstStyle/>
                    <a:p>
                      <a:pPr algn="ctr"/>
                      <a:r>
                        <a:rPr lang="de-CH" sz="2400" b="1" kern="1200" dirty="0">
                          <a:solidFill>
                            <a:schemeClr val="lt1"/>
                          </a:solidFill>
                          <a:latin typeface="+mn-lt"/>
                          <a:ea typeface="+mn-ea"/>
                          <a:cs typeface="+mn-cs"/>
                        </a:rPr>
                        <a:t>Terapia asistida por robot</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a:txBody>
                    <a:bodyPr/>
                    <a:lstStyle/>
                    <a:p>
                      <a:pPr algn="ctr"/>
                      <a:r>
                        <a:rPr lang="de-CH" sz="2400" b="1" kern="1200" dirty="0">
                          <a:solidFill>
                            <a:schemeClr val="lt1"/>
                          </a:solidFill>
                          <a:latin typeface="+mn-lt"/>
                          <a:ea typeface="+mn-ea"/>
                          <a:cs typeface="+mn-cs"/>
                        </a:rPr>
                        <a:t>Terapia convencional</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algn="ctr"/>
                      <a:r>
                        <a:rPr lang="de-CH" sz="1500" dirty="0">
                          <a:solidFill>
                            <a:schemeClr val="accent2">
                              <a:lumMod val="50000"/>
                            </a:schemeClr>
                          </a:solidFill>
                        </a:rPr>
                        <a:t>Valoraciones cuantificables y objetivas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de-CH" sz="1500" dirty="0">
                          <a:solidFill>
                            <a:srgbClr val="C00000"/>
                          </a:solidFill>
                        </a:rPr>
                        <a:t>Valoraciones imprecisas/subjetivas</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Alta </a:t>
                      </a:r>
                      <a:r>
                        <a:rPr lang="en-US" sz="1500" dirty="0" err="1">
                          <a:solidFill>
                            <a:schemeClr val="accent2">
                              <a:lumMod val="50000"/>
                            </a:schemeClr>
                          </a:solidFill>
                        </a:rPr>
                        <a:t>motivación</a:t>
                      </a:r>
                      <a:r>
                        <a:rPr lang="en-US" sz="1500" dirty="0">
                          <a:solidFill>
                            <a:schemeClr val="accent2">
                              <a:lumMod val="50000"/>
                            </a:schemeClr>
                          </a:solidFill>
                        </a:rPr>
                        <a:t> para </a:t>
                      </a:r>
                      <a:r>
                        <a:rPr lang="en-US" sz="1500" dirty="0" err="1">
                          <a:solidFill>
                            <a:schemeClr val="accent2">
                              <a:lumMod val="50000"/>
                            </a:schemeClr>
                          </a:solidFill>
                        </a:rPr>
                        <a:t>algunos</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rgbClr val="C00000"/>
                          </a:solidFill>
                        </a:rPr>
                        <a:t>Motivación</a:t>
                      </a:r>
                      <a:r>
                        <a:rPr lang="en-US" sz="1500" dirty="0">
                          <a:solidFill>
                            <a:srgbClr val="C00000"/>
                          </a:solidFill>
                        </a:rPr>
                        <a:t> </a:t>
                      </a:r>
                      <a:r>
                        <a:rPr lang="en-US" sz="1500" dirty="0" err="1">
                          <a:solidFill>
                            <a:srgbClr val="C00000"/>
                          </a:solidFill>
                        </a:rPr>
                        <a:t>dependiente</a:t>
                      </a:r>
                      <a:r>
                        <a:rPr lang="en-US" sz="1500" dirty="0">
                          <a:solidFill>
                            <a:srgbClr val="C00000"/>
                          </a:solidFill>
                        </a:rPr>
                        <a:t> de la </a:t>
                      </a:r>
                      <a:r>
                        <a:rPr lang="en-US" sz="1500" dirty="0" err="1">
                          <a:solidFill>
                            <a:srgbClr val="C00000"/>
                          </a:solidFill>
                        </a:rPr>
                        <a:t>relación</a:t>
                      </a:r>
                      <a:r>
                        <a:rPr lang="en-US" sz="1500" dirty="0">
                          <a:solidFill>
                            <a:srgbClr val="C00000"/>
                          </a:solidFill>
                        </a:rPr>
                        <a:t> con el terapeuta</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Feedback </a:t>
                      </a:r>
                      <a:r>
                        <a:rPr lang="en-US" sz="1500" dirty="0" err="1">
                          <a:solidFill>
                            <a:schemeClr val="accent2">
                              <a:lumMod val="50000"/>
                            </a:schemeClr>
                          </a:solidFill>
                        </a:rPr>
                        <a:t>detallado</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rgbClr val="C00000"/>
                          </a:solidFill>
                        </a:rPr>
                        <a:t>Feedback </a:t>
                      </a:r>
                      <a:r>
                        <a:rPr lang="en-US" sz="1500" dirty="0" err="1">
                          <a:solidFill>
                            <a:srgbClr val="C00000"/>
                          </a:solidFill>
                        </a:rPr>
                        <a:t>subjetivo</a:t>
                      </a: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chemeClr val="accent2">
                              <a:lumMod val="50000"/>
                            </a:schemeClr>
                          </a:solidFill>
                        </a:rPr>
                        <a:t>Nuevas</a:t>
                      </a:r>
                      <a:r>
                        <a:rPr lang="en-US" sz="1500" dirty="0">
                          <a:solidFill>
                            <a:schemeClr val="accent2">
                              <a:lumMod val="50000"/>
                            </a:schemeClr>
                          </a:solidFill>
                        </a:rPr>
                        <a:t> </a:t>
                      </a:r>
                      <a:r>
                        <a:rPr lang="en-US" sz="1500" dirty="0" err="1">
                          <a:solidFill>
                            <a:schemeClr val="accent2">
                              <a:lumMod val="50000"/>
                            </a:schemeClr>
                          </a:solidFill>
                        </a:rPr>
                        <a:t>intervenciones</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grpSp>
        <p:nvGrpSpPr>
          <p:cNvPr id="12" name="Group 11"/>
          <p:cNvGrpSpPr/>
          <p:nvPr/>
        </p:nvGrpSpPr>
        <p:grpSpPr>
          <a:xfrm>
            <a:off x="5248581" y="3939462"/>
            <a:ext cx="476860" cy="476860"/>
            <a:chOff x="5244865" y="5229200"/>
            <a:chExt cx="547807" cy="547807"/>
          </a:xfrm>
        </p:grpSpPr>
        <p:sp>
          <p:nvSpPr>
            <p:cNvPr id="6" name="Rectangle 5"/>
            <p:cNvSpPr/>
            <p:nvPr/>
          </p:nvSpPr>
          <p:spPr bwMode="auto">
            <a:xfrm>
              <a:off x="5244865" y="5229200"/>
              <a:ext cx="547807" cy="36004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pic>
          <p:nvPicPr>
            <p:cNvPr id="11" name="Picture 5"/>
            <p:cNvPicPr>
              <a:picLocks noChangeAspect="1" noChangeArrowheads="1"/>
            </p:cNvPicPr>
            <p:nvPr/>
          </p:nvPicPr>
          <p:blipFill>
            <a:blip r:embed="rId3"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244865" y="5229200"/>
              <a:ext cx="547807" cy="547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5" name="Group 14"/>
          <p:cNvGrpSpPr/>
          <p:nvPr/>
        </p:nvGrpSpPr>
        <p:grpSpPr>
          <a:xfrm>
            <a:off x="5270800" y="3412079"/>
            <a:ext cx="439135" cy="439135"/>
            <a:chOff x="7174982" y="4563621"/>
            <a:chExt cx="899108" cy="899108"/>
          </a:xfrm>
        </p:grpSpPr>
        <p:grpSp>
          <p:nvGrpSpPr>
            <p:cNvPr id="16" name="Group 15"/>
            <p:cNvGrpSpPr/>
            <p:nvPr/>
          </p:nvGrpSpPr>
          <p:grpSpPr>
            <a:xfrm>
              <a:off x="7174982" y="4563621"/>
              <a:ext cx="899108" cy="899108"/>
              <a:chOff x="7174982" y="4563621"/>
              <a:chExt cx="899108" cy="899108"/>
            </a:xfrm>
          </p:grpSpPr>
          <p:sp>
            <p:nvSpPr>
              <p:cNvPr id="18" name="Oval 17"/>
              <p:cNvSpPr/>
              <p:nvPr/>
            </p:nvSpPr>
            <p:spPr bwMode="auto">
              <a:xfrm>
                <a:off x="7174982" y="4563621"/>
                <a:ext cx="899108" cy="899108"/>
              </a:xfrm>
              <a:prstGeom prst="ellipse">
                <a:avLst/>
              </a:prstGeom>
              <a:noFill/>
              <a:ln w="38100" cap="flat" cmpd="sng" algn="ctr">
                <a:gradFill flip="none" rotWithShape="1">
                  <a:gsLst>
                    <a:gs pos="0">
                      <a:schemeClr val="accent1">
                        <a:lumMod val="5000"/>
                        <a:lumOff val="95000"/>
                      </a:schemeClr>
                    </a:gs>
                    <a:gs pos="25000">
                      <a:srgbClr val="424B51"/>
                    </a:gs>
                    <a:gs pos="100000">
                      <a:srgbClr val="424B51"/>
                    </a:gs>
                  </a:gsLst>
                  <a:path path="circle">
                    <a:fillToRect r="100000" b="100000"/>
                  </a:path>
                  <a:tileRect l="-100000" t="-100000"/>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 name="Oval 18"/>
              <p:cNvSpPr/>
              <p:nvPr/>
            </p:nvSpPr>
            <p:spPr bwMode="auto">
              <a:xfrm>
                <a:off x="7400438" y="4813058"/>
                <a:ext cx="134300" cy="134300"/>
              </a:xfrm>
              <a:prstGeom prst="ellipse">
                <a:avLst/>
              </a:prstGeom>
              <a:gradFill flip="none" rotWithShape="1">
                <a:gsLst>
                  <a:gs pos="40000">
                    <a:srgbClr val="424B51"/>
                  </a:gs>
                  <a:gs pos="0">
                    <a:schemeClr val="accent1">
                      <a:lumMod val="5000"/>
                      <a:lumOff val="95000"/>
                    </a:schemeClr>
                  </a:gs>
                  <a:gs pos="100000">
                    <a:srgbClr val="424B51"/>
                  </a:gs>
                </a:gsLst>
                <a:path path="circle">
                  <a:fillToRect r="100000" b="100000"/>
                </a:path>
                <a:tileRect l="-100000" t="-100000"/>
              </a:gradFill>
              <a:ln w="3175" cap="flat" cmpd="sng" algn="ctr">
                <a:gradFill>
                  <a:gsLst>
                    <a:gs pos="100000">
                      <a:srgbClr val="424B51"/>
                    </a:gs>
                    <a:gs pos="17000">
                      <a:srgbClr val="C8CACC"/>
                    </a:gs>
                    <a:gs pos="0">
                      <a:schemeClr val="bg1"/>
                    </a:gs>
                  </a:gsLst>
                  <a:lin ang="5400000" scaled="1"/>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0" name="Oval 19"/>
              <p:cNvSpPr/>
              <p:nvPr/>
            </p:nvSpPr>
            <p:spPr bwMode="auto">
              <a:xfrm>
                <a:off x="7727105" y="4813057"/>
                <a:ext cx="134300" cy="134300"/>
              </a:xfrm>
              <a:prstGeom prst="ellipse">
                <a:avLst/>
              </a:prstGeom>
              <a:gradFill flip="none" rotWithShape="1">
                <a:gsLst>
                  <a:gs pos="40000">
                    <a:srgbClr val="424B51"/>
                  </a:gs>
                  <a:gs pos="0">
                    <a:schemeClr val="accent1">
                      <a:lumMod val="5000"/>
                      <a:lumOff val="95000"/>
                    </a:schemeClr>
                  </a:gs>
                  <a:gs pos="100000">
                    <a:srgbClr val="424B51"/>
                  </a:gs>
                </a:gsLst>
                <a:path path="circle">
                  <a:fillToRect r="100000" b="100000"/>
                </a:path>
                <a:tileRect l="-100000" t="-100000"/>
              </a:gradFill>
              <a:ln w="3175" cap="flat" cmpd="sng" algn="ctr">
                <a:gradFill>
                  <a:gsLst>
                    <a:gs pos="100000">
                      <a:srgbClr val="424B51"/>
                    </a:gs>
                    <a:gs pos="17000">
                      <a:srgbClr val="C8CACC"/>
                    </a:gs>
                    <a:gs pos="0">
                      <a:schemeClr val="bg1"/>
                    </a:gs>
                  </a:gsLst>
                  <a:lin ang="5400000" scaled="1"/>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7" name="Moon 16"/>
            <p:cNvSpPr/>
            <p:nvPr/>
          </p:nvSpPr>
          <p:spPr bwMode="auto">
            <a:xfrm rot="16200000">
              <a:off x="7483753" y="4905968"/>
              <a:ext cx="281566" cy="581650"/>
            </a:xfrm>
            <a:prstGeom prst="moon">
              <a:avLst>
                <a:gd name="adj" fmla="val 77224"/>
              </a:avLst>
            </a:prstGeom>
            <a:gradFill flip="none" rotWithShape="1">
              <a:gsLst>
                <a:gs pos="35000">
                  <a:srgbClr val="424B51"/>
                </a:gs>
                <a:gs pos="0">
                  <a:schemeClr val="bg1"/>
                </a:gs>
                <a:gs pos="100000">
                  <a:srgbClr val="424B51"/>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23" name="Group 22"/>
          <p:cNvGrpSpPr/>
          <p:nvPr/>
        </p:nvGrpSpPr>
        <p:grpSpPr>
          <a:xfrm>
            <a:off x="5230026" y="2870213"/>
            <a:ext cx="519803" cy="359067"/>
            <a:chOff x="6453707" y="4851367"/>
            <a:chExt cx="1517009" cy="1047913"/>
          </a:xfrm>
        </p:grpSpPr>
        <p:sp>
          <p:nvSpPr>
            <p:cNvPr id="24" name="Rectangle 23"/>
            <p:cNvSpPr/>
            <p:nvPr/>
          </p:nvSpPr>
          <p:spPr bwMode="auto">
            <a:xfrm rot="2725107">
              <a:off x="6993071" y="4725700"/>
              <a:ext cx="438281" cy="1517009"/>
            </a:xfrm>
            <a:prstGeom prst="rect">
              <a:avLst/>
            </a:prstGeom>
            <a:noFill/>
            <a:ln w="3175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cxnSp>
          <p:nvCxnSpPr>
            <p:cNvPr id="25" name="Straight Connector 24"/>
            <p:cNvCxnSpPr/>
            <p:nvPr/>
          </p:nvCxnSpPr>
          <p:spPr bwMode="auto">
            <a:xfrm flipH="1" flipV="1">
              <a:off x="6645967" y="5736541"/>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flipH="1" flipV="1">
              <a:off x="6880917" y="5511116"/>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p:nvPr/>
          </p:nvCxnSpPr>
          <p:spPr bwMode="auto">
            <a:xfrm flipH="1" flipV="1">
              <a:off x="7106342" y="5279341"/>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flipH="1" flipV="1">
              <a:off x="7341292" y="5057091"/>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28"/>
            <p:cNvCxnSpPr/>
            <p:nvPr/>
          </p:nvCxnSpPr>
          <p:spPr bwMode="auto">
            <a:xfrm flipH="1" flipV="1">
              <a:off x="6766617" y="5628591"/>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p:cNvCxnSpPr/>
            <p:nvPr/>
          </p:nvCxnSpPr>
          <p:spPr bwMode="auto">
            <a:xfrm flipH="1" flipV="1">
              <a:off x="6992042" y="5396816"/>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flipH="1" flipV="1">
              <a:off x="7223817" y="5171391"/>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31"/>
            <p:cNvCxnSpPr/>
            <p:nvPr/>
          </p:nvCxnSpPr>
          <p:spPr bwMode="auto">
            <a:xfrm flipH="1" flipV="1">
              <a:off x="7458767" y="4949141"/>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p:nvPr/>
          </p:nvCxnSpPr>
          <p:spPr bwMode="auto">
            <a:xfrm flipH="1" flipV="1">
              <a:off x="7569214" y="4851367"/>
              <a:ext cx="73551" cy="68615"/>
            </a:xfrm>
            <a:prstGeom prst="line">
              <a:avLst/>
            </a:prstGeom>
            <a:noFill/>
            <a:ln w="31750" cap="rnd"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flipH="1" flipV="1">
              <a:off x="6553930" y="5830665"/>
              <a:ext cx="73551" cy="68615"/>
            </a:xfrm>
            <a:prstGeom prst="line">
              <a:avLst/>
            </a:prstGeom>
            <a:noFill/>
            <a:ln w="31750" cap="rnd"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21"/>
          <p:cNvGrpSpPr/>
          <p:nvPr/>
        </p:nvGrpSpPr>
        <p:grpSpPr>
          <a:xfrm>
            <a:off x="5199199" y="4435737"/>
            <a:ext cx="577439" cy="577439"/>
            <a:chOff x="5106849" y="5726379"/>
            <a:chExt cx="767038" cy="767038"/>
          </a:xfrm>
        </p:grpSpPr>
        <p:sp>
          <p:nvSpPr>
            <p:cNvPr id="21" name="Oval 20"/>
            <p:cNvSpPr/>
            <p:nvPr/>
          </p:nvSpPr>
          <p:spPr bwMode="auto">
            <a:xfrm>
              <a:off x="5329647" y="5898888"/>
              <a:ext cx="327246" cy="389288"/>
            </a:xfrm>
            <a:custGeom>
              <a:avLst/>
              <a:gdLst>
                <a:gd name="connsiteX0" fmla="*/ 0 w 327245"/>
                <a:gd name="connsiteY0" fmla="*/ 176749 h 353497"/>
                <a:gd name="connsiteX1" fmla="*/ 163623 w 327245"/>
                <a:gd name="connsiteY1" fmla="*/ 0 h 353497"/>
                <a:gd name="connsiteX2" fmla="*/ 327246 w 327245"/>
                <a:gd name="connsiteY2" fmla="*/ 176749 h 353497"/>
                <a:gd name="connsiteX3" fmla="*/ 163623 w 327245"/>
                <a:gd name="connsiteY3" fmla="*/ 353498 h 353497"/>
                <a:gd name="connsiteX4" fmla="*/ 0 w 327245"/>
                <a:gd name="connsiteY4" fmla="*/ 176749 h 353497"/>
                <a:gd name="connsiteX0" fmla="*/ 0 w 327246"/>
                <a:gd name="connsiteY0" fmla="*/ 176749 h 389217"/>
                <a:gd name="connsiteX1" fmla="*/ 163623 w 327246"/>
                <a:gd name="connsiteY1" fmla="*/ 0 h 389217"/>
                <a:gd name="connsiteX2" fmla="*/ 327246 w 327246"/>
                <a:gd name="connsiteY2" fmla="*/ 176749 h 389217"/>
                <a:gd name="connsiteX3" fmla="*/ 163623 w 327246"/>
                <a:gd name="connsiteY3" fmla="*/ 389217 h 389217"/>
                <a:gd name="connsiteX4" fmla="*/ 0 w 327246"/>
                <a:gd name="connsiteY4" fmla="*/ 176749 h 389217"/>
                <a:gd name="connsiteX0" fmla="*/ 0 w 327246"/>
                <a:gd name="connsiteY0" fmla="*/ 176749 h 395806"/>
                <a:gd name="connsiteX1" fmla="*/ 163623 w 327246"/>
                <a:gd name="connsiteY1" fmla="*/ 0 h 395806"/>
                <a:gd name="connsiteX2" fmla="*/ 327246 w 327246"/>
                <a:gd name="connsiteY2" fmla="*/ 176749 h 395806"/>
                <a:gd name="connsiteX3" fmla="*/ 163623 w 327246"/>
                <a:gd name="connsiteY3" fmla="*/ 389217 h 395806"/>
                <a:gd name="connsiteX4" fmla="*/ 0 w 327246"/>
                <a:gd name="connsiteY4" fmla="*/ 176749 h 395806"/>
                <a:gd name="connsiteX0" fmla="*/ 0 w 327246"/>
                <a:gd name="connsiteY0" fmla="*/ 176749 h 389245"/>
                <a:gd name="connsiteX1" fmla="*/ 163623 w 327246"/>
                <a:gd name="connsiteY1" fmla="*/ 0 h 389245"/>
                <a:gd name="connsiteX2" fmla="*/ 327246 w 327246"/>
                <a:gd name="connsiteY2" fmla="*/ 176749 h 389245"/>
                <a:gd name="connsiteX3" fmla="*/ 163623 w 327246"/>
                <a:gd name="connsiteY3" fmla="*/ 389217 h 389245"/>
                <a:gd name="connsiteX4" fmla="*/ 0 w 327246"/>
                <a:gd name="connsiteY4" fmla="*/ 176749 h 389245"/>
                <a:gd name="connsiteX0" fmla="*/ 0 w 327246"/>
                <a:gd name="connsiteY0" fmla="*/ 176749 h 389252"/>
                <a:gd name="connsiteX1" fmla="*/ 163623 w 327246"/>
                <a:gd name="connsiteY1" fmla="*/ 0 h 389252"/>
                <a:gd name="connsiteX2" fmla="*/ 327246 w 327246"/>
                <a:gd name="connsiteY2" fmla="*/ 176749 h 389252"/>
                <a:gd name="connsiteX3" fmla="*/ 163623 w 327246"/>
                <a:gd name="connsiteY3" fmla="*/ 389217 h 389252"/>
                <a:gd name="connsiteX4" fmla="*/ 0 w 327246"/>
                <a:gd name="connsiteY4" fmla="*/ 176749 h 389252"/>
                <a:gd name="connsiteX0" fmla="*/ 0 w 327246"/>
                <a:gd name="connsiteY0" fmla="*/ 176749 h 389252"/>
                <a:gd name="connsiteX1" fmla="*/ 163623 w 327246"/>
                <a:gd name="connsiteY1" fmla="*/ 0 h 389252"/>
                <a:gd name="connsiteX2" fmla="*/ 327246 w 327246"/>
                <a:gd name="connsiteY2" fmla="*/ 176749 h 389252"/>
                <a:gd name="connsiteX3" fmla="*/ 163623 w 327246"/>
                <a:gd name="connsiteY3" fmla="*/ 389217 h 389252"/>
                <a:gd name="connsiteX4" fmla="*/ 0 w 327246"/>
                <a:gd name="connsiteY4" fmla="*/ 176749 h 389252"/>
                <a:gd name="connsiteX0" fmla="*/ 0 w 327246"/>
                <a:gd name="connsiteY0" fmla="*/ 176785 h 389288"/>
                <a:gd name="connsiteX1" fmla="*/ 163623 w 327246"/>
                <a:gd name="connsiteY1" fmla="*/ 36 h 389288"/>
                <a:gd name="connsiteX2" fmla="*/ 327246 w 327246"/>
                <a:gd name="connsiteY2" fmla="*/ 176785 h 389288"/>
                <a:gd name="connsiteX3" fmla="*/ 163623 w 327246"/>
                <a:gd name="connsiteY3" fmla="*/ 389253 h 389288"/>
                <a:gd name="connsiteX4" fmla="*/ 0 w 327246"/>
                <a:gd name="connsiteY4" fmla="*/ 176785 h 389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246" h="389288">
                  <a:moveTo>
                    <a:pt x="0" y="176785"/>
                  </a:moveTo>
                  <a:cubicBezTo>
                    <a:pt x="0" y="111916"/>
                    <a:pt x="23250" y="-2345"/>
                    <a:pt x="163623" y="36"/>
                  </a:cubicBezTo>
                  <a:cubicBezTo>
                    <a:pt x="303996" y="2417"/>
                    <a:pt x="327246" y="79169"/>
                    <a:pt x="327246" y="176785"/>
                  </a:cubicBezTo>
                  <a:cubicBezTo>
                    <a:pt x="327246" y="274401"/>
                    <a:pt x="199221" y="391633"/>
                    <a:pt x="163623" y="389253"/>
                  </a:cubicBezTo>
                  <a:cubicBezTo>
                    <a:pt x="128025" y="386873"/>
                    <a:pt x="0" y="241654"/>
                    <a:pt x="0" y="176785"/>
                  </a:cubicBez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pic>
          <p:nvPicPr>
            <p:cNvPr id="14" name="Picture 4"/>
            <p:cNvPicPr>
              <a:picLocks noChangeAspect="1" noChangeArrowheads="1"/>
            </p:cNvPicPr>
            <p:nvPr/>
          </p:nvPicPr>
          <p:blipFill>
            <a:blip r:embed="rId4">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106849" y="5726379"/>
              <a:ext cx="767038" cy="767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5" name="Imagen 34">
            <a:extLst>
              <a:ext uri="{FF2B5EF4-FFF2-40B4-BE49-F238E27FC236}">
                <a16:creationId xmlns:a16="http://schemas.microsoft.com/office/drawing/2014/main" id="{6D968B35-0354-4CA7-878F-B3DFAE6450AD}"/>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335214503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Terapia robótica: </a:t>
            </a:r>
            <a:r>
              <a:rPr lang="de-CH" dirty="0">
                <a:solidFill>
                  <a:srgbClr val="595959"/>
                </a:solidFill>
              </a:rPr>
              <a:t>Limitaciones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21</a:t>
            </a:fld>
            <a:endParaRPr lang="de-CH" dirty="0"/>
          </a:p>
        </p:txBody>
      </p:sp>
      <p:graphicFrame>
        <p:nvGraphicFramePr>
          <p:cNvPr id="8" name="Table 7"/>
          <p:cNvGraphicFramePr>
            <a:graphicFrameLocks noGrp="1"/>
          </p:cNvGraphicFramePr>
          <p:nvPr>
            <p:extLst>
              <p:ext uri="{D42A27DB-BD31-4B8C-83A1-F6EECF244321}">
                <p14:modId xmlns:p14="http://schemas.microsoft.com/office/powerpoint/2010/main" val="2909059849"/>
              </p:ext>
            </p:extLst>
          </p:nvPr>
        </p:nvGraphicFramePr>
        <p:xfrm>
          <a:off x="1324997" y="1827478"/>
          <a:ext cx="8330744" cy="3833770"/>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gridCol w="4165372">
                  <a:extLst>
                    <a:ext uri="{9D8B030D-6E8A-4147-A177-3AD203B41FA5}">
                      <a16:colId xmlns:a16="http://schemas.microsoft.com/office/drawing/2014/main" val="20001"/>
                    </a:ext>
                  </a:extLst>
                </a:gridCol>
              </a:tblGrid>
              <a:tr h="547298">
                <a:tc>
                  <a:txBody>
                    <a:bodyPr/>
                    <a:lstStyle/>
                    <a:p>
                      <a:pPr algn="ctr"/>
                      <a:r>
                        <a:rPr lang="de-CH" sz="2400" dirty="0">
                          <a:latin typeface="+mj-lt"/>
                        </a:rPr>
                        <a:t>Terapia asistida por robot</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a:txBody>
                    <a:bodyPr/>
                    <a:lstStyle/>
                    <a:p>
                      <a:pPr algn="ctr"/>
                      <a:r>
                        <a:rPr lang="de-CH" sz="2400" dirty="0">
                          <a:latin typeface="+mj-lt"/>
                        </a:rPr>
                        <a:t>Terapia convencional</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Coste (corto plazo)</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6F9600"/>
                          </a:solidFill>
                        </a:rPr>
                        <a:t>Menor coste (corto plazo)</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algn="ctr"/>
                      <a:r>
                        <a:rPr lang="de-CH" sz="1500" kern="0" dirty="0">
                          <a:solidFill>
                            <a:srgbClr val="C00000"/>
                          </a:solidFill>
                        </a:rPr>
                        <a:t>Precisa mayor espacio</a:t>
                      </a:r>
                      <a:endParaRPr lang="de-CH" sz="1500" dirty="0">
                        <a:solidFill>
                          <a:srgbClr val="C00000"/>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de-CH" sz="1500" kern="0" dirty="0">
                          <a:solidFill>
                            <a:srgbClr val="6F9600"/>
                          </a:solidFill>
                        </a:rPr>
                        <a:t>Menores requerimientos de espacio</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Riesgo de obsolescencia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6F9600"/>
                          </a:solidFill>
                        </a:rPr>
                        <a:t>«No riesgo de obsolescencia»</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Sistemas específicos para miembros individuales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err="1">
                          <a:solidFill>
                            <a:srgbClr val="6F9600"/>
                          </a:solidFill>
                        </a:rPr>
                        <a:t>Tratamiento</a:t>
                      </a:r>
                      <a:r>
                        <a:rPr lang="en-US" sz="1500" kern="0" dirty="0">
                          <a:solidFill>
                            <a:srgbClr val="6F9600"/>
                          </a:solidFill>
                        </a:rPr>
                        <a:t> de </a:t>
                      </a:r>
                      <a:r>
                        <a:rPr lang="en-US" sz="1500" kern="0" dirty="0" err="1">
                          <a:solidFill>
                            <a:srgbClr val="6F9600"/>
                          </a:solidFill>
                        </a:rPr>
                        <a:t>cualquier</a:t>
                      </a:r>
                      <a:r>
                        <a:rPr lang="en-US" sz="1500" kern="0" dirty="0">
                          <a:solidFill>
                            <a:srgbClr val="6F9600"/>
                          </a:solidFill>
                        </a:rPr>
                        <a:t> </a:t>
                      </a:r>
                      <a:r>
                        <a:rPr lang="en-US" sz="1500" kern="0" dirty="0" err="1">
                          <a:solidFill>
                            <a:srgbClr val="6F9600"/>
                          </a:solidFill>
                        </a:rPr>
                        <a:t>parte</a:t>
                      </a:r>
                      <a:r>
                        <a:rPr lang="en-US" sz="1500" kern="0" dirty="0">
                          <a:solidFill>
                            <a:srgbClr val="6F9600"/>
                          </a:solidFill>
                        </a:rPr>
                        <a:t> del </a:t>
                      </a:r>
                      <a:r>
                        <a:rPr lang="en-US" sz="1500" kern="0" dirty="0" err="1">
                          <a:solidFill>
                            <a:srgbClr val="6F9600"/>
                          </a:solidFill>
                        </a:rPr>
                        <a:t>cuerpo</a:t>
                      </a:r>
                      <a:endParaRPr lang="en-US" sz="1500" kern="0" dirty="0">
                        <a:solidFill>
                          <a:srgbClr val="6F96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Carece de ciertos grados de flexibilidad y feedback</a:t>
                      </a:r>
                      <a:endParaRPr lang="de-CH" sz="1500" dirty="0">
                        <a:solidFill>
                          <a:srgbClr val="C00000"/>
                        </a:solidFill>
                      </a:endParaRPr>
                    </a:p>
                  </a:txBody>
                  <a:tcPr marR="9000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a:solidFill>
                            <a:srgbClr val="6F9600"/>
                          </a:solidFill>
                        </a:rPr>
                        <a:t>Grado alto de feedback y </a:t>
                      </a:r>
                      <a:r>
                        <a:rPr lang="en-US" sz="1500" kern="0" dirty="0" err="1">
                          <a:solidFill>
                            <a:srgbClr val="6F9600"/>
                          </a:solidFill>
                        </a:rPr>
                        <a:t>flexibilidad</a:t>
                      </a:r>
                      <a:endParaRPr lang="en-US" sz="1500" kern="0" dirty="0">
                        <a:solidFill>
                          <a:srgbClr val="6F9600"/>
                        </a:solidFill>
                      </a:endParaRPr>
                    </a:p>
                  </a:txBody>
                  <a:tcPr marL="9000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47298">
                <a:tc>
                  <a:txBody>
                    <a:bodyPr/>
                    <a:lstStyle/>
                    <a:p>
                      <a:pPr algn="ctr"/>
                      <a:r>
                        <a:rPr lang="de-CH" sz="1500" dirty="0">
                          <a:solidFill>
                            <a:srgbClr val="C00000"/>
                          </a:solidFill>
                        </a:rPr>
                        <a:t>Comunicación limitada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de-CH" sz="1500" dirty="0">
                          <a:solidFill>
                            <a:srgbClr val="6F9600"/>
                          </a:solidFill>
                        </a:rPr>
                        <a:t>Comunicación dependiente del terapeuta</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grpSp>
        <p:nvGrpSpPr>
          <p:cNvPr id="10" name="Group 9"/>
          <p:cNvGrpSpPr/>
          <p:nvPr/>
        </p:nvGrpSpPr>
        <p:grpSpPr>
          <a:xfrm>
            <a:off x="5334769" y="2429117"/>
            <a:ext cx="312316" cy="473360"/>
            <a:chOff x="9882817" y="2148841"/>
            <a:chExt cx="899013" cy="1172102"/>
          </a:xfrm>
        </p:grpSpPr>
        <p:grpSp>
          <p:nvGrpSpPr>
            <p:cNvPr id="11" name="Group 10"/>
            <p:cNvGrpSpPr/>
            <p:nvPr/>
          </p:nvGrpSpPr>
          <p:grpSpPr>
            <a:xfrm rot="21381618">
              <a:off x="9882817" y="2148841"/>
              <a:ext cx="899013" cy="1172102"/>
              <a:chOff x="9882438" y="2148105"/>
              <a:chExt cx="899013" cy="1172102"/>
            </a:xfrm>
          </p:grpSpPr>
          <p:grpSp>
            <p:nvGrpSpPr>
              <p:cNvPr id="13" name="Group 12"/>
              <p:cNvGrpSpPr/>
              <p:nvPr/>
            </p:nvGrpSpPr>
            <p:grpSpPr>
              <a:xfrm>
                <a:off x="9882438" y="2148105"/>
                <a:ext cx="899013" cy="1172102"/>
                <a:chOff x="9019909" y="2082730"/>
                <a:chExt cx="899013" cy="1172102"/>
              </a:xfrm>
            </p:grpSpPr>
            <p:sp>
              <p:nvSpPr>
                <p:cNvPr id="21" name="Teardrop 25"/>
                <p:cNvSpPr/>
                <p:nvPr/>
              </p:nvSpPr>
              <p:spPr bwMode="auto">
                <a:xfrm rot="19247340">
                  <a:off x="9019909" y="2378157"/>
                  <a:ext cx="899013" cy="876675"/>
                </a:xfrm>
                <a:custGeom>
                  <a:avLst/>
                  <a:gdLst>
                    <a:gd name="connsiteX0" fmla="*/ 0 w 902795"/>
                    <a:gd name="connsiteY0" fmla="*/ 442187 h 884373"/>
                    <a:gd name="connsiteX1" fmla="*/ 451398 w 902795"/>
                    <a:gd name="connsiteY1" fmla="*/ 0 h 884373"/>
                    <a:gd name="connsiteX2" fmla="*/ 840304 w 902795"/>
                    <a:gd name="connsiteY2" fmla="*/ 61216 h 884373"/>
                    <a:gd name="connsiteX3" fmla="*/ 902795 w 902795"/>
                    <a:gd name="connsiteY3" fmla="*/ 442187 h 884373"/>
                    <a:gd name="connsiteX4" fmla="*/ 451397 w 902795"/>
                    <a:gd name="connsiteY4" fmla="*/ 884374 h 884373"/>
                    <a:gd name="connsiteX5" fmla="*/ -1 w 902795"/>
                    <a:gd name="connsiteY5" fmla="*/ 442187 h 884373"/>
                    <a:gd name="connsiteX6" fmla="*/ 0 w 902795"/>
                    <a:gd name="connsiteY6" fmla="*/ 442187 h 884373"/>
                    <a:gd name="connsiteX0" fmla="*/ 1 w 902796"/>
                    <a:gd name="connsiteY0" fmla="*/ 414888 h 857075"/>
                    <a:gd name="connsiteX1" fmla="*/ 383358 w 902796"/>
                    <a:gd name="connsiteY1" fmla="*/ 529 h 857075"/>
                    <a:gd name="connsiteX2" fmla="*/ 840305 w 902796"/>
                    <a:gd name="connsiteY2" fmla="*/ 33917 h 857075"/>
                    <a:gd name="connsiteX3" fmla="*/ 902796 w 902796"/>
                    <a:gd name="connsiteY3" fmla="*/ 414888 h 857075"/>
                    <a:gd name="connsiteX4" fmla="*/ 451398 w 902796"/>
                    <a:gd name="connsiteY4" fmla="*/ 857075 h 857075"/>
                    <a:gd name="connsiteX5" fmla="*/ 0 w 902796"/>
                    <a:gd name="connsiteY5" fmla="*/ 414888 h 857075"/>
                    <a:gd name="connsiteX6" fmla="*/ 1 w 902796"/>
                    <a:gd name="connsiteY6" fmla="*/ 414888 h 857075"/>
                    <a:gd name="connsiteX0" fmla="*/ 1 w 876537"/>
                    <a:gd name="connsiteY0" fmla="*/ 414888 h 857075"/>
                    <a:gd name="connsiteX1" fmla="*/ 383358 w 876537"/>
                    <a:gd name="connsiteY1" fmla="*/ 529 h 857075"/>
                    <a:gd name="connsiteX2" fmla="*/ 840305 w 876537"/>
                    <a:gd name="connsiteY2" fmla="*/ 33917 h 857075"/>
                    <a:gd name="connsiteX3" fmla="*/ 876276 w 876537"/>
                    <a:gd name="connsiteY3" fmla="*/ 471488 h 857075"/>
                    <a:gd name="connsiteX4" fmla="*/ 451398 w 876537"/>
                    <a:gd name="connsiteY4" fmla="*/ 857075 h 857075"/>
                    <a:gd name="connsiteX5" fmla="*/ 0 w 876537"/>
                    <a:gd name="connsiteY5" fmla="*/ 414888 h 857075"/>
                    <a:gd name="connsiteX6" fmla="*/ 1 w 876537"/>
                    <a:gd name="connsiteY6" fmla="*/ 414888 h 857075"/>
                    <a:gd name="connsiteX0" fmla="*/ 1 w 889050"/>
                    <a:gd name="connsiteY0" fmla="*/ 414888 h 857075"/>
                    <a:gd name="connsiteX1" fmla="*/ 383358 w 889050"/>
                    <a:gd name="connsiteY1" fmla="*/ 529 h 857075"/>
                    <a:gd name="connsiteX2" fmla="*/ 840305 w 889050"/>
                    <a:gd name="connsiteY2" fmla="*/ 33917 h 857075"/>
                    <a:gd name="connsiteX3" fmla="*/ 876276 w 889050"/>
                    <a:gd name="connsiteY3" fmla="*/ 471488 h 857075"/>
                    <a:gd name="connsiteX4" fmla="*/ 451398 w 889050"/>
                    <a:gd name="connsiteY4" fmla="*/ 857075 h 857075"/>
                    <a:gd name="connsiteX5" fmla="*/ 0 w 889050"/>
                    <a:gd name="connsiteY5" fmla="*/ 414888 h 857075"/>
                    <a:gd name="connsiteX6" fmla="*/ 1 w 889050"/>
                    <a:gd name="connsiteY6" fmla="*/ 414888 h 857075"/>
                    <a:gd name="connsiteX0" fmla="*/ 1 w 882286"/>
                    <a:gd name="connsiteY0" fmla="*/ 414888 h 857075"/>
                    <a:gd name="connsiteX1" fmla="*/ 383358 w 882286"/>
                    <a:gd name="connsiteY1" fmla="*/ 529 h 857075"/>
                    <a:gd name="connsiteX2" fmla="*/ 840305 w 882286"/>
                    <a:gd name="connsiteY2" fmla="*/ 33917 h 857075"/>
                    <a:gd name="connsiteX3" fmla="*/ 876276 w 882286"/>
                    <a:gd name="connsiteY3" fmla="*/ 471488 h 857075"/>
                    <a:gd name="connsiteX4" fmla="*/ 451398 w 882286"/>
                    <a:gd name="connsiteY4" fmla="*/ 857075 h 857075"/>
                    <a:gd name="connsiteX5" fmla="*/ 0 w 882286"/>
                    <a:gd name="connsiteY5" fmla="*/ 414888 h 857075"/>
                    <a:gd name="connsiteX6" fmla="*/ 1 w 882286"/>
                    <a:gd name="connsiteY6" fmla="*/ 414888 h 857075"/>
                    <a:gd name="connsiteX0" fmla="*/ 1 w 882286"/>
                    <a:gd name="connsiteY0" fmla="*/ 428569 h 870756"/>
                    <a:gd name="connsiteX1" fmla="*/ 383358 w 882286"/>
                    <a:gd name="connsiteY1" fmla="*/ 14210 h 870756"/>
                    <a:gd name="connsiteX2" fmla="*/ 840305 w 882286"/>
                    <a:gd name="connsiteY2" fmla="*/ 47598 h 870756"/>
                    <a:gd name="connsiteX3" fmla="*/ 876276 w 882286"/>
                    <a:gd name="connsiteY3" fmla="*/ 485169 h 870756"/>
                    <a:gd name="connsiteX4" fmla="*/ 451398 w 882286"/>
                    <a:gd name="connsiteY4" fmla="*/ 870756 h 870756"/>
                    <a:gd name="connsiteX5" fmla="*/ 0 w 882286"/>
                    <a:gd name="connsiteY5" fmla="*/ 428569 h 870756"/>
                    <a:gd name="connsiteX6" fmla="*/ 1 w 882286"/>
                    <a:gd name="connsiteY6" fmla="*/ 428569 h 870756"/>
                    <a:gd name="connsiteX0" fmla="*/ 1 w 882286"/>
                    <a:gd name="connsiteY0" fmla="*/ 421767 h 863954"/>
                    <a:gd name="connsiteX1" fmla="*/ 383358 w 882286"/>
                    <a:gd name="connsiteY1" fmla="*/ 7408 h 863954"/>
                    <a:gd name="connsiteX2" fmla="*/ 840305 w 882286"/>
                    <a:gd name="connsiteY2" fmla="*/ 40796 h 863954"/>
                    <a:gd name="connsiteX3" fmla="*/ 876276 w 882286"/>
                    <a:gd name="connsiteY3" fmla="*/ 478367 h 863954"/>
                    <a:gd name="connsiteX4" fmla="*/ 451398 w 882286"/>
                    <a:gd name="connsiteY4" fmla="*/ 863954 h 863954"/>
                    <a:gd name="connsiteX5" fmla="*/ 0 w 882286"/>
                    <a:gd name="connsiteY5" fmla="*/ 421767 h 863954"/>
                    <a:gd name="connsiteX6" fmla="*/ 1 w 882286"/>
                    <a:gd name="connsiteY6" fmla="*/ 421767 h 863954"/>
                    <a:gd name="connsiteX0" fmla="*/ 2352 w 884637"/>
                    <a:gd name="connsiteY0" fmla="*/ 421767 h 863954"/>
                    <a:gd name="connsiteX1" fmla="*/ 385709 w 884637"/>
                    <a:gd name="connsiteY1" fmla="*/ 7408 h 863954"/>
                    <a:gd name="connsiteX2" fmla="*/ 842656 w 884637"/>
                    <a:gd name="connsiteY2" fmla="*/ 40796 h 863954"/>
                    <a:gd name="connsiteX3" fmla="*/ 878627 w 884637"/>
                    <a:gd name="connsiteY3" fmla="*/ 478367 h 863954"/>
                    <a:gd name="connsiteX4" fmla="*/ 453749 w 884637"/>
                    <a:gd name="connsiteY4" fmla="*/ 863954 h 863954"/>
                    <a:gd name="connsiteX5" fmla="*/ 2351 w 884637"/>
                    <a:gd name="connsiteY5" fmla="*/ 421767 h 863954"/>
                    <a:gd name="connsiteX6" fmla="*/ 2352 w 884637"/>
                    <a:gd name="connsiteY6" fmla="*/ 421767 h 863954"/>
                    <a:gd name="connsiteX0" fmla="*/ 2352 w 884637"/>
                    <a:gd name="connsiteY0" fmla="*/ 421767 h 863954"/>
                    <a:gd name="connsiteX1" fmla="*/ 385709 w 884637"/>
                    <a:gd name="connsiteY1" fmla="*/ 7408 h 863954"/>
                    <a:gd name="connsiteX2" fmla="*/ 842656 w 884637"/>
                    <a:gd name="connsiteY2" fmla="*/ 40796 h 863954"/>
                    <a:gd name="connsiteX3" fmla="*/ 878627 w 884637"/>
                    <a:gd name="connsiteY3" fmla="*/ 478367 h 863954"/>
                    <a:gd name="connsiteX4" fmla="*/ 453749 w 884637"/>
                    <a:gd name="connsiteY4" fmla="*/ 863954 h 863954"/>
                    <a:gd name="connsiteX5" fmla="*/ 2351 w 884637"/>
                    <a:gd name="connsiteY5" fmla="*/ 421767 h 863954"/>
                    <a:gd name="connsiteX6" fmla="*/ 2352 w 884637"/>
                    <a:gd name="connsiteY6" fmla="*/ 421767 h 863954"/>
                    <a:gd name="connsiteX0" fmla="*/ 5654 w 887939"/>
                    <a:gd name="connsiteY0" fmla="*/ 421767 h 863954"/>
                    <a:gd name="connsiteX1" fmla="*/ 389011 w 887939"/>
                    <a:gd name="connsiteY1" fmla="*/ 7408 h 863954"/>
                    <a:gd name="connsiteX2" fmla="*/ 845958 w 887939"/>
                    <a:gd name="connsiteY2" fmla="*/ 40796 h 863954"/>
                    <a:gd name="connsiteX3" fmla="*/ 881929 w 887939"/>
                    <a:gd name="connsiteY3" fmla="*/ 478367 h 863954"/>
                    <a:gd name="connsiteX4" fmla="*/ 457051 w 887939"/>
                    <a:gd name="connsiteY4" fmla="*/ 863954 h 863954"/>
                    <a:gd name="connsiteX5" fmla="*/ 5653 w 887939"/>
                    <a:gd name="connsiteY5" fmla="*/ 421767 h 863954"/>
                    <a:gd name="connsiteX6" fmla="*/ 5654 w 887939"/>
                    <a:gd name="connsiteY6" fmla="*/ 421767 h 863954"/>
                    <a:gd name="connsiteX0" fmla="*/ 4828 w 887113"/>
                    <a:gd name="connsiteY0" fmla="*/ 443007 h 885194"/>
                    <a:gd name="connsiteX1" fmla="*/ 388185 w 887113"/>
                    <a:gd name="connsiteY1" fmla="*/ 28648 h 885194"/>
                    <a:gd name="connsiteX2" fmla="*/ 845132 w 887113"/>
                    <a:gd name="connsiteY2" fmla="*/ 62036 h 885194"/>
                    <a:gd name="connsiteX3" fmla="*/ 881103 w 887113"/>
                    <a:gd name="connsiteY3" fmla="*/ 499607 h 885194"/>
                    <a:gd name="connsiteX4" fmla="*/ 456225 w 887113"/>
                    <a:gd name="connsiteY4" fmla="*/ 885194 h 885194"/>
                    <a:gd name="connsiteX5" fmla="*/ 4827 w 887113"/>
                    <a:gd name="connsiteY5" fmla="*/ 443007 h 885194"/>
                    <a:gd name="connsiteX6" fmla="*/ 4828 w 887113"/>
                    <a:gd name="connsiteY6" fmla="*/ 443007 h 885194"/>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33663 w 915949"/>
                    <a:gd name="connsiteY5" fmla="*/ 441966 h 884153"/>
                    <a:gd name="connsiteX6" fmla="*/ 4491 w 915949"/>
                    <a:gd name="connsiteY6" fmla="*/ 427896 h 884153"/>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10737 w 915949"/>
                    <a:gd name="connsiteY5" fmla="*/ 459676 h 884153"/>
                    <a:gd name="connsiteX6" fmla="*/ 4491 w 915949"/>
                    <a:gd name="connsiteY6" fmla="*/ 427896 h 884153"/>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10737 w 915949"/>
                    <a:gd name="connsiteY5" fmla="*/ 459676 h 884153"/>
                    <a:gd name="connsiteX6" fmla="*/ 4491 w 915949"/>
                    <a:gd name="connsiteY6" fmla="*/ 427896 h 884153"/>
                    <a:gd name="connsiteX0" fmla="*/ 4569 w 908985"/>
                    <a:gd name="connsiteY0" fmla="*/ 291884 h 874779"/>
                    <a:gd name="connsiteX1" fmla="*/ 410057 w 908985"/>
                    <a:gd name="connsiteY1" fmla="*/ 18233 h 874779"/>
                    <a:gd name="connsiteX2" fmla="*/ 867004 w 908985"/>
                    <a:gd name="connsiteY2" fmla="*/ 51621 h 874779"/>
                    <a:gd name="connsiteX3" fmla="*/ 902975 w 908985"/>
                    <a:gd name="connsiteY3" fmla="*/ 489192 h 874779"/>
                    <a:gd name="connsiteX4" fmla="*/ 478097 w 908985"/>
                    <a:gd name="connsiteY4" fmla="*/ 874779 h 874779"/>
                    <a:gd name="connsiteX5" fmla="*/ 3773 w 908985"/>
                    <a:gd name="connsiteY5" fmla="*/ 450302 h 874779"/>
                    <a:gd name="connsiteX6" fmla="*/ 4569 w 908985"/>
                    <a:gd name="connsiteY6" fmla="*/ 291884 h 874779"/>
                    <a:gd name="connsiteX0" fmla="*/ 10849 w 915265"/>
                    <a:gd name="connsiteY0" fmla="*/ 291884 h 874779"/>
                    <a:gd name="connsiteX1" fmla="*/ 416337 w 915265"/>
                    <a:gd name="connsiteY1" fmla="*/ 18233 h 874779"/>
                    <a:gd name="connsiteX2" fmla="*/ 873284 w 915265"/>
                    <a:gd name="connsiteY2" fmla="*/ 51621 h 874779"/>
                    <a:gd name="connsiteX3" fmla="*/ 909255 w 915265"/>
                    <a:gd name="connsiteY3" fmla="*/ 489192 h 874779"/>
                    <a:gd name="connsiteX4" fmla="*/ 484377 w 915265"/>
                    <a:gd name="connsiteY4" fmla="*/ 874779 h 874779"/>
                    <a:gd name="connsiteX5" fmla="*/ 10053 w 915265"/>
                    <a:gd name="connsiteY5" fmla="*/ 450302 h 874779"/>
                    <a:gd name="connsiteX6" fmla="*/ 10849 w 915265"/>
                    <a:gd name="connsiteY6" fmla="*/ 291884 h 874779"/>
                    <a:gd name="connsiteX0" fmla="*/ 10849 w 915265"/>
                    <a:gd name="connsiteY0" fmla="*/ 291884 h 874779"/>
                    <a:gd name="connsiteX1" fmla="*/ 416337 w 915265"/>
                    <a:gd name="connsiteY1" fmla="*/ 18233 h 874779"/>
                    <a:gd name="connsiteX2" fmla="*/ 873284 w 915265"/>
                    <a:gd name="connsiteY2" fmla="*/ 51621 h 874779"/>
                    <a:gd name="connsiteX3" fmla="*/ 909255 w 915265"/>
                    <a:gd name="connsiteY3" fmla="*/ 489192 h 874779"/>
                    <a:gd name="connsiteX4" fmla="*/ 484377 w 915265"/>
                    <a:gd name="connsiteY4" fmla="*/ 874779 h 874779"/>
                    <a:gd name="connsiteX5" fmla="*/ 10053 w 915265"/>
                    <a:gd name="connsiteY5" fmla="*/ 450302 h 874779"/>
                    <a:gd name="connsiteX6" fmla="*/ 10849 w 915265"/>
                    <a:gd name="connsiteY6" fmla="*/ 291884 h 874779"/>
                    <a:gd name="connsiteX0" fmla="*/ 13774 w 918190"/>
                    <a:gd name="connsiteY0" fmla="*/ 291884 h 874779"/>
                    <a:gd name="connsiteX1" fmla="*/ 419262 w 918190"/>
                    <a:gd name="connsiteY1" fmla="*/ 18233 h 874779"/>
                    <a:gd name="connsiteX2" fmla="*/ 876209 w 918190"/>
                    <a:gd name="connsiteY2" fmla="*/ 51621 h 874779"/>
                    <a:gd name="connsiteX3" fmla="*/ 912180 w 918190"/>
                    <a:gd name="connsiteY3" fmla="*/ 489192 h 874779"/>
                    <a:gd name="connsiteX4" fmla="*/ 487302 w 918190"/>
                    <a:gd name="connsiteY4" fmla="*/ 874779 h 874779"/>
                    <a:gd name="connsiteX5" fmla="*/ 12978 w 918190"/>
                    <a:gd name="connsiteY5" fmla="*/ 450302 h 874779"/>
                    <a:gd name="connsiteX6" fmla="*/ 13774 w 918190"/>
                    <a:gd name="connsiteY6" fmla="*/ 291884 h 874779"/>
                    <a:gd name="connsiteX0" fmla="*/ 8575 w 912991"/>
                    <a:gd name="connsiteY0" fmla="*/ 291884 h 874779"/>
                    <a:gd name="connsiteX1" fmla="*/ 414063 w 912991"/>
                    <a:gd name="connsiteY1" fmla="*/ 18233 h 874779"/>
                    <a:gd name="connsiteX2" fmla="*/ 871010 w 912991"/>
                    <a:gd name="connsiteY2" fmla="*/ 51621 h 874779"/>
                    <a:gd name="connsiteX3" fmla="*/ 906981 w 912991"/>
                    <a:gd name="connsiteY3" fmla="*/ 489192 h 874779"/>
                    <a:gd name="connsiteX4" fmla="*/ 482103 w 912991"/>
                    <a:gd name="connsiteY4" fmla="*/ 874779 h 874779"/>
                    <a:gd name="connsiteX5" fmla="*/ 39079 w 912991"/>
                    <a:gd name="connsiteY5" fmla="*/ 565953 h 874779"/>
                    <a:gd name="connsiteX6" fmla="*/ 8575 w 912991"/>
                    <a:gd name="connsiteY6" fmla="*/ 291884 h 874779"/>
                    <a:gd name="connsiteX0" fmla="*/ 8575 w 912991"/>
                    <a:gd name="connsiteY0" fmla="*/ 291884 h 874779"/>
                    <a:gd name="connsiteX1" fmla="*/ 414063 w 912991"/>
                    <a:gd name="connsiteY1" fmla="*/ 18233 h 874779"/>
                    <a:gd name="connsiteX2" fmla="*/ 871010 w 912991"/>
                    <a:gd name="connsiteY2" fmla="*/ 51621 h 874779"/>
                    <a:gd name="connsiteX3" fmla="*/ 906981 w 912991"/>
                    <a:gd name="connsiteY3" fmla="*/ 489192 h 874779"/>
                    <a:gd name="connsiteX4" fmla="*/ 482103 w 912991"/>
                    <a:gd name="connsiteY4" fmla="*/ 874779 h 874779"/>
                    <a:gd name="connsiteX5" fmla="*/ 39079 w 912991"/>
                    <a:gd name="connsiteY5" fmla="*/ 565953 h 874779"/>
                    <a:gd name="connsiteX6" fmla="*/ 8575 w 912991"/>
                    <a:gd name="connsiteY6" fmla="*/ 291884 h 874779"/>
                    <a:gd name="connsiteX0" fmla="*/ 13429 w 917845"/>
                    <a:gd name="connsiteY0" fmla="*/ 291884 h 874779"/>
                    <a:gd name="connsiteX1" fmla="*/ 418917 w 917845"/>
                    <a:gd name="connsiteY1" fmla="*/ 18233 h 874779"/>
                    <a:gd name="connsiteX2" fmla="*/ 875864 w 917845"/>
                    <a:gd name="connsiteY2" fmla="*/ 51621 h 874779"/>
                    <a:gd name="connsiteX3" fmla="*/ 911835 w 917845"/>
                    <a:gd name="connsiteY3" fmla="*/ 489192 h 874779"/>
                    <a:gd name="connsiteX4" fmla="*/ 486957 w 917845"/>
                    <a:gd name="connsiteY4" fmla="*/ 874779 h 874779"/>
                    <a:gd name="connsiteX5" fmla="*/ 43933 w 917845"/>
                    <a:gd name="connsiteY5" fmla="*/ 565953 h 874779"/>
                    <a:gd name="connsiteX6" fmla="*/ 13429 w 91784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156 w 922572"/>
                    <a:gd name="connsiteY0" fmla="*/ 291884 h 874779"/>
                    <a:gd name="connsiteX1" fmla="*/ 423644 w 922572"/>
                    <a:gd name="connsiteY1" fmla="*/ 18233 h 874779"/>
                    <a:gd name="connsiteX2" fmla="*/ 880591 w 922572"/>
                    <a:gd name="connsiteY2" fmla="*/ 51621 h 874779"/>
                    <a:gd name="connsiteX3" fmla="*/ 916562 w 922572"/>
                    <a:gd name="connsiteY3" fmla="*/ 489192 h 874779"/>
                    <a:gd name="connsiteX4" fmla="*/ 491684 w 922572"/>
                    <a:gd name="connsiteY4" fmla="*/ 874779 h 874779"/>
                    <a:gd name="connsiteX5" fmla="*/ 48660 w 922572"/>
                    <a:gd name="connsiteY5" fmla="*/ 565953 h 874779"/>
                    <a:gd name="connsiteX6" fmla="*/ 18156 w 922572"/>
                    <a:gd name="connsiteY6" fmla="*/ 291884 h 874779"/>
                    <a:gd name="connsiteX0" fmla="*/ 18156 w 922572"/>
                    <a:gd name="connsiteY0" fmla="*/ 291884 h 876064"/>
                    <a:gd name="connsiteX1" fmla="*/ 423644 w 922572"/>
                    <a:gd name="connsiteY1" fmla="*/ 18233 h 876064"/>
                    <a:gd name="connsiteX2" fmla="*/ 880591 w 922572"/>
                    <a:gd name="connsiteY2" fmla="*/ 51621 h 876064"/>
                    <a:gd name="connsiteX3" fmla="*/ 916562 w 922572"/>
                    <a:gd name="connsiteY3" fmla="*/ 489192 h 876064"/>
                    <a:gd name="connsiteX4" fmla="*/ 491684 w 922572"/>
                    <a:gd name="connsiteY4" fmla="*/ 874779 h 876064"/>
                    <a:gd name="connsiteX5" fmla="*/ 48660 w 922572"/>
                    <a:gd name="connsiteY5" fmla="*/ 565953 h 876064"/>
                    <a:gd name="connsiteX6" fmla="*/ 18156 w 922572"/>
                    <a:gd name="connsiteY6" fmla="*/ 291884 h 876064"/>
                    <a:gd name="connsiteX0" fmla="*/ 18156 w 922572"/>
                    <a:gd name="connsiteY0" fmla="*/ 291884 h 876064"/>
                    <a:gd name="connsiteX1" fmla="*/ 423644 w 922572"/>
                    <a:gd name="connsiteY1" fmla="*/ 18233 h 876064"/>
                    <a:gd name="connsiteX2" fmla="*/ 880591 w 922572"/>
                    <a:gd name="connsiteY2" fmla="*/ 51621 h 876064"/>
                    <a:gd name="connsiteX3" fmla="*/ 916562 w 922572"/>
                    <a:gd name="connsiteY3" fmla="*/ 489192 h 876064"/>
                    <a:gd name="connsiteX4" fmla="*/ 491684 w 922572"/>
                    <a:gd name="connsiteY4" fmla="*/ 874779 h 876064"/>
                    <a:gd name="connsiteX5" fmla="*/ 48660 w 922572"/>
                    <a:gd name="connsiteY5" fmla="*/ 565953 h 876064"/>
                    <a:gd name="connsiteX6" fmla="*/ 18156 w 922572"/>
                    <a:gd name="connsiteY6" fmla="*/ 291884 h 876064"/>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6675"/>
                    <a:gd name="connsiteX1" fmla="*/ 400085 w 899013"/>
                    <a:gd name="connsiteY1" fmla="*/ 19792 h 876675"/>
                    <a:gd name="connsiteX2" fmla="*/ 857032 w 899013"/>
                    <a:gd name="connsiteY2" fmla="*/ 53180 h 876675"/>
                    <a:gd name="connsiteX3" fmla="*/ 893003 w 899013"/>
                    <a:gd name="connsiteY3" fmla="*/ 490751 h 876675"/>
                    <a:gd name="connsiteX4" fmla="*/ 468125 w 899013"/>
                    <a:gd name="connsiteY4" fmla="*/ 876338 h 876675"/>
                    <a:gd name="connsiteX5" fmla="*/ 25101 w 899013"/>
                    <a:gd name="connsiteY5" fmla="*/ 567512 h 876675"/>
                    <a:gd name="connsiteX6" fmla="*/ 31336 w 899013"/>
                    <a:gd name="connsiteY6" fmla="*/ 314530 h 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013" h="876675">
                      <a:moveTo>
                        <a:pt x="31336" y="314530"/>
                      </a:moveTo>
                      <a:cubicBezTo>
                        <a:pt x="67831" y="189706"/>
                        <a:pt x="262469" y="63350"/>
                        <a:pt x="400085" y="19792"/>
                      </a:cubicBezTo>
                      <a:cubicBezTo>
                        <a:pt x="537701" y="-23766"/>
                        <a:pt x="727397" y="12369"/>
                        <a:pt x="857032" y="53180"/>
                      </a:cubicBezTo>
                      <a:cubicBezTo>
                        <a:pt x="898693" y="180170"/>
                        <a:pt x="906383" y="362568"/>
                        <a:pt x="893003" y="490751"/>
                      </a:cubicBezTo>
                      <a:cubicBezTo>
                        <a:pt x="870732" y="704111"/>
                        <a:pt x="631837" y="870563"/>
                        <a:pt x="468125" y="876338"/>
                      </a:cubicBezTo>
                      <a:cubicBezTo>
                        <a:pt x="265818" y="886370"/>
                        <a:pt x="78211" y="670440"/>
                        <a:pt x="25101" y="567512"/>
                      </a:cubicBezTo>
                      <a:cubicBezTo>
                        <a:pt x="-29181" y="438121"/>
                        <a:pt x="19745" y="320019"/>
                        <a:pt x="31336" y="314530"/>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tabLst/>
                  </a:pPr>
                  <a:endParaRPr kumimoji="0" lang="en-US" sz="2400" b="0" i="0" u="none" strike="noStrike" cap="none" normalizeH="0" baseline="0" dirty="0">
                    <a:ln>
                      <a:noFill/>
                    </a:ln>
                    <a:solidFill>
                      <a:schemeClr val="bg1"/>
                    </a:solidFill>
                    <a:effectLst/>
                    <a:latin typeface="HelveticaNeue LT 77 BdCn" panose="020B0706030502030204" pitchFamily="34" charset="0"/>
                  </a:endParaRPr>
                </a:p>
              </p:txBody>
            </p:sp>
            <p:sp>
              <p:nvSpPr>
                <p:cNvPr id="22" name="Chord 26"/>
                <p:cNvSpPr/>
                <p:nvPr/>
              </p:nvSpPr>
              <p:spPr bwMode="auto">
                <a:xfrm>
                  <a:off x="9339703" y="2082730"/>
                  <a:ext cx="388864" cy="323943"/>
                </a:xfrm>
                <a:custGeom>
                  <a:avLst/>
                  <a:gdLst>
                    <a:gd name="connsiteX0" fmla="*/ 189106 w 205033"/>
                    <a:gd name="connsiteY0" fmla="*/ 248337 h 323496"/>
                    <a:gd name="connsiteX1" fmla="*/ 24575 w 205033"/>
                    <a:gd name="connsiteY1" fmla="*/ 266820 h 323496"/>
                    <a:gd name="connsiteX2" fmla="*/ 5423 w 205033"/>
                    <a:gd name="connsiteY2" fmla="*/ 109830 h 323496"/>
                    <a:gd name="connsiteX3" fmla="*/ 152944 w 205033"/>
                    <a:gd name="connsiteY3" fmla="*/ 20923 h 323496"/>
                    <a:gd name="connsiteX4" fmla="*/ 189106 w 205033"/>
                    <a:gd name="connsiteY4" fmla="*/ 248337 h 323496"/>
                    <a:gd name="connsiteX0" fmla="*/ 450820 w 450820"/>
                    <a:gd name="connsiteY0" fmla="*/ 317818 h 378877"/>
                    <a:gd name="connsiteX1" fmla="*/ 286289 w 450820"/>
                    <a:gd name="connsiteY1" fmla="*/ 336301 h 378877"/>
                    <a:gd name="connsiteX2" fmla="*/ 437 w 450820"/>
                    <a:gd name="connsiteY2" fmla="*/ 41199 h 378877"/>
                    <a:gd name="connsiteX3" fmla="*/ 414658 w 450820"/>
                    <a:gd name="connsiteY3" fmla="*/ 90404 h 378877"/>
                    <a:gd name="connsiteX4" fmla="*/ 450820 w 450820"/>
                    <a:gd name="connsiteY4" fmla="*/ 317818 h 378877"/>
                    <a:gd name="connsiteX0" fmla="*/ 455407 w 455407"/>
                    <a:gd name="connsiteY0" fmla="*/ 317818 h 358922"/>
                    <a:gd name="connsiteX1" fmla="*/ 71801 w 455407"/>
                    <a:gd name="connsiteY1" fmla="*/ 279151 h 358922"/>
                    <a:gd name="connsiteX2" fmla="*/ 5024 w 455407"/>
                    <a:gd name="connsiteY2" fmla="*/ 41199 h 358922"/>
                    <a:gd name="connsiteX3" fmla="*/ 419245 w 455407"/>
                    <a:gd name="connsiteY3" fmla="*/ 90404 h 358922"/>
                    <a:gd name="connsiteX4" fmla="*/ 455407 w 455407"/>
                    <a:gd name="connsiteY4" fmla="*/ 317818 h 358922"/>
                    <a:gd name="connsiteX0" fmla="*/ 513061 w 513061"/>
                    <a:gd name="connsiteY0" fmla="*/ 317818 h 355862"/>
                    <a:gd name="connsiteX1" fmla="*/ 129455 w 513061"/>
                    <a:gd name="connsiteY1" fmla="*/ 279151 h 355862"/>
                    <a:gd name="connsiteX2" fmla="*/ 62678 w 513061"/>
                    <a:gd name="connsiteY2" fmla="*/ 41199 h 355862"/>
                    <a:gd name="connsiteX3" fmla="*/ 476899 w 513061"/>
                    <a:gd name="connsiteY3" fmla="*/ 90404 h 355862"/>
                    <a:gd name="connsiteX4" fmla="*/ 513061 w 513061"/>
                    <a:gd name="connsiteY4" fmla="*/ 317818 h 355862"/>
                    <a:gd name="connsiteX0" fmla="*/ 540609 w 540609"/>
                    <a:gd name="connsiteY0" fmla="*/ 317818 h 355862"/>
                    <a:gd name="connsiteX1" fmla="*/ 157003 w 540609"/>
                    <a:gd name="connsiteY1" fmla="*/ 279151 h 355862"/>
                    <a:gd name="connsiteX2" fmla="*/ 90226 w 540609"/>
                    <a:gd name="connsiteY2" fmla="*/ 41199 h 355862"/>
                    <a:gd name="connsiteX3" fmla="*/ 504447 w 540609"/>
                    <a:gd name="connsiteY3" fmla="*/ 90404 h 355862"/>
                    <a:gd name="connsiteX4" fmla="*/ 540609 w 540609"/>
                    <a:gd name="connsiteY4" fmla="*/ 317818 h 355862"/>
                    <a:gd name="connsiteX0" fmla="*/ 540609 w 540609"/>
                    <a:gd name="connsiteY0" fmla="*/ 325461 h 363505"/>
                    <a:gd name="connsiteX1" fmla="*/ 157003 w 540609"/>
                    <a:gd name="connsiteY1" fmla="*/ 286794 h 363505"/>
                    <a:gd name="connsiteX2" fmla="*/ 90226 w 540609"/>
                    <a:gd name="connsiteY2" fmla="*/ 48842 h 363505"/>
                    <a:gd name="connsiteX3" fmla="*/ 380622 w 540609"/>
                    <a:gd name="connsiteY3" fmla="*/ 69472 h 363505"/>
                    <a:gd name="connsiteX4" fmla="*/ 540609 w 540609"/>
                    <a:gd name="connsiteY4" fmla="*/ 325461 h 363505"/>
                    <a:gd name="connsiteX0" fmla="*/ 540609 w 540609"/>
                    <a:gd name="connsiteY0" fmla="*/ 300423 h 338467"/>
                    <a:gd name="connsiteX1" fmla="*/ 157003 w 540609"/>
                    <a:gd name="connsiteY1" fmla="*/ 261756 h 338467"/>
                    <a:gd name="connsiteX2" fmla="*/ 90226 w 540609"/>
                    <a:gd name="connsiteY2" fmla="*/ 23804 h 338467"/>
                    <a:gd name="connsiteX3" fmla="*/ 380622 w 540609"/>
                    <a:gd name="connsiteY3" fmla="*/ 44434 h 338467"/>
                    <a:gd name="connsiteX4" fmla="*/ 540609 w 540609"/>
                    <a:gd name="connsiteY4" fmla="*/ 300423 h 338467"/>
                    <a:gd name="connsiteX0" fmla="*/ 540609 w 540609"/>
                    <a:gd name="connsiteY0" fmla="*/ 276619 h 314663"/>
                    <a:gd name="connsiteX1" fmla="*/ 157003 w 540609"/>
                    <a:gd name="connsiteY1" fmla="*/ 237952 h 314663"/>
                    <a:gd name="connsiteX2" fmla="*/ 90226 w 540609"/>
                    <a:gd name="connsiteY2" fmla="*/ 0 h 314663"/>
                    <a:gd name="connsiteX3" fmla="*/ 380622 w 540609"/>
                    <a:gd name="connsiteY3" fmla="*/ 20630 h 314663"/>
                    <a:gd name="connsiteX4" fmla="*/ 540609 w 540609"/>
                    <a:gd name="connsiteY4" fmla="*/ 276619 h 314663"/>
                    <a:gd name="connsiteX0" fmla="*/ 540609 w 540609"/>
                    <a:gd name="connsiteY0" fmla="*/ 276619 h 314663"/>
                    <a:gd name="connsiteX1" fmla="*/ 157003 w 540609"/>
                    <a:gd name="connsiteY1" fmla="*/ 237952 h 314663"/>
                    <a:gd name="connsiteX2" fmla="*/ 90226 w 540609"/>
                    <a:gd name="connsiteY2" fmla="*/ 0 h 314663"/>
                    <a:gd name="connsiteX3" fmla="*/ 380622 w 540609"/>
                    <a:gd name="connsiteY3" fmla="*/ 20630 h 314663"/>
                    <a:gd name="connsiteX4" fmla="*/ 540609 w 540609"/>
                    <a:gd name="connsiteY4" fmla="*/ 276619 h 314663"/>
                    <a:gd name="connsiteX0" fmla="*/ 255678 w 324291"/>
                    <a:gd name="connsiteY0" fmla="*/ 200419 h 266395"/>
                    <a:gd name="connsiteX1" fmla="*/ 100672 w 324291"/>
                    <a:gd name="connsiteY1" fmla="*/ 237952 h 266395"/>
                    <a:gd name="connsiteX2" fmla="*/ 33895 w 324291"/>
                    <a:gd name="connsiteY2" fmla="*/ 0 h 266395"/>
                    <a:gd name="connsiteX3" fmla="*/ 324291 w 324291"/>
                    <a:gd name="connsiteY3" fmla="*/ 20630 h 266395"/>
                    <a:gd name="connsiteX4" fmla="*/ 255678 w 324291"/>
                    <a:gd name="connsiteY4" fmla="*/ 200419 h 266395"/>
                    <a:gd name="connsiteX0" fmla="*/ 255678 w 324291"/>
                    <a:gd name="connsiteY0" fmla="*/ 200419 h 245879"/>
                    <a:gd name="connsiteX1" fmla="*/ 100672 w 324291"/>
                    <a:gd name="connsiteY1" fmla="*/ 237952 h 245879"/>
                    <a:gd name="connsiteX2" fmla="*/ 33895 w 324291"/>
                    <a:gd name="connsiteY2" fmla="*/ 0 h 245879"/>
                    <a:gd name="connsiteX3" fmla="*/ 324291 w 324291"/>
                    <a:gd name="connsiteY3" fmla="*/ 20630 h 245879"/>
                    <a:gd name="connsiteX4" fmla="*/ 255678 w 324291"/>
                    <a:gd name="connsiteY4" fmla="*/ 200419 h 245879"/>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20630 h 241740"/>
                    <a:gd name="connsiteX4" fmla="*/ 317504 w 386117"/>
                    <a:gd name="connsiteY4" fmla="*/ 200419 h 241740"/>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11105 h 241740"/>
                    <a:gd name="connsiteX4" fmla="*/ 317504 w 386117"/>
                    <a:gd name="connsiteY4" fmla="*/ 200419 h 241740"/>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11105 h 241740"/>
                    <a:gd name="connsiteX4" fmla="*/ 317504 w 386117"/>
                    <a:gd name="connsiteY4" fmla="*/ 200419 h 241740"/>
                    <a:gd name="connsiteX0" fmla="*/ 317504 w 390879"/>
                    <a:gd name="connsiteY0" fmla="*/ 203602 h 244923"/>
                    <a:gd name="connsiteX1" fmla="*/ 162498 w 390879"/>
                    <a:gd name="connsiteY1" fmla="*/ 241135 h 244923"/>
                    <a:gd name="connsiteX2" fmla="*/ 95721 w 390879"/>
                    <a:gd name="connsiteY2" fmla="*/ 3183 h 244923"/>
                    <a:gd name="connsiteX3" fmla="*/ 390879 w 390879"/>
                    <a:gd name="connsiteY3" fmla="*/ 0 h 244923"/>
                    <a:gd name="connsiteX4" fmla="*/ 317504 w 390879"/>
                    <a:gd name="connsiteY4" fmla="*/ 203602 h 244923"/>
                    <a:gd name="connsiteX0" fmla="*/ 317504 w 397331"/>
                    <a:gd name="connsiteY0" fmla="*/ 203602 h 244923"/>
                    <a:gd name="connsiteX1" fmla="*/ 162498 w 397331"/>
                    <a:gd name="connsiteY1" fmla="*/ 241135 h 244923"/>
                    <a:gd name="connsiteX2" fmla="*/ 95721 w 397331"/>
                    <a:gd name="connsiteY2" fmla="*/ 3183 h 244923"/>
                    <a:gd name="connsiteX3" fmla="*/ 390879 w 397331"/>
                    <a:gd name="connsiteY3" fmla="*/ 0 h 244923"/>
                    <a:gd name="connsiteX4" fmla="*/ 317504 w 397331"/>
                    <a:gd name="connsiteY4" fmla="*/ 203602 h 244923"/>
                    <a:gd name="connsiteX0" fmla="*/ 317504 w 397331"/>
                    <a:gd name="connsiteY0" fmla="*/ 203602 h 244923"/>
                    <a:gd name="connsiteX1" fmla="*/ 162498 w 397331"/>
                    <a:gd name="connsiteY1" fmla="*/ 241135 h 244923"/>
                    <a:gd name="connsiteX2" fmla="*/ 95721 w 397331"/>
                    <a:gd name="connsiteY2" fmla="*/ 3183 h 244923"/>
                    <a:gd name="connsiteX3" fmla="*/ 390879 w 397331"/>
                    <a:gd name="connsiteY3" fmla="*/ 0 h 244923"/>
                    <a:gd name="connsiteX4" fmla="*/ 317504 w 397331"/>
                    <a:gd name="connsiteY4" fmla="*/ 203602 h 244923"/>
                    <a:gd name="connsiteX0" fmla="*/ 322722 w 402549"/>
                    <a:gd name="connsiteY0" fmla="*/ 209468 h 250789"/>
                    <a:gd name="connsiteX1" fmla="*/ 167716 w 402549"/>
                    <a:gd name="connsiteY1" fmla="*/ 247001 h 250789"/>
                    <a:gd name="connsiteX2" fmla="*/ 100939 w 402549"/>
                    <a:gd name="connsiteY2" fmla="*/ 9049 h 250789"/>
                    <a:gd name="connsiteX3" fmla="*/ 396097 w 402549"/>
                    <a:gd name="connsiteY3" fmla="*/ 5866 h 250789"/>
                    <a:gd name="connsiteX4" fmla="*/ 322722 w 402549"/>
                    <a:gd name="connsiteY4" fmla="*/ 209468 h 250789"/>
                    <a:gd name="connsiteX0" fmla="*/ 322722 w 402549"/>
                    <a:gd name="connsiteY0" fmla="*/ 209468 h 250789"/>
                    <a:gd name="connsiteX1" fmla="*/ 167716 w 402549"/>
                    <a:gd name="connsiteY1" fmla="*/ 247001 h 250789"/>
                    <a:gd name="connsiteX2" fmla="*/ 100939 w 402549"/>
                    <a:gd name="connsiteY2" fmla="*/ 9049 h 250789"/>
                    <a:gd name="connsiteX3" fmla="*/ 396097 w 402549"/>
                    <a:gd name="connsiteY3" fmla="*/ 5866 h 250789"/>
                    <a:gd name="connsiteX4" fmla="*/ 322722 w 402549"/>
                    <a:gd name="connsiteY4" fmla="*/ 209468 h 250789"/>
                    <a:gd name="connsiteX0" fmla="*/ 274032 w 353859"/>
                    <a:gd name="connsiteY0" fmla="*/ 225780 h 272364"/>
                    <a:gd name="connsiteX1" fmla="*/ 119026 w 353859"/>
                    <a:gd name="connsiteY1" fmla="*/ 263313 h 272364"/>
                    <a:gd name="connsiteX2" fmla="*/ 37961 w 353859"/>
                    <a:gd name="connsiteY2" fmla="*/ 6311 h 272364"/>
                    <a:gd name="connsiteX3" fmla="*/ 347407 w 353859"/>
                    <a:gd name="connsiteY3" fmla="*/ 22178 h 272364"/>
                    <a:gd name="connsiteX4" fmla="*/ 274032 w 353859"/>
                    <a:gd name="connsiteY4" fmla="*/ 225780 h 272364"/>
                    <a:gd name="connsiteX0" fmla="*/ 319434 w 399261"/>
                    <a:gd name="connsiteY0" fmla="*/ 219469 h 266053"/>
                    <a:gd name="connsiteX1" fmla="*/ 164428 w 399261"/>
                    <a:gd name="connsiteY1" fmla="*/ 257002 h 266053"/>
                    <a:gd name="connsiteX2" fmla="*/ 83363 w 399261"/>
                    <a:gd name="connsiteY2" fmla="*/ 0 h 266053"/>
                    <a:gd name="connsiteX3" fmla="*/ 392809 w 399261"/>
                    <a:gd name="connsiteY3" fmla="*/ 15867 h 266053"/>
                    <a:gd name="connsiteX4" fmla="*/ 319434 w 399261"/>
                    <a:gd name="connsiteY4" fmla="*/ 219469 h 266053"/>
                    <a:gd name="connsiteX0" fmla="*/ 319434 w 399261"/>
                    <a:gd name="connsiteY0" fmla="*/ 219469 h 324715"/>
                    <a:gd name="connsiteX1" fmla="*/ 164428 w 399261"/>
                    <a:gd name="connsiteY1" fmla="*/ 318914 h 324715"/>
                    <a:gd name="connsiteX2" fmla="*/ 83363 w 399261"/>
                    <a:gd name="connsiteY2" fmla="*/ 0 h 324715"/>
                    <a:gd name="connsiteX3" fmla="*/ 392809 w 399261"/>
                    <a:gd name="connsiteY3" fmla="*/ 15867 h 324715"/>
                    <a:gd name="connsiteX4" fmla="*/ 319434 w 399261"/>
                    <a:gd name="connsiteY4" fmla="*/ 219469 h 324715"/>
                    <a:gd name="connsiteX0" fmla="*/ 313208 w 393035"/>
                    <a:gd name="connsiteY0" fmla="*/ 219469 h 279302"/>
                    <a:gd name="connsiteX1" fmla="*/ 191539 w 393035"/>
                    <a:gd name="connsiteY1" fmla="*/ 271289 h 279302"/>
                    <a:gd name="connsiteX2" fmla="*/ 77137 w 393035"/>
                    <a:gd name="connsiteY2" fmla="*/ 0 h 279302"/>
                    <a:gd name="connsiteX3" fmla="*/ 386583 w 393035"/>
                    <a:gd name="connsiteY3" fmla="*/ 15867 h 279302"/>
                    <a:gd name="connsiteX4" fmla="*/ 313208 w 393035"/>
                    <a:gd name="connsiteY4" fmla="*/ 219469 h 279302"/>
                    <a:gd name="connsiteX0" fmla="*/ 254608 w 389273"/>
                    <a:gd name="connsiteY0" fmla="*/ 267094 h 287704"/>
                    <a:gd name="connsiteX1" fmla="*/ 190089 w 389273"/>
                    <a:gd name="connsiteY1" fmla="*/ 271289 h 287704"/>
                    <a:gd name="connsiteX2" fmla="*/ 75687 w 389273"/>
                    <a:gd name="connsiteY2" fmla="*/ 0 h 287704"/>
                    <a:gd name="connsiteX3" fmla="*/ 385133 w 389273"/>
                    <a:gd name="connsiteY3" fmla="*/ 15867 h 287704"/>
                    <a:gd name="connsiteX4" fmla="*/ 254608 w 389273"/>
                    <a:gd name="connsiteY4" fmla="*/ 267094 h 287704"/>
                    <a:gd name="connsiteX0" fmla="*/ 254608 w 419865"/>
                    <a:gd name="connsiteY0" fmla="*/ 267334 h 287944"/>
                    <a:gd name="connsiteX1" fmla="*/ 190089 w 419865"/>
                    <a:gd name="connsiteY1" fmla="*/ 271529 h 287944"/>
                    <a:gd name="connsiteX2" fmla="*/ 75687 w 419865"/>
                    <a:gd name="connsiteY2" fmla="*/ 240 h 287944"/>
                    <a:gd name="connsiteX3" fmla="*/ 385133 w 419865"/>
                    <a:gd name="connsiteY3" fmla="*/ 16107 h 287944"/>
                    <a:gd name="connsiteX4" fmla="*/ 254608 w 419865"/>
                    <a:gd name="connsiteY4" fmla="*/ 267334 h 287944"/>
                    <a:gd name="connsiteX0" fmla="*/ 258680 w 423937"/>
                    <a:gd name="connsiteY0" fmla="*/ 267334 h 287944"/>
                    <a:gd name="connsiteX1" fmla="*/ 194161 w 423937"/>
                    <a:gd name="connsiteY1" fmla="*/ 271529 h 287944"/>
                    <a:gd name="connsiteX2" fmla="*/ 79759 w 423937"/>
                    <a:gd name="connsiteY2" fmla="*/ 240 h 287944"/>
                    <a:gd name="connsiteX3" fmla="*/ 389205 w 423937"/>
                    <a:gd name="connsiteY3" fmla="*/ 16107 h 287944"/>
                    <a:gd name="connsiteX4" fmla="*/ 258680 w 423937"/>
                    <a:gd name="connsiteY4" fmla="*/ 267334 h 287944"/>
                    <a:gd name="connsiteX0" fmla="*/ 289971 w 455228"/>
                    <a:gd name="connsiteY0" fmla="*/ 267334 h 267334"/>
                    <a:gd name="connsiteX1" fmla="*/ 92102 w 455228"/>
                    <a:gd name="connsiteY1" fmla="*/ 147704 h 267334"/>
                    <a:gd name="connsiteX2" fmla="*/ 111050 w 455228"/>
                    <a:gd name="connsiteY2" fmla="*/ 240 h 267334"/>
                    <a:gd name="connsiteX3" fmla="*/ 420496 w 455228"/>
                    <a:gd name="connsiteY3" fmla="*/ 16107 h 267334"/>
                    <a:gd name="connsiteX4" fmla="*/ 289971 w 455228"/>
                    <a:gd name="connsiteY4" fmla="*/ 267334 h 267334"/>
                    <a:gd name="connsiteX0" fmla="*/ 265105 w 451731"/>
                    <a:gd name="connsiteY0" fmla="*/ 271873 h 271873"/>
                    <a:gd name="connsiteX1" fmla="*/ 91049 w 451731"/>
                    <a:gd name="connsiteY1" fmla="*/ 147480 h 271873"/>
                    <a:gd name="connsiteX2" fmla="*/ 109997 w 451731"/>
                    <a:gd name="connsiteY2" fmla="*/ 16 h 271873"/>
                    <a:gd name="connsiteX3" fmla="*/ 419443 w 451731"/>
                    <a:gd name="connsiteY3" fmla="*/ 15883 h 271873"/>
                    <a:gd name="connsiteX4" fmla="*/ 265105 w 451731"/>
                    <a:gd name="connsiteY4" fmla="*/ 271873 h 271873"/>
                    <a:gd name="connsiteX0" fmla="*/ 220173 w 406799"/>
                    <a:gd name="connsiteY0" fmla="*/ 271873 h 271873"/>
                    <a:gd name="connsiteX1" fmla="*/ 46117 w 406799"/>
                    <a:gd name="connsiteY1" fmla="*/ 147480 h 271873"/>
                    <a:gd name="connsiteX2" fmla="*/ 131740 w 406799"/>
                    <a:gd name="connsiteY2" fmla="*/ 42879 h 271873"/>
                    <a:gd name="connsiteX3" fmla="*/ 374511 w 406799"/>
                    <a:gd name="connsiteY3" fmla="*/ 15883 h 271873"/>
                    <a:gd name="connsiteX4" fmla="*/ 220173 w 406799"/>
                    <a:gd name="connsiteY4" fmla="*/ 271873 h 271873"/>
                    <a:gd name="connsiteX0" fmla="*/ 185419 w 372045"/>
                    <a:gd name="connsiteY0" fmla="*/ 283651 h 283651"/>
                    <a:gd name="connsiteX1" fmla="*/ 11363 w 372045"/>
                    <a:gd name="connsiteY1" fmla="*/ 159258 h 283651"/>
                    <a:gd name="connsiteX2" fmla="*/ 96986 w 372045"/>
                    <a:gd name="connsiteY2" fmla="*/ 54657 h 283651"/>
                    <a:gd name="connsiteX3" fmla="*/ 339757 w 372045"/>
                    <a:gd name="connsiteY3" fmla="*/ 27661 h 283651"/>
                    <a:gd name="connsiteX4" fmla="*/ 185419 w 372045"/>
                    <a:gd name="connsiteY4" fmla="*/ 283651 h 283651"/>
                    <a:gd name="connsiteX0" fmla="*/ 227689 w 414315"/>
                    <a:gd name="connsiteY0" fmla="*/ 278584 h 278584"/>
                    <a:gd name="connsiteX1" fmla="*/ 53633 w 414315"/>
                    <a:gd name="connsiteY1" fmla="*/ 154191 h 278584"/>
                    <a:gd name="connsiteX2" fmla="*/ 139256 w 414315"/>
                    <a:gd name="connsiteY2" fmla="*/ 49590 h 278584"/>
                    <a:gd name="connsiteX3" fmla="*/ 382027 w 414315"/>
                    <a:gd name="connsiteY3" fmla="*/ 22594 h 278584"/>
                    <a:gd name="connsiteX4" fmla="*/ 227689 w 414315"/>
                    <a:gd name="connsiteY4" fmla="*/ 278584 h 278584"/>
                    <a:gd name="connsiteX0" fmla="*/ 210965 w 397591"/>
                    <a:gd name="connsiteY0" fmla="*/ 290776 h 290776"/>
                    <a:gd name="connsiteX1" fmla="*/ 36909 w 397591"/>
                    <a:gd name="connsiteY1" fmla="*/ 166383 h 290776"/>
                    <a:gd name="connsiteX2" fmla="*/ 122532 w 397591"/>
                    <a:gd name="connsiteY2" fmla="*/ 61782 h 290776"/>
                    <a:gd name="connsiteX3" fmla="*/ 365303 w 397591"/>
                    <a:gd name="connsiteY3" fmla="*/ 34786 h 290776"/>
                    <a:gd name="connsiteX4" fmla="*/ 210965 w 397591"/>
                    <a:gd name="connsiteY4" fmla="*/ 290776 h 290776"/>
                    <a:gd name="connsiteX0" fmla="*/ 210989 w 376246"/>
                    <a:gd name="connsiteY0" fmla="*/ 337325 h 337325"/>
                    <a:gd name="connsiteX1" fmla="*/ 13120 w 376246"/>
                    <a:gd name="connsiteY1" fmla="*/ 160544 h 337325"/>
                    <a:gd name="connsiteX2" fmla="*/ 98743 w 376246"/>
                    <a:gd name="connsiteY2" fmla="*/ 55943 h 337325"/>
                    <a:gd name="connsiteX3" fmla="*/ 341514 w 376246"/>
                    <a:gd name="connsiteY3" fmla="*/ 28947 h 337325"/>
                    <a:gd name="connsiteX4" fmla="*/ 210989 w 376246"/>
                    <a:gd name="connsiteY4" fmla="*/ 337325 h 337325"/>
                    <a:gd name="connsiteX0" fmla="*/ 210989 w 385044"/>
                    <a:gd name="connsiteY0" fmla="*/ 337325 h 337325"/>
                    <a:gd name="connsiteX1" fmla="*/ 13120 w 385044"/>
                    <a:gd name="connsiteY1" fmla="*/ 160544 h 337325"/>
                    <a:gd name="connsiteX2" fmla="*/ 98743 w 385044"/>
                    <a:gd name="connsiteY2" fmla="*/ 55943 h 337325"/>
                    <a:gd name="connsiteX3" fmla="*/ 341514 w 385044"/>
                    <a:gd name="connsiteY3" fmla="*/ 28947 h 337325"/>
                    <a:gd name="connsiteX4" fmla="*/ 210989 w 385044"/>
                    <a:gd name="connsiteY4" fmla="*/ 337325 h 337325"/>
                    <a:gd name="connsiteX0" fmla="*/ 232113 w 406168"/>
                    <a:gd name="connsiteY0" fmla="*/ 336618 h 336618"/>
                    <a:gd name="connsiteX1" fmla="*/ 34244 w 406168"/>
                    <a:gd name="connsiteY1" fmla="*/ 159837 h 336618"/>
                    <a:gd name="connsiteX2" fmla="*/ 119867 w 406168"/>
                    <a:gd name="connsiteY2" fmla="*/ 55236 h 336618"/>
                    <a:gd name="connsiteX3" fmla="*/ 362638 w 406168"/>
                    <a:gd name="connsiteY3" fmla="*/ 28240 h 336618"/>
                    <a:gd name="connsiteX4" fmla="*/ 232113 w 406168"/>
                    <a:gd name="connsiteY4" fmla="*/ 336618 h 336618"/>
                    <a:gd name="connsiteX0" fmla="*/ 212456 w 386511"/>
                    <a:gd name="connsiteY0" fmla="*/ 328551 h 328551"/>
                    <a:gd name="connsiteX1" fmla="*/ 14587 w 386511"/>
                    <a:gd name="connsiteY1" fmla="*/ 151770 h 328551"/>
                    <a:gd name="connsiteX2" fmla="*/ 100210 w 386511"/>
                    <a:gd name="connsiteY2" fmla="*/ 47169 h 328551"/>
                    <a:gd name="connsiteX3" fmla="*/ 342981 w 386511"/>
                    <a:gd name="connsiteY3" fmla="*/ 20173 h 328551"/>
                    <a:gd name="connsiteX4" fmla="*/ 212456 w 386511"/>
                    <a:gd name="connsiteY4" fmla="*/ 328551 h 328551"/>
                    <a:gd name="connsiteX0" fmla="*/ 216927 w 390982"/>
                    <a:gd name="connsiteY0" fmla="*/ 323943 h 323943"/>
                    <a:gd name="connsiteX1" fmla="*/ 19058 w 390982"/>
                    <a:gd name="connsiteY1" fmla="*/ 147162 h 323943"/>
                    <a:gd name="connsiteX2" fmla="*/ 104681 w 390982"/>
                    <a:gd name="connsiteY2" fmla="*/ 42561 h 323943"/>
                    <a:gd name="connsiteX3" fmla="*/ 347452 w 390982"/>
                    <a:gd name="connsiteY3" fmla="*/ 15565 h 323943"/>
                    <a:gd name="connsiteX4" fmla="*/ 216927 w 390982"/>
                    <a:gd name="connsiteY4" fmla="*/ 323943 h 323943"/>
                    <a:gd name="connsiteX0" fmla="*/ 216927 w 390982"/>
                    <a:gd name="connsiteY0" fmla="*/ 323943 h 323943"/>
                    <a:gd name="connsiteX1" fmla="*/ 19058 w 390982"/>
                    <a:gd name="connsiteY1" fmla="*/ 161449 h 323943"/>
                    <a:gd name="connsiteX2" fmla="*/ 104681 w 390982"/>
                    <a:gd name="connsiteY2" fmla="*/ 42561 h 323943"/>
                    <a:gd name="connsiteX3" fmla="*/ 347452 w 390982"/>
                    <a:gd name="connsiteY3" fmla="*/ 15565 h 323943"/>
                    <a:gd name="connsiteX4" fmla="*/ 216927 w 390982"/>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864" h="323943">
                      <a:moveTo>
                        <a:pt x="214809" y="323943"/>
                      </a:moveTo>
                      <a:cubicBezTo>
                        <a:pt x="85007" y="175372"/>
                        <a:pt x="50035" y="188521"/>
                        <a:pt x="16940" y="161449"/>
                      </a:cubicBezTo>
                      <a:cubicBezTo>
                        <a:pt x="-43885" y="111693"/>
                        <a:pt x="76677" y="-74891"/>
                        <a:pt x="102563" y="42561"/>
                      </a:cubicBezTo>
                      <a:cubicBezTo>
                        <a:pt x="142245" y="98908"/>
                        <a:pt x="156019" y="146651"/>
                        <a:pt x="345334" y="15565"/>
                      </a:cubicBezTo>
                      <a:cubicBezTo>
                        <a:pt x="465339" y="-68967"/>
                        <a:pt x="309117" y="213213"/>
                        <a:pt x="214809" y="323943"/>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14" name="Group 13"/>
              <p:cNvGrpSpPr/>
              <p:nvPr/>
            </p:nvGrpSpPr>
            <p:grpSpPr>
              <a:xfrm>
                <a:off x="10098881" y="2338251"/>
                <a:ext cx="564223" cy="191045"/>
                <a:chOff x="10098881" y="2338251"/>
                <a:chExt cx="564223" cy="191045"/>
              </a:xfrm>
            </p:grpSpPr>
            <p:grpSp>
              <p:nvGrpSpPr>
                <p:cNvPr id="15" name="Group 14"/>
                <p:cNvGrpSpPr/>
                <p:nvPr/>
              </p:nvGrpSpPr>
              <p:grpSpPr>
                <a:xfrm>
                  <a:off x="10098881" y="2340498"/>
                  <a:ext cx="564223" cy="188798"/>
                  <a:chOff x="10098881" y="2340498"/>
                  <a:chExt cx="564223" cy="188798"/>
                </a:xfrm>
              </p:grpSpPr>
              <p:sp>
                <p:nvSpPr>
                  <p:cNvPr id="17" name="Arc 16"/>
                  <p:cNvSpPr/>
                  <p:nvPr/>
                </p:nvSpPr>
                <p:spPr bwMode="auto">
                  <a:xfrm rot="11597803">
                    <a:off x="10098881" y="2340498"/>
                    <a:ext cx="564223" cy="45719"/>
                  </a:xfrm>
                  <a:prstGeom prst="arc">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8" name="Arc 17"/>
                  <p:cNvSpPr/>
                  <p:nvPr/>
                </p:nvSpPr>
                <p:spPr bwMode="auto">
                  <a:xfrm rot="10800000" flipV="1">
                    <a:off x="10143160" y="2388599"/>
                    <a:ext cx="519942" cy="140697"/>
                  </a:xfrm>
                  <a:prstGeom prst="arc">
                    <a:avLst>
                      <a:gd name="adj1" fmla="val 13988925"/>
                      <a:gd name="adj2" fmla="val 0"/>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9" name="Freeform 18"/>
                  <p:cNvSpPr/>
                  <p:nvPr/>
                </p:nvSpPr>
                <p:spPr bwMode="auto">
                  <a:xfrm>
                    <a:off x="10437019" y="2340769"/>
                    <a:ext cx="88436" cy="50006"/>
                  </a:xfrm>
                  <a:custGeom>
                    <a:avLst/>
                    <a:gdLst>
                      <a:gd name="connsiteX0" fmla="*/ 0 w 88436"/>
                      <a:gd name="connsiteY0" fmla="*/ 50006 h 50006"/>
                      <a:gd name="connsiteX1" fmla="*/ 64294 w 88436"/>
                      <a:gd name="connsiteY1" fmla="*/ 47625 h 50006"/>
                      <a:gd name="connsiteX2" fmla="*/ 71437 w 88436"/>
                      <a:gd name="connsiteY2" fmla="*/ 45244 h 50006"/>
                      <a:gd name="connsiteX3" fmla="*/ 80962 w 88436"/>
                      <a:gd name="connsiteY3" fmla="*/ 42862 h 50006"/>
                      <a:gd name="connsiteX4" fmla="*/ 85725 w 88436"/>
                      <a:gd name="connsiteY4" fmla="*/ 35719 h 50006"/>
                      <a:gd name="connsiteX5" fmla="*/ 85725 w 88436"/>
                      <a:gd name="connsiteY5" fmla="*/ 9525 h 50006"/>
                      <a:gd name="connsiteX6" fmla="*/ 80962 w 88436"/>
                      <a:gd name="connsiteY6" fmla="*/ 2381 h 50006"/>
                      <a:gd name="connsiteX7" fmla="*/ 73819 w 88436"/>
                      <a:gd name="connsiteY7" fmla="*/ 0 h 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436" h="50006">
                        <a:moveTo>
                          <a:pt x="0" y="50006"/>
                        </a:moveTo>
                        <a:cubicBezTo>
                          <a:pt x="21431" y="49212"/>
                          <a:pt x="42895" y="49051"/>
                          <a:pt x="64294" y="47625"/>
                        </a:cubicBezTo>
                        <a:cubicBezTo>
                          <a:pt x="66798" y="47458"/>
                          <a:pt x="69024" y="45934"/>
                          <a:pt x="71437" y="45244"/>
                        </a:cubicBezTo>
                        <a:cubicBezTo>
                          <a:pt x="74584" y="44345"/>
                          <a:pt x="77787" y="43656"/>
                          <a:pt x="80962" y="42862"/>
                        </a:cubicBezTo>
                        <a:cubicBezTo>
                          <a:pt x="82550" y="40481"/>
                          <a:pt x="84445" y="38279"/>
                          <a:pt x="85725" y="35719"/>
                        </a:cubicBezTo>
                        <a:cubicBezTo>
                          <a:pt x="90099" y="26971"/>
                          <a:pt x="88494" y="19677"/>
                          <a:pt x="85725" y="9525"/>
                        </a:cubicBezTo>
                        <a:cubicBezTo>
                          <a:pt x="84972" y="6764"/>
                          <a:pt x="83197" y="4169"/>
                          <a:pt x="80962" y="2381"/>
                        </a:cubicBezTo>
                        <a:cubicBezTo>
                          <a:pt x="79002" y="813"/>
                          <a:pt x="73819" y="0"/>
                          <a:pt x="73819" y="0"/>
                        </a:cubicBezTo>
                      </a:path>
                    </a:pathLst>
                  </a:cu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20" name="Freeform 19"/>
                  <p:cNvSpPr/>
                  <p:nvPr/>
                </p:nvSpPr>
                <p:spPr bwMode="auto">
                  <a:xfrm>
                    <a:off x="10470356" y="2371725"/>
                    <a:ext cx="76609" cy="57426"/>
                  </a:xfrm>
                  <a:custGeom>
                    <a:avLst/>
                    <a:gdLst>
                      <a:gd name="connsiteX0" fmla="*/ 4763 w 76609"/>
                      <a:gd name="connsiteY0" fmla="*/ 16669 h 57426"/>
                      <a:gd name="connsiteX1" fmla="*/ 16669 w 76609"/>
                      <a:gd name="connsiteY1" fmla="*/ 9525 h 57426"/>
                      <a:gd name="connsiteX2" fmla="*/ 28575 w 76609"/>
                      <a:gd name="connsiteY2" fmla="*/ 0 h 57426"/>
                      <a:gd name="connsiteX3" fmla="*/ 45244 w 76609"/>
                      <a:gd name="connsiteY3" fmla="*/ 4763 h 57426"/>
                      <a:gd name="connsiteX4" fmla="*/ 52388 w 76609"/>
                      <a:gd name="connsiteY4" fmla="*/ 9525 h 57426"/>
                      <a:gd name="connsiteX5" fmla="*/ 73819 w 76609"/>
                      <a:gd name="connsiteY5" fmla="*/ 14288 h 57426"/>
                      <a:gd name="connsiteX6" fmla="*/ 73819 w 76609"/>
                      <a:gd name="connsiteY6" fmla="*/ 38100 h 57426"/>
                      <a:gd name="connsiteX7" fmla="*/ 69057 w 76609"/>
                      <a:gd name="connsiteY7" fmla="*/ 52388 h 57426"/>
                      <a:gd name="connsiteX8" fmla="*/ 61913 w 76609"/>
                      <a:gd name="connsiteY8" fmla="*/ 57150 h 57426"/>
                      <a:gd name="connsiteX9" fmla="*/ 19050 w 76609"/>
                      <a:gd name="connsiteY9" fmla="*/ 50007 h 57426"/>
                      <a:gd name="connsiteX10" fmla="*/ 14288 w 76609"/>
                      <a:gd name="connsiteY10" fmla="*/ 42863 h 57426"/>
                      <a:gd name="connsiteX11" fmla="*/ 7144 w 76609"/>
                      <a:gd name="connsiteY11" fmla="*/ 16669 h 57426"/>
                      <a:gd name="connsiteX12" fmla="*/ 0 w 76609"/>
                      <a:gd name="connsiteY12" fmla="*/ 14288 h 57426"/>
                      <a:gd name="connsiteX13" fmla="*/ 4763 w 76609"/>
                      <a:gd name="connsiteY13" fmla="*/ 16669 h 5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9" h="57426">
                        <a:moveTo>
                          <a:pt x="4763" y="16669"/>
                        </a:moveTo>
                        <a:cubicBezTo>
                          <a:pt x="8732" y="14288"/>
                          <a:pt x="13155" y="12537"/>
                          <a:pt x="16669" y="9525"/>
                        </a:cubicBezTo>
                        <a:cubicBezTo>
                          <a:pt x="30378" y="-2225"/>
                          <a:pt x="12092" y="5497"/>
                          <a:pt x="28575" y="0"/>
                        </a:cubicBezTo>
                        <a:cubicBezTo>
                          <a:pt x="31622" y="762"/>
                          <a:pt x="41831" y="3057"/>
                          <a:pt x="45244" y="4763"/>
                        </a:cubicBezTo>
                        <a:cubicBezTo>
                          <a:pt x="47804" y="6043"/>
                          <a:pt x="49828" y="8245"/>
                          <a:pt x="52388" y="9525"/>
                        </a:cubicBezTo>
                        <a:cubicBezTo>
                          <a:pt x="58254" y="12458"/>
                          <a:pt x="68324" y="13372"/>
                          <a:pt x="73819" y="14288"/>
                        </a:cubicBezTo>
                        <a:cubicBezTo>
                          <a:pt x="77530" y="25422"/>
                          <a:pt x="77550" y="21932"/>
                          <a:pt x="73819" y="38100"/>
                        </a:cubicBezTo>
                        <a:cubicBezTo>
                          <a:pt x="72690" y="42992"/>
                          <a:pt x="73234" y="49604"/>
                          <a:pt x="69057" y="52388"/>
                        </a:cubicBezTo>
                        <a:lnTo>
                          <a:pt x="61913" y="57150"/>
                        </a:lnTo>
                        <a:cubicBezTo>
                          <a:pt x="48769" y="56274"/>
                          <a:pt x="30024" y="60981"/>
                          <a:pt x="19050" y="50007"/>
                        </a:cubicBezTo>
                        <a:cubicBezTo>
                          <a:pt x="17026" y="47983"/>
                          <a:pt x="15875" y="45244"/>
                          <a:pt x="14288" y="42863"/>
                        </a:cubicBezTo>
                        <a:cubicBezTo>
                          <a:pt x="13359" y="35428"/>
                          <a:pt x="14649" y="22673"/>
                          <a:pt x="7144" y="16669"/>
                        </a:cubicBezTo>
                        <a:cubicBezTo>
                          <a:pt x="5184" y="15101"/>
                          <a:pt x="2381" y="15082"/>
                          <a:pt x="0" y="14288"/>
                        </a:cubicBezTo>
                        <a:lnTo>
                          <a:pt x="4763" y="16669"/>
                        </a:lnTo>
                        <a:close/>
                      </a:path>
                    </a:pathLst>
                  </a:cu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6" name="Arc 15"/>
                <p:cNvSpPr/>
                <p:nvPr/>
              </p:nvSpPr>
              <p:spPr bwMode="auto">
                <a:xfrm rot="10800000">
                  <a:off x="10294669" y="2338251"/>
                  <a:ext cx="305522" cy="50211"/>
                </a:xfrm>
                <a:prstGeom prst="arc">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12" name="TextBox 11"/>
            <p:cNvSpPr txBox="1"/>
            <p:nvPr/>
          </p:nvSpPr>
          <p:spPr>
            <a:xfrm>
              <a:off x="9998174" y="2480398"/>
              <a:ext cx="780740" cy="762097"/>
            </a:xfrm>
            <a:prstGeom prst="rect">
              <a:avLst/>
            </a:prstGeom>
            <a:noFill/>
          </p:spPr>
          <p:txBody>
            <a:bodyPr wrap="none" rtlCol="0">
              <a:spAutoFit/>
            </a:bodyPr>
            <a:lstStyle/>
            <a:p>
              <a:r>
                <a:rPr lang="en-US" sz="1400" dirty="0">
                  <a:solidFill>
                    <a:schemeClr val="bg1"/>
                  </a:solidFill>
                  <a:latin typeface="HelveticaNeue LT 77 BdCn" panose="020B0706030502030204" pitchFamily="34" charset="0"/>
                </a:rPr>
                <a:t>$</a:t>
              </a:r>
            </a:p>
          </p:txBody>
        </p:sp>
      </p:grpSp>
      <p:grpSp>
        <p:nvGrpSpPr>
          <p:cNvPr id="36" name="Group 35"/>
          <p:cNvGrpSpPr/>
          <p:nvPr/>
        </p:nvGrpSpPr>
        <p:grpSpPr>
          <a:xfrm>
            <a:off x="5002188" y="3058840"/>
            <a:ext cx="968550" cy="298152"/>
            <a:chOff x="1264830" y="4786571"/>
            <a:chExt cx="2478771" cy="763047"/>
          </a:xfrm>
        </p:grpSpPr>
        <p:grpSp>
          <p:nvGrpSpPr>
            <p:cNvPr id="37" name="Group 36"/>
            <p:cNvGrpSpPr/>
            <p:nvPr/>
          </p:nvGrpSpPr>
          <p:grpSpPr>
            <a:xfrm>
              <a:off x="1264830" y="4786571"/>
              <a:ext cx="2478771" cy="763047"/>
              <a:chOff x="1334501" y="5312718"/>
              <a:chExt cx="2478771" cy="763047"/>
            </a:xfrm>
          </p:grpSpPr>
          <p:sp>
            <p:nvSpPr>
              <p:cNvPr id="44" name="Right Arrow 43"/>
              <p:cNvSpPr/>
              <p:nvPr/>
            </p:nvSpPr>
            <p:spPr bwMode="auto">
              <a:xfrm>
                <a:off x="3165272" y="5507898"/>
                <a:ext cx="648000" cy="360000"/>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5" name="Right Arrow 44"/>
              <p:cNvSpPr/>
              <p:nvPr/>
            </p:nvSpPr>
            <p:spPr bwMode="auto">
              <a:xfrm flipH="1">
                <a:off x="1334501" y="5507898"/>
                <a:ext cx="648000" cy="360040"/>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6" name="TextBox 45"/>
              <p:cNvSpPr txBox="1"/>
              <p:nvPr/>
            </p:nvSpPr>
            <p:spPr>
              <a:xfrm>
                <a:off x="2162872" y="5312718"/>
                <a:ext cx="878661" cy="763047"/>
              </a:xfrm>
              <a:prstGeom prst="rect">
                <a:avLst/>
              </a:prstGeom>
              <a:noFill/>
              <a:ln>
                <a:noFill/>
              </a:ln>
            </p:spPr>
            <p:txBody>
              <a:bodyPr wrap="none" rtlCol="0" anchor="ctr">
                <a:spAutoFit/>
              </a:bodyPr>
              <a:lstStyle/>
              <a:p>
                <a:pPr algn="ctr"/>
                <a:r>
                  <a:rPr lang="en-US" sz="1600" dirty="0">
                    <a:solidFill>
                      <a:srgbClr val="424B51"/>
                    </a:solidFill>
                    <a:latin typeface="HelveticaNeue LT 77 BdCn" panose="020B0706030502030204" pitchFamily="34" charset="0"/>
                  </a:rPr>
                  <a:t>XL</a:t>
                </a:r>
              </a:p>
            </p:txBody>
          </p:sp>
        </p:grpSp>
        <p:sp>
          <p:nvSpPr>
            <p:cNvPr id="38" name="Rectangle 37"/>
            <p:cNvSpPr/>
            <p:nvPr/>
          </p:nvSpPr>
          <p:spPr bwMode="auto">
            <a:xfrm>
              <a:off x="3028991" y="5070998"/>
              <a:ext cx="50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39" name="Rectangle 38"/>
            <p:cNvSpPr/>
            <p:nvPr/>
          </p:nvSpPr>
          <p:spPr bwMode="auto">
            <a:xfrm>
              <a:off x="1930318" y="5070998"/>
              <a:ext cx="50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0" name="Rectangle 39"/>
            <p:cNvSpPr/>
            <p:nvPr/>
          </p:nvSpPr>
          <p:spPr bwMode="auto">
            <a:xfrm>
              <a:off x="2973943" y="5070998"/>
              <a:ext cx="360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1" name="Rectangle 40"/>
            <p:cNvSpPr/>
            <p:nvPr/>
          </p:nvSpPr>
          <p:spPr bwMode="auto">
            <a:xfrm>
              <a:off x="1996167" y="5070998"/>
              <a:ext cx="360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2" name="Rectangle 41"/>
            <p:cNvSpPr/>
            <p:nvPr/>
          </p:nvSpPr>
          <p:spPr bwMode="auto">
            <a:xfrm>
              <a:off x="2943916" y="5070998"/>
              <a:ext cx="14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3" name="Rectangle 42"/>
            <p:cNvSpPr/>
            <p:nvPr/>
          </p:nvSpPr>
          <p:spPr bwMode="auto">
            <a:xfrm>
              <a:off x="2051381" y="5070998"/>
              <a:ext cx="14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51" name="Group 50"/>
          <p:cNvGrpSpPr/>
          <p:nvPr/>
        </p:nvGrpSpPr>
        <p:grpSpPr>
          <a:xfrm>
            <a:off x="5285886" y="3552647"/>
            <a:ext cx="411415" cy="389934"/>
            <a:chOff x="4916120" y="4336632"/>
            <a:chExt cx="1148497" cy="1088532"/>
          </a:xfrm>
        </p:grpSpPr>
        <p:grpSp>
          <p:nvGrpSpPr>
            <p:cNvPr id="52" name="Group 51"/>
            <p:cNvGrpSpPr/>
            <p:nvPr/>
          </p:nvGrpSpPr>
          <p:grpSpPr>
            <a:xfrm>
              <a:off x="4916120" y="4336632"/>
              <a:ext cx="1148497" cy="1088532"/>
              <a:chOff x="3693800" y="4336632"/>
              <a:chExt cx="1148497" cy="1088532"/>
            </a:xfrm>
          </p:grpSpPr>
          <p:grpSp>
            <p:nvGrpSpPr>
              <p:cNvPr id="54" name="Group 53"/>
              <p:cNvGrpSpPr/>
              <p:nvPr/>
            </p:nvGrpSpPr>
            <p:grpSpPr>
              <a:xfrm>
                <a:off x="3762177" y="4336632"/>
                <a:ext cx="1080120" cy="1088532"/>
                <a:chOff x="3790752" y="4337642"/>
                <a:chExt cx="1080120" cy="1088532"/>
              </a:xfrm>
            </p:grpSpPr>
            <p:grpSp>
              <p:nvGrpSpPr>
                <p:cNvPr id="62" name="Group 61"/>
                <p:cNvGrpSpPr/>
                <p:nvPr/>
              </p:nvGrpSpPr>
              <p:grpSpPr>
                <a:xfrm>
                  <a:off x="3790752" y="4337642"/>
                  <a:ext cx="1080120" cy="1088532"/>
                  <a:chOff x="3790752" y="4337642"/>
                  <a:chExt cx="1080120" cy="1088532"/>
                </a:xfrm>
              </p:grpSpPr>
              <p:grpSp>
                <p:nvGrpSpPr>
                  <p:cNvPr id="64" name="Group 63"/>
                  <p:cNvGrpSpPr/>
                  <p:nvPr/>
                </p:nvGrpSpPr>
                <p:grpSpPr>
                  <a:xfrm>
                    <a:off x="3790752" y="4337642"/>
                    <a:ext cx="1080120" cy="1088532"/>
                    <a:chOff x="3790752" y="4337642"/>
                    <a:chExt cx="1080120" cy="1088532"/>
                  </a:xfrm>
                  <a:solidFill>
                    <a:srgbClr val="424B51">
                      <a:alpha val="59000"/>
                    </a:srgbClr>
                  </a:solidFill>
                </p:grpSpPr>
                <p:sp>
                  <p:nvSpPr>
                    <p:cNvPr id="66" name="Trapezoid 65"/>
                    <p:cNvSpPr/>
                    <p:nvPr/>
                  </p:nvSpPr>
                  <p:spPr bwMode="auto">
                    <a:xfrm>
                      <a:off x="3790752" y="5276850"/>
                      <a:ext cx="1080120" cy="149324"/>
                    </a:xfrm>
                    <a:prstGeom prst="trapezoid">
                      <a:avLst>
                        <a:gd name="adj" fmla="val 42637"/>
                      </a:avLst>
                    </a:pr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7" name="Rectangle 23"/>
                    <p:cNvSpPr/>
                    <p:nvPr/>
                  </p:nvSpPr>
                  <p:spPr bwMode="auto">
                    <a:xfrm>
                      <a:off x="3943350" y="4601585"/>
                      <a:ext cx="200025" cy="685600"/>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706058">
                          <a:moveTo>
                            <a:pt x="0" y="33337"/>
                          </a:moveTo>
                          <a:lnTo>
                            <a:pt x="200025" y="0"/>
                          </a:lnTo>
                          <a:lnTo>
                            <a:pt x="200025" y="706058"/>
                          </a:lnTo>
                          <a:lnTo>
                            <a:pt x="0" y="706058"/>
                          </a:lnTo>
                          <a:lnTo>
                            <a:pt x="0" y="33337"/>
                          </a:lnTo>
                          <a:close/>
                        </a:path>
                      </a:pathLst>
                    </a:cu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8" name="Rectangle 23"/>
                    <p:cNvSpPr/>
                    <p:nvPr/>
                  </p:nvSpPr>
                  <p:spPr bwMode="auto">
                    <a:xfrm>
                      <a:off x="4240993" y="4556341"/>
                      <a:ext cx="200025" cy="720509"/>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706058">
                          <a:moveTo>
                            <a:pt x="0" y="33337"/>
                          </a:moveTo>
                          <a:lnTo>
                            <a:pt x="200025" y="0"/>
                          </a:lnTo>
                          <a:lnTo>
                            <a:pt x="200025" y="706058"/>
                          </a:lnTo>
                          <a:lnTo>
                            <a:pt x="0" y="706058"/>
                          </a:lnTo>
                          <a:lnTo>
                            <a:pt x="0" y="33337"/>
                          </a:lnTo>
                          <a:close/>
                        </a:path>
                      </a:pathLst>
                    </a:cu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9" name="Rectangle 23"/>
                    <p:cNvSpPr/>
                    <p:nvPr/>
                  </p:nvSpPr>
                  <p:spPr bwMode="auto">
                    <a:xfrm>
                      <a:off x="4524348" y="4751221"/>
                      <a:ext cx="209551" cy="535966"/>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 name="connsiteX0" fmla="*/ 0 w 204788"/>
                        <a:gd name="connsiteY0" fmla="*/ 121622 h 706058"/>
                        <a:gd name="connsiteX1" fmla="*/ 204788 w 204788"/>
                        <a:gd name="connsiteY1" fmla="*/ 0 h 706058"/>
                        <a:gd name="connsiteX2" fmla="*/ 204788 w 204788"/>
                        <a:gd name="connsiteY2" fmla="*/ 706058 h 706058"/>
                        <a:gd name="connsiteX3" fmla="*/ 4763 w 204788"/>
                        <a:gd name="connsiteY3" fmla="*/ 706058 h 706058"/>
                        <a:gd name="connsiteX4" fmla="*/ 0 w 204788"/>
                        <a:gd name="connsiteY4" fmla="*/ 121622 h 706058"/>
                        <a:gd name="connsiteX0" fmla="*/ 0 w 209551"/>
                        <a:gd name="connsiteY0" fmla="*/ 0 h 584436"/>
                        <a:gd name="connsiteX1" fmla="*/ 209551 w 209551"/>
                        <a:gd name="connsiteY1" fmla="*/ 304220 h 584436"/>
                        <a:gd name="connsiteX2" fmla="*/ 204788 w 209551"/>
                        <a:gd name="connsiteY2" fmla="*/ 584436 h 584436"/>
                        <a:gd name="connsiteX3" fmla="*/ 4763 w 209551"/>
                        <a:gd name="connsiteY3" fmla="*/ 584436 h 584436"/>
                        <a:gd name="connsiteX4" fmla="*/ 0 w 209551"/>
                        <a:gd name="connsiteY4" fmla="*/ 0 h 584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1" h="584436">
                          <a:moveTo>
                            <a:pt x="0" y="0"/>
                          </a:moveTo>
                          <a:lnTo>
                            <a:pt x="209551" y="304220"/>
                          </a:lnTo>
                          <a:cubicBezTo>
                            <a:pt x="207963" y="397625"/>
                            <a:pt x="206376" y="491031"/>
                            <a:pt x="204788" y="584436"/>
                          </a:cubicBezTo>
                          <a:lnTo>
                            <a:pt x="4763" y="584436"/>
                          </a:lnTo>
                          <a:cubicBezTo>
                            <a:pt x="3175" y="389624"/>
                            <a:pt x="1588" y="194812"/>
                            <a:pt x="0" y="0"/>
                          </a:cubicBezTo>
                          <a:close/>
                        </a:path>
                      </a:pathLst>
                    </a:cu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0" name="Rectangle 23"/>
                    <p:cNvSpPr/>
                    <p:nvPr/>
                  </p:nvSpPr>
                  <p:spPr bwMode="auto">
                    <a:xfrm rot="15733717">
                      <a:off x="4092216" y="4089802"/>
                      <a:ext cx="199051" cy="694732"/>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 name="connsiteX0" fmla="*/ 0 w 204788"/>
                        <a:gd name="connsiteY0" fmla="*/ 121622 h 706058"/>
                        <a:gd name="connsiteX1" fmla="*/ 204788 w 204788"/>
                        <a:gd name="connsiteY1" fmla="*/ 0 h 706058"/>
                        <a:gd name="connsiteX2" fmla="*/ 204788 w 204788"/>
                        <a:gd name="connsiteY2" fmla="*/ 706058 h 706058"/>
                        <a:gd name="connsiteX3" fmla="*/ 4763 w 204788"/>
                        <a:gd name="connsiteY3" fmla="*/ 706058 h 706058"/>
                        <a:gd name="connsiteX4" fmla="*/ 0 w 204788"/>
                        <a:gd name="connsiteY4" fmla="*/ 121622 h 706058"/>
                        <a:gd name="connsiteX0" fmla="*/ 0 w 209551"/>
                        <a:gd name="connsiteY0" fmla="*/ 0 h 584436"/>
                        <a:gd name="connsiteX1" fmla="*/ 209551 w 209551"/>
                        <a:gd name="connsiteY1" fmla="*/ 304220 h 584436"/>
                        <a:gd name="connsiteX2" fmla="*/ 204788 w 209551"/>
                        <a:gd name="connsiteY2" fmla="*/ 584436 h 584436"/>
                        <a:gd name="connsiteX3" fmla="*/ 4763 w 209551"/>
                        <a:gd name="connsiteY3" fmla="*/ 584436 h 584436"/>
                        <a:gd name="connsiteX4" fmla="*/ 0 w 209551"/>
                        <a:gd name="connsiteY4" fmla="*/ 0 h 584436"/>
                        <a:gd name="connsiteX0" fmla="*/ 4921 w 214472"/>
                        <a:gd name="connsiteY0" fmla="*/ 0 h 584436"/>
                        <a:gd name="connsiteX1" fmla="*/ 214472 w 214472"/>
                        <a:gd name="connsiteY1" fmla="*/ 304220 h 584436"/>
                        <a:gd name="connsiteX2" fmla="*/ 209709 w 214472"/>
                        <a:gd name="connsiteY2" fmla="*/ 584436 h 584436"/>
                        <a:gd name="connsiteX3" fmla="*/ 212 w 214472"/>
                        <a:gd name="connsiteY3" fmla="*/ 583347 h 584436"/>
                        <a:gd name="connsiteX4" fmla="*/ 4921 w 214472"/>
                        <a:gd name="connsiteY4" fmla="*/ 0 h 584436"/>
                        <a:gd name="connsiteX0" fmla="*/ 8875 w 214407"/>
                        <a:gd name="connsiteY0" fmla="*/ 0 h 724968"/>
                        <a:gd name="connsiteX1" fmla="*/ 214407 w 214407"/>
                        <a:gd name="connsiteY1" fmla="*/ 444752 h 724968"/>
                        <a:gd name="connsiteX2" fmla="*/ 209644 w 214407"/>
                        <a:gd name="connsiteY2" fmla="*/ 724968 h 724968"/>
                        <a:gd name="connsiteX3" fmla="*/ 147 w 214407"/>
                        <a:gd name="connsiteY3" fmla="*/ 723879 h 724968"/>
                        <a:gd name="connsiteX4" fmla="*/ 8875 w 214407"/>
                        <a:gd name="connsiteY4" fmla="*/ 0 h 724968"/>
                        <a:gd name="connsiteX0" fmla="*/ 8875 w 209676"/>
                        <a:gd name="connsiteY0" fmla="*/ 0 h 724968"/>
                        <a:gd name="connsiteX1" fmla="*/ 154921 w 209676"/>
                        <a:gd name="connsiteY1" fmla="*/ 20148 h 724968"/>
                        <a:gd name="connsiteX2" fmla="*/ 209644 w 209676"/>
                        <a:gd name="connsiteY2" fmla="*/ 724968 h 724968"/>
                        <a:gd name="connsiteX3" fmla="*/ 147 w 209676"/>
                        <a:gd name="connsiteY3" fmla="*/ 723879 h 724968"/>
                        <a:gd name="connsiteX4" fmla="*/ 8875 w 209676"/>
                        <a:gd name="connsiteY4" fmla="*/ 0 h 724968"/>
                        <a:gd name="connsiteX0" fmla="*/ 8875 w 209674"/>
                        <a:gd name="connsiteY0" fmla="*/ 0 h 724968"/>
                        <a:gd name="connsiteX1" fmla="*/ 151433 w 209674"/>
                        <a:gd name="connsiteY1" fmla="*/ 6692 h 724968"/>
                        <a:gd name="connsiteX2" fmla="*/ 209644 w 209674"/>
                        <a:gd name="connsiteY2" fmla="*/ 724968 h 724968"/>
                        <a:gd name="connsiteX3" fmla="*/ 147 w 209674"/>
                        <a:gd name="connsiteY3" fmla="*/ 723879 h 724968"/>
                        <a:gd name="connsiteX4" fmla="*/ 8875 w 209674"/>
                        <a:gd name="connsiteY4" fmla="*/ 0 h 724968"/>
                        <a:gd name="connsiteX0" fmla="*/ 8875 w 207926"/>
                        <a:gd name="connsiteY0" fmla="*/ 0 h 743044"/>
                        <a:gd name="connsiteX1" fmla="*/ 151433 w 207926"/>
                        <a:gd name="connsiteY1" fmla="*/ 6692 h 743044"/>
                        <a:gd name="connsiteX2" fmla="*/ 207895 w 207926"/>
                        <a:gd name="connsiteY2" fmla="*/ 743044 h 743044"/>
                        <a:gd name="connsiteX3" fmla="*/ 147 w 207926"/>
                        <a:gd name="connsiteY3" fmla="*/ 723879 h 743044"/>
                        <a:gd name="connsiteX4" fmla="*/ 8875 w 207926"/>
                        <a:gd name="connsiteY4" fmla="*/ 0 h 743044"/>
                        <a:gd name="connsiteX0" fmla="*/ 12704 w 211755"/>
                        <a:gd name="connsiteY0" fmla="*/ 0 h 754751"/>
                        <a:gd name="connsiteX1" fmla="*/ 155262 w 211755"/>
                        <a:gd name="connsiteY1" fmla="*/ 6692 h 754751"/>
                        <a:gd name="connsiteX2" fmla="*/ 211724 w 211755"/>
                        <a:gd name="connsiteY2" fmla="*/ 743044 h 754751"/>
                        <a:gd name="connsiteX3" fmla="*/ 112 w 211755"/>
                        <a:gd name="connsiteY3" fmla="*/ 754751 h 754751"/>
                        <a:gd name="connsiteX4" fmla="*/ 12704 w 211755"/>
                        <a:gd name="connsiteY4" fmla="*/ 0 h 754751"/>
                        <a:gd name="connsiteX0" fmla="*/ 0 w 199051"/>
                        <a:gd name="connsiteY0" fmla="*/ 0 h 757560"/>
                        <a:gd name="connsiteX1" fmla="*/ 142558 w 199051"/>
                        <a:gd name="connsiteY1" fmla="*/ 6692 h 757560"/>
                        <a:gd name="connsiteX2" fmla="*/ 199020 w 199051"/>
                        <a:gd name="connsiteY2" fmla="*/ 743044 h 757560"/>
                        <a:gd name="connsiteX3" fmla="*/ 6283 w 199051"/>
                        <a:gd name="connsiteY3" fmla="*/ 757560 h 757560"/>
                        <a:gd name="connsiteX4" fmla="*/ 0 w 199051"/>
                        <a:gd name="connsiteY4" fmla="*/ 0 h 757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1" h="757560">
                          <a:moveTo>
                            <a:pt x="0" y="0"/>
                          </a:moveTo>
                          <a:lnTo>
                            <a:pt x="142558" y="6692"/>
                          </a:lnTo>
                          <a:cubicBezTo>
                            <a:pt x="140970" y="100097"/>
                            <a:pt x="200608" y="649639"/>
                            <a:pt x="199020" y="743044"/>
                          </a:cubicBezTo>
                          <a:lnTo>
                            <a:pt x="6283" y="757560"/>
                          </a:lnTo>
                          <a:cubicBezTo>
                            <a:pt x="4695" y="562748"/>
                            <a:pt x="1588" y="194812"/>
                            <a:pt x="0" y="0"/>
                          </a:cubicBezTo>
                          <a:close/>
                        </a:path>
                      </a:pathLst>
                    </a:custGeom>
                    <a:solidFill>
                      <a:srgbClr val="424B51"/>
                    </a:solidFill>
                    <a:ln w="12700" cap="rnd">
                      <a:solidFill>
                        <a:srgbClr val="424B5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65" name="Regular Pentagon 2048"/>
                  <p:cNvSpPr/>
                  <p:nvPr/>
                </p:nvSpPr>
                <p:spPr bwMode="auto">
                  <a:xfrm rot="20679614" flipV="1">
                    <a:off x="4081241" y="4341707"/>
                    <a:ext cx="159452" cy="77541"/>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63" name="Regular Pentagon 2048"/>
                <p:cNvSpPr/>
                <p:nvPr/>
              </p:nvSpPr>
              <p:spPr bwMode="auto">
                <a:xfrm rot="20735848">
                  <a:off x="3864689" y="4377916"/>
                  <a:ext cx="230950" cy="46432"/>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206423"/>
                    <a:gd name="connsiteY0" fmla="*/ 17463 h 77541"/>
                    <a:gd name="connsiteX1" fmla="*/ 89706 w 206423"/>
                    <a:gd name="connsiteY1" fmla="*/ 0 h 77541"/>
                    <a:gd name="connsiteX2" fmla="*/ 149094 w 206423"/>
                    <a:gd name="connsiteY2" fmla="*/ 17463 h 77541"/>
                    <a:gd name="connsiteX3" fmla="*/ 206423 w 206423"/>
                    <a:gd name="connsiteY3" fmla="*/ 46432 h 77541"/>
                    <a:gd name="connsiteX4" fmla="*/ 0 w 206423"/>
                    <a:gd name="connsiteY4" fmla="*/ 77541 h 77541"/>
                    <a:gd name="connsiteX5" fmla="*/ 30318 w 206423"/>
                    <a:gd name="connsiteY5" fmla="*/ 17463 h 77541"/>
                    <a:gd name="connsiteX0" fmla="*/ 54845 w 230950"/>
                    <a:gd name="connsiteY0" fmla="*/ 17463 h 46432"/>
                    <a:gd name="connsiteX1" fmla="*/ 114233 w 230950"/>
                    <a:gd name="connsiteY1" fmla="*/ 0 h 46432"/>
                    <a:gd name="connsiteX2" fmla="*/ 173621 w 230950"/>
                    <a:gd name="connsiteY2" fmla="*/ 17463 h 46432"/>
                    <a:gd name="connsiteX3" fmla="*/ 230950 w 230950"/>
                    <a:gd name="connsiteY3" fmla="*/ 46432 h 46432"/>
                    <a:gd name="connsiteX4" fmla="*/ 0 w 230950"/>
                    <a:gd name="connsiteY4" fmla="*/ 29448 h 46432"/>
                    <a:gd name="connsiteX5" fmla="*/ 54845 w 230950"/>
                    <a:gd name="connsiteY5" fmla="*/ 17463 h 4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950" h="46432">
                      <a:moveTo>
                        <a:pt x="54845" y="17463"/>
                      </a:moveTo>
                      <a:lnTo>
                        <a:pt x="114233" y="0"/>
                      </a:lnTo>
                      <a:lnTo>
                        <a:pt x="173621" y="17463"/>
                      </a:lnTo>
                      <a:lnTo>
                        <a:pt x="230950" y="46432"/>
                      </a:lnTo>
                      <a:lnTo>
                        <a:pt x="0" y="29448"/>
                      </a:lnTo>
                      <a:lnTo>
                        <a:pt x="54845" y="1746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5" name="Regular Pentagon 2048"/>
              <p:cNvSpPr/>
              <p:nvPr/>
            </p:nvSpPr>
            <p:spPr bwMode="auto">
              <a:xfrm rot="4770247" flipV="1">
                <a:off x="4040963" y="4758688"/>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6" name="Regular Pentagon 2048"/>
              <p:cNvSpPr/>
              <p:nvPr/>
            </p:nvSpPr>
            <p:spPr bwMode="auto">
              <a:xfrm rot="4770247" flipV="1">
                <a:off x="4583413" y="4886373"/>
                <a:ext cx="146986" cy="92015"/>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7" name="Regular Pentagon 2048"/>
              <p:cNvSpPr/>
              <p:nvPr/>
            </p:nvSpPr>
            <p:spPr bwMode="auto">
              <a:xfrm rot="8658403" flipV="1">
                <a:off x="4541765" y="4787618"/>
                <a:ext cx="157499"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7" h="77541">
                    <a:moveTo>
                      <a:pt x="30318" y="17463"/>
                    </a:moveTo>
                    <a:lnTo>
                      <a:pt x="89706" y="0"/>
                    </a:lnTo>
                    <a:lnTo>
                      <a:pt x="149094" y="17463"/>
                    </a:lnTo>
                    <a:lnTo>
                      <a:pt x="170857" y="74330"/>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8" name="Regular Pentagon 2048"/>
              <p:cNvSpPr/>
              <p:nvPr/>
            </p:nvSpPr>
            <p:spPr bwMode="auto">
              <a:xfrm rot="8658403" flipV="1">
                <a:off x="4278388" y="4671584"/>
                <a:ext cx="271335" cy="91992"/>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 name="connsiteX0" fmla="*/ 30318 w 294348"/>
                  <a:gd name="connsiteY0" fmla="*/ 17463 h 100119"/>
                  <a:gd name="connsiteX1" fmla="*/ 89706 w 294348"/>
                  <a:gd name="connsiteY1" fmla="*/ 0 h 100119"/>
                  <a:gd name="connsiteX2" fmla="*/ 149094 w 294348"/>
                  <a:gd name="connsiteY2" fmla="*/ 17463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463 h 100119"/>
                  <a:gd name="connsiteX1" fmla="*/ 89706 w 294348"/>
                  <a:gd name="connsiteY1" fmla="*/ 0 h 100119"/>
                  <a:gd name="connsiteX2" fmla="*/ 228466 w 294348"/>
                  <a:gd name="connsiteY2" fmla="*/ 52681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138 h 99794"/>
                  <a:gd name="connsiteX1" fmla="*/ 80398 w 294348"/>
                  <a:gd name="connsiteY1" fmla="*/ 0 h 99794"/>
                  <a:gd name="connsiteX2" fmla="*/ 228466 w 294348"/>
                  <a:gd name="connsiteY2" fmla="*/ 52356 h 99794"/>
                  <a:gd name="connsiteX3" fmla="*/ 294348 w 294348"/>
                  <a:gd name="connsiteY3" fmla="*/ 99794 h 99794"/>
                  <a:gd name="connsiteX4" fmla="*/ 0 w 294348"/>
                  <a:gd name="connsiteY4" fmla="*/ 77216 h 99794"/>
                  <a:gd name="connsiteX5" fmla="*/ 30318 w 294348"/>
                  <a:gd name="connsiteY5" fmla="*/ 17138 h 9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48" h="99794">
                    <a:moveTo>
                      <a:pt x="30318" y="17138"/>
                    </a:moveTo>
                    <a:lnTo>
                      <a:pt x="80398" y="0"/>
                    </a:lnTo>
                    <a:lnTo>
                      <a:pt x="228466" y="52356"/>
                    </a:lnTo>
                    <a:lnTo>
                      <a:pt x="294348" y="99794"/>
                    </a:lnTo>
                    <a:lnTo>
                      <a:pt x="0" y="77216"/>
                    </a:lnTo>
                    <a:lnTo>
                      <a:pt x="30318" y="17138"/>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9" name="Regular Pentagon 2048"/>
              <p:cNvSpPr/>
              <p:nvPr/>
            </p:nvSpPr>
            <p:spPr bwMode="auto">
              <a:xfrm rot="8658403" flipV="1">
                <a:off x="3693800" y="5084864"/>
                <a:ext cx="271335" cy="147363"/>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 name="connsiteX0" fmla="*/ 30318 w 294348"/>
                  <a:gd name="connsiteY0" fmla="*/ 17463 h 100119"/>
                  <a:gd name="connsiteX1" fmla="*/ 89706 w 294348"/>
                  <a:gd name="connsiteY1" fmla="*/ 0 h 100119"/>
                  <a:gd name="connsiteX2" fmla="*/ 149094 w 294348"/>
                  <a:gd name="connsiteY2" fmla="*/ 17463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463 h 100119"/>
                  <a:gd name="connsiteX1" fmla="*/ 89706 w 294348"/>
                  <a:gd name="connsiteY1" fmla="*/ 0 h 100119"/>
                  <a:gd name="connsiteX2" fmla="*/ 228466 w 294348"/>
                  <a:gd name="connsiteY2" fmla="*/ 52681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138 h 99794"/>
                  <a:gd name="connsiteX1" fmla="*/ 80398 w 294348"/>
                  <a:gd name="connsiteY1" fmla="*/ 0 h 99794"/>
                  <a:gd name="connsiteX2" fmla="*/ 228466 w 294348"/>
                  <a:gd name="connsiteY2" fmla="*/ 52356 h 99794"/>
                  <a:gd name="connsiteX3" fmla="*/ 294348 w 294348"/>
                  <a:gd name="connsiteY3" fmla="*/ 99794 h 99794"/>
                  <a:gd name="connsiteX4" fmla="*/ 0 w 294348"/>
                  <a:gd name="connsiteY4" fmla="*/ 77216 h 99794"/>
                  <a:gd name="connsiteX5" fmla="*/ 30318 w 294348"/>
                  <a:gd name="connsiteY5" fmla="*/ 17138 h 9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48" h="99794">
                    <a:moveTo>
                      <a:pt x="30318" y="17138"/>
                    </a:moveTo>
                    <a:lnTo>
                      <a:pt x="80398" y="0"/>
                    </a:lnTo>
                    <a:lnTo>
                      <a:pt x="228466" y="52356"/>
                    </a:lnTo>
                    <a:lnTo>
                      <a:pt x="294348" y="99794"/>
                    </a:lnTo>
                    <a:lnTo>
                      <a:pt x="0" y="77216"/>
                    </a:lnTo>
                    <a:lnTo>
                      <a:pt x="30318" y="17138"/>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0" name="Regular Pentagon 2048"/>
              <p:cNvSpPr/>
              <p:nvPr/>
            </p:nvSpPr>
            <p:spPr bwMode="auto">
              <a:xfrm rot="4770247" flipV="1">
                <a:off x="4719931" y="5207146"/>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1" name="Regular Pentagon 2048"/>
              <p:cNvSpPr/>
              <p:nvPr/>
            </p:nvSpPr>
            <p:spPr bwMode="auto">
              <a:xfrm rot="4770247" flipV="1">
                <a:off x="4104125" y="5190360"/>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53" name="Regular Pentagon 2048"/>
            <p:cNvSpPr/>
            <p:nvPr/>
          </p:nvSpPr>
          <p:spPr bwMode="auto">
            <a:xfrm rot="4770247" flipV="1">
              <a:off x="5656495" y="4447481"/>
              <a:ext cx="146986" cy="92015"/>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6" name="Group 5"/>
          <p:cNvGrpSpPr/>
          <p:nvPr/>
        </p:nvGrpSpPr>
        <p:grpSpPr>
          <a:xfrm>
            <a:off x="5297680" y="5080677"/>
            <a:ext cx="380173" cy="567871"/>
            <a:chOff x="5297680" y="4727820"/>
            <a:chExt cx="380173" cy="567871"/>
          </a:xfrm>
        </p:grpSpPr>
        <p:pic>
          <p:nvPicPr>
            <p:cNvPr id="103" name="Picture 3"/>
            <p:cNvPicPr>
              <a:picLocks noChangeAspect="1" noChangeArrowheads="1"/>
            </p:cNvPicPr>
            <p:nvPr/>
          </p:nvPicPr>
          <p:blipFill>
            <a:blip r:embed="rId3"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315783" y="4727820"/>
              <a:ext cx="351584" cy="290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 name="Picture 11"/>
            <p:cNvPicPr>
              <a:picLocks noChangeAspect="1" noChangeArrowheads="1"/>
            </p:cNvPicPr>
            <p:nvPr/>
          </p:nvPicPr>
          <p:blipFill>
            <a:blip r:embed="rId4"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297680" y="4915518"/>
              <a:ext cx="380173" cy="380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 name="Group 6"/>
          <p:cNvGrpSpPr/>
          <p:nvPr/>
        </p:nvGrpSpPr>
        <p:grpSpPr>
          <a:xfrm>
            <a:off x="5245861" y="4045582"/>
            <a:ext cx="492260" cy="492260"/>
            <a:chOff x="5245861" y="4055107"/>
            <a:chExt cx="492260" cy="492260"/>
          </a:xfrm>
        </p:grpSpPr>
        <p:grpSp>
          <p:nvGrpSpPr>
            <p:cNvPr id="81" name="Gruppieren 14"/>
            <p:cNvGrpSpPr/>
            <p:nvPr/>
          </p:nvGrpSpPr>
          <p:grpSpPr>
            <a:xfrm>
              <a:off x="5245861" y="4055107"/>
              <a:ext cx="492260" cy="492260"/>
              <a:chOff x="1775515" y="2366593"/>
              <a:chExt cx="757045" cy="757045"/>
            </a:xfrm>
          </p:grpSpPr>
          <p:pic>
            <p:nvPicPr>
              <p:cNvPr id="82" name="Picture 8"/>
              <p:cNvPicPr>
                <a:picLocks noChangeAspect="1" noChangeArrowheads="1"/>
              </p:cNvPicPr>
              <p:nvPr/>
            </p:nvPicPr>
            <p:blipFill>
              <a:blip r:embed="rId5"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1775515" y="2366593"/>
                <a:ext cx="757045" cy="75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3" name="Gerade Verbindung mit Pfeil 11"/>
              <p:cNvCxnSpPr/>
              <p:nvPr/>
            </p:nvCxnSpPr>
            <p:spPr>
              <a:xfrm>
                <a:off x="1879690" y="2893671"/>
                <a:ext cx="180000"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cxnSp>
            <p:nvCxnSpPr>
              <p:cNvPr id="84" name="Gerade Verbindung mit Pfeil 21"/>
              <p:cNvCxnSpPr/>
              <p:nvPr/>
            </p:nvCxnSpPr>
            <p:spPr>
              <a:xfrm>
                <a:off x="1893190" y="3022921"/>
                <a:ext cx="180000"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grpSp>
        <p:cxnSp>
          <p:nvCxnSpPr>
            <p:cNvPr id="80" name="Gerade Verbindung mit Pfeil 21"/>
            <p:cNvCxnSpPr/>
            <p:nvPr/>
          </p:nvCxnSpPr>
          <p:spPr>
            <a:xfrm flipH="1">
              <a:off x="5544604" y="4481877"/>
              <a:ext cx="117043"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cxnSp>
          <p:nvCxnSpPr>
            <p:cNvPr id="87" name="Gerade Verbindung mit Pfeil 21"/>
            <p:cNvCxnSpPr/>
            <p:nvPr/>
          </p:nvCxnSpPr>
          <p:spPr>
            <a:xfrm flipH="1">
              <a:off x="5545366" y="4397834"/>
              <a:ext cx="117043"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grpSp>
      <p:grpSp>
        <p:nvGrpSpPr>
          <p:cNvPr id="26" name="Group 25"/>
          <p:cNvGrpSpPr/>
          <p:nvPr/>
        </p:nvGrpSpPr>
        <p:grpSpPr>
          <a:xfrm>
            <a:off x="5251889" y="4597003"/>
            <a:ext cx="473434" cy="473434"/>
            <a:chOff x="5251889" y="4630911"/>
            <a:chExt cx="473434" cy="473434"/>
          </a:xfrm>
        </p:grpSpPr>
        <p:grpSp>
          <p:nvGrpSpPr>
            <p:cNvPr id="90" name="Group 89"/>
            <p:cNvGrpSpPr/>
            <p:nvPr/>
          </p:nvGrpSpPr>
          <p:grpSpPr>
            <a:xfrm>
              <a:off x="5251889" y="4630911"/>
              <a:ext cx="473434" cy="473434"/>
              <a:chOff x="3428768" y="1997953"/>
              <a:chExt cx="1269513" cy="1269513"/>
            </a:xfrm>
          </p:grpSpPr>
          <p:grpSp>
            <p:nvGrpSpPr>
              <p:cNvPr id="93" name="Group 92"/>
              <p:cNvGrpSpPr/>
              <p:nvPr/>
            </p:nvGrpSpPr>
            <p:grpSpPr>
              <a:xfrm>
                <a:off x="3428768" y="1997953"/>
                <a:ext cx="1269513" cy="1269513"/>
                <a:chOff x="3428768" y="1997953"/>
                <a:chExt cx="1269513" cy="1269513"/>
              </a:xfrm>
            </p:grpSpPr>
            <p:sp>
              <p:nvSpPr>
                <p:cNvPr id="96" name="Oval 95"/>
                <p:cNvSpPr/>
                <p:nvPr/>
              </p:nvSpPr>
              <p:spPr bwMode="auto">
                <a:xfrm>
                  <a:off x="3428768" y="1997953"/>
                  <a:ext cx="1269513" cy="1269513"/>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97" name="Group 96"/>
                <p:cNvGrpSpPr/>
                <p:nvPr/>
              </p:nvGrpSpPr>
              <p:grpSpPr>
                <a:xfrm>
                  <a:off x="3883707" y="2088653"/>
                  <a:ext cx="365424" cy="554537"/>
                  <a:chOff x="3883707" y="2088653"/>
                  <a:chExt cx="365424" cy="554537"/>
                </a:xfrm>
              </p:grpSpPr>
              <p:sp>
                <p:nvSpPr>
                  <p:cNvPr id="98" name="Down Arrow 97"/>
                  <p:cNvSpPr/>
                  <p:nvPr/>
                </p:nvSpPr>
                <p:spPr bwMode="auto">
                  <a:xfrm flipV="1">
                    <a:off x="3883707" y="2088653"/>
                    <a:ext cx="365424" cy="460325"/>
                  </a:xfrm>
                  <a:prstGeom prst="downArrow">
                    <a:avLst>
                      <a:gd name="adj1" fmla="val 51323"/>
                      <a:gd name="adj2" fmla="val 65893"/>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9" name="Isosceles Triangle 98"/>
                  <p:cNvSpPr/>
                  <p:nvPr/>
                </p:nvSpPr>
                <p:spPr bwMode="auto">
                  <a:xfrm flipV="1">
                    <a:off x="3971845" y="2548977"/>
                    <a:ext cx="188200" cy="94213"/>
                  </a:xfrm>
                  <a:prstGeom prst="triangl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94" name="Right Arrow 47"/>
              <p:cNvSpPr/>
              <p:nvPr/>
            </p:nvSpPr>
            <p:spPr bwMode="auto">
              <a:xfrm rot="20248742">
                <a:off x="3843150" y="2488846"/>
                <a:ext cx="811962" cy="618492"/>
              </a:xfrm>
              <a:custGeom>
                <a:avLst/>
                <a:gdLst>
                  <a:gd name="connsiteX0" fmla="*/ 0 w 856703"/>
                  <a:gd name="connsiteY0" fmla="*/ 96878 h 387512"/>
                  <a:gd name="connsiteX1" fmla="*/ 633023 w 856703"/>
                  <a:gd name="connsiteY1" fmla="*/ 96878 h 387512"/>
                  <a:gd name="connsiteX2" fmla="*/ 633023 w 856703"/>
                  <a:gd name="connsiteY2" fmla="*/ 0 h 387512"/>
                  <a:gd name="connsiteX3" fmla="*/ 856703 w 856703"/>
                  <a:gd name="connsiteY3" fmla="*/ 193756 h 387512"/>
                  <a:gd name="connsiteX4" fmla="*/ 633023 w 856703"/>
                  <a:gd name="connsiteY4" fmla="*/ 387512 h 387512"/>
                  <a:gd name="connsiteX5" fmla="*/ 633023 w 856703"/>
                  <a:gd name="connsiteY5" fmla="*/ 290634 h 387512"/>
                  <a:gd name="connsiteX6" fmla="*/ 0 w 856703"/>
                  <a:gd name="connsiteY6" fmla="*/ 290634 h 387512"/>
                  <a:gd name="connsiteX7" fmla="*/ 0 w 856703"/>
                  <a:gd name="connsiteY7" fmla="*/ 96878 h 387512"/>
                  <a:gd name="connsiteX0" fmla="*/ 47477 w 856703"/>
                  <a:gd name="connsiteY0" fmla="*/ 541907 h 541907"/>
                  <a:gd name="connsiteX1" fmla="*/ 633023 w 856703"/>
                  <a:gd name="connsiteY1" fmla="*/ 96878 h 541907"/>
                  <a:gd name="connsiteX2" fmla="*/ 633023 w 856703"/>
                  <a:gd name="connsiteY2" fmla="*/ 0 h 541907"/>
                  <a:gd name="connsiteX3" fmla="*/ 856703 w 856703"/>
                  <a:gd name="connsiteY3" fmla="*/ 193756 h 541907"/>
                  <a:gd name="connsiteX4" fmla="*/ 633023 w 856703"/>
                  <a:gd name="connsiteY4" fmla="*/ 387512 h 541907"/>
                  <a:gd name="connsiteX5" fmla="*/ 633023 w 856703"/>
                  <a:gd name="connsiteY5" fmla="*/ 290634 h 541907"/>
                  <a:gd name="connsiteX6" fmla="*/ 0 w 856703"/>
                  <a:gd name="connsiteY6" fmla="*/ 290634 h 541907"/>
                  <a:gd name="connsiteX7" fmla="*/ 47477 w 856703"/>
                  <a:gd name="connsiteY7" fmla="*/ 541907 h 541907"/>
                  <a:gd name="connsiteX0" fmla="*/ 0 w 809226"/>
                  <a:gd name="connsiteY0" fmla="*/ 541907 h 618492"/>
                  <a:gd name="connsiteX1" fmla="*/ 585546 w 809226"/>
                  <a:gd name="connsiteY1" fmla="*/ 96878 h 618492"/>
                  <a:gd name="connsiteX2" fmla="*/ 585546 w 809226"/>
                  <a:gd name="connsiteY2" fmla="*/ 0 h 618492"/>
                  <a:gd name="connsiteX3" fmla="*/ 809226 w 809226"/>
                  <a:gd name="connsiteY3" fmla="*/ 193756 h 618492"/>
                  <a:gd name="connsiteX4" fmla="*/ 585546 w 809226"/>
                  <a:gd name="connsiteY4" fmla="*/ 387512 h 618492"/>
                  <a:gd name="connsiteX5" fmla="*/ 585546 w 809226"/>
                  <a:gd name="connsiteY5" fmla="*/ 290634 h 618492"/>
                  <a:gd name="connsiteX6" fmla="*/ 177476 w 809226"/>
                  <a:gd name="connsiteY6" fmla="*/ 618492 h 618492"/>
                  <a:gd name="connsiteX7" fmla="*/ 0 w 809226"/>
                  <a:gd name="connsiteY7" fmla="*/ 541907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962" h="618492">
                    <a:moveTo>
                      <a:pt x="0" y="548506"/>
                    </a:moveTo>
                    <a:cubicBezTo>
                      <a:pt x="257902" y="18871"/>
                      <a:pt x="556090" y="119466"/>
                      <a:pt x="588282" y="96878"/>
                    </a:cubicBezTo>
                    <a:lnTo>
                      <a:pt x="588282" y="0"/>
                    </a:lnTo>
                    <a:lnTo>
                      <a:pt x="811962" y="193756"/>
                    </a:lnTo>
                    <a:lnTo>
                      <a:pt x="588282" y="387512"/>
                    </a:lnTo>
                    <a:lnTo>
                      <a:pt x="588282" y="290634"/>
                    </a:lnTo>
                    <a:cubicBezTo>
                      <a:pt x="650498" y="319713"/>
                      <a:pt x="438184" y="165361"/>
                      <a:pt x="180212" y="618492"/>
                    </a:cubicBezTo>
                    <a:lnTo>
                      <a:pt x="0" y="548506"/>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5" name="Right Arrow 47"/>
              <p:cNvSpPr/>
              <p:nvPr/>
            </p:nvSpPr>
            <p:spPr bwMode="auto">
              <a:xfrm rot="1351258" flipH="1">
                <a:off x="3520458" y="2438153"/>
                <a:ext cx="508728" cy="425031"/>
              </a:xfrm>
              <a:custGeom>
                <a:avLst/>
                <a:gdLst>
                  <a:gd name="connsiteX0" fmla="*/ 0 w 856703"/>
                  <a:gd name="connsiteY0" fmla="*/ 96878 h 387512"/>
                  <a:gd name="connsiteX1" fmla="*/ 633023 w 856703"/>
                  <a:gd name="connsiteY1" fmla="*/ 96878 h 387512"/>
                  <a:gd name="connsiteX2" fmla="*/ 633023 w 856703"/>
                  <a:gd name="connsiteY2" fmla="*/ 0 h 387512"/>
                  <a:gd name="connsiteX3" fmla="*/ 856703 w 856703"/>
                  <a:gd name="connsiteY3" fmla="*/ 193756 h 387512"/>
                  <a:gd name="connsiteX4" fmla="*/ 633023 w 856703"/>
                  <a:gd name="connsiteY4" fmla="*/ 387512 h 387512"/>
                  <a:gd name="connsiteX5" fmla="*/ 633023 w 856703"/>
                  <a:gd name="connsiteY5" fmla="*/ 290634 h 387512"/>
                  <a:gd name="connsiteX6" fmla="*/ 0 w 856703"/>
                  <a:gd name="connsiteY6" fmla="*/ 290634 h 387512"/>
                  <a:gd name="connsiteX7" fmla="*/ 0 w 856703"/>
                  <a:gd name="connsiteY7" fmla="*/ 96878 h 387512"/>
                  <a:gd name="connsiteX0" fmla="*/ 47477 w 856703"/>
                  <a:gd name="connsiteY0" fmla="*/ 541907 h 541907"/>
                  <a:gd name="connsiteX1" fmla="*/ 633023 w 856703"/>
                  <a:gd name="connsiteY1" fmla="*/ 96878 h 541907"/>
                  <a:gd name="connsiteX2" fmla="*/ 633023 w 856703"/>
                  <a:gd name="connsiteY2" fmla="*/ 0 h 541907"/>
                  <a:gd name="connsiteX3" fmla="*/ 856703 w 856703"/>
                  <a:gd name="connsiteY3" fmla="*/ 193756 h 541907"/>
                  <a:gd name="connsiteX4" fmla="*/ 633023 w 856703"/>
                  <a:gd name="connsiteY4" fmla="*/ 387512 h 541907"/>
                  <a:gd name="connsiteX5" fmla="*/ 633023 w 856703"/>
                  <a:gd name="connsiteY5" fmla="*/ 290634 h 541907"/>
                  <a:gd name="connsiteX6" fmla="*/ 0 w 856703"/>
                  <a:gd name="connsiteY6" fmla="*/ 290634 h 541907"/>
                  <a:gd name="connsiteX7" fmla="*/ 47477 w 856703"/>
                  <a:gd name="connsiteY7" fmla="*/ 541907 h 541907"/>
                  <a:gd name="connsiteX0" fmla="*/ 0 w 809226"/>
                  <a:gd name="connsiteY0" fmla="*/ 541907 h 618492"/>
                  <a:gd name="connsiteX1" fmla="*/ 585546 w 809226"/>
                  <a:gd name="connsiteY1" fmla="*/ 96878 h 618492"/>
                  <a:gd name="connsiteX2" fmla="*/ 585546 w 809226"/>
                  <a:gd name="connsiteY2" fmla="*/ 0 h 618492"/>
                  <a:gd name="connsiteX3" fmla="*/ 809226 w 809226"/>
                  <a:gd name="connsiteY3" fmla="*/ 193756 h 618492"/>
                  <a:gd name="connsiteX4" fmla="*/ 585546 w 809226"/>
                  <a:gd name="connsiteY4" fmla="*/ 387512 h 618492"/>
                  <a:gd name="connsiteX5" fmla="*/ 585546 w 809226"/>
                  <a:gd name="connsiteY5" fmla="*/ 290634 h 618492"/>
                  <a:gd name="connsiteX6" fmla="*/ 177476 w 809226"/>
                  <a:gd name="connsiteY6" fmla="*/ 618492 h 618492"/>
                  <a:gd name="connsiteX7" fmla="*/ 0 w 809226"/>
                  <a:gd name="connsiteY7" fmla="*/ 541907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123022 w 631750"/>
                  <a:gd name="connsiteY0" fmla="*/ 250740 h 697671"/>
                  <a:gd name="connsiteX1" fmla="*/ 408070 w 631750"/>
                  <a:gd name="connsiteY1" fmla="*/ 176057 h 697671"/>
                  <a:gd name="connsiteX2" fmla="*/ 408070 w 631750"/>
                  <a:gd name="connsiteY2" fmla="*/ 79179 h 697671"/>
                  <a:gd name="connsiteX3" fmla="*/ 631750 w 631750"/>
                  <a:gd name="connsiteY3" fmla="*/ 272935 h 697671"/>
                  <a:gd name="connsiteX4" fmla="*/ 408070 w 631750"/>
                  <a:gd name="connsiteY4" fmla="*/ 466691 h 697671"/>
                  <a:gd name="connsiteX5" fmla="*/ 408070 w 631750"/>
                  <a:gd name="connsiteY5" fmla="*/ 369813 h 697671"/>
                  <a:gd name="connsiteX6" fmla="*/ 0 w 631750"/>
                  <a:gd name="connsiteY6" fmla="*/ 697671 h 697671"/>
                  <a:gd name="connsiteX7" fmla="*/ 123022 w 631750"/>
                  <a:gd name="connsiteY7" fmla="*/ 250740 h 697671"/>
                  <a:gd name="connsiteX0" fmla="*/ 0 w 508728"/>
                  <a:gd name="connsiteY0" fmla="*/ 250740 h 503834"/>
                  <a:gd name="connsiteX1" fmla="*/ 285048 w 508728"/>
                  <a:gd name="connsiteY1" fmla="*/ 176057 h 503834"/>
                  <a:gd name="connsiteX2" fmla="*/ 285048 w 508728"/>
                  <a:gd name="connsiteY2" fmla="*/ 79179 h 503834"/>
                  <a:gd name="connsiteX3" fmla="*/ 508728 w 508728"/>
                  <a:gd name="connsiteY3" fmla="*/ 272935 h 503834"/>
                  <a:gd name="connsiteX4" fmla="*/ 285048 w 508728"/>
                  <a:gd name="connsiteY4" fmla="*/ 466691 h 503834"/>
                  <a:gd name="connsiteX5" fmla="*/ 285048 w 508728"/>
                  <a:gd name="connsiteY5" fmla="*/ 369813 h 503834"/>
                  <a:gd name="connsiteX6" fmla="*/ 6331 w 508728"/>
                  <a:gd name="connsiteY6" fmla="*/ 503834 h 503834"/>
                  <a:gd name="connsiteX7" fmla="*/ 0 w 508728"/>
                  <a:gd name="connsiteY7" fmla="*/ 250740 h 503834"/>
                  <a:gd name="connsiteX0" fmla="*/ 0 w 508728"/>
                  <a:gd name="connsiteY0" fmla="*/ 250740 h 503834"/>
                  <a:gd name="connsiteX1" fmla="*/ 285048 w 508728"/>
                  <a:gd name="connsiteY1" fmla="*/ 176057 h 503834"/>
                  <a:gd name="connsiteX2" fmla="*/ 285048 w 508728"/>
                  <a:gd name="connsiteY2" fmla="*/ 79179 h 503834"/>
                  <a:gd name="connsiteX3" fmla="*/ 508728 w 508728"/>
                  <a:gd name="connsiteY3" fmla="*/ 272935 h 503834"/>
                  <a:gd name="connsiteX4" fmla="*/ 285048 w 508728"/>
                  <a:gd name="connsiteY4" fmla="*/ 466691 h 503834"/>
                  <a:gd name="connsiteX5" fmla="*/ 285048 w 508728"/>
                  <a:gd name="connsiteY5" fmla="*/ 369813 h 503834"/>
                  <a:gd name="connsiteX6" fmla="*/ 6331 w 508728"/>
                  <a:gd name="connsiteY6" fmla="*/ 503834 h 503834"/>
                  <a:gd name="connsiteX7" fmla="*/ 0 w 508728"/>
                  <a:gd name="connsiteY7" fmla="*/ 250740 h 503834"/>
                  <a:gd name="connsiteX0" fmla="*/ 0 w 508728"/>
                  <a:gd name="connsiteY0" fmla="*/ 171561 h 424655"/>
                  <a:gd name="connsiteX1" fmla="*/ 285048 w 508728"/>
                  <a:gd name="connsiteY1" fmla="*/ 96878 h 424655"/>
                  <a:gd name="connsiteX2" fmla="*/ 285048 w 508728"/>
                  <a:gd name="connsiteY2" fmla="*/ 0 h 424655"/>
                  <a:gd name="connsiteX3" fmla="*/ 508728 w 508728"/>
                  <a:gd name="connsiteY3" fmla="*/ 193756 h 424655"/>
                  <a:gd name="connsiteX4" fmla="*/ 285048 w 508728"/>
                  <a:gd name="connsiteY4" fmla="*/ 387512 h 424655"/>
                  <a:gd name="connsiteX5" fmla="*/ 285048 w 508728"/>
                  <a:gd name="connsiteY5" fmla="*/ 290634 h 424655"/>
                  <a:gd name="connsiteX6" fmla="*/ 6331 w 508728"/>
                  <a:gd name="connsiteY6" fmla="*/ 424655 h 424655"/>
                  <a:gd name="connsiteX7" fmla="*/ 0 w 508728"/>
                  <a:gd name="connsiteY7" fmla="*/ 171561 h 424655"/>
                  <a:gd name="connsiteX0" fmla="*/ 0 w 508728"/>
                  <a:gd name="connsiteY0" fmla="*/ 171561 h 424655"/>
                  <a:gd name="connsiteX1" fmla="*/ 285048 w 508728"/>
                  <a:gd name="connsiteY1" fmla="*/ 96878 h 424655"/>
                  <a:gd name="connsiteX2" fmla="*/ 285048 w 508728"/>
                  <a:gd name="connsiteY2" fmla="*/ 0 h 424655"/>
                  <a:gd name="connsiteX3" fmla="*/ 508728 w 508728"/>
                  <a:gd name="connsiteY3" fmla="*/ 193756 h 424655"/>
                  <a:gd name="connsiteX4" fmla="*/ 285048 w 508728"/>
                  <a:gd name="connsiteY4" fmla="*/ 387512 h 424655"/>
                  <a:gd name="connsiteX5" fmla="*/ 285048 w 508728"/>
                  <a:gd name="connsiteY5" fmla="*/ 290634 h 424655"/>
                  <a:gd name="connsiteX6" fmla="*/ 6331 w 508728"/>
                  <a:gd name="connsiteY6" fmla="*/ 424655 h 424655"/>
                  <a:gd name="connsiteX7" fmla="*/ 0 w 508728"/>
                  <a:gd name="connsiteY7" fmla="*/ 171561 h 424655"/>
                  <a:gd name="connsiteX0" fmla="*/ 0 w 508728"/>
                  <a:gd name="connsiteY0" fmla="*/ 171561 h 425031"/>
                  <a:gd name="connsiteX1" fmla="*/ 285048 w 508728"/>
                  <a:gd name="connsiteY1" fmla="*/ 96878 h 425031"/>
                  <a:gd name="connsiteX2" fmla="*/ 285048 w 508728"/>
                  <a:gd name="connsiteY2" fmla="*/ 0 h 425031"/>
                  <a:gd name="connsiteX3" fmla="*/ 508728 w 508728"/>
                  <a:gd name="connsiteY3" fmla="*/ 193756 h 425031"/>
                  <a:gd name="connsiteX4" fmla="*/ 285048 w 508728"/>
                  <a:gd name="connsiteY4" fmla="*/ 387512 h 425031"/>
                  <a:gd name="connsiteX5" fmla="*/ 285048 w 508728"/>
                  <a:gd name="connsiteY5" fmla="*/ 290634 h 425031"/>
                  <a:gd name="connsiteX6" fmla="*/ 1020 w 508728"/>
                  <a:gd name="connsiteY6" fmla="*/ 425031 h 425031"/>
                  <a:gd name="connsiteX7" fmla="*/ 0 w 508728"/>
                  <a:gd name="connsiteY7" fmla="*/ 171561 h 425031"/>
                  <a:gd name="connsiteX0" fmla="*/ 0 w 508728"/>
                  <a:gd name="connsiteY0" fmla="*/ 171561 h 425031"/>
                  <a:gd name="connsiteX1" fmla="*/ 285048 w 508728"/>
                  <a:gd name="connsiteY1" fmla="*/ 96878 h 425031"/>
                  <a:gd name="connsiteX2" fmla="*/ 285048 w 508728"/>
                  <a:gd name="connsiteY2" fmla="*/ 0 h 425031"/>
                  <a:gd name="connsiteX3" fmla="*/ 508728 w 508728"/>
                  <a:gd name="connsiteY3" fmla="*/ 193756 h 425031"/>
                  <a:gd name="connsiteX4" fmla="*/ 285048 w 508728"/>
                  <a:gd name="connsiteY4" fmla="*/ 387512 h 425031"/>
                  <a:gd name="connsiteX5" fmla="*/ 285048 w 508728"/>
                  <a:gd name="connsiteY5" fmla="*/ 290634 h 425031"/>
                  <a:gd name="connsiteX6" fmla="*/ 1020 w 508728"/>
                  <a:gd name="connsiteY6" fmla="*/ 425031 h 425031"/>
                  <a:gd name="connsiteX7" fmla="*/ 0 w 508728"/>
                  <a:gd name="connsiteY7" fmla="*/ 171561 h 42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728" h="425031">
                    <a:moveTo>
                      <a:pt x="0" y="171561"/>
                    </a:moveTo>
                    <a:cubicBezTo>
                      <a:pt x="192339" y="73595"/>
                      <a:pt x="252856" y="119466"/>
                      <a:pt x="285048" y="96878"/>
                    </a:cubicBezTo>
                    <a:lnTo>
                      <a:pt x="285048" y="0"/>
                    </a:lnTo>
                    <a:lnTo>
                      <a:pt x="508728" y="193756"/>
                    </a:lnTo>
                    <a:lnTo>
                      <a:pt x="285048" y="387512"/>
                    </a:lnTo>
                    <a:lnTo>
                      <a:pt x="285048" y="290634"/>
                    </a:lnTo>
                    <a:cubicBezTo>
                      <a:pt x="347264" y="319713"/>
                      <a:pt x="207755" y="213593"/>
                      <a:pt x="1020" y="425031"/>
                    </a:cubicBezTo>
                    <a:cubicBezTo>
                      <a:pt x="9908" y="345227"/>
                      <a:pt x="15469" y="248576"/>
                      <a:pt x="0" y="171561"/>
                    </a:cubicBez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cxnSp>
          <p:nvCxnSpPr>
            <p:cNvPr id="92" name="Straight Connector 91"/>
            <p:cNvCxnSpPr/>
            <p:nvPr/>
          </p:nvCxnSpPr>
          <p:spPr bwMode="auto">
            <a:xfrm>
              <a:off x="5386594" y="4772919"/>
              <a:ext cx="225347" cy="2199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p:cNvCxnSpPr/>
            <p:nvPr/>
          </p:nvCxnSpPr>
          <p:spPr bwMode="auto">
            <a:xfrm flipH="1">
              <a:off x="5381982" y="4772919"/>
              <a:ext cx="225347" cy="2199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71" name="Imagen 70">
            <a:extLst>
              <a:ext uri="{FF2B5EF4-FFF2-40B4-BE49-F238E27FC236}">
                <a16:creationId xmlns:a16="http://schemas.microsoft.com/office/drawing/2014/main" id="{1C7E33F4-EAC7-4B8E-BE35-06D635BAC79A}"/>
              </a:ext>
            </a:extLst>
          </p:cNvPr>
          <p:cNvPicPr>
            <a:picLocks noChangeAspect="1"/>
          </p:cNvPicPr>
          <p:nvPr/>
        </p:nvPicPr>
        <p:blipFill>
          <a:blip r:embed="rId6"/>
          <a:stretch>
            <a:fillRect/>
          </a:stretch>
        </p:blipFill>
        <p:spPr>
          <a:xfrm>
            <a:off x="6652385" y="0"/>
            <a:ext cx="2200847" cy="1194920"/>
          </a:xfrm>
          <a:prstGeom prst="rect">
            <a:avLst/>
          </a:prstGeom>
        </p:spPr>
      </p:pic>
    </p:spTree>
    <p:extLst>
      <p:ext uri="{BB962C8B-B14F-4D97-AF65-F5344CB8AC3E}">
        <p14:creationId xmlns:p14="http://schemas.microsoft.com/office/powerpoint/2010/main" val="311418056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14842" y="152947"/>
            <a:ext cx="5659939" cy="1107996"/>
          </a:xfrm>
        </p:spPr>
        <p:txBody>
          <a:bodyPr/>
          <a:lstStyle/>
          <a:p>
            <a:r>
              <a:rPr lang="en-US" dirty="0" err="1"/>
              <a:t>Nexo</a:t>
            </a:r>
            <a:r>
              <a:rPr lang="en-US" dirty="0"/>
              <a:t> con los </a:t>
            </a:r>
            <a:r>
              <a:rPr lang="en-US" dirty="0" err="1"/>
              <a:t>principios</a:t>
            </a:r>
            <a:r>
              <a:rPr lang="en-US" dirty="0"/>
              <a:t> </a:t>
            </a:r>
            <a:r>
              <a:rPr lang="en-US" dirty="0" err="1"/>
              <a:t>neurales</a:t>
            </a:r>
            <a:r>
              <a:rPr lang="en-US" dirty="0"/>
              <a:t> y de </a:t>
            </a:r>
            <a:r>
              <a:rPr lang="en-US" dirty="0" err="1"/>
              <a:t>aprendizaje</a:t>
            </a:r>
            <a:endParaRPr lang="en-GB" dirty="0"/>
          </a:p>
        </p:txBody>
      </p:sp>
      <p:sp>
        <p:nvSpPr>
          <p:cNvPr id="5" name="Footer Placeholder 4"/>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7" name="Slide Number Placeholder 6"/>
          <p:cNvSpPr>
            <a:spLocks noGrp="1"/>
          </p:cNvSpPr>
          <p:nvPr>
            <p:ph type="sldNum" sz="quarter" idx="12"/>
          </p:nvPr>
        </p:nvSpPr>
        <p:spPr/>
        <p:txBody>
          <a:bodyPr/>
          <a:lstStyle/>
          <a:p>
            <a:fld id="{C7A8B324-6722-4ABC-A8F4-F5E5E51C1240}" type="slidenum">
              <a:rPr lang="de-CH" smtClean="0"/>
              <a:pPr/>
              <a:t>22</a:t>
            </a:fld>
            <a:endParaRPr lang="de-CH"/>
          </a:p>
        </p:txBody>
      </p:sp>
      <p:grpSp>
        <p:nvGrpSpPr>
          <p:cNvPr id="13" name="Group 12"/>
          <p:cNvGrpSpPr/>
          <p:nvPr/>
        </p:nvGrpSpPr>
        <p:grpSpPr>
          <a:xfrm>
            <a:off x="6858521" y="1772816"/>
            <a:ext cx="3241964" cy="2363026"/>
            <a:chOff x="3918555" y="2688322"/>
            <a:chExt cx="3241964" cy="2363026"/>
          </a:xfrm>
        </p:grpSpPr>
        <p:sp>
          <p:nvSpPr>
            <p:cNvPr id="16" name="Rectangle 15"/>
            <p:cNvSpPr/>
            <p:nvPr/>
          </p:nvSpPr>
          <p:spPr bwMode="auto">
            <a:xfrm>
              <a:off x="3918555" y="2688322"/>
              <a:ext cx="3233747" cy="648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dirty="0">
                  <a:solidFill>
                    <a:schemeClr val="bg1"/>
                  </a:solidFill>
                  <a:latin typeface="+mj-lt"/>
                </a:rPr>
                <a:t>Nivel de </a:t>
              </a:r>
              <a:r>
                <a:rPr lang="en-US" sz="2000" dirty="0" err="1">
                  <a:solidFill>
                    <a:schemeClr val="bg1"/>
                  </a:solidFill>
                  <a:latin typeface="+mj-lt"/>
                </a:rPr>
                <a:t>dificultad</a:t>
              </a:r>
              <a:r>
                <a:rPr lang="en-US" sz="2000" dirty="0">
                  <a:solidFill>
                    <a:schemeClr val="bg1"/>
                  </a:solidFill>
                  <a:latin typeface="+mj-lt"/>
                </a:rPr>
                <a:t> </a:t>
              </a:r>
              <a:r>
                <a:rPr lang="en-US" sz="2000" dirty="0" err="1">
                  <a:solidFill>
                    <a:schemeClr val="bg1"/>
                  </a:solidFill>
                  <a:latin typeface="+mj-lt"/>
                </a:rPr>
                <a:t>óptimo</a:t>
              </a:r>
              <a:endParaRPr lang="en-US" sz="2000" dirty="0">
                <a:solidFill>
                  <a:schemeClr val="bg1"/>
                </a:solidFill>
                <a:latin typeface="+mj-lt"/>
              </a:endParaRPr>
            </a:p>
          </p:txBody>
        </p:sp>
        <p:pic>
          <p:nvPicPr>
            <p:cNvPr id="35" name="Picture 498" descr="PathControlLokoma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7" t="-452" r="-707" b="6619"/>
            <a:stretch/>
          </p:blipFill>
          <p:spPr bwMode="auto">
            <a:xfrm>
              <a:off x="3918555" y="3364458"/>
              <a:ext cx="3241964" cy="1686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9"/>
          <p:cNvGrpSpPr/>
          <p:nvPr/>
        </p:nvGrpSpPr>
        <p:grpSpPr>
          <a:xfrm>
            <a:off x="737843" y="1772816"/>
            <a:ext cx="2160238" cy="3130252"/>
            <a:chOff x="636565" y="2750577"/>
            <a:chExt cx="2160238" cy="3130252"/>
          </a:xfrm>
        </p:grpSpPr>
        <p:sp>
          <p:nvSpPr>
            <p:cNvPr id="12" name="Rectangle 11"/>
            <p:cNvSpPr/>
            <p:nvPr/>
          </p:nvSpPr>
          <p:spPr bwMode="auto">
            <a:xfrm>
              <a:off x="636565" y="2750577"/>
              <a:ext cx="2160238" cy="648000"/>
            </a:xfrm>
            <a:prstGeom prst="rect">
              <a:avLst/>
            </a:prstGeom>
            <a:solidFill>
              <a:srgbClr val="A7C138"/>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Repeticiones</a:t>
              </a:r>
              <a:endParaRPr lang="en-US" sz="2000" b="1" dirty="0">
                <a:solidFill>
                  <a:schemeClr val="bg1"/>
                </a:solidFill>
                <a:latin typeface="+mj-lt"/>
              </a:endParaRPr>
            </a:p>
          </p:txBody>
        </p:sp>
        <p:pic>
          <p:nvPicPr>
            <p:cNvPr id="71" name="Picture 3" descr="AP_Hocoma_CM_5909_gedreh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282"/>
            <a:stretch/>
          </p:blipFill>
          <p:spPr bwMode="auto">
            <a:xfrm>
              <a:off x="654501" y="3422721"/>
              <a:ext cx="2124365" cy="245810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grpSp>
      <p:sp>
        <p:nvSpPr>
          <p:cNvPr id="72" name="TextBox 71"/>
          <p:cNvSpPr txBox="1"/>
          <p:nvPr/>
        </p:nvSpPr>
        <p:spPr>
          <a:xfrm>
            <a:off x="737842" y="4966115"/>
            <a:ext cx="2376264" cy="1461939"/>
          </a:xfrm>
          <a:prstGeom prst="rect">
            <a:avLst/>
          </a:prstGeom>
          <a:noFill/>
        </p:spPr>
        <p:txBody>
          <a:bodyPr wrap="square" rtlCol="0">
            <a:spAutoFit/>
          </a:bodyPr>
          <a:lstStyle/>
          <a:p>
            <a:pPr>
              <a:spcAft>
                <a:spcPts val="600"/>
              </a:spcAft>
            </a:pPr>
            <a:r>
              <a:rPr lang="en-US" dirty="0"/>
              <a:t>Más </a:t>
            </a:r>
            <a:r>
              <a:rPr lang="en-US" dirty="0" err="1"/>
              <a:t>repeticiones</a:t>
            </a:r>
            <a:endParaRPr lang="en-US" dirty="0"/>
          </a:p>
          <a:p>
            <a:pPr marL="285750" indent="-285750">
              <a:buClr>
                <a:srgbClr val="A7C138"/>
              </a:buClr>
              <a:buSzPct val="130000"/>
              <a:buFont typeface="Arial" panose="020B0604020202020204" pitchFamily="34" charset="0"/>
              <a:buChar char="•"/>
            </a:pPr>
            <a:r>
              <a:rPr lang="en-US" sz="1600" dirty="0" err="1"/>
              <a:t>Administración</a:t>
            </a:r>
            <a:r>
              <a:rPr lang="en-US" sz="1600" dirty="0"/>
              <a:t> </a:t>
            </a:r>
            <a:r>
              <a:rPr lang="en-US" sz="1600" dirty="0" err="1"/>
              <a:t>automática</a:t>
            </a:r>
            <a:endParaRPr lang="en-US" sz="1600" dirty="0"/>
          </a:p>
          <a:p>
            <a:pPr marL="285750" indent="-285750">
              <a:buClr>
                <a:srgbClr val="A7C138"/>
              </a:buClr>
              <a:buSzPct val="130000"/>
              <a:buFont typeface="Arial" panose="020B0604020202020204" pitchFamily="34" charset="0"/>
              <a:buChar char="•"/>
            </a:pPr>
            <a:r>
              <a:rPr lang="en-US" sz="1600" dirty="0" err="1"/>
              <a:t>Asistencia</a:t>
            </a:r>
            <a:endParaRPr lang="en-US" sz="1600" dirty="0"/>
          </a:p>
          <a:p>
            <a:endParaRPr lang="de-CH" dirty="0"/>
          </a:p>
        </p:txBody>
      </p:sp>
      <p:grpSp>
        <p:nvGrpSpPr>
          <p:cNvPr id="3" name="Group 2"/>
          <p:cNvGrpSpPr/>
          <p:nvPr/>
        </p:nvGrpSpPr>
        <p:grpSpPr>
          <a:xfrm>
            <a:off x="3302616" y="1772816"/>
            <a:ext cx="3151822" cy="2778878"/>
            <a:chOff x="3257319" y="1755696"/>
            <a:chExt cx="3151822" cy="2778878"/>
          </a:xfrm>
        </p:grpSpPr>
        <p:sp>
          <p:nvSpPr>
            <p:cNvPr id="21" name="Rectangle 20"/>
            <p:cNvSpPr/>
            <p:nvPr/>
          </p:nvSpPr>
          <p:spPr bwMode="auto">
            <a:xfrm>
              <a:off x="3257319" y="1755696"/>
              <a:ext cx="3150000" cy="648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dirty="0" err="1">
                  <a:solidFill>
                    <a:schemeClr val="bg1"/>
                  </a:solidFill>
                  <a:latin typeface="+mj-lt"/>
                </a:rPr>
                <a:t>Tiempo</a:t>
              </a:r>
              <a:r>
                <a:rPr lang="en-US" sz="2000" dirty="0">
                  <a:solidFill>
                    <a:schemeClr val="bg1"/>
                  </a:solidFill>
                  <a:latin typeface="+mj-lt"/>
                </a:rPr>
                <a:t> de </a:t>
              </a:r>
              <a:r>
                <a:rPr lang="en-US" sz="2000" dirty="0" err="1">
                  <a:solidFill>
                    <a:schemeClr val="bg1"/>
                  </a:solidFill>
                  <a:latin typeface="+mj-lt"/>
                </a:rPr>
                <a:t>práctica</a:t>
              </a:r>
              <a:endParaRPr lang="en-US" sz="2000" dirty="0">
                <a:solidFill>
                  <a:schemeClr val="bg1"/>
                </a:solidFill>
                <a:latin typeface="+mj-lt"/>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7771" y="2438913"/>
              <a:ext cx="3151370" cy="2095661"/>
            </a:xfrm>
            <a:prstGeom prst="rect">
              <a:avLst/>
            </a:prstGeom>
            <a:ln>
              <a:solidFill>
                <a:schemeClr val="bg1"/>
              </a:solidFill>
            </a:ln>
          </p:spPr>
        </p:pic>
      </p:grpSp>
      <p:sp>
        <p:nvSpPr>
          <p:cNvPr id="25" name="TextBox 24"/>
          <p:cNvSpPr txBox="1"/>
          <p:nvPr/>
        </p:nvSpPr>
        <p:spPr>
          <a:xfrm>
            <a:off x="3244812" y="4966114"/>
            <a:ext cx="3325677" cy="1738938"/>
          </a:xfrm>
          <a:prstGeom prst="rect">
            <a:avLst/>
          </a:prstGeom>
          <a:noFill/>
        </p:spPr>
        <p:txBody>
          <a:bodyPr wrap="square" rtlCol="0">
            <a:spAutoFit/>
          </a:bodyPr>
          <a:lstStyle/>
          <a:p>
            <a:pPr>
              <a:spcAft>
                <a:spcPts val="600"/>
              </a:spcAft>
            </a:pPr>
            <a:r>
              <a:rPr lang="en-US" dirty="0" err="1"/>
              <a:t>Incremento</a:t>
            </a:r>
            <a:r>
              <a:rPr lang="en-US" dirty="0"/>
              <a:t> de los </a:t>
            </a:r>
            <a:r>
              <a:rPr lang="en-US" dirty="0" err="1"/>
              <a:t>tiempos</a:t>
            </a:r>
            <a:r>
              <a:rPr lang="en-US" dirty="0"/>
              <a:t> de </a:t>
            </a:r>
            <a:r>
              <a:rPr lang="en-US" dirty="0" err="1"/>
              <a:t>práctca</a:t>
            </a:r>
            <a:endParaRPr lang="en-US" dirty="0"/>
          </a:p>
          <a:p>
            <a:pPr marL="285750" indent="-285750">
              <a:buClr>
                <a:srgbClr val="A7C138"/>
              </a:buClr>
              <a:buSzPct val="130000"/>
              <a:buFont typeface="Arial" panose="020B0604020202020204" pitchFamily="34" charset="0"/>
              <a:buChar char="•"/>
            </a:pPr>
            <a:r>
              <a:rPr lang="en-US" sz="1600" dirty="0" err="1"/>
              <a:t>Menor</a:t>
            </a:r>
            <a:r>
              <a:rPr lang="en-US" sz="1600" dirty="0"/>
              <a:t> </a:t>
            </a:r>
            <a:r>
              <a:rPr lang="en-US" sz="1600" dirty="0" err="1"/>
              <a:t>necesidad</a:t>
            </a:r>
            <a:r>
              <a:rPr lang="en-US" sz="1600" dirty="0"/>
              <a:t> de </a:t>
            </a:r>
            <a:r>
              <a:rPr lang="en-US" sz="1600" dirty="0" err="1"/>
              <a:t>supervisión</a:t>
            </a:r>
            <a:endParaRPr lang="en-US" sz="1600" dirty="0"/>
          </a:p>
          <a:p>
            <a:pPr marL="285750" indent="-285750">
              <a:buClr>
                <a:srgbClr val="A7C138"/>
              </a:buClr>
              <a:buSzPct val="130000"/>
              <a:buFont typeface="Arial" panose="020B0604020202020204" pitchFamily="34" charset="0"/>
              <a:buChar char="•"/>
            </a:pPr>
            <a:r>
              <a:rPr lang="en-US" sz="1600" dirty="0"/>
              <a:t>Alta </a:t>
            </a:r>
            <a:r>
              <a:rPr lang="en-US" sz="1600" dirty="0" err="1"/>
              <a:t>motivación</a:t>
            </a:r>
            <a:endParaRPr lang="en-US" sz="1600" dirty="0"/>
          </a:p>
          <a:p>
            <a:endParaRPr lang="de-CH" dirty="0"/>
          </a:p>
        </p:txBody>
      </p:sp>
      <p:sp>
        <p:nvSpPr>
          <p:cNvPr id="26" name="TextBox 25"/>
          <p:cNvSpPr txBox="1"/>
          <p:nvPr/>
        </p:nvSpPr>
        <p:spPr>
          <a:xfrm>
            <a:off x="6845212" y="4966114"/>
            <a:ext cx="3325677" cy="1492716"/>
          </a:xfrm>
          <a:prstGeom prst="rect">
            <a:avLst/>
          </a:prstGeom>
          <a:noFill/>
        </p:spPr>
        <p:txBody>
          <a:bodyPr wrap="square" rtlCol="0">
            <a:spAutoFit/>
          </a:bodyPr>
          <a:lstStyle/>
          <a:p>
            <a:pPr>
              <a:spcAft>
                <a:spcPts val="600"/>
              </a:spcAft>
            </a:pPr>
            <a:r>
              <a:rPr lang="en-US" dirty="0" err="1"/>
              <a:t>Dificultad</a:t>
            </a:r>
            <a:r>
              <a:rPr lang="en-US" dirty="0"/>
              <a:t> adjustable </a:t>
            </a:r>
            <a:r>
              <a:rPr lang="en-US" dirty="0" err="1"/>
              <a:t>individualmente</a:t>
            </a:r>
            <a:endParaRPr lang="en-US" dirty="0"/>
          </a:p>
          <a:p>
            <a:pPr marL="285750" indent="-285750">
              <a:buClr>
                <a:srgbClr val="A7C138"/>
              </a:buClr>
              <a:buSzPct val="130000"/>
              <a:buFont typeface="Arial" panose="020B0604020202020204" pitchFamily="34" charset="0"/>
              <a:buChar char="•"/>
            </a:pPr>
            <a:r>
              <a:rPr lang="en-US" sz="1600" dirty="0" err="1"/>
              <a:t>Añadir</a:t>
            </a:r>
            <a:r>
              <a:rPr lang="en-US" sz="1600" dirty="0"/>
              <a:t> </a:t>
            </a:r>
            <a:r>
              <a:rPr lang="en-US" sz="1600" dirty="0" err="1"/>
              <a:t>resistencia</a:t>
            </a:r>
            <a:endParaRPr lang="en-US" sz="1600" dirty="0"/>
          </a:p>
          <a:p>
            <a:pPr marL="285750" indent="-285750">
              <a:buClr>
                <a:srgbClr val="A7C138"/>
              </a:buClr>
              <a:buSzPct val="130000"/>
              <a:buFont typeface="Arial" panose="020B0604020202020204" pitchFamily="34" charset="0"/>
              <a:buChar char="•"/>
            </a:pPr>
            <a:r>
              <a:rPr lang="en-US" sz="1600" dirty="0" err="1"/>
              <a:t>Reducir</a:t>
            </a:r>
            <a:r>
              <a:rPr lang="en-US" sz="1600" dirty="0"/>
              <a:t> </a:t>
            </a:r>
            <a:r>
              <a:rPr lang="en-US" sz="1600" dirty="0" err="1"/>
              <a:t>soporte</a:t>
            </a:r>
            <a:r>
              <a:rPr lang="en-US" sz="1600" dirty="0"/>
              <a:t> / </a:t>
            </a:r>
            <a:r>
              <a:rPr lang="en-US" sz="1600" dirty="0" err="1"/>
              <a:t>asistencia</a:t>
            </a:r>
            <a:endParaRPr lang="en-US" sz="1600" dirty="0"/>
          </a:p>
          <a:p>
            <a:endParaRPr lang="de-CH" dirty="0"/>
          </a:p>
        </p:txBody>
      </p:sp>
      <p:pic>
        <p:nvPicPr>
          <p:cNvPr id="17" name="Imagen 16">
            <a:extLst>
              <a:ext uri="{FF2B5EF4-FFF2-40B4-BE49-F238E27FC236}">
                <a16:creationId xmlns:a16="http://schemas.microsoft.com/office/drawing/2014/main" id="{547E1E11-45A0-41D7-9D3D-1C43E50DBA3D}"/>
              </a:ext>
            </a:extLst>
          </p:cNvPr>
          <p:cNvPicPr>
            <a:picLocks noChangeAspect="1"/>
          </p:cNvPicPr>
          <p:nvPr/>
        </p:nvPicPr>
        <p:blipFill>
          <a:blip r:embed="rId6"/>
          <a:stretch>
            <a:fillRect/>
          </a:stretch>
        </p:blipFill>
        <p:spPr>
          <a:xfrm>
            <a:off x="6652385" y="0"/>
            <a:ext cx="2200847" cy="1194920"/>
          </a:xfrm>
          <a:prstGeom prst="rect">
            <a:avLst/>
          </a:prstGeom>
        </p:spPr>
      </p:pic>
    </p:spTree>
    <p:extLst>
      <p:ext uri="{BB962C8B-B14F-4D97-AF65-F5344CB8AC3E}">
        <p14:creationId xmlns:p14="http://schemas.microsoft.com/office/powerpoint/2010/main" val="118385553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07793" y="105916"/>
            <a:ext cx="5587931" cy="1107996"/>
          </a:xfrm>
        </p:spPr>
        <p:txBody>
          <a:bodyPr/>
          <a:lstStyle/>
          <a:p>
            <a:r>
              <a:rPr lang="en-US" dirty="0" err="1"/>
              <a:t>Nexo</a:t>
            </a:r>
            <a:r>
              <a:rPr lang="en-US" dirty="0"/>
              <a:t> con los </a:t>
            </a:r>
            <a:r>
              <a:rPr lang="en-US" dirty="0" err="1"/>
              <a:t>principios</a:t>
            </a:r>
            <a:r>
              <a:rPr lang="en-US" dirty="0"/>
              <a:t> </a:t>
            </a:r>
            <a:r>
              <a:rPr lang="en-US" dirty="0" err="1"/>
              <a:t>neurales</a:t>
            </a:r>
            <a:r>
              <a:rPr lang="en-US" dirty="0"/>
              <a:t> y de </a:t>
            </a:r>
            <a:r>
              <a:rPr lang="en-US" dirty="0" err="1"/>
              <a:t>aprendizaje</a:t>
            </a:r>
            <a:endParaRPr lang="en-GB" dirty="0"/>
          </a:p>
        </p:txBody>
      </p:sp>
      <p:sp>
        <p:nvSpPr>
          <p:cNvPr id="5" name="Footer Placeholder 4"/>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7" name="Slide Number Placeholder 6"/>
          <p:cNvSpPr>
            <a:spLocks noGrp="1"/>
          </p:cNvSpPr>
          <p:nvPr>
            <p:ph type="sldNum" sz="quarter" idx="12"/>
          </p:nvPr>
        </p:nvSpPr>
        <p:spPr/>
        <p:txBody>
          <a:bodyPr/>
          <a:lstStyle/>
          <a:p>
            <a:fld id="{C7A8B324-6722-4ABC-A8F4-F5E5E51C1240}" type="slidenum">
              <a:rPr lang="de-CH" smtClean="0"/>
              <a:pPr/>
              <a:t>23</a:t>
            </a:fld>
            <a:endParaRPr lang="de-CH"/>
          </a:p>
        </p:txBody>
      </p:sp>
      <p:grpSp>
        <p:nvGrpSpPr>
          <p:cNvPr id="14" name="Group 13"/>
          <p:cNvGrpSpPr/>
          <p:nvPr/>
        </p:nvGrpSpPr>
        <p:grpSpPr>
          <a:xfrm>
            <a:off x="7218561" y="1772816"/>
            <a:ext cx="2910336" cy="2791512"/>
            <a:chOff x="7578907" y="2626621"/>
            <a:chExt cx="2910336" cy="2791512"/>
          </a:xfrm>
        </p:grpSpPr>
        <p:sp>
          <p:nvSpPr>
            <p:cNvPr id="15" name="Rectangle 14"/>
            <p:cNvSpPr/>
            <p:nvPr/>
          </p:nvSpPr>
          <p:spPr bwMode="auto">
            <a:xfrm>
              <a:off x="7578907" y="2626621"/>
              <a:ext cx="2910336"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dirty="0">
                  <a:solidFill>
                    <a:schemeClr val="bg1"/>
                  </a:solidFill>
                  <a:latin typeface="+mj-lt"/>
                </a:rPr>
                <a:t>Feedback</a:t>
              </a:r>
            </a:p>
          </p:txBody>
        </p:sp>
        <p:sp>
          <p:nvSpPr>
            <p:cNvPr id="4" name="Rectangle 3"/>
            <p:cNvSpPr/>
            <p:nvPr/>
          </p:nvSpPr>
          <p:spPr>
            <a:xfrm>
              <a:off x="7590937" y="3211805"/>
              <a:ext cx="2898305" cy="2206328"/>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TextBox 71"/>
          <p:cNvSpPr txBox="1"/>
          <p:nvPr/>
        </p:nvSpPr>
        <p:spPr>
          <a:xfrm>
            <a:off x="910946" y="4653136"/>
            <a:ext cx="2707215" cy="1708160"/>
          </a:xfrm>
          <a:prstGeom prst="rect">
            <a:avLst/>
          </a:prstGeom>
          <a:noFill/>
        </p:spPr>
        <p:txBody>
          <a:bodyPr wrap="square" rtlCol="0">
            <a:spAutoFit/>
          </a:bodyPr>
          <a:lstStyle/>
          <a:p>
            <a:pPr>
              <a:spcAft>
                <a:spcPts val="600"/>
              </a:spcAft>
            </a:pPr>
            <a:r>
              <a:rPr lang="en-US" dirty="0" err="1"/>
              <a:t>Simplificar</a:t>
            </a:r>
            <a:r>
              <a:rPr lang="en-US" dirty="0"/>
              <a:t> la </a:t>
            </a:r>
            <a:r>
              <a:rPr lang="en-US" dirty="0" err="1"/>
              <a:t>práctica</a:t>
            </a:r>
            <a:endParaRPr lang="en-US" dirty="0"/>
          </a:p>
          <a:p>
            <a:pPr marL="285750" indent="-285750">
              <a:buClr>
                <a:srgbClr val="A7C138"/>
              </a:buClr>
              <a:buSzPct val="130000"/>
              <a:buFont typeface="Arial" panose="020B0604020202020204" pitchFamily="34" charset="0"/>
              <a:buChar char="•"/>
            </a:pPr>
            <a:r>
              <a:rPr lang="en-US" sz="1600" dirty="0"/>
              <a:t>Bilateral/unilateral </a:t>
            </a:r>
          </a:p>
          <a:p>
            <a:pPr marL="285750" indent="-285750">
              <a:buClr>
                <a:srgbClr val="A7C138"/>
              </a:buClr>
              <a:buSzPct val="130000"/>
              <a:buFont typeface="Arial" panose="020B0604020202020204" pitchFamily="34" charset="0"/>
              <a:buChar char="•"/>
            </a:pPr>
            <a:r>
              <a:rPr lang="en-US" sz="1600" dirty="0" err="1"/>
              <a:t>Movimientos</a:t>
            </a:r>
            <a:r>
              <a:rPr lang="en-US" sz="1600" dirty="0"/>
              <a:t> </a:t>
            </a:r>
            <a:r>
              <a:rPr lang="en-US" sz="1600" dirty="0" err="1"/>
              <a:t>parciales</a:t>
            </a:r>
            <a:endParaRPr lang="en-US" sz="1600" dirty="0"/>
          </a:p>
          <a:p>
            <a:pPr marL="285750" indent="-285750">
              <a:buClr>
                <a:srgbClr val="A7C138"/>
              </a:buClr>
              <a:buSzPct val="130000"/>
              <a:buFont typeface="Arial" panose="020B0604020202020204" pitchFamily="34" charset="0"/>
              <a:buChar char="•"/>
            </a:pPr>
            <a:r>
              <a:rPr lang="en-US" sz="1600" dirty="0" err="1"/>
              <a:t>Reducir</a:t>
            </a:r>
            <a:r>
              <a:rPr lang="en-US" sz="1600" dirty="0"/>
              <a:t> los </a:t>
            </a:r>
            <a:r>
              <a:rPr lang="en-US" sz="1600" dirty="0" err="1"/>
              <a:t>grados</a:t>
            </a:r>
            <a:r>
              <a:rPr lang="en-US" sz="1600" dirty="0"/>
              <a:t> de </a:t>
            </a:r>
            <a:r>
              <a:rPr lang="en-US" sz="1600" dirty="0" err="1"/>
              <a:t>libertad</a:t>
            </a:r>
            <a:endParaRPr lang="en-US" sz="1600" dirty="0"/>
          </a:p>
          <a:p>
            <a:endParaRPr lang="de-CH" dirty="0"/>
          </a:p>
        </p:txBody>
      </p:sp>
      <p:grpSp>
        <p:nvGrpSpPr>
          <p:cNvPr id="2" name="Group 1"/>
          <p:cNvGrpSpPr/>
          <p:nvPr/>
        </p:nvGrpSpPr>
        <p:grpSpPr>
          <a:xfrm>
            <a:off x="899434" y="1772816"/>
            <a:ext cx="2854624" cy="2479302"/>
            <a:chOff x="488952" y="1772816"/>
            <a:chExt cx="2854624" cy="2479302"/>
          </a:xfrm>
        </p:grpSpPr>
        <p:sp>
          <p:nvSpPr>
            <p:cNvPr id="12" name="Rectangle 11"/>
            <p:cNvSpPr/>
            <p:nvPr/>
          </p:nvSpPr>
          <p:spPr bwMode="auto">
            <a:xfrm>
              <a:off x="491949" y="1772816"/>
              <a:ext cx="2851627"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Segmentación</a:t>
              </a:r>
              <a:endParaRPr lang="en-US" sz="2000" b="1" dirty="0">
                <a:solidFill>
                  <a:schemeClr val="bg1"/>
                </a:solidFill>
                <a:latin typeface="+mj-lt"/>
              </a:endParaRPr>
            </a:p>
          </p:txBody>
        </p:sp>
        <p:graphicFrame>
          <p:nvGraphicFramePr>
            <p:cNvPr id="19" name="Chart 18"/>
            <p:cNvGraphicFramePr/>
            <p:nvPr>
              <p:extLst>
                <p:ext uri="{D42A27DB-BD31-4B8C-83A1-F6EECF244321}">
                  <p14:modId xmlns:p14="http://schemas.microsoft.com/office/powerpoint/2010/main" val="1663691431"/>
                </p:ext>
              </p:extLst>
            </p:nvPr>
          </p:nvGraphicFramePr>
          <p:xfrm>
            <a:off x="488952" y="2358000"/>
            <a:ext cx="2841177" cy="1894118"/>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3" name="Group 2"/>
          <p:cNvGrpSpPr/>
          <p:nvPr/>
        </p:nvGrpSpPr>
        <p:grpSpPr>
          <a:xfrm>
            <a:off x="4194225" y="1778597"/>
            <a:ext cx="2486095" cy="2630360"/>
            <a:chOff x="4410249" y="1778597"/>
            <a:chExt cx="2486095" cy="2630360"/>
          </a:xfrm>
        </p:grpSpPr>
        <p:sp>
          <p:nvSpPr>
            <p:cNvPr id="16" name="Rectangle 15"/>
            <p:cNvSpPr/>
            <p:nvPr/>
          </p:nvSpPr>
          <p:spPr bwMode="auto">
            <a:xfrm>
              <a:off x="4410249" y="1778597"/>
              <a:ext cx="2486095" cy="534219"/>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dirty="0" err="1">
                  <a:solidFill>
                    <a:schemeClr val="bg1"/>
                  </a:solidFill>
                  <a:latin typeface="+mj-lt"/>
                </a:rPr>
                <a:t>Motivación</a:t>
              </a:r>
              <a:endParaRPr lang="en-US" sz="2000" dirty="0">
                <a:solidFill>
                  <a:schemeClr val="bg1"/>
                </a:solidFill>
                <a:latin typeface="+mj-lt"/>
              </a:endParaRPr>
            </a:p>
          </p:txBody>
        </p:sp>
        <p:grpSp>
          <p:nvGrpSpPr>
            <p:cNvPr id="21" name="Group 20"/>
            <p:cNvGrpSpPr/>
            <p:nvPr/>
          </p:nvGrpSpPr>
          <p:grpSpPr>
            <a:xfrm>
              <a:off x="4424938" y="2358000"/>
              <a:ext cx="2449175" cy="2050957"/>
              <a:chOff x="4998776" y="4314268"/>
              <a:chExt cx="2077820" cy="1984036"/>
            </a:xfrm>
          </p:grpSpPr>
          <p:sp>
            <p:nvSpPr>
              <p:cNvPr id="22" name="Rectangle 21"/>
              <p:cNvSpPr>
                <a:spLocks noChangeAspect="1"/>
              </p:cNvSpPr>
              <p:nvPr/>
            </p:nvSpPr>
            <p:spPr bwMode="auto">
              <a:xfrm>
                <a:off x="4998776" y="4314268"/>
                <a:ext cx="2077820" cy="198403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23" name="Group 22"/>
              <p:cNvGrpSpPr/>
              <p:nvPr/>
            </p:nvGrpSpPr>
            <p:grpSpPr>
              <a:xfrm>
                <a:off x="5363006" y="4513983"/>
                <a:ext cx="1360796" cy="1360796"/>
                <a:chOff x="5379689" y="4632255"/>
                <a:chExt cx="720080" cy="720080"/>
              </a:xfrm>
            </p:grpSpPr>
            <p:grpSp>
              <p:nvGrpSpPr>
                <p:cNvPr id="24" name="Group 23"/>
                <p:cNvGrpSpPr/>
                <p:nvPr/>
              </p:nvGrpSpPr>
              <p:grpSpPr>
                <a:xfrm>
                  <a:off x="5379689" y="4632255"/>
                  <a:ext cx="720080" cy="720080"/>
                  <a:chOff x="5379689" y="4632255"/>
                  <a:chExt cx="720080" cy="720080"/>
                </a:xfrm>
              </p:grpSpPr>
              <p:grpSp>
                <p:nvGrpSpPr>
                  <p:cNvPr id="27" name="Group 26"/>
                  <p:cNvGrpSpPr/>
                  <p:nvPr/>
                </p:nvGrpSpPr>
                <p:grpSpPr>
                  <a:xfrm>
                    <a:off x="5379689" y="4632255"/>
                    <a:ext cx="720080" cy="720080"/>
                    <a:chOff x="5379689" y="4632255"/>
                    <a:chExt cx="720080" cy="720080"/>
                  </a:xfrm>
                </p:grpSpPr>
                <p:sp>
                  <p:nvSpPr>
                    <p:cNvPr id="30" name="Oval 29"/>
                    <p:cNvSpPr/>
                    <p:nvPr/>
                  </p:nvSpPr>
                  <p:spPr bwMode="auto">
                    <a:xfrm>
                      <a:off x="5379689" y="4632255"/>
                      <a:ext cx="720080" cy="720080"/>
                    </a:xfrm>
                    <a:prstGeom prst="ellipse">
                      <a:avLst/>
                    </a:prstGeom>
                    <a:gradFill>
                      <a:gsLst>
                        <a:gs pos="0">
                          <a:srgbClr val="FFEE89"/>
                        </a:gs>
                        <a:gs pos="100000">
                          <a:srgbClr val="FFC000"/>
                        </a:gs>
                      </a:gsLst>
                      <a:lin ang="5400000" scaled="1"/>
                    </a:gradFill>
                    <a:ln w="9525">
                      <a:solidFill>
                        <a:schemeClr val="bg1">
                          <a:lumMod val="85000"/>
                        </a:schemeClr>
                      </a:solidFill>
                    </a:ln>
                    <a:effectLst/>
                    <a:scene3d>
                      <a:camera prst="orthographicFront">
                        <a:rot lat="0" lon="0" rev="0"/>
                      </a:camera>
                      <a:lightRig rig="contrasting" dir="t">
                        <a:rot lat="0" lon="0" rev="7800000"/>
                      </a:lightRig>
                    </a:scene3d>
                    <a:sp3d>
                      <a:bevelT w="139700" h="1397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31" name="Moon 30"/>
                    <p:cNvSpPr/>
                    <p:nvPr/>
                  </p:nvSpPr>
                  <p:spPr bwMode="auto">
                    <a:xfrm rot="16200000">
                      <a:off x="5638465" y="4905249"/>
                      <a:ext cx="202532" cy="418385"/>
                    </a:xfrm>
                    <a:prstGeom prst="moon">
                      <a:avLst>
                        <a:gd name="adj" fmla="val 77224"/>
                      </a:avLst>
                    </a:prstGeom>
                    <a:solidFill>
                      <a:schemeClr val="tx1"/>
                    </a:solidFill>
                    <a:ln w="9525">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32" name="Oval 31"/>
                    <p:cNvSpPr/>
                    <p:nvPr/>
                  </p:nvSpPr>
                  <p:spPr bwMode="auto">
                    <a:xfrm rot="21079559">
                      <a:off x="5629244" y="4799652"/>
                      <a:ext cx="72000" cy="72000"/>
                    </a:xfrm>
                    <a:prstGeom prst="ellipse">
                      <a:avLst/>
                    </a:prstGeom>
                    <a:solidFill>
                      <a:schemeClr val="bg1"/>
                    </a:solidFill>
                    <a:ln w="9525">
                      <a:solidFill>
                        <a:schemeClr val="tx1"/>
                      </a:solidFill>
                    </a:ln>
                    <a:effectLst>
                      <a:softEdge rad="1270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33" name="Oval 32"/>
                    <p:cNvSpPr/>
                    <p:nvPr/>
                  </p:nvSpPr>
                  <p:spPr bwMode="auto">
                    <a:xfrm rot="21079559">
                      <a:off x="5800758" y="4796810"/>
                      <a:ext cx="72000" cy="72000"/>
                    </a:xfrm>
                    <a:prstGeom prst="ellipse">
                      <a:avLst/>
                    </a:prstGeom>
                    <a:solidFill>
                      <a:schemeClr val="bg1"/>
                    </a:solidFill>
                    <a:ln w="9525">
                      <a:solidFill>
                        <a:schemeClr val="tx1"/>
                      </a:solidFill>
                    </a:ln>
                    <a:effectLst>
                      <a:softEdge rad="1270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28" name="Chord 27"/>
                  <p:cNvSpPr/>
                  <p:nvPr/>
                </p:nvSpPr>
                <p:spPr bwMode="auto">
                  <a:xfrm rot="13334473">
                    <a:off x="5411870" y="4912881"/>
                    <a:ext cx="147875" cy="132659"/>
                  </a:xfrm>
                  <a:prstGeom prst="chord">
                    <a:avLst>
                      <a:gd name="adj1" fmla="val 7422725"/>
                      <a:gd name="adj2" fmla="val 14090505"/>
                    </a:avLst>
                  </a:prstGeom>
                  <a:solidFill>
                    <a:schemeClr val="tx1"/>
                  </a:solidFill>
                  <a:ln w="9525">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9" name="Chord 28"/>
                  <p:cNvSpPr/>
                  <p:nvPr/>
                </p:nvSpPr>
                <p:spPr bwMode="auto">
                  <a:xfrm rot="8459497" flipH="1">
                    <a:off x="5920876" y="4923194"/>
                    <a:ext cx="147875" cy="132659"/>
                  </a:xfrm>
                  <a:prstGeom prst="chord">
                    <a:avLst>
                      <a:gd name="adj1" fmla="val 7422725"/>
                      <a:gd name="adj2" fmla="val 14090505"/>
                    </a:avLst>
                  </a:prstGeom>
                  <a:solidFill>
                    <a:schemeClr val="tx1"/>
                  </a:solidFill>
                  <a:ln w="9525">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25" name="Oval 24"/>
                <p:cNvSpPr/>
                <p:nvPr/>
              </p:nvSpPr>
              <p:spPr bwMode="auto">
                <a:xfrm rot="21079559">
                  <a:off x="5627085" y="4797150"/>
                  <a:ext cx="79001" cy="105067"/>
                </a:xfrm>
                <a:prstGeom prst="ellipse">
                  <a:avLst/>
                </a:prstGeom>
                <a:solidFill>
                  <a:schemeClr val="tx1"/>
                </a:solidFill>
                <a:ln w="9525">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6" name="Oval 25"/>
                <p:cNvSpPr/>
                <p:nvPr/>
              </p:nvSpPr>
              <p:spPr bwMode="auto">
                <a:xfrm rot="489617">
                  <a:off x="5798571" y="4797150"/>
                  <a:ext cx="79001" cy="105067"/>
                </a:xfrm>
                <a:prstGeom prst="ellipse">
                  <a:avLst/>
                </a:prstGeom>
                <a:solidFill>
                  <a:schemeClr val="tx1"/>
                </a:solidFill>
                <a:ln w="9525">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sp>
        <p:nvSpPr>
          <p:cNvPr id="34" name="TextBox 33"/>
          <p:cNvSpPr txBox="1"/>
          <p:nvPr/>
        </p:nvSpPr>
        <p:spPr>
          <a:xfrm>
            <a:off x="4223314" y="4653136"/>
            <a:ext cx="2707215" cy="1215717"/>
          </a:xfrm>
          <a:prstGeom prst="rect">
            <a:avLst/>
          </a:prstGeom>
          <a:noFill/>
        </p:spPr>
        <p:txBody>
          <a:bodyPr wrap="square" rtlCol="0">
            <a:spAutoFit/>
          </a:bodyPr>
          <a:lstStyle/>
          <a:p>
            <a:pPr>
              <a:spcAft>
                <a:spcPts val="600"/>
              </a:spcAft>
            </a:pPr>
            <a:r>
              <a:rPr lang="en-US" dirty="0" err="1"/>
              <a:t>Incrementar</a:t>
            </a:r>
            <a:r>
              <a:rPr lang="en-US" dirty="0"/>
              <a:t> </a:t>
            </a:r>
            <a:r>
              <a:rPr lang="en-US" dirty="0" err="1"/>
              <a:t>motivación</a:t>
            </a:r>
            <a:endParaRPr lang="en-US" dirty="0"/>
          </a:p>
          <a:p>
            <a:pPr marL="285750" indent="-285750">
              <a:buClr>
                <a:srgbClr val="A7C138"/>
              </a:buClr>
              <a:buSzPct val="130000"/>
              <a:buFont typeface="Arial" panose="020B0604020202020204" pitchFamily="34" charset="0"/>
              <a:buChar char="•"/>
            </a:pPr>
            <a:r>
              <a:rPr lang="en-US" sz="1600" dirty="0" err="1"/>
              <a:t>Asistencia</a:t>
            </a:r>
            <a:r>
              <a:rPr lang="en-US" sz="1600" dirty="0"/>
              <a:t> en </a:t>
            </a:r>
            <a:r>
              <a:rPr lang="en-US" sz="1600" dirty="0" err="1"/>
              <a:t>función</a:t>
            </a:r>
            <a:r>
              <a:rPr lang="en-US" sz="1600" dirty="0"/>
              <a:t> del </a:t>
            </a:r>
            <a:r>
              <a:rPr lang="en-US" sz="1600" dirty="0" err="1"/>
              <a:t>éxito</a:t>
            </a:r>
            <a:endParaRPr lang="en-US" sz="1600" dirty="0"/>
          </a:p>
          <a:p>
            <a:endParaRPr lang="de-CH" dirty="0"/>
          </a:p>
        </p:txBody>
      </p:sp>
      <p:sp>
        <p:nvSpPr>
          <p:cNvPr id="36" name="TextBox 35"/>
          <p:cNvSpPr txBox="1"/>
          <p:nvPr/>
        </p:nvSpPr>
        <p:spPr>
          <a:xfrm>
            <a:off x="7290569" y="4653136"/>
            <a:ext cx="2707215" cy="1985159"/>
          </a:xfrm>
          <a:prstGeom prst="rect">
            <a:avLst/>
          </a:prstGeom>
          <a:noFill/>
        </p:spPr>
        <p:txBody>
          <a:bodyPr wrap="square" rtlCol="0">
            <a:spAutoFit/>
          </a:bodyPr>
          <a:lstStyle/>
          <a:p>
            <a:pPr>
              <a:spcAft>
                <a:spcPts val="600"/>
              </a:spcAft>
            </a:pPr>
            <a:r>
              <a:rPr lang="en-US" dirty="0" err="1"/>
              <a:t>Distintas</a:t>
            </a:r>
            <a:r>
              <a:rPr lang="en-US" dirty="0"/>
              <a:t> </a:t>
            </a:r>
            <a:r>
              <a:rPr lang="en-US" dirty="0" err="1"/>
              <a:t>formas</a:t>
            </a:r>
            <a:r>
              <a:rPr lang="en-US" dirty="0"/>
              <a:t> de feedback</a:t>
            </a:r>
          </a:p>
          <a:p>
            <a:pPr marL="285750" indent="-285750">
              <a:buClr>
                <a:srgbClr val="A7C138"/>
              </a:buClr>
              <a:buSzPct val="130000"/>
              <a:buFont typeface="Arial" panose="020B0604020202020204" pitchFamily="34" charset="0"/>
              <a:buChar char="•"/>
            </a:pPr>
            <a:r>
              <a:rPr lang="en-US" sz="1600" dirty="0"/>
              <a:t>Feedback </a:t>
            </a:r>
            <a:r>
              <a:rPr lang="en-US" sz="1600" dirty="0" err="1"/>
              <a:t>inherente</a:t>
            </a:r>
            <a:r>
              <a:rPr lang="en-US" sz="1600" dirty="0"/>
              <a:t> y </a:t>
            </a:r>
            <a:r>
              <a:rPr lang="en-US" sz="1600" dirty="0" err="1"/>
              <a:t>aumentado</a:t>
            </a:r>
            <a:r>
              <a:rPr lang="en-US" sz="1600" dirty="0"/>
              <a:t> </a:t>
            </a:r>
            <a:r>
              <a:rPr lang="en-US" sz="1600" dirty="0" err="1"/>
              <a:t>háptico</a:t>
            </a:r>
            <a:endParaRPr lang="en-US" sz="1600" dirty="0"/>
          </a:p>
          <a:p>
            <a:pPr marL="285750" indent="-285750">
              <a:buClr>
                <a:srgbClr val="A7C138"/>
              </a:buClr>
              <a:buSzPct val="130000"/>
              <a:buFont typeface="Arial" panose="020B0604020202020204" pitchFamily="34" charset="0"/>
              <a:buChar char="•"/>
            </a:pPr>
            <a:r>
              <a:rPr lang="en-US" sz="1600" dirty="0" err="1"/>
              <a:t>Asistencia</a:t>
            </a:r>
            <a:r>
              <a:rPr lang="en-US" sz="1600" dirty="0"/>
              <a:t> </a:t>
            </a:r>
            <a:r>
              <a:rPr lang="en-US" sz="1600" dirty="0" err="1"/>
              <a:t>según</a:t>
            </a:r>
            <a:r>
              <a:rPr lang="en-US" sz="1600" dirty="0"/>
              <a:t> se </a:t>
            </a:r>
            <a:r>
              <a:rPr lang="en-US" sz="1600" dirty="0" err="1"/>
              <a:t>requiera</a:t>
            </a:r>
            <a:endParaRPr lang="en-US" sz="1600" dirty="0"/>
          </a:p>
          <a:p>
            <a:endParaRPr lang="de-CH" dirty="0"/>
          </a:p>
        </p:txBody>
      </p:sp>
      <p:pic>
        <p:nvPicPr>
          <p:cNvPr id="3074" name="Picture 2" descr="M:\3 Leistungserbringung\33 Projektabwicklung\334 Produkteschulung\3346 Customer Support\IISART\5_Working Groups\52_Working Group Education\Education Slides\Graphs and Pictures\proprioception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7887" y="2393895"/>
            <a:ext cx="1525505" cy="2157554"/>
          </a:xfrm>
          <a:prstGeom prst="rect">
            <a:avLst/>
          </a:prstGeom>
          <a:noFill/>
          <a:extLst>
            <a:ext uri="{909E8E84-426E-40DD-AFC4-6F175D3DCCD1}">
              <a14:hiddenFill xmlns:a14="http://schemas.microsoft.com/office/drawing/2010/main">
                <a:solidFill>
                  <a:srgbClr val="FFFFFF"/>
                </a:solidFill>
              </a14:hiddenFill>
            </a:ext>
          </a:extLst>
        </p:spPr>
      </p:pic>
      <p:pic>
        <p:nvPicPr>
          <p:cNvPr id="35" name="Imagen 34">
            <a:extLst>
              <a:ext uri="{FF2B5EF4-FFF2-40B4-BE49-F238E27FC236}">
                <a16:creationId xmlns:a16="http://schemas.microsoft.com/office/drawing/2014/main" id="{DC8DC9CD-CFB8-4708-9D21-EDDE04324CB1}"/>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350819787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de-CH" dirty="0"/>
              <a:t>Sistemas no motorizados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24</a:t>
            </a:fld>
            <a:endParaRPr lang="de-CH" dirty="0"/>
          </a:p>
        </p:txBody>
      </p:sp>
      <p:sp>
        <p:nvSpPr>
          <p:cNvPr id="3" name="Text Placeholder 2"/>
          <p:cNvSpPr>
            <a:spLocks noGrp="1"/>
          </p:cNvSpPr>
          <p:nvPr>
            <p:ph type="body" sz="quarter" idx="13"/>
          </p:nvPr>
        </p:nvSpPr>
        <p:spPr/>
        <p:txBody>
          <a:bodyPr/>
          <a:lstStyle/>
          <a:p>
            <a:r>
              <a:rPr lang="de-CH" dirty="0"/>
              <a:t>2</a:t>
            </a:r>
          </a:p>
        </p:txBody>
      </p:sp>
      <p:pic>
        <p:nvPicPr>
          <p:cNvPr id="7" name="Imagen 6">
            <a:extLst>
              <a:ext uri="{FF2B5EF4-FFF2-40B4-BE49-F238E27FC236}">
                <a16:creationId xmlns:a16="http://schemas.microsoft.com/office/drawing/2014/main" id="{1FDECB3F-F444-489B-8912-DD9883CC6BB6}"/>
              </a:ext>
            </a:extLst>
          </p:cNvPr>
          <p:cNvPicPr>
            <a:picLocks noChangeAspect="1"/>
          </p:cNvPicPr>
          <p:nvPr/>
        </p:nvPicPr>
        <p:blipFill>
          <a:blip r:embed="rId2"/>
          <a:stretch>
            <a:fillRect/>
          </a:stretch>
        </p:blipFill>
        <p:spPr>
          <a:xfrm>
            <a:off x="6652385" y="0"/>
            <a:ext cx="2200847" cy="1194920"/>
          </a:xfrm>
          <a:prstGeom prst="rect">
            <a:avLst/>
          </a:prstGeom>
        </p:spPr>
      </p:pic>
    </p:spTree>
    <p:extLst>
      <p:ext uri="{BB962C8B-B14F-4D97-AF65-F5344CB8AC3E}">
        <p14:creationId xmlns:p14="http://schemas.microsoft.com/office/powerpoint/2010/main" val="910663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Sistemas sin motores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25</a:t>
            </a:fld>
            <a:endParaRPr lang="de-CH" dirty="0"/>
          </a:p>
        </p:txBody>
      </p:sp>
      <p:sp>
        <p:nvSpPr>
          <p:cNvPr id="7" name="Content Placeholder 6"/>
          <p:cNvSpPr txBox="1">
            <a:spLocks/>
          </p:cNvSpPr>
          <p:nvPr/>
        </p:nvSpPr>
        <p:spPr bwMode="auto">
          <a:xfrm>
            <a:off x="1794093" y="1918189"/>
            <a:ext cx="8010280" cy="1582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lnSpcReduction="10000"/>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buNone/>
            </a:pPr>
            <a:r>
              <a:rPr lang="en-US" sz="1800" kern="0" dirty="0"/>
              <a:t>Los </a:t>
            </a:r>
            <a:r>
              <a:rPr lang="en-US" sz="1800" kern="0" dirty="0" err="1"/>
              <a:t>sistemas</a:t>
            </a:r>
            <a:r>
              <a:rPr lang="en-US" sz="1800" kern="0" dirty="0"/>
              <a:t> sin </a:t>
            </a:r>
            <a:r>
              <a:rPr lang="en-US" sz="1800" kern="0" dirty="0" err="1"/>
              <a:t>motores</a:t>
            </a:r>
            <a:r>
              <a:rPr lang="en-US" sz="1800" kern="0" dirty="0"/>
              <a:t> se </a:t>
            </a:r>
            <a:r>
              <a:rPr lang="en-US" sz="1800" kern="0" dirty="0" err="1"/>
              <a:t>desarrollaron</a:t>
            </a:r>
            <a:r>
              <a:rPr lang="en-US" sz="1800" kern="0" dirty="0"/>
              <a:t> a </a:t>
            </a:r>
            <a:r>
              <a:rPr lang="en-US" sz="1800" kern="0" dirty="0" err="1"/>
              <a:t>través</a:t>
            </a:r>
            <a:r>
              <a:rPr lang="en-US" sz="1800" kern="0" dirty="0"/>
              <a:t> de ideas de </a:t>
            </a:r>
            <a:r>
              <a:rPr lang="en-US" sz="1800" kern="0" dirty="0" err="1"/>
              <a:t>mejora</a:t>
            </a:r>
            <a:r>
              <a:rPr lang="en-US" sz="1800" kern="0" dirty="0"/>
              <a:t> de la terapia </a:t>
            </a:r>
            <a:r>
              <a:rPr lang="en-US" sz="1800" kern="0" dirty="0" err="1"/>
              <a:t>robótica</a:t>
            </a:r>
            <a:r>
              <a:rPr lang="en-US" sz="1800" kern="0" dirty="0"/>
              <a:t> </a:t>
            </a:r>
          </a:p>
          <a:p>
            <a:pPr lvl="1"/>
            <a:r>
              <a:rPr lang="en-US" sz="1600" kern="0" dirty="0" err="1"/>
              <a:t>Reducir</a:t>
            </a:r>
            <a:r>
              <a:rPr lang="en-US" sz="1600" kern="0" dirty="0"/>
              <a:t> la </a:t>
            </a:r>
            <a:r>
              <a:rPr lang="en-US" sz="1600" kern="0" dirty="0" err="1"/>
              <a:t>complejidad</a:t>
            </a:r>
            <a:r>
              <a:rPr lang="en-US" sz="1600" kern="0" dirty="0"/>
              <a:t> del Sistema y </a:t>
            </a:r>
            <a:r>
              <a:rPr lang="en-US" sz="1600" kern="0" dirty="0" err="1"/>
              <a:t>su</a:t>
            </a:r>
            <a:r>
              <a:rPr lang="en-US" sz="1600" kern="0" dirty="0"/>
              <a:t> </a:t>
            </a:r>
            <a:r>
              <a:rPr lang="en-US" sz="1600" kern="0" dirty="0" err="1"/>
              <a:t>coste</a:t>
            </a:r>
            <a:r>
              <a:rPr lang="en-US" sz="1600" kern="0" dirty="0"/>
              <a:t>.</a:t>
            </a:r>
          </a:p>
          <a:p>
            <a:pPr lvl="1"/>
            <a:r>
              <a:rPr lang="en-US" sz="1600" kern="0" dirty="0" err="1"/>
              <a:t>Mejorar</a:t>
            </a:r>
            <a:r>
              <a:rPr lang="en-US" sz="1600" kern="0" dirty="0"/>
              <a:t> la </a:t>
            </a:r>
            <a:r>
              <a:rPr lang="en-US" sz="1600" kern="0" dirty="0" err="1"/>
              <a:t>seguridad</a:t>
            </a:r>
            <a:r>
              <a:rPr lang="en-US" sz="1600" kern="0" dirty="0"/>
              <a:t> para los </a:t>
            </a:r>
            <a:r>
              <a:rPr lang="en-US" sz="1600" kern="0" dirty="0" err="1"/>
              <a:t>pacientes</a:t>
            </a:r>
            <a:endParaRPr lang="en-US" sz="1600" kern="0" dirty="0"/>
          </a:p>
          <a:p>
            <a:pPr lvl="1"/>
            <a:r>
              <a:rPr lang="en-US" sz="1600" kern="0" dirty="0" err="1"/>
              <a:t>Mejorar</a:t>
            </a:r>
            <a:r>
              <a:rPr lang="en-US" sz="1600" kern="0" dirty="0"/>
              <a:t> el Entrenamiento de </a:t>
            </a:r>
            <a:r>
              <a:rPr lang="en-US" sz="1600" kern="0" dirty="0" err="1"/>
              <a:t>movimientos</a:t>
            </a:r>
            <a:r>
              <a:rPr lang="en-US" sz="1600" kern="0" dirty="0"/>
              <a:t> </a:t>
            </a:r>
            <a:r>
              <a:rPr lang="en-US" sz="1600" kern="0" dirty="0" err="1"/>
              <a:t>funcionales</a:t>
            </a:r>
            <a:r>
              <a:rPr lang="en-US" sz="1600" kern="0" dirty="0"/>
              <a:t> </a:t>
            </a:r>
            <a:r>
              <a:rPr lang="en-US" sz="1600" kern="0" dirty="0" err="1"/>
              <a:t>aplicados</a:t>
            </a:r>
            <a:r>
              <a:rPr lang="en-US" sz="1600" kern="0" dirty="0"/>
              <a:t> a </a:t>
            </a:r>
            <a:r>
              <a:rPr lang="en-US" sz="1600" kern="0" dirty="0" err="1"/>
              <a:t>actividades</a:t>
            </a:r>
            <a:r>
              <a:rPr lang="en-US" sz="1600" kern="0" dirty="0"/>
              <a:t> de la </a:t>
            </a:r>
            <a:r>
              <a:rPr lang="en-US" sz="1600" kern="0" dirty="0" err="1"/>
              <a:t>vida</a:t>
            </a:r>
            <a:r>
              <a:rPr lang="en-US" sz="1600" kern="0" dirty="0"/>
              <a:t> </a:t>
            </a:r>
            <a:r>
              <a:rPr lang="en-US" sz="1600" kern="0" dirty="0" err="1"/>
              <a:t>diaria</a:t>
            </a:r>
            <a:r>
              <a:rPr lang="en-US" sz="1600" kern="0" dirty="0"/>
              <a:t>. </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866" y="1775566"/>
            <a:ext cx="936104" cy="1059670"/>
          </a:xfrm>
          <a:prstGeom prst="rect">
            <a:avLst/>
          </a:prstGeom>
        </p:spPr>
      </p:pic>
      <p:sp>
        <p:nvSpPr>
          <p:cNvPr id="10" name="TextBox 9"/>
          <p:cNvSpPr txBox="1"/>
          <p:nvPr/>
        </p:nvSpPr>
        <p:spPr>
          <a:xfrm>
            <a:off x="4995682" y="3501008"/>
            <a:ext cx="1236236" cy="369332"/>
          </a:xfrm>
          <a:prstGeom prst="rect">
            <a:avLst/>
          </a:prstGeom>
          <a:noFill/>
        </p:spPr>
        <p:txBody>
          <a:bodyPr wrap="none" rtlCol="0">
            <a:spAutoFit/>
          </a:bodyPr>
          <a:lstStyle/>
          <a:p>
            <a:r>
              <a:rPr lang="de-CH" dirty="0">
                <a:latin typeface="+mj-lt"/>
              </a:rPr>
              <a:t>Concepto:</a:t>
            </a:r>
          </a:p>
        </p:txBody>
      </p:sp>
      <p:grpSp>
        <p:nvGrpSpPr>
          <p:cNvPr id="42" name="Group 41"/>
          <p:cNvGrpSpPr/>
          <p:nvPr/>
        </p:nvGrpSpPr>
        <p:grpSpPr>
          <a:xfrm>
            <a:off x="1899732" y="3942348"/>
            <a:ext cx="7089737" cy="1792283"/>
            <a:chOff x="1899732" y="4293096"/>
            <a:chExt cx="7089737" cy="1792283"/>
          </a:xfrm>
        </p:grpSpPr>
        <p:pic>
          <p:nvPicPr>
            <p:cNvPr id="23" name="Picture 22"/>
            <p:cNvPicPr>
              <a:picLocks noChangeAspect="1"/>
            </p:cNvPicPr>
            <p:nvPr/>
          </p:nvPicPr>
          <p:blipFill rotWithShape="1">
            <a:blip r:embed="rId4"/>
            <a:srcRect t="1" b="55312"/>
            <a:stretch/>
          </p:blipFill>
          <p:spPr>
            <a:xfrm>
              <a:off x="2040621" y="4469650"/>
              <a:ext cx="1721556" cy="1276460"/>
            </a:xfrm>
            <a:prstGeom prst="rect">
              <a:avLst/>
            </a:prstGeom>
          </p:spPr>
        </p:pic>
        <p:grpSp>
          <p:nvGrpSpPr>
            <p:cNvPr id="41" name="Group 40"/>
            <p:cNvGrpSpPr/>
            <p:nvPr/>
          </p:nvGrpSpPr>
          <p:grpSpPr>
            <a:xfrm>
              <a:off x="1899732" y="4293096"/>
              <a:ext cx="7089737" cy="1792283"/>
              <a:chOff x="1899732" y="4373021"/>
              <a:chExt cx="7089737" cy="1792283"/>
            </a:xfrm>
          </p:grpSpPr>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6889" y="4455590"/>
                <a:ext cx="1854493" cy="1340597"/>
              </a:xfrm>
              <a:prstGeom prst="rect">
                <a:avLst/>
              </a:prstGeom>
            </p:spPr>
          </p:pic>
          <p:grpSp>
            <p:nvGrpSpPr>
              <p:cNvPr id="40" name="Group 39"/>
              <p:cNvGrpSpPr/>
              <p:nvPr/>
            </p:nvGrpSpPr>
            <p:grpSpPr>
              <a:xfrm>
                <a:off x="1899732" y="4373021"/>
                <a:ext cx="7089737" cy="1792283"/>
                <a:chOff x="1899732" y="4373236"/>
                <a:chExt cx="7089737" cy="1792283"/>
              </a:xfrm>
            </p:grpSpPr>
            <p:grpSp>
              <p:nvGrpSpPr>
                <p:cNvPr id="11" name="Group 10"/>
                <p:cNvGrpSpPr/>
                <p:nvPr/>
              </p:nvGrpSpPr>
              <p:grpSpPr>
                <a:xfrm>
                  <a:off x="1899732" y="4373236"/>
                  <a:ext cx="7089737" cy="1792283"/>
                  <a:chOff x="1424968" y="4373236"/>
                  <a:chExt cx="7089737" cy="1792283"/>
                </a:xfrm>
              </p:grpSpPr>
              <p:sp>
                <p:nvSpPr>
                  <p:cNvPr id="12" name="TextBox 11"/>
                  <p:cNvSpPr txBox="1"/>
                  <p:nvPr/>
                </p:nvSpPr>
                <p:spPr>
                  <a:xfrm>
                    <a:off x="4337387" y="5811576"/>
                    <a:ext cx="926857" cy="338554"/>
                  </a:xfrm>
                  <a:prstGeom prst="rect">
                    <a:avLst/>
                  </a:prstGeom>
                  <a:noFill/>
                </p:spPr>
                <p:txBody>
                  <a:bodyPr wrap="none" rtlCol="0" anchor="ctr">
                    <a:spAutoFit/>
                  </a:bodyPr>
                  <a:lstStyle/>
                  <a:p>
                    <a:pPr algn="ctr"/>
                    <a:r>
                      <a:rPr lang="de-CH" sz="1600" dirty="0">
                        <a:latin typeface="+mj-lt"/>
                      </a:rPr>
                      <a:t>motores</a:t>
                    </a:r>
                  </a:p>
                </p:txBody>
              </p:sp>
              <p:sp>
                <p:nvSpPr>
                  <p:cNvPr id="13" name="TextBox 12"/>
                  <p:cNvSpPr txBox="1"/>
                  <p:nvPr/>
                </p:nvSpPr>
                <p:spPr>
                  <a:xfrm>
                    <a:off x="6296760" y="5811576"/>
                    <a:ext cx="2044149" cy="338554"/>
                  </a:xfrm>
                  <a:prstGeom prst="rect">
                    <a:avLst/>
                  </a:prstGeom>
                  <a:noFill/>
                </p:spPr>
                <p:txBody>
                  <a:bodyPr wrap="none" rtlCol="0" anchor="ctr">
                    <a:spAutoFit/>
                  </a:bodyPr>
                  <a:lstStyle/>
                  <a:p>
                    <a:pPr algn="ctr"/>
                    <a:r>
                      <a:rPr lang="de-CH" sz="1600" dirty="0">
                        <a:latin typeface="+mj-lt"/>
                      </a:rPr>
                      <a:t>Sistema sin motores</a:t>
                    </a:r>
                  </a:p>
                </p:txBody>
              </p:sp>
              <p:grpSp>
                <p:nvGrpSpPr>
                  <p:cNvPr id="14" name="Group 13"/>
                  <p:cNvGrpSpPr/>
                  <p:nvPr/>
                </p:nvGrpSpPr>
                <p:grpSpPr>
                  <a:xfrm>
                    <a:off x="1424968" y="4373236"/>
                    <a:ext cx="7089737" cy="1792283"/>
                    <a:chOff x="1424968" y="4373236"/>
                    <a:chExt cx="7089737" cy="1792283"/>
                  </a:xfrm>
                </p:grpSpPr>
                <p:sp>
                  <p:nvSpPr>
                    <p:cNvPr id="18" name="TextBox 17"/>
                    <p:cNvSpPr txBox="1"/>
                    <p:nvPr/>
                  </p:nvSpPr>
                  <p:spPr>
                    <a:xfrm>
                      <a:off x="3426793" y="4815494"/>
                      <a:ext cx="373249" cy="584775"/>
                    </a:xfrm>
                    <a:prstGeom prst="rect">
                      <a:avLst/>
                    </a:prstGeom>
                    <a:noFill/>
                  </p:spPr>
                  <p:txBody>
                    <a:bodyPr wrap="square" rtlCol="0" anchor="ctr">
                      <a:spAutoFit/>
                    </a:bodyPr>
                    <a:lstStyle/>
                    <a:p>
                      <a:pPr algn="ctr"/>
                      <a:r>
                        <a:rPr lang="de-CH" sz="3200" dirty="0">
                          <a:latin typeface="+mj-lt"/>
                        </a:rPr>
                        <a:t>-</a:t>
                      </a:r>
                    </a:p>
                  </p:txBody>
                </p:sp>
                <p:sp>
                  <p:nvSpPr>
                    <p:cNvPr id="19" name="TextBox 18"/>
                    <p:cNvSpPr txBox="1"/>
                    <p:nvPr/>
                  </p:nvSpPr>
                  <p:spPr>
                    <a:xfrm>
                      <a:off x="5769291" y="4815493"/>
                      <a:ext cx="431528" cy="584775"/>
                    </a:xfrm>
                    <a:prstGeom prst="rect">
                      <a:avLst/>
                    </a:prstGeom>
                    <a:noFill/>
                  </p:spPr>
                  <p:txBody>
                    <a:bodyPr wrap="none" rtlCol="0" anchor="ctr">
                      <a:spAutoFit/>
                    </a:bodyPr>
                    <a:lstStyle/>
                    <a:p>
                      <a:pPr algn="ctr"/>
                      <a:r>
                        <a:rPr lang="de-CH" sz="3200" dirty="0">
                          <a:latin typeface="+mj-lt"/>
                        </a:rPr>
                        <a:t>=</a:t>
                      </a:r>
                    </a:p>
                  </p:txBody>
                </p:sp>
                <p:sp>
                  <p:nvSpPr>
                    <p:cNvPr id="20" name="TextBox 19"/>
                    <p:cNvSpPr txBox="1"/>
                    <p:nvPr/>
                  </p:nvSpPr>
                  <p:spPr>
                    <a:xfrm>
                      <a:off x="1424968" y="5811576"/>
                      <a:ext cx="1803699" cy="338554"/>
                    </a:xfrm>
                    <a:prstGeom prst="rect">
                      <a:avLst/>
                    </a:prstGeom>
                    <a:noFill/>
                  </p:spPr>
                  <p:txBody>
                    <a:bodyPr wrap="none" rtlCol="0" anchor="ctr">
                      <a:spAutoFit/>
                    </a:bodyPr>
                    <a:lstStyle/>
                    <a:p>
                      <a:pPr algn="ctr"/>
                      <a:r>
                        <a:rPr lang="de-CH" sz="1600" dirty="0">
                          <a:latin typeface="+mj-lt"/>
                        </a:rPr>
                        <a:t>Robot terapeútico</a:t>
                      </a:r>
                    </a:p>
                  </p:txBody>
                </p:sp>
                <p:sp>
                  <p:nvSpPr>
                    <p:cNvPr id="21" name="Rectangle 20"/>
                    <p:cNvSpPr/>
                    <p:nvPr/>
                  </p:nvSpPr>
                  <p:spPr bwMode="auto">
                    <a:xfrm>
                      <a:off x="1445970" y="4373236"/>
                      <a:ext cx="7068735" cy="179228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pic>
              <p:nvPicPr>
                <p:cNvPr id="26" name="Picture 25"/>
                <p:cNvPicPr>
                  <a:picLocks noChangeAspect="1"/>
                </p:cNvPicPr>
                <p:nvPr/>
              </p:nvPicPr>
              <p:blipFill rotWithShape="1">
                <a:blip r:embed="rId6">
                  <a:extLst>
                    <a:ext uri="{28A0092B-C50C-407E-A947-70E740481C1C}">
                      <a14:useLocalDpi xmlns:a14="http://schemas.microsoft.com/office/drawing/2010/main" val="0"/>
                    </a:ext>
                  </a:extLst>
                </a:blip>
                <a:srcRect l="7320" t="14740" r="5210" b="16013"/>
                <a:stretch/>
              </p:blipFill>
              <p:spPr>
                <a:xfrm>
                  <a:off x="4346201" y="4455660"/>
                  <a:ext cx="1728192" cy="1368153"/>
                </a:xfrm>
                <a:prstGeom prst="rect">
                  <a:avLst/>
                </a:prstGeom>
              </p:spPr>
            </p:pic>
          </p:grpSp>
        </p:grpSp>
      </p:grpSp>
      <p:pic>
        <p:nvPicPr>
          <p:cNvPr id="22" name="Imagen 21">
            <a:extLst>
              <a:ext uri="{FF2B5EF4-FFF2-40B4-BE49-F238E27FC236}">
                <a16:creationId xmlns:a16="http://schemas.microsoft.com/office/drawing/2014/main" id="{344B4E87-743A-4F92-BD20-745B99CC537C}"/>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151207861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5313" y="1484784"/>
            <a:ext cx="3097371" cy="4657700"/>
          </a:xfrm>
          <a:prstGeom prst="rect">
            <a:avLst/>
          </a:prstGeom>
        </p:spPr>
      </p:pic>
      <p:sp>
        <p:nvSpPr>
          <p:cNvPr id="7" name="Title 6"/>
          <p:cNvSpPr>
            <a:spLocks noGrp="1"/>
          </p:cNvSpPr>
          <p:nvPr>
            <p:ph type="title"/>
          </p:nvPr>
        </p:nvSpPr>
        <p:spPr>
          <a:xfrm>
            <a:off x="478502" y="165406"/>
            <a:ext cx="6408357" cy="553998"/>
          </a:xfrm>
        </p:spPr>
        <p:txBody>
          <a:bodyPr/>
          <a:lstStyle/>
          <a:p>
            <a:r>
              <a:rPr lang="de-CH" dirty="0"/>
              <a:t>Sistemas sin motores: </a:t>
            </a:r>
            <a:r>
              <a:rPr lang="de-CH" dirty="0">
                <a:solidFill>
                  <a:srgbClr val="595959"/>
                </a:solidFill>
              </a:rPr>
              <a:t>Elementos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26</a:t>
            </a:fld>
            <a:endParaRPr lang="de-CH" dirty="0"/>
          </a:p>
        </p:txBody>
      </p:sp>
      <p:sp>
        <p:nvSpPr>
          <p:cNvPr id="3" name="TextBox 2"/>
          <p:cNvSpPr txBox="1"/>
          <p:nvPr/>
        </p:nvSpPr>
        <p:spPr>
          <a:xfrm>
            <a:off x="6068920" y="1755388"/>
            <a:ext cx="4390001" cy="3385542"/>
          </a:xfrm>
          <a:prstGeom prst="rect">
            <a:avLst/>
          </a:prstGeom>
          <a:noFill/>
          <a:ln w="19050">
            <a:noFill/>
          </a:ln>
        </p:spPr>
        <p:txBody>
          <a:bodyPr wrap="square" rtlCol="0">
            <a:spAutoFit/>
          </a:bodyPr>
          <a:lstStyle/>
          <a:p>
            <a:r>
              <a:rPr lang="en-US" dirty="0" err="1">
                <a:latin typeface="+mj-lt"/>
              </a:rPr>
              <a:t>Soporte</a:t>
            </a:r>
            <a:r>
              <a:rPr lang="en-US" dirty="0">
                <a:latin typeface="+mj-lt"/>
              </a:rPr>
              <a:t> de peso</a:t>
            </a:r>
          </a:p>
          <a:p>
            <a:pPr marL="285750" indent="-285750">
              <a:spcAft>
                <a:spcPts val="800"/>
              </a:spcAft>
              <a:buClr>
                <a:srgbClr val="A7C138"/>
              </a:buClr>
              <a:buFont typeface="Arial" panose="020B0604020202020204" pitchFamily="34" charset="0"/>
              <a:buChar char="•"/>
            </a:pPr>
            <a:r>
              <a:rPr lang="en-US" sz="1600" dirty="0" err="1"/>
              <a:t>Mecanismo</a:t>
            </a:r>
            <a:r>
              <a:rPr lang="en-US" sz="1600" dirty="0"/>
              <a:t> de equilibrio </a:t>
            </a:r>
            <a:r>
              <a:rPr lang="en-US" sz="1600" dirty="0" err="1"/>
              <a:t>estático</a:t>
            </a:r>
            <a:r>
              <a:rPr lang="en-US" sz="1600" dirty="0"/>
              <a:t> </a:t>
            </a:r>
            <a:r>
              <a:rPr lang="en-US" sz="1600" dirty="0" err="1"/>
              <a:t>usando</a:t>
            </a:r>
            <a:r>
              <a:rPr lang="en-US" sz="1600" dirty="0"/>
              <a:t> cables, </a:t>
            </a:r>
            <a:r>
              <a:rPr lang="en-US" sz="1600" dirty="0" err="1"/>
              <a:t>muelles</a:t>
            </a:r>
            <a:r>
              <a:rPr lang="en-US" sz="1600" dirty="0"/>
              <a:t> o alambres</a:t>
            </a:r>
          </a:p>
          <a:p>
            <a:r>
              <a:rPr lang="de-CH" dirty="0">
                <a:latin typeface="+mj-lt"/>
              </a:rPr>
              <a:t>Sensores</a:t>
            </a:r>
          </a:p>
          <a:p>
            <a:pPr marL="285750" indent="-285750">
              <a:spcAft>
                <a:spcPts val="800"/>
              </a:spcAft>
              <a:buClr>
                <a:srgbClr val="A7C138"/>
              </a:buClr>
              <a:buFont typeface="Arial" panose="020B0604020202020204" pitchFamily="34" charset="0"/>
              <a:buChar char="•"/>
            </a:pPr>
            <a:r>
              <a:rPr lang="de-CH" sz="1600" dirty="0"/>
              <a:t>Medición de parámetros físicos: posición, fuerza, orientación y torsión</a:t>
            </a:r>
          </a:p>
          <a:p>
            <a:pPr>
              <a:spcAft>
                <a:spcPts val="600"/>
              </a:spcAft>
              <a:buClr>
                <a:srgbClr val="A7C138"/>
              </a:buClr>
            </a:pPr>
            <a:r>
              <a:rPr lang="de-CH" dirty="0">
                <a:latin typeface="+mj-lt"/>
              </a:rPr>
              <a:t>Interfaz paciente</a:t>
            </a:r>
          </a:p>
          <a:p>
            <a:pPr marL="285750" indent="-285750">
              <a:spcAft>
                <a:spcPts val="800"/>
              </a:spcAft>
              <a:buClr>
                <a:srgbClr val="A7C138"/>
              </a:buClr>
              <a:buFont typeface="Arial" panose="020B0604020202020204" pitchFamily="34" charset="0"/>
              <a:buChar char="•"/>
            </a:pPr>
            <a:r>
              <a:rPr lang="de-CH" sz="1600" dirty="0"/>
              <a:t>Se une al paciente y transmite las fuerzas desde el sistemas: p.e cuffs</a:t>
            </a:r>
          </a:p>
          <a:p>
            <a:pPr>
              <a:spcAft>
                <a:spcPts val="600"/>
              </a:spcAft>
              <a:buClr>
                <a:srgbClr val="A7C138"/>
              </a:buClr>
            </a:pPr>
            <a:r>
              <a:rPr lang="de-CH" dirty="0">
                <a:latin typeface="+mj-lt"/>
              </a:rPr>
              <a:t>Interfaz usuario</a:t>
            </a:r>
          </a:p>
          <a:p>
            <a:pPr marL="285750" indent="-285750">
              <a:spcAft>
                <a:spcPts val="800"/>
              </a:spcAft>
              <a:buClr>
                <a:srgbClr val="A7C138"/>
              </a:buClr>
              <a:buFont typeface="Arial" panose="020B0604020202020204" pitchFamily="34" charset="0"/>
              <a:buChar char="•"/>
            </a:pPr>
            <a:r>
              <a:rPr lang="de-CH" sz="1600" dirty="0"/>
              <a:t>Permite al usuario ajustar los parámetros</a:t>
            </a:r>
          </a:p>
        </p:txBody>
      </p:sp>
      <p:cxnSp>
        <p:nvCxnSpPr>
          <p:cNvPr id="46" name="Straight Connector 45"/>
          <p:cNvCxnSpPr/>
          <p:nvPr/>
        </p:nvCxnSpPr>
        <p:spPr bwMode="auto">
          <a:xfrm>
            <a:off x="6066433" y="4422598"/>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Straight Connector 46"/>
          <p:cNvCxnSpPr/>
          <p:nvPr/>
        </p:nvCxnSpPr>
        <p:spPr bwMode="auto">
          <a:xfrm>
            <a:off x="6066433" y="3501008"/>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a:off x="6066433" y="2636912"/>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4" name="Group 133"/>
          <p:cNvGrpSpPr/>
          <p:nvPr/>
        </p:nvGrpSpPr>
        <p:grpSpPr>
          <a:xfrm>
            <a:off x="887406" y="4081053"/>
            <a:ext cx="2393783" cy="852323"/>
            <a:chOff x="1326720" y="1451704"/>
            <a:chExt cx="2393783" cy="852323"/>
          </a:xfrm>
        </p:grpSpPr>
        <p:sp>
          <p:nvSpPr>
            <p:cNvPr id="14" name="TextBox 13"/>
            <p:cNvSpPr txBox="1"/>
            <p:nvPr/>
          </p:nvSpPr>
          <p:spPr>
            <a:xfrm>
              <a:off x="1326720" y="1793249"/>
              <a:ext cx="832078"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Interfaz paciente</a:t>
              </a:r>
            </a:p>
          </p:txBody>
        </p:sp>
        <p:cxnSp>
          <p:nvCxnSpPr>
            <p:cNvPr id="27" name="Straight Arrow Connector 26"/>
            <p:cNvCxnSpPr>
              <a:stCxn id="14" idx="3"/>
            </p:cNvCxnSpPr>
            <p:nvPr/>
          </p:nvCxnSpPr>
          <p:spPr bwMode="auto">
            <a:xfrm flipV="1">
              <a:off x="2158798" y="1451704"/>
              <a:ext cx="1561705" cy="596934"/>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7" name="Group 136"/>
          <p:cNvGrpSpPr/>
          <p:nvPr/>
        </p:nvGrpSpPr>
        <p:grpSpPr>
          <a:xfrm>
            <a:off x="1482114" y="2792551"/>
            <a:ext cx="1172446" cy="1008989"/>
            <a:chOff x="3105014" y="1323937"/>
            <a:chExt cx="1172446" cy="1008989"/>
          </a:xfrm>
        </p:grpSpPr>
        <p:sp>
          <p:nvSpPr>
            <p:cNvPr id="26" name="TextBox 25"/>
            <p:cNvSpPr txBox="1"/>
            <p:nvPr/>
          </p:nvSpPr>
          <p:spPr>
            <a:xfrm>
              <a:off x="3105014" y="1323937"/>
              <a:ext cx="796148" cy="715089"/>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Interfaz de usuario</a:t>
              </a:r>
            </a:p>
          </p:txBody>
        </p:sp>
        <p:cxnSp>
          <p:nvCxnSpPr>
            <p:cNvPr id="28" name="Straight Arrow Connector 27"/>
            <p:cNvCxnSpPr>
              <a:stCxn id="26" idx="2"/>
            </p:cNvCxnSpPr>
            <p:nvPr/>
          </p:nvCxnSpPr>
          <p:spPr bwMode="auto">
            <a:xfrm>
              <a:off x="3503088" y="2039026"/>
              <a:ext cx="774372" cy="29390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6" name="Group 15"/>
          <p:cNvGrpSpPr/>
          <p:nvPr/>
        </p:nvGrpSpPr>
        <p:grpSpPr>
          <a:xfrm>
            <a:off x="1397813" y="1830642"/>
            <a:ext cx="2004324" cy="687136"/>
            <a:chOff x="518886" y="1743603"/>
            <a:chExt cx="2004324" cy="687136"/>
          </a:xfrm>
        </p:grpSpPr>
        <p:sp>
          <p:nvSpPr>
            <p:cNvPr id="49" name="TextBox 48"/>
            <p:cNvSpPr txBox="1"/>
            <p:nvPr/>
          </p:nvSpPr>
          <p:spPr>
            <a:xfrm>
              <a:off x="518886" y="1919961"/>
              <a:ext cx="1039032"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Soporte de peso</a:t>
              </a:r>
            </a:p>
          </p:txBody>
        </p:sp>
        <p:cxnSp>
          <p:nvCxnSpPr>
            <p:cNvPr id="50" name="Straight Arrow Connector 49"/>
            <p:cNvCxnSpPr/>
            <p:nvPr/>
          </p:nvCxnSpPr>
          <p:spPr bwMode="auto">
            <a:xfrm flipV="1">
              <a:off x="1557918" y="1743603"/>
              <a:ext cx="965292" cy="389257"/>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1" name="Group 20"/>
          <p:cNvGrpSpPr/>
          <p:nvPr/>
        </p:nvGrpSpPr>
        <p:grpSpPr>
          <a:xfrm>
            <a:off x="3330129" y="3076210"/>
            <a:ext cx="2271901" cy="926837"/>
            <a:chOff x="4019222" y="5875436"/>
            <a:chExt cx="2271901" cy="926837"/>
          </a:xfrm>
        </p:grpSpPr>
        <p:sp>
          <p:nvSpPr>
            <p:cNvPr id="15" name="TextBox 14"/>
            <p:cNvSpPr txBox="1"/>
            <p:nvPr/>
          </p:nvSpPr>
          <p:spPr>
            <a:xfrm>
              <a:off x="5387374" y="5875436"/>
              <a:ext cx="903749"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sensores</a:t>
              </a:r>
            </a:p>
          </p:txBody>
        </p:sp>
        <p:cxnSp>
          <p:nvCxnSpPr>
            <p:cNvPr id="32" name="Straight Arrow Connector 31"/>
            <p:cNvCxnSpPr/>
            <p:nvPr/>
          </p:nvCxnSpPr>
          <p:spPr bwMode="auto">
            <a:xfrm flipH="1">
              <a:off x="4019222" y="6028669"/>
              <a:ext cx="1365665" cy="773604"/>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2" name="Imagen 21">
            <a:extLst>
              <a:ext uri="{FF2B5EF4-FFF2-40B4-BE49-F238E27FC236}">
                <a16:creationId xmlns:a16="http://schemas.microsoft.com/office/drawing/2014/main" id="{C14C388F-2FF6-4B3E-A7B4-A95EEBCF4C9D}"/>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26780719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mph" presetSubtype="0" nodeType="clickEffect">
                                  <p:stCondLst>
                                    <p:cond delay="0"/>
                                  </p:stCondLst>
                                  <p:childTnLst>
                                    <p:set>
                                      <p:cBhvr rctx="PPT">
                                        <p:cTn id="14" dur="indefinite"/>
                                        <p:tgtEl>
                                          <p:spTgt spid="3">
                                            <p:txEl>
                                              <p:pRg st="1" end="1"/>
                                            </p:txEl>
                                          </p:spTgt>
                                        </p:tgtEl>
                                        <p:attrNameLst>
                                          <p:attrName>style.opacity</p:attrName>
                                        </p:attrNameLst>
                                      </p:cBhvr>
                                      <p:to>
                                        <p:strVal val="0.5"/>
                                      </p:to>
                                    </p:set>
                                    <p:animEffect filter="image" prLst="opacity: 0.5">
                                      <p:cBhvr rctx="IE">
                                        <p:cTn id="15" dur="indefinite"/>
                                        <p:tgtEl>
                                          <p:spTgt spid="3">
                                            <p:txEl>
                                              <p:pRg st="1" end="1"/>
                                            </p:txEl>
                                          </p:spTgt>
                                        </p:tgtEl>
                                      </p:cBhvr>
                                    </p:animEffect>
                                  </p:childTnLst>
                                </p:cTn>
                              </p:par>
                              <p:par>
                                <p:cTn id="16" presetID="9" presetClass="emph" presetSubtype="0" nodeType="withEffect">
                                  <p:stCondLst>
                                    <p:cond delay="0"/>
                                  </p:stCondLst>
                                  <p:childTnLst>
                                    <p:set>
                                      <p:cBhvr rctx="PPT">
                                        <p:cTn id="17" dur="indefinite"/>
                                        <p:tgtEl>
                                          <p:spTgt spid="3">
                                            <p:txEl>
                                              <p:pRg st="0" end="0"/>
                                            </p:txEl>
                                          </p:spTgt>
                                        </p:tgtEl>
                                        <p:attrNameLst>
                                          <p:attrName>style.opacity</p:attrName>
                                        </p:attrNameLst>
                                      </p:cBhvr>
                                      <p:to>
                                        <p:strVal val="0.5"/>
                                      </p:to>
                                    </p:set>
                                    <p:animEffect filter="image" prLst="opacity: 0.5">
                                      <p:cBhvr rctx="IE">
                                        <p:cTn id="18" dur="indefinite"/>
                                        <p:tgtEl>
                                          <p:spTgt spid="3">
                                            <p:txEl>
                                              <p:pRg st="0" end="0"/>
                                            </p:txEl>
                                          </p:spTgt>
                                        </p:tgtEl>
                                      </p:cBhvr>
                                    </p:animEffect>
                                  </p:childTnLst>
                                </p:cTn>
                              </p:par>
                              <p:par>
                                <p:cTn id="19" presetID="1"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9" presetClass="emph" presetSubtype="0" nodeType="clickEffect">
                                  <p:stCondLst>
                                    <p:cond delay="0"/>
                                  </p:stCondLst>
                                  <p:childTnLst>
                                    <p:set>
                                      <p:cBhvr rctx="PPT">
                                        <p:cTn id="30" dur="indefinite"/>
                                        <p:tgtEl>
                                          <p:spTgt spid="3">
                                            <p:txEl>
                                              <p:pRg st="2" end="2"/>
                                            </p:txEl>
                                          </p:spTgt>
                                        </p:tgtEl>
                                        <p:attrNameLst>
                                          <p:attrName>style.opacity</p:attrName>
                                        </p:attrNameLst>
                                      </p:cBhvr>
                                      <p:to>
                                        <p:strVal val="0.5"/>
                                      </p:to>
                                    </p:set>
                                    <p:animEffect filter="image" prLst="opacity: 0.5">
                                      <p:cBhvr rctx="IE">
                                        <p:cTn id="31" dur="indefinite"/>
                                        <p:tgtEl>
                                          <p:spTgt spid="3">
                                            <p:txEl>
                                              <p:pRg st="2" end="2"/>
                                            </p:txEl>
                                          </p:spTgt>
                                        </p:tgtEl>
                                      </p:cBhvr>
                                    </p:animEffect>
                                  </p:childTnLst>
                                </p:cTn>
                              </p:par>
                              <p:par>
                                <p:cTn id="32" presetID="9" presetClass="emph" presetSubtype="0" nodeType="withEffect">
                                  <p:stCondLst>
                                    <p:cond delay="0"/>
                                  </p:stCondLst>
                                  <p:childTnLst>
                                    <p:set>
                                      <p:cBhvr rctx="PPT">
                                        <p:cTn id="33" dur="indefinite"/>
                                        <p:tgtEl>
                                          <p:spTgt spid="3">
                                            <p:txEl>
                                              <p:pRg st="3" end="3"/>
                                            </p:txEl>
                                          </p:spTgt>
                                        </p:tgtEl>
                                        <p:attrNameLst>
                                          <p:attrName>style.opacity</p:attrName>
                                        </p:attrNameLst>
                                      </p:cBhvr>
                                      <p:to>
                                        <p:strVal val="0.5"/>
                                      </p:to>
                                    </p:set>
                                    <p:animEffect filter="image" prLst="opacity: 0.5">
                                      <p:cBhvr rctx="IE">
                                        <p:cTn id="34" dur="indefinite"/>
                                        <p:tgtEl>
                                          <p:spTgt spid="3">
                                            <p:txEl>
                                              <p:pRg st="3" end="3"/>
                                            </p:txEl>
                                          </p:spTgt>
                                        </p:tgtEl>
                                      </p:cBhvr>
                                    </p:animEffect>
                                  </p:childTnLst>
                                </p:cTn>
                              </p:par>
                              <p:par>
                                <p:cTn id="35" presetID="1" presetClass="entr" presetSubtype="0"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9" presetClass="emph" presetSubtype="0" nodeType="clickEffect">
                                  <p:stCondLst>
                                    <p:cond delay="0"/>
                                  </p:stCondLst>
                                  <p:childTnLst>
                                    <p:set>
                                      <p:cBhvr rctx="PPT">
                                        <p:cTn id="48" dur="indefinite"/>
                                        <p:tgtEl>
                                          <p:spTgt spid="3">
                                            <p:txEl>
                                              <p:pRg st="4" end="4"/>
                                            </p:txEl>
                                          </p:spTgt>
                                        </p:tgtEl>
                                        <p:attrNameLst>
                                          <p:attrName>style.opacity</p:attrName>
                                        </p:attrNameLst>
                                      </p:cBhvr>
                                      <p:to>
                                        <p:strVal val="0.5"/>
                                      </p:to>
                                    </p:set>
                                    <p:animEffect filter="image" prLst="opacity: 0.5">
                                      <p:cBhvr rctx="IE">
                                        <p:cTn id="49" dur="indefinite"/>
                                        <p:tgtEl>
                                          <p:spTgt spid="3">
                                            <p:txEl>
                                              <p:pRg st="4" end="4"/>
                                            </p:txEl>
                                          </p:spTgt>
                                        </p:tgtEl>
                                      </p:cBhvr>
                                    </p:animEffect>
                                  </p:childTnLst>
                                </p:cTn>
                              </p:par>
                              <p:par>
                                <p:cTn id="50" presetID="9" presetClass="emph" presetSubtype="0" nodeType="withEffect">
                                  <p:stCondLst>
                                    <p:cond delay="0"/>
                                  </p:stCondLst>
                                  <p:childTnLst>
                                    <p:set>
                                      <p:cBhvr rctx="PPT">
                                        <p:cTn id="51" dur="indefinite"/>
                                        <p:tgtEl>
                                          <p:spTgt spid="3">
                                            <p:txEl>
                                              <p:pRg st="5" end="5"/>
                                            </p:txEl>
                                          </p:spTgt>
                                        </p:tgtEl>
                                        <p:attrNameLst>
                                          <p:attrName>style.opacity</p:attrName>
                                        </p:attrNameLst>
                                      </p:cBhvr>
                                      <p:to>
                                        <p:strVal val="0.5"/>
                                      </p:to>
                                    </p:set>
                                    <p:animEffect filter="image" prLst="opacity: 0.5">
                                      <p:cBhvr rctx="IE">
                                        <p:cTn id="52" dur="indefinite"/>
                                        <p:tgtEl>
                                          <p:spTgt spid="3">
                                            <p:txEl>
                                              <p:pRg st="5" end="5"/>
                                            </p:txEl>
                                          </p:spTgt>
                                        </p:tgtEl>
                                      </p:cBhvr>
                                    </p:animEffect>
                                  </p:childTnLst>
                                </p:cTn>
                              </p:par>
                              <p:par>
                                <p:cTn id="53" presetID="9" presetClass="emph" presetSubtype="0" nodeType="withEffect">
                                  <p:stCondLst>
                                    <p:cond delay="0"/>
                                  </p:stCondLst>
                                  <p:childTnLst>
                                    <p:set>
                                      <p:cBhvr rctx="PPT">
                                        <p:cTn id="54" dur="indefinite"/>
                                        <p:tgtEl>
                                          <p:spTgt spid="3">
                                            <p:txEl>
                                              <p:pRg st="6" end="6"/>
                                            </p:txEl>
                                          </p:spTgt>
                                        </p:tgtEl>
                                        <p:attrNameLst>
                                          <p:attrName>style.opacity</p:attrName>
                                        </p:attrNameLst>
                                      </p:cBhvr>
                                      <p:to>
                                        <p:strVal val="0.5"/>
                                      </p:to>
                                    </p:set>
                                    <p:animEffect filter="image" prLst="opacity: 0.5">
                                      <p:cBhvr rctx="IE">
                                        <p:cTn id="55" dur="indefinite"/>
                                        <p:tgtEl>
                                          <p:spTgt spid="3">
                                            <p:txEl>
                                              <p:pRg st="6" end="6"/>
                                            </p:txEl>
                                          </p:spTgt>
                                        </p:tgtEl>
                                      </p:cBhvr>
                                    </p:animEffect>
                                  </p:childTnLst>
                                </p:cTn>
                              </p:par>
                              <p:par>
                                <p:cTn id="56" presetID="1" presetClass="entr" presetSubtype="0" fill="hold" nodeType="with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794" y="192759"/>
            <a:ext cx="6581066" cy="1661993"/>
          </a:xfrm>
        </p:spPr>
        <p:txBody>
          <a:bodyPr/>
          <a:lstStyle/>
          <a:p>
            <a:r>
              <a:rPr lang="de-CH" dirty="0"/>
              <a:t>Sistemas sin motores: </a:t>
            </a:r>
            <a:r>
              <a:rPr lang="de-CH" dirty="0">
                <a:solidFill>
                  <a:srgbClr val="595959"/>
                </a:solidFill>
              </a:rPr>
              <a:t>Miembros superiores / inferiores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27</a:t>
            </a:fld>
            <a:endParaRPr lang="de-CH" dirty="0"/>
          </a:p>
        </p:txBody>
      </p:sp>
      <p:sp>
        <p:nvSpPr>
          <p:cNvPr id="12" name="TextBox 11"/>
          <p:cNvSpPr txBox="1"/>
          <p:nvPr/>
        </p:nvSpPr>
        <p:spPr>
          <a:xfrm>
            <a:off x="1172698" y="1701969"/>
            <a:ext cx="3253135" cy="430887"/>
          </a:xfrm>
          <a:prstGeom prst="rect">
            <a:avLst/>
          </a:prstGeom>
          <a:noFill/>
        </p:spPr>
        <p:txBody>
          <a:bodyPr wrap="square" rtlCol="0">
            <a:spAutoFit/>
          </a:bodyPr>
          <a:lstStyle/>
          <a:p>
            <a:pPr algn="ctr"/>
            <a:r>
              <a:rPr lang="de-CH" sz="2200" dirty="0">
                <a:latin typeface="+mj-lt"/>
              </a:rPr>
              <a:t>Miembros superiores</a:t>
            </a:r>
          </a:p>
        </p:txBody>
      </p:sp>
      <p:sp>
        <p:nvSpPr>
          <p:cNvPr id="14" name="TextBox 13"/>
          <p:cNvSpPr txBox="1"/>
          <p:nvPr/>
        </p:nvSpPr>
        <p:spPr>
          <a:xfrm>
            <a:off x="7174405" y="1558754"/>
            <a:ext cx="2005755" cy="769441"/>
          </a:xfrm>
          <a:prstGeom prst="rect">
            <a:avLst/>
          </a:prstGeom>
          <a:noFill/>
        </p:spPr>
        <p:txBody>
          <a:bodyPr wrap="square" rtlCol="0">
            <a:spAutoFit/>
          </a:bodyPr>
          <a:lstStyle/>
          <a:p>
            <a:pPr algn="ctr"/>
            <a:r>
              <a:rPr lang="de-CH" sz="2200" dirty="0">
                <a:latin typeface="+mj-lt"/>
              </a:rPr>
              <a:t>Miembros inferiores</a:t>
            </a:r>
          </a:p>
        </p:txBody>
      </p:sp>
      <p:sp>
        <p:nvSpPr>
          <p:cNvPr id="16" name="Oval 15"/>
          <p:cNvSpPr/>
          <p:nvPr/>
        </p:nvSpPr>
        <p:spPr bwMode="auto">
          <a:xfrm>
            <a:off x="6182370" y="3062086"/>
            <a:ext cx="914400" cy="914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8" name="TextBox 47"/>
          <p:cNvSpPr txBox="1"/>
          <p:nvPr/>
        </p:nvSpPr>
        <p:spPr>
          <a:xfrm>
            <a:off x="768735" y="5144800"/>
            <a:ext cx="3657098" cy="938719"/>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Sistemas de soporte de peso</a:t>
            </a:r>
          </a:p>
          <a:p>
            <a:pPr marL="285750" indent="-285750">
              <a:buClr>
                <a:srgbClr val="A7C138"/>
              </a:buClr>
              <a:buSzPct val="130000"/>
              <a:buFont typeface="Arial" panose="020B0604020202020204" pitchFamily="34" charset="0"/>
              <a:buChar char="•"/>
            </a:pPr>
            <a:r>
              <a:rPr lang="de-CH" sz="1600" dirty="0"/>
              <a:t>Soporte de codo, dedos o muñeca</a:t>
            </a:r>
          </a:p>
          <a:p>
            <a:endParaRPr lang="de-CH" dirty="0"/>
          </a:p>
        </p:txBody>
      </p:sp>
      <p:sp>
        <p:nvSpPr>
          <p:cNvPr id="50" name="TextBox 49"/>
          <p:cNvSpPr txBox="1"/>
          <p:nvPr/>
        </p:nvSpPr>
        <p:spPr>
          <a:xfrm>
            <a:off x="6045836" y="5144800"/>
            <a:ext cx="3891634" cy="661720"/>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de-CH" sz="1600" dirty="0"/>
              <a:t>Soporte de peso estático</a:t>
            </a:r>
          </a:p>
          <a:p>
            <a:pPr marL="285750" indent="-285750">
              <a:buClr>
                <a:srgbClr val="A7C138"/>
              </a:buClr>
              <a:buSzPct val="130000"/>
              <a:buFont typeface="Arial" panose="020B0604020202020204" pitchFamily="34" charset="0"/>
              <a:buChar char="•"/>
            </a:pPr>
            <a:r>
              <a:rPr lang="de-CH" sz="1600" dirty="0"/>
              <a:t>Soporte de la cadera, rodilla o tobillo</a:t>
            </a:r>
          </a:p>
        </p:txBody>
      </p:sp>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6723" y="2297879"/>
            <a:ext cx="1489186" cy="2283249"/>
          </a:xfrm>
          <a:prstGeom prst="rect">
            <a:avLst/>
          </a:prstGeom>
          <a:effectLst>
            <a:softEdge rad="31750"/>
          </a:effectLst>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8433" y="2328195"/>
            <a:ext cx="1536428" cy="2306567"/>
          </a:xfrm>
          <a:prstGeom prst="rect">
            <a:avLst/>
          </a:prstGeom>
          <a:effectLst>
            <a:softEdge rad="31750"/>
          </a:effectLst>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1370" y="2403367"/>
            <a:ext cx="2104353" cy="2089739"/>
          </a:xfrm>
          <a:prstGeom prst="rect">
            <a:avLst/>
          </a:prstGeom>
          <a:effectLst>
            <a:softEdge rad="31750"/>
          </a:effectLst>
        </p:spPr>
      </p:pic>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62301" y="2588291"/>
            <a:ext cx="2177062" cy="1632797"/>
          </a:xfrm>
          <a:prstGeom prst="rect">
            <a:avLst/>
          </a:prstGeom>
          <a:effectLst>
            <a:softEdge rad="31750"/>
          </a:effectLst>
        </p:spPr>
      </p:pic>
      <p:pic>
        <p:nvPicPr>
          <p:cNvPr id="15" name="Imagen 14">
            <a:extLst>
              <a:ext uri="{FF2B5EF4-FFF2-40B4-BE49-F238E27FC236}">
                <a16:creationId xmlns:a16="http://schemas.microsoft.com/office/drawing/2014/main" id="{BCADD055-6776-45A0-9E18-7E54AD13D4FA}"/>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248631069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4565" y="147029"/>
            <a:ext cx="6463100" cy="553998"/>
          </a:xfrm>
        </p:spPr>
        <p:txBody>
          <a:bodyPr/>
          <a:lstStyle/>
          <a:p>
            <a:r>
              <a:rPr lang="de-CH" dirty="0"/>
              <a:t>No motores </a:t>
            </a:r>
            <a:r>
              <a:rPr lang="de-CH" dirty="0">
                <a:solidFill>
                  <a:srgbClr val="424B51"/>
                </a:solidFill>
              </a:rPr>
              <a:t>vs.</a:t>
            </a:r>
            <a:r>
              <a:rPr lang="de-CH" dirty="0"/>
              <a:t> Sistemas robóticos</a:t>
            </a:r>
          </a:p>
        </p:txBody>
      </p:sp>
      <p:sp>
        <p:nvSpPr>
          <p:cNvPr id="9"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7" name="Slide Number Placeholder 6"/>
          <p:cNvSpPr>
            <a:spLocks noGrp="1"/>
          </p:cNvSpPr>
          <p:nvPr>
            <p:ph type="sldNum" sz="quarter" idx="12"/>
          </p:nvPr>
        </p:nvSpPr>
        <p:spPr/>
        <p:txBody>
          <a:bodyPr/>
          <a:lstStyle/>
          <a:p>
            <a:fld id="{9F8E3E85-A5F1-45AC-BC8E-CB7307177C38}" type="slidenum">
              <a:rPr lang="de-CH" smtClean="0"/>
              <a:pPr/>
              <a:t>28</a:t>
            </a:fld>
            <a:endParaRPr lang="de-CH" dirty="0"/>
          </a:p>
        </p:txBody>
      </p:sp>
      <p:sp>
        <p:nvSpPr>
          <p:cNvPr id="3" name="TextBox 2"/>
          <p:cNvSpPr txBox="1"/>
          <p:nvPr/>
        </p:nvSpPr>
        <p:spPr>
          <a:xfrm>
            <a:off x="1967706" y="1664966"/>
            <a:ext cx="3127779" cy="461665"/>
          </a:xfrm>
          <a:prstGeom prst="rect">
            <a:avLst/>
          </a:prstGeom>
          <a:noFill/>
        </p:spPr>
        <p:txBody>
          <a:bodyPr wrap="none" rtlCol="0">
            <a:spAutoFit/>
          </a:bodyPr>
          <a:lstStyle/>
          <a:p>
            <a:r>
              <a:rPr lang="de-CH" sz="2400" dirty="0">
                <a:latin typeface="+mj-lt"/>
              </a:rPr>
              <a:t>Sistemas sin motores</a:t>
            </a:r>
          </a:p>
        </p:txBody>
      </p:sp>
      <p:cxnSp>
        <p:nvCxnSpPr>
          <p:cNvPr id="5" name="Straight Connector 4"/>
          <p:cNvCxnSpPr/>
          <p:nvPr/>
        </p:nvCxnSpPr>
        <p:spPr bwMode="auto">
          <a:xfrm>
            <a:off x="5490369" y="1664966"/>
            <a:ext cx="0" cy="4356322"/>
          </a:xfrm>
          <a:prstGeom prst="line">
            <a:avLst/>
          </a:prstGeom>
          <a:noFill/>
          <a:ln w="9525" cap="flat" cmpd="sng" algn="ctr">
            <a:solidFill>
              <a:schemeClr val="bg1">
                <a:lumMod val="6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6980599" y="1664966"/>
            <a:ext cx="3164649" cy="461665"/>
          </a:xfrm>
          <a:prstGeom prst="rect">
            <a:avLst/>
          </a:prstGeom>
          <a:noFill/>
        </p:spPr>
        <p:txBody>
          <a:bodyPr wrap="none" rtlCol="0">
            <a:spAutoFit/>
          </a:bodyPr>
          <a:lstStyle/>
          <a:p>
            <a:r>
              <a:rPr lang="de-CH" sz="2400" dirty="0">
                <a:latin typeface="+mj-lt"/>
              </a:rPr>
              <a:t>Dispositivos robóticos</a:t>
            </a:r>
          </a:p>
        </p:txBody>
      </p:sp>
      <p:sp>
        <p:nvSpPr>
          <p:cNvPr id="29" name="TextBox 28"/>
          <p:cNvSpPr txBox="1"/>
          <p:nvPr/>
        </p:nvSpPr>
        <p:spPr>
          <a:xfrm>
            <a:off x="7650609" y="2427277"/>
            <a:ext cx="3120705" cy="2939266"/>
          </a:xfrm>
          <a:prstGeom prst="rect">
            <a:avLst/>
          </a:prstGeom>
          <a:noFill/>
        </p:spPr>
        <p:txBody>
          <a:bodyPr wrap="square" rtlCol="0">
            <a:spAutoFit/>
          </a:bodyPr>
          <a:lstStyle/>
          <a:p>
            <a:pPr marL="363538" lvl="1" indent="-363538">
              <a:spcAft>
                <a:spcPts val="600"/>
              </a:spcAft>
              <a:buClr>
                <a:srgbClr val="A7C138"/>
              </a:buClr>
              <a:buSzPct val="150000"/>
              <a:buFont typeface="Arial" panose="020B0604020202020204" pitchFamily="34" charset="0"/>
              <a:buChar char="•"/>
            </a:pPr>
            <a:r>
              <a:rPr lang="de-CH" sz="1600" dirty="0"/>
              <a:t>Guía del movimiento para una trayectoria óptima</a:t>
            </a:r>
          </a:p>
          <a:p>
            <a:pPr marL="363538" lvl="1" indent="-363538">
              <a:spcAft>
                <a:spcPts val="600"/>
              </a:spcAft>
              <a:buClr>
                <a:srgbClr val="A7C138"/>
              </a:buClr>
              <a:buSzPct val="150000"/>
              <a:buFont typeface="Arial" panose="020B0604020202020204" pitchFamily="34" charset="0"/>
              <a:buChar char="•"/>
            </a:pPr>
            <a:r>
              <a:rPr lang="de-CH" sz="1600" dirty="0"/>
              <a:t>Apoyo del movimiento total, incluso para gravemente efactados</a:t>
            </a:r>
          </a:p>
          <a:p>
            <a:pPr marL="363538" lvl="1" indent="-363538">
              <a:spcAft>
                <a:spcPts val="600"/>
              </a:spcAft>
              <a:buClr>
                <a:srgbClr val="A7C138"/>
              </a:buClr>
              <a:buSzPct val="150000"/>
              <a:buFont typeface="Arial" panose="020B0604020202020204" pitchFamily="34" charset="0"/>
              <a:buChar char="•"/>
            </a:pPr>
            <a:r>
              <a:rPr lang="de-CH" sz="1600" dirty="0"/>
              <a:t>Resistencia ajustable</a:t>
            </a:r>
          </a:p>
          <a:p>
            <a:pPr marL="363538" lvl="1" indent="-363538">
              <a:spcAft>
                <a:spcPts val="600"/>
              </a:spcAft>
              <a:buClr>
                <a:srgbClr val="C00000"/>
              </a:buClr>
              <a:buSzPct val="150000"/>
              <a:buFont typeface="Arial" panose="020B0604020202020204" pitchFamily="34" charset="0"/>
              <a:buChar char="•"/>
            </a:pPr>
            <a:r>
              <a:rPr lang="de-CH" sz="1600" dirty="0"/>
              <a:t>Caro y pesado</a:t>
            </a:r>
          </a:p>
          <a:p>
            <a:pPr marL="363538" lvl="1" indent="-363538">
              <a:spcAft>
                <a:spcPts val="600"/>
              </a:spcAft>
              <a:buClr>
                <a:srgbClr val="C00000"/>
              </a:buClr>
              <a:buSzPct val="150000"/>
              <a:buFont typeface="Arial" panose="020B0604020202020204" pitchFamily="34" charset="0"/>
              <a:buChar char="•"/>
            </a:pPr>
            <a:r>
              <a:rPr lang="de-CH" sz="1600" dirty="0"/>
              <a:t>Más complejo de usar</a:t>
            </a:r>
          </a:p>
          <a:p>
            <a:pPr marL="363538" lvl="1" indent="-363538">
              <a:spcAft>
                <a:spcPts val="600"/>
              </a:spcAft>
              <a:buClr>
                <a:srgbClr val="C00000"/>
              </a:buClr>
              <a:buSzPct val="150000"/>
              <a:buFont typeface="Arial" panose="020B0604020202020204" pitchFamily="34" charset="0"/>
              <a:buChar char="•"/>
            </a:pPr>
            <a:r>
              <a:rPr lang="de-CH" sz="1600" dirty="0"/>
              <a:t>Mayores precauciones de seguridad</a:t>
            </a:r>
          </a:p>
        </p:txBody>
      </p:sp>
      <p:sp>
        <p:nvSpPr>
          <p:cNvPr id="54" name="TextBox 53"/>
          <p:cNvSpPr txBox="1"/>
          <p:nvPr/>
        </p:nvSpPr>
        <p:spPr>
          <a:xfrm>
            <a:off x="2117464" y="2431861"/>
            <a:ext cx="3068957" cy="3754874"/>
          </a:xfrm>
          <a:prstGeom prst="rect">
            <a:avLst/>
          </a:prstGeom>
          <a:noFill/>
        </p:spPr>
        <p:txBody>
          <a:bodyPr wrap="square" rtlCol="0">
            <a:spAutoFit/>
          </a:bodyPr>
          <a:lstStyle/>
          <a:p>
            <a:pPr marL="363538" lvl="1" indent="-363538">
              <a:spcAft>
                <a:spcPts val="600"/>
              </a:spcAft>
              <a:buClr>
                <a:srgbClr val="A7C138"/>
              </a:buClr>
              <a:buSzPct val="150000"/>
              <a:buFont typeface="Arial" panose="020B0604020202020204" pitchFamily="34" charset="0"/>
              <a:buChar char="•"/>
            </a:pPr>
            <a:r>
              <a:rPr lang="de-CH" sz="1600" dirty="0"/>
              <a:t>Coste significativamente menor</a:t>
            </a:r>
          </a:p>
          <a:p>
            <a:pPr marL="363538" lvl="1" indent="-363538">
              <a:spcAft>
                <a:spcPts val="600"/>
              </a:spcAft>
              <a:buClr>
                <a:srgbClr val="A7C138"/>
              </a:buClr>
              <a:buSzPct val="150000"/>
              <a:buFont typeface="Arial" panose="020B0604020202020204" pitchFamily="34" charset="0"/>
              <a:buChar char="•"/>
            </a:pPr>
            <a:r>
              <a:rPr lang="de-CH" sz="1600" dirty="0"/>
              <a:t>Menor peso</a:t>
            </a:r>
          </a:p>
          <a:p>
            <a:pPr marL="363538" lvl="1" indent="-363538">
              <a:spcAft>
                <a:spcPts val="600"/>
              </a:spcAft>
              <a:buClr>
                <a:srgbClr val="A7C138"/>
              </a:buClr>
              <a:buSzPct val="150000"/>
              <a:buFont typeface="Arial" panose="020B0604020202020204" pitchFamily="34" charset="0"/>
              <a:buChar char="•"/>
            </a:pPr>
            <a:r>
              <a:rPr lang="de-CH" sz="1600" dirty="0"/>
              <a:t>Más fácil de usar e intrísecamente más seguro</a:t>
            </a:r>
          </a:p>
          <a:p>
            <a:pPr marL="363538" lvl="1" indent="-363538">
              <a:spcAft>
                <a:spcPts val="600"/>
              </a:spcAft>
              <a:buClr>
                <a:srgbClr val="A7C138"/>
              </a:buClr>
              <a:buSzPct val="150000"/>
              <a:buFont typeface="Arial" panose="020B0604020202020204" pitchFamily="34" charset="0"/>
              <a:buChar char="•"/>
            </a:pPr>
            <a:r>
              <a:rPr lang="de-CH" sz="1600" dirty="0"/>
              <a:t>Algunos no precisan fuente de alimentación</a:t>
            </a:r>
          </a:p>
          <a:p>
            <a:pPr marL="363538" lvl="1" indent="-363538">
              <a:spcAft>
                <a:spcPts val="600"/>
              </a:spcAft>
              <a:buClr>
                <a:srgbClr val="C00000"/>
              </a:buClr>
              <a:buSzPct val="150000"/>
              <a:buFont typeface="Arial" panose="020B0604020202020204" pitchFamily="34" charset="0"/>
              <a:buChar char="•"/>
            </a:pPr>
            <a:r>
              <a:rPr lang="de-CH" sz="1600" dirty="0"/>
              <a:t>Ninguna otra ayuda más que el soporte de la gravedad</a:t>
            </a:r>
          </a:p>
          <a:p>
            <a:pPr marL="363538" lvl="1" indent="-363538">
              <a:spcAft>
                <a:spcPts val="600"/>
              </a:spcAft>
              <a:buClr>
                <a:srgbClr val="C00000"/>
              </a:buClr>
              <a:buSzPct val="150000"/>
              <a:buFont typeface="Arial" panose="020B0604020202020204" pitchFamily="34" charset="0"/>
              <a:buChar char="•"/>
            </a:pPr>
            <a:r>
              <a:rPr lang="de-CH" sz="1600" dirty="0"/>
              <a:t>Sin correcciones del movimiento</a:t>
            </a:r>
          </a:p>
          <a:p>
            <a:pPr marL="363538" lvl="1" indent="-363538">
              <a:spcAft>
                <a:spcPts val="600"/>
              </a:spcAft>
              <a:buClr>
                <a:srgbClr val="C00000"/>
              </a:buClr>
              <a:buSzPct val="150000"/>
              <a:buFont typeface="Arial" panose="020B0604020202020204" pitchFamily="34" charset="0"/>
              <a:buChar char="•"/>
            </a:pPr>
            <a:r>
              <a:rPr lang="de-CH" sz="1600" dirty="0"/>
              <a:t>Resistencia limitada</a:t>
            </a:r>
          </a:p>
        </p:txBody>
      </p:sp>
      <p:grpSp>
        <p:nvGrpSpPr>
          <p:cNvPr id="15" name="Group 14"/>
          <p:cNvGrpSpPr/>
          <p:nvPr/>
        </p:nvGrpSpPr>
        <p:grpSpPr>
          <a:xfrm>
            <a:off x="5809500" y="2614252"/>
            <a:ext cx="1705771" cy="2124090"/>
            <a:chOff x="5448389" y="3128886"/>
            <a:chExt cx="1972803" cy="2456608"/>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11240"/>
            <a:stretch/>
          </p:blipFill>
          <p:spPr>
            <a:xfrm>
              <a:off x="5448389" y="3128886"/>
              <a:ext cx="1972803" cy="2456608"/>
            </a:xfrm>
            <a:prstGeom prst="rect">
              <a:avLst/>
            </a:prstGeom>
          </p:spPr>
        </p:pic>
        <p:grpSp>
          <p:nvGrpSpPr>
            <p:cNvPr id="17" name="Group 16"/>
            <p:cNvGrpSpPr/>
            <p:nvPr/>
          </p:nvGrpSpPr>
          <p:grpSpPr>
            <a:xfrm>
              <a:off x="6137758" y="4047569"/>
              <a:ext cx="667468" cy="983382"/>
              <a:chOff x="6137758" y="4047569"/>
              <a:chExt cx="667468" cy="983382"/>
            </a:xfrm>
          </p:grpSpPr>
          <p:sp>
            <p:nvSpPr>
              <p:cNvPr id="18" name="Rectangle 17"/>
              <p:cNvSpPr/>
              <p:nvPr/>
            </p:nvSpPr>
            <p:spPr bwMode="auto">
              <a:xfrm rot="20529262">
                <a:off x="6278268" y="4093713"/>
                <a:ext cx="61171" cy="618952"/>
              </a:xfrm>
              <a:prstGeom prst="rect">
                <a:avLst/>
              </a:prstGeom>
              <a:solidFill>
                <a:srgbClr val="0070C0"/>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Oval 18"/>
              <p:cNvSpPr/>
              <p:nvPr/>
            </p:nvSpPr>
            <p:spPr bwMode="auto">
              <a:xfrm>
                <a:off x="6137758" y="4047569"/>
                <a:ext cx="159821" cy="159821"/>
              </a:xfrm>
              <a:prstGeom prst="ellipse">
                <a:avLst/>
              </a:prstGeom>
              <a:solidFill>
                <a:srgbClr val="0070C0"/>
              </a:solidFill>
              <a:ln w="12700">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Rectangle 19"/>
              <p:cNvSpPr/>
              <p:nvPr/>
            </p:nvSpPr>
            <p:spPr bwMode="auto">
              <a:xfrm rot="20069964">
                <a:off x="6144157" y="4277607"/>
                <a:ext cx="301886" cy="181348"/>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Rectangle 20"/>
              <p:cNvSpPr/>
              <p:nvPr/>
            </p:nvSpPr>
            <p:spPr bwMode="auto">
              <a:xfrm rot="18830853">
                <a:off x="6528255" y="4573182"/>
                <a:ext cx="61171" cy="492770"/>
              </a:xfrm>
              <a:prstGeom prst="rect">
                <a:avLst/>
              </a:prstGeom>
              <a:solidFill>
                <a:srgbClr val="0070C0"/>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3" name="Oval 22"/>
              <p:cNvSpPr/>
              <p:nvPr/>
            </p:nvSpPr>
            <p:spPr bwMode="auto">
              <a:xfrm>
                <a:off x="6328111" y="4602028"/>
                <a:ext cx="133474" cy="133474"/>
              </a:xfrm>
              <a:prstGeom prst="ellipse">
                <a:avLst/>
              </a:prstGeom>
              <a:solidFill>
                <a:srgbClr val="0070C0"/>
              </a:solidFill>
              <a:ln w="12700">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4" name="Rectangle 23"/>
              <p:cNvSpPr/>
              <p:nvPr/>
            </p:nvSpPr>
            <p:spPr bwMode="auto">
              <a:xfrm rot="18848447">
                <a:off x="6436181" y="4778589"/>
                <a:ext cx="223896" cy="64051"/>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5" name="Rectangle 24"/>
              <p:cNvSpPr/>
              <p:nvPr/>
            </p:nvSpPr>
            <p:spPr bwMode="auto">
              <a:xfrm rot="18848447">
                <a:off x="6600983" y="4912157"/>
                <a:ext cx="173536" cy="64051"/>
              </a:xfrm>
              <a:prstGeom prst="rect">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sp>
        <p:nvSpPr>
          <p:cNvPr id="86" name="Line 71"/>
          <p:cNvSpPr>
            <a:spLocks noChangeShapeType="1"/>
          </p:cNvSpPr>
          <p:nvPr/>
        </p:nvSpPr>
        <p:spPr bwMode="auto">
          <a:xfrm>
            <a:off x="-2316510" y="2283272"/>
            <a:ext cx="0" cy="0"/>
          </a:xfrm>
          <a:prstGeom prst="line">
            <a:avLst/>
          </a:prstGeom>
          <a:noFill/>
          <a:ln w="14288">
            <a:solidFill>
              <a:srgbClr val="ED6B06"/>
            </a:solidFill>
            <a:round/>
            <a:headEnd/>
            <a:tailEnd/>
          </a:ln>
          <a:extLst>
            <a:ext uri="{909E8E84-426E-40DD-AFC4-6F175D3DCCD1}">
              <a14:hiddenFill xmlns:a14="http://schemas.microsoft.com/office/drawing/2010/main">
                <a:noFill/>
              </a14:hiddenFill>
            </a:ext>
          </a:extLst>
        </p:spPr>
        <p:txBody>
          <a:bodyPr lIns="104287" tIns="52144" rIns="104287" bIns="52144"/>
          <a:lstStyle/>
          <a:p>
            <a:endParaRPr lang="de-CH">
              <a:latin typeface="+mj-lt"/>
            </a:endParaRPr>
          </a:p>
        </p:txBody>
      </p:sp>
      <p:grpSp>
        <p:nvGrpSpPr>
          <p:cNvPr id="132" name="Group 131"/>
          <p:cNvGrpSpPr/>
          <p:nvPr/>
        </p:nvGrpSpPr>
        <p:grpSpPr>
          <a:xfrm>
            <a:off x="161777" y="2417387"/>
            <a:ext cx="1923204" cy="2595790"/>
            <a:chOff x="161777" y="2417387"/>
            <a:chExt cx="1923204" cy="2595790"/>
          </a:xfrm>
        </p:grpSpPr>
        <p:grpSp>
          <p:nvGrpSpPr>
            <p:cNvPr id="130" name="Group 129"/>
            <p:cNvGrpSpPr/>
            <p:nvPr/>
          </p:nvGrpSpPr>
          <p:grpSpPr>
            <a:xfrm>
              <a:off x="233571" y="2417387"/>
              <a:ext cx="1851410" cy="2532652"/>
              <a:chOff x="233571" y="2417387"/>
              <a:chExt cx="1851410" cy="2532652"/>
            </a:xfrm>
          </p:grpSpPr>
          <p:pic>
            <p:nvPicPr>
              <p:cNvPr id="28" name="Picture 27"/>
              <p:cNvPicPr>
                <a:picLocks noChangeAspect="1"/>
              </p:cNvPicPr>
              <p:nvPr/>
            </p:nvPicPr>
            <p:blipFill rotWithShape="1">
              <a:blip r:embed="rId3">
                <a:extLst>
                  <a:ext uri="{28A0092B-C50C-407E-A947-70E740481C1C}">
                    <a14:useLocalDpi xmlns:a14="http://schemas.microsoft.com/office/drawing/2010/main" val="0"/>
                  </a:ext>
                </a:extLst>
              </a:blip>
              <a:srcRect l="11240"/>
              <a:stretch/>
            </p:blipFill>
            <p:spPr>
              <a:xfrm>
                <a:off x="293053" y="2825949"/>
                <a:ext cx="1705771" cy="2124090"/>
              </a:xfrm>
              <a:prstGeom prst="rect">
                <a:avLst/>
              </a:prstGeom>
            </p:spPr>
          </p:pic>
          <p:cxnSp>
            <p:nvCxnSpPr>
              <p:cNvPr id="39" name="Straight Connector 38"/>
              <p:cNvCxnSpPr>
                <a:stCxn id="33" idx="2"/>
                <a:endCxn id="94" idx="6"/>
              </p:cNvCxnSpPr>
              <p:nvPr/>
            </p:nvCxnSpPr>
            <p:spPr bwMode="auto">
              <a:xfrm flipV="1">
                <a:off x="1249713" y="2568584"/>
                <a:ext cx="97555" cy="1592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4" name="Group 43"/>
              <p:cNvGrpSpPr/>
              <p:nvPr/>
            </p:nvGrpSpPr>
            <p:grpSpPr>
              <a:xfrm>
                <a:off x="1177231" y="3943343"/>
                <a:ext cx="907750" cy="881047"/>
                <a:chOff x="1166489" y="3906766"/>
                <a:chExt cx="982970" cy="954054"/>
              </a:xfrm>
            </p:grpSpPr>
            <p:pic>
              <p:nvPicPr>
                <p:cNvPr id="50" name="Picture 49"/>
                <p:cNvPicPr>
                  <a:picLocks noChangeAspect="1"/>
                </p:cNvPicPr>
                <p:nvPr/>
              </p:nvPicPr>
              <p:blipFill rotWithShape="1">
                <a:blip r:embed="rId3">
                  <a:extLst>
                    <a:ext uri="{28A0092B-C50C-407E-A947-70E740481C1C}">
                      <a14:useLocalDpi xmlns:a14="http://schemas.microsoft.com/office/drawing/2010/main" val="0"/>
                    </a:ext>
                  </a:extLst>
                </a:blip>
                <a:srcRect l="48851" t="62811" b="5026"/>
                <a:stretch/>
              </p:blipFill>
              <p:spPr>
                <a:xfrm rot="19314233">
                  <a:off x="1166489" y="3906766"/>
                  <a:ext cx="982970" cy="683193"/>
                </a:xfrm>
                <a:prstGeom prst="rect">
                  <a:avLst/>
                </a:prstGeom>
              </p:spPr>
            </p:pic>
            <p:sp>
              <p:nvSpPr>
                <p:cNvPr id="43" name="Oval 42"/>
                <p:cNvSpPr/>
                <p:nvPr/>
              </p:nvSpPr>
              <p:spPr bwMode="auto">
                <a:xfrm rot="279372">
                  <a:off x="1202000" y="4360945"/>
                  <a:ext cx="556506" cy="499875"/>
                </a:xfrm>
                <a:custGeom>
                  <a:avLst/>
                  <a:gdLst>
                    <a:gd name="connsiteX0" fmla="*/ 0 w 499107"/>
                    <a:gd name="connsiteY0" fmla="*/ 208947 h 417894"/>
                    <a:gd name="connsiteX1" fmla="*/ 249554 w 499107"/>
                    <a:gd name="connsiteY1" fmla="*/ 0 h 417894"/>
                    <a:gd name="connsiteX2" fmla="*/ 499108 w 499107"/>
                    <a:gd name="connsiteY2" fmla="*/ 208947 h 417894"/>
                    <a:gd name="connsiteX3" fmla="*/ 249554 w 499107"/>
                    <a:gd name="connsiteY3" fmla="*/ 417894 h 417894"/>
                    <a:gd name="connsiteX4" fmla="*/ 0 w 499107"/>
                    <a:gd name="connsiteY4" fmla="*/ 208947 h 417894"/>
                    <a:gd name="connsiteX0" fmla="*/ 16034 w 515142"/>
                    <a:gd name="connsiteY0" fmla="*/ 208947 h 417894"/>
                    <a:gd name="connsiteX1" fmla="*/ 265588 w 515142"/>
                    <a:gd name="connsiteY1" fmla="*/ 0 h 417894"/>
                    <a:gd name="connsiteX2" fmla="*/ 515142 w 515142"/>
                    <a:gd name="connsiteY2" fmla="*/ 208947 h 417894"/>
                    <a:gd name="connsiteX3" fmla="*/ 265588 w 515142"/>
                    <a:gd name="connsiteY3" fmla="*/ 417894 h 417894"/>
                    <a:gd name="connsiteX4" fmla="*/ 16034 w 515142"/>
                    <a:gd name="connsiteY4" fmla="*/ 208947 h 417894"/>
                    <a:gd name="connsiteX0" fmla="*/ 5526 w 504634"/>
                    <a:gd name="connsiteY0" fmla="*/ 208947 h 417894"/>
                    <a:gd name="connsiteX1" fmla="*/ 255080 w 504634"/>
                    <a:gd name="connsiteY1" fmla="*/ 0 h 417894"/>
                    <a:gd name="connsiteX2" fmla="*/ 504634 w 504634"/>
                    <a:gd name="connsiteY2" fmla="*/ 208947 h 417894"/>
                    <a:gd name="connsiteX3" fmla="*/ 255080 w 504634"/>
                    <a:gd name="connsiteY3" fmla="*/ 417894 h 417894"/>
                    <a:gd name="connsiteX4" fmla="*/ 5526 w 504634"/>
                    <a:gd name="connsiteY4" fmla="*/ 208947 h 417894"/>
                    <a:gd name="connsiteX0" fmla="*/ 5526 w 504634"/>
                    <a:gd name="connsiteY0" fmla="*/ 208947 h 426293"/>
                    <a:gd name="connsiteX1" fmla="*/ 255080 w 504634"/>
                    <a:gd name="connsiteY1" fmla="*/ 0 h 426293"/>
                    <a:gd name="connsiteX2" fmla="*/ 504634 w 504634"/>
                    <a:gd name="connsiteY2" fmla="*/ 208947 h 426293"/>
                    <a:gd name="connsiteX3" fmla="*/ 255080 w 504634"/>
                    <a:gd name="connsiteY3" fmla="*/ 417894 h 426293"/>
                    <a:gd name="connsiteX4" fmla="*/ 5526 w 504634"/>
                    <a:gd name="connsiteY4" fmla="*/ 208947 h 426293"/>
                    <a:gd name="connsiteX0" fmla="*/ 7040 w 506148"/>
                    <a:gd name="connsiteY0" fmla="*/ 214786 h 432132"/>
                    <a:gd name="connsiteX1" fmla="*/ 256594 w 506148"/>
                    <a:gd name="connsiteY1" fmla="*/ 5839 h 432132"/>
                    <a:gd name="connsiteX2" fmla="*/ 506148 w 506148"/>
                    <a:gd name="connsiteY2" fmla="*/ 214786 h 432132"/>
                    <a:gd name="connsiteX3" fmla="*/ 256594 w 506148"/>
                    <a:gd name="connsiteY3" fmla="*/ 423733 h 432132"/>
                    <a:gd name="connsiteX4" fmla="*/ 7040 w 506148"/>
                    <a:gd name="connsiteY4" fmla="*/ 214786 h 432132"/>
                    <a:gd name="connsiteX0" fmla="*/ 8477 w 507585"/>
                    <a:gd name="connsiteY0" fmla="*/ 227791 h 445137"/>
                    <a:gd name="connsiteX1" fmla="*/ 258031 w 507585"/>
                    <a:gd name="connsiteY1" fmla="*/ 18844 h 445137"/>
                    <a:gd name="connsiteX2" fmla="*/ 507585 w 507585"/>
                    <a:gd name="connsiteY2" fmla="*/ 227791 h 445137"/>
                    <a:gd name="connsiteX3" fmla="*/ 258031 w 507585"/>
                    <a:gd name="connsiteY3" fmla="*/ 436738 h 445137"/>
                    <a:gd name="connsiteX4" fmla="*/ 8477 w 507585"/>
                    <a:gd name="connsiteY4" fmla="*/ 227791 h 445137"/>
                    <a:gd name="connsiteX0" fmla="*/ 5323 w 504431"/>
                    <a:gd name="connsiteY0" fmla="*/ 235753 h 453099"/>
                    <a:gd name="connsiteX1" fmla="*/ 254877 w 504431"/>
                    <a:gd name="connsiteY1" fmla="*/ 26806 h 453099"/>
                    <a:gd name="connsiteX2" fmla="*/ 504431 w 504431"/>
                    <a:gd name="connsiteY2" fmla="*/ 235753 h 453099"/>
                    <a:gd name="connsiteX3" fmla="*/ 254877 w 504431"/>
                    <a:gd name="connsiteY3" fmla="*/ 444700 h 453099"/>
                    <a:gd name="connsiteX4" fmla="*/ 5323 w 504431"/>
                    <a:gd name="connsiteY4" fmla="*/ 235753 h 453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31" h="453099">
                      <a:moveTo>
                        <a:pt x="5323" y="235753"/>
                      </a:moveTo>
                      <a:cubicBezTo>
                        <a:pt x="-20917" y="95852"/>
                        <a:pt x="47932" y="-64594"/>
                        <a:pt x="254877" y="26806"/>
                      </a:cubicBezTo>
                      <a:cubicBezTo>
                        <a:pt x="461822" y="118206"/>
                        <a:pt x="504431" y="120355"/>
                        <a:pt x="504431" y="235753"/>
                      </a:cubicBezTo>
                      <a:cubicBezTo>
                        <a:pt x="504431" y="351151"/>
                        <a:pt x="439289" y="488688"/>
                        <a:pt x="254877" y="444700"/>
                      </a:cubicBezTo>
                      <a:cubicBezTo>
                        <a:pt x="70465" y="400712"/>
                        <a:pt x="31563" y="375654"/>
                        <a:pt x="5323" y="235753"/>
                      </a:cubicBez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37" name="Rectangle 36"/>
              <p:cNvSpPr/>
              <p:nvPr/>
            </p:nvSpPr>
            <p:spPr bwMode="auto">
              <a:xfrm rot="16656839">
                <a:off x="1548449" y="4205179"/>
                <a:ext cx="131520" cy="165736"/>
              </a:xfrm>
              <a:custGeom>
                <a:avLst/>
                <a:gdLst>
                  <a:gd name="connsiteX0" fmla="*/ 0 w 150047"/>
                  <a:gd name="connsiteY0" fmla="*/ 0 h 55381"/>
                  <a:gd name="connsiteX1" fmla="*/ 150047 w 150047"/>
                  <a:gd name="connsiteY1" fmla="*/ 0 h 55381"/>
                  <a:gd name="connsiteX2" fmla="*/ 150047 w 150047"/>
                  <a:gd name="connsiteY2" fmla="*/ 55381 h 55381"/>
                  <a:gd name="connsiteX3" fmla="*/ 0 w 150047"/>
                  <a:gd name="connsiteY3" fmla="*/ 55381 h 55381"/>
                  <a:gd name="connsiteX4" fmla="*/ 0 w 150047"/>
                  <a:gd name="connsiteY4" fmla="*/ 0 h 55381"/>
                  <a:gd name="connsiteX0" fmla="*/ 0 w 150047"/>
                  <a:gd name="connsiteY0" fmla="*/ 41301 h 96682"/>
                  <a:gd name="connsiteX1" fmla="*/ 150047 w 150047"/>
                  <a:gd name="connsiteY1" fmla="*/ 41301 h 96682"/>
                  <a:gd name="connsiteX2" fmla="*/ 150047 w 150047"/>
                  <a:gd name="connsiteY2" fmla="*/ 96682 h 96682"/>
                  <a:gd name="connsiteX3" fmla="*/ 0 w 150047"/>
                  <a:gd name="connsiteY3" fmla="*/ 96682 h 96682"/>
                  <a:gd name="connsiteX4" fmla="*/ 0 w 150047"/>
                  <a:gd name="connsiteY4" fmla="*/ 41301 h 96682"/>
                  <a:gd name="connsiteX0" fmla="*/ 0 w 150047"/>
                  <a:gd name="connsiteY0" fmla="*/ 53162 h 108543"/>
                  <a:gd name="connsiteX1" fmla="*/ 150047 w 150047"/>
                  <a:gd name="connsiteY1" fmla="*/ 53162 h 108543"/>
                  <a:gd name="connsiteX2" fmla="*/ 150047 w 150047"/>
                  <a:gd name="connsiteY2" fmla="*/ 108543 h 108543"/>
                  <a:gd name="connsiteX3" fmla="*/ 0 w 150047"/>
                  <a:gd name="connsiteY3" fmla="*/ 108543 h 108543"/>
                  <a:gd name="connsiteX4" fmla="*/ 0 w 150047"/>
                  <a:gd name="connsiteY4" fmla="*/ 53162 h 108543"/>
                  <a:gd name="connsiteX0" fmla="*/ 0 w 150047"/>
                  <a:gd name="connsiteY0" fmla="*/ 53162 h 131907"/>
                  <a:gd name="connsiteX1" fmla="*/ 150047 w 150047"/>
                  <a:gd name="connsiteY1" fmla="*/ 53162 h 131907"/>
                  <a:gd name="connsiteX2" fmla="*/ 150047 w 150047"/>
                  <a:gd name="connsiteY2" fmla="*/ 108543 h 131907"/>
                  <a:gd name="connsiteX3" fmla="*/ 0 w 150047"/>
                  <a:gd name="connsiteY3" fmla="*/ 108543 h 131907"/>
                  <a:gd name="connsiteX4" fmla="*/ 0 w 150047"/>
                  <a:gd name="connsiteY4" fmla="*/ 53162 h 131907"/>
                  <a:gd name="connsiteX0" fmla="*/ 0 w 150047"/>
                  <a:gd name="connsiteY0" fmla="*/ 53162 h 141732"/>
                  <a:gd name="connsiteX1" fmla="*/ 150047 w 150047"/>
                  <a:gd name="connsiteY1" fmla="*/ 53162 h 141732"/>
                  <a:gd name="connsiteX2" fmla="*/ 150047 w 150047"/>
                  <a:gd name="connsiteY2" fmla="*/ 108543 h 141732"/>
                  <a:gd name="connsiteX3" fmla="*/ 0 w 150047"/>
                  <a:gd name="connsiteY3" fmla="*/ 108543 h 141732"/>
                  <a:gd name="connsiteX4" fmla="*/ 0 w 150047"/>
                  <a:gd name="connsiteY4" fmla="*/ 53162 h 141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47" h="141732">
                    <a:moveTo>
                      <a:pt x="0" y="53162"/>
                    </a:moveTo>
                    <a:cubicBezTo>
                      <a:pt x="29518" y="-39766"/>
                      <a:pt x="139436" y="8286"/>
                      <a:pt x="150047" y="53162"/>
                    </a:cubicBezTo>
                    <a:lnTo>
                      <a:pt x="150047" y="108543"/>
                    </a:lnTo>
                    <a:cubicBezTo>
                      <a:pt x="124502" y="161113"/>
                      <a:pt x="30965" y="143621"/>
                      <a:pt x="0" y="108543"/>
                    </a:cubicBezTo>
                    <a:lnTo>
                      <a:pt x="0" y="53162"/>
                    </a:lnTo>
                    <a:close/>
                  </a:path>
                </a:pathLst>
              </a:cu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3" name="Rectangle 32"/>
              <p:cNvSpPr/>
              <p:nvPr/>
            </p:nvSpPr>
            <p:spPr bwMode="auto">
              <a:xfrm rot="19882953">
                <a:off x="1019264" y="3977468"/>
                <a:ext cx="253231" cy="376813"/>
              </a:xfrm>
              <a:custGeom>
                <a:avLst/>
                <a:gdLst>
                  <a:gd name="connsiteX0" fmla="*/ 0 w 219909"/>
                  <a:gd name="connsiteY0" fmla="*/ 0 h 156802"/>
                  <a:gd name="connsiteX1" fmla="*/ 219909 w 219909"/>
                  <a:gd name="connsiteY1" fmla="*/ 0 h 156802"/>
                  <a:gd name="connsiteX2" fmla="*/ 219909 w 219909"/>
                  <a:gd name="connsiteY2" fmla="*/ 156802 h 156802"/>
                  <a:gd name="connsiteX3" fmla="*/ 0 w 219909"/>
                  <a:gd name="connsiteY3" fmla="*/ 156802 h 156802"/>
                  <a:gd name="connsiteX4" fmla="*/ 0 w 219909"/>
                  <a:gd name="connsiteY4" fmla="*/ 0 h 156802"/>
                  <a:gd name="connsiteX0" fmla="*/ 0 w 223884"/>
                  <a:gd name="connsiteY0" fmla="*/ 0 h 197012"/>
                  <a:gd name="connsiteX1" fmla="*/ 219909 w 223884"/>
                  <a:gd name="connsiteY1" fmla="*/ 0 h 197012"/>
                  <a:gd name="connsiteX2" fmla="*/ 219909 w 223884"/>
                  <a:gd name="connsiteY2" fmla="*/ 156802 h 197012"/>
                  <a:gd name="connsiteX3" fmla="*/ 0 w 223884"/>
                  <a:gd name="connsiteY3" fmla="*/ 156802 h 197012"/>
                  <a:gd name="connsiteX4" fmla="*/ 0 w 223884"/>
                  <a:gd name="connsiteY4" fmla="*/ 0 h 197012"/>
                  <a:gd name="connsiteX0" fmla="*/ 0 w 223893"/>
                  <a:gd name="connsiteY0" fmla="*/ 0 h 230267"/>
                  <a:gd name="connsiteX1" fmla="*/ 219909 w 223893"/>
                  <a:gd name="connsiteY1" fmla="*/ 0 h 230267"/>
                  <a:gd name="connsiteX2" fmla="*/ 219909 w 223893"/>
                  <a:gd name="connsiteY2" fmla="*/ 156802 h 230267"/>
                  <a:gd name="connsiteX3" fmla="*/ 0 w 223893"/>
                  <a:gd name="connsiteY3" fmla="*/ 156802 h 230267"/>
                  <a:gd name="connsiteX4" fmla="*/ 0 w 223893"/>
                  <a:gd name="connsiteY4" fmla="*/ 0 h 230267"/>
                  <a:gd name="connsiteX0" fmla="*/ 0 w 229563"/>
                  <a:gd name="connsiteY0" fmla="*/ 0 h 227026"/>
                  <a:gd name="connsiteX1" fmla="*/ 219909 w 229563"/>
                  <a:gd name="connsiteY1" fmla="*/ 0 h 227026"/>
                  <a:gd name="connsiteX2" fmla="*/ 219909 w 229563"/>
                  <a:gd name="connsiteY2" fmla="*/ 156802 h 227026"/>
                  <a:gd name="connsiteX3" fmla="*/ 0 w 229563"/>
                  <a:gd name="connsiteY3" fmla="*/ 156802 h 227026"/>
                  <a:gd name="connsiteX4" fmla="*/ 0 w 229563"/>
                  <a:gd name="connsiteY4" fmla="*/ 0 h 227026"/>
                  <a:gd name="connsiteX0" fmla="*/ 0 w 231736"/>
                  <a:gd name="connsiteY0" fmla="*/ 0 h 262054"/>
                  <a:gd name="connsiteX1" fmla="*/ 219909 w 231736"/>
                  <a:gd name="connsiteY1" fmla="*/ 0 h 262054"/>
                  <a:gd name="connsiteX2" fmla="*/ 219909 w 231736"/>
                  <a:gd name="connsiteY2" fmla="*/ 156802 h 262054"/>
                  <a:gd name="connsiteX3" fmla="*/ 0 w 231736"/>
                  <a:gd name="connsiteY3" fmla="*/ 156802 h 262054"/>
                  <a:gd name="connsiteX4" fmla="*/ 0 w 231736"/>
                  <a:gd name="connsiteY4" fmla="*/ 0 h 262054"/>
                  <a:gd name="connsiteX0" fmla="*/ 0 w 231736"/>
                  <a:gd name="connsiteY0" fmla="*/ 60026 h 322080"/>
                  <a:gd name="connsiteX1" fmla="*/ 219909 w 231736"/>
                  <a:gd name="connsiteY1" fmla="*/ 60026 h 322080"/>
                  <a:gd name="connsiteX2" fmla="*/ 219909 w 231736"/>
                  <a:gd name="connsiteY2" fmla="*/ 216828 h 322080"/>
                  <a:gd name="connsiteX3" fmla="*/ 0 w 231736"/>
                  <a:gd name="connsiteY3" fmla="*/ 216828 h 322080"/>
                  <a:gd name="connsiteX4" fmla="*/ 0 w 231736"/>
                  <a:gd name="connsiteY4" fmla="*/ 60026 h 322080"/>
                  <a:gd name="connsiteX0" fmla="*/ 0 w 231736"/>
                  <a:gd name="connsiteY0" fmla="*/ 87350 h 349404"/>
                  <a:gd name="connsiteX1" fmla="*/ 219909 w 231736"/>
                  <a:gd name="connsiteY1" fmla="*/ 87350 h 349404"/>
                  <a:gd name="connsiteX2" fmla="*/ 219909 w 231736"/>
                  <a:gd name="connsiteY2" fmla="*/ 244152 h 349404"/>
                  <a:gd name="connsiteX3" fmla="*/ 0 w 231736"/>
                  <a:gd name="connsiteY3" fmla="*/ 244152 h 349404"/>
                  <a:gd name="connsiteX4" fmla="*/ 0 w 231736"/>
                  <a:gd name="connsiteY4" fmla="*/ 87350 h 349404"/>
                  <a:gd name="connsiteX0" fmla="*/ 0 w 231572"/>
                  <a:gd name="connsiteY0" fmla="*/ 87350 h 373283"/>
                  <a:gd name="connsiteX1" fmla="*/ 219909 w 231572"/>
                  <a:gd name="connsiteY1" fmla="*/ 87350 h 373283"/>
                  <a:gd name="connsiteX2" fmla="*/ 219909 w 231572"/>
                  <a:gd name="connsiteY2" fmla="*/ 244152 h 373283"/>
                  <a:gd name="connsiteX3" fmla="*/ 0 w 231572"/>
                  <a:gd name="connsiteY3" fmla="*/ 244152 h 373283"/>
                  <a:gd name="connsiteX4" fmla="*/ 0 w 231572"/>
                  <a:gd name="connsiteY4" fmla="*/ 87350 h 373283"/>
                  <a:gd name="connsiteX0" fmla="*/ 0 w 257182"/>
                  <a:gd name="connsiteY0" fmla="*/ 87350 h 354228"/>
                  <a:gd name="connsiteX1" fmla="*/ 219909 w 257182"/>
                  <a:gd name="connsiteY1" fmla="*/ 87350 h 354228"/>
                  <a:gd name="connsiteX2" fmla="*/ 219909 w 257182"/>
                  <a:gd name="connsiteY2" fmla="*/ 244152 h 354228"/>
                  <a:gd name="connsiteX3" fmla="*/ 0 w 257182"/>
                  <a:gd name="connsiteY3" fmla="*/ 244152 h 354228"/>
                  <a:gd name="connsiteX4" fmla="*/ 0 w 257182"/>
                  <a:gd name="connsiteY4" fmla="*/ 87350 h 354228"/>
                  <a:gd name="connsiteX0" fmla="*/ 0 w 259612"/>
                  <a:gd name="connsiteY0" fmla="*/ 87350 h 389677"/>
                  <a:gd name="connsiteX1" fmla="*/ 219909 w 259612"/>
                  <a:gd name="connsiteY1" fmla="*/ 87350 h 389677"/>
                  <a:gd name="connsiteX2" fmla="*/ 219909 w 259612"/>
                  <a:gd name="connsiteY2" fmla="*/ 244152 h 389677"/>
                  <a:gd name="connsiteX3" fmla="*/ 20708 w 259612"/>
                  <a:gd name="connsiteY3" fmla="*/ 290716 h 389677"/>
                  <a:gd name="connsiteX4" fmla="*/ 0 w 259612"/>
                  <a:gd name="connsiteY4" fmla="*/ 87350 h 389677"/>
                  <a:gd name="connsiteX0" fmla="*/ 0 w 258105"/>
                  <a:gd name="connsiteY0" fmla="*/ 87350 h 361347"/>
                  <a:gd name="connsiteX1" fmla="*/ 219909 w 258105"/>
                  <a:gd name="connsiteY1" fmla="*/ 87350 h 361347"/>
                  <a:gd name="connsiteX2" fmla="*/ 219909 w 258105"/>
                  <a:gd name="connsiteY2" fmla="*/ 244152 h 361347"/>
                  <a:gd name="connsiteX3" fmla="*/ 20708 w 258105"/>
                  <a:gd name="connsiteY3" fmla="*/ 290716 h 361347"/>
                  <a:gd name="connsiteX4" fmla="*/ 0 w 258105"/>
                  <a:gd name="connsiteY4" fmla="*/ 87350 h 361347"/>
                  <a:gd name="connsiteX0" fmla="*/ 0 w 262623"/>
                  <a:gd name="connsiteY0" fmla="*/ 87350 h 371775"/>
                  <a:gd name="connsiteX1" fmla="*/ 219909 w 262623"/>
                  <a:gd name="connsiteY1" fmla="*/ 87350 h 371775"/>
                  <a:gd name="connsiteX2" fmla="*/ 219909 w 262623"/>
                  <a:gd name="connsiteY2" fmla="*/ 244152 h 371775"/>
                  <a:gd name="connsiteX3" fmla="*/ 20708 w 262623"/>
                  <a:gd name="connsiteY3" fmla="*/ 290716 h 371775"/>
                  <a:gd name="connsiteX4" fmla="*/ 0 w 262623"/>
                  <a:gd name="connsiteY4" fmla="*/ 87350 h 371775"/>
                  <a:gd name="connsiteX0" fmla="*/ 0 w 273890"/>
                  <a:gd name="connsiteY0" fmla="*/ 87350 h 370038"/>
                  <a:gd name="connsiteX1" fmla="*/ 219909 w 273890"/>
                  <a:gd name="connsiteY1" fmla="*/ 87350 h 370038"/>
                  <a:gd name="connsiteX2" fmla="*/ 219909 w 273890"/>
                  <a:gd name="connsiteY2" fmla="*/ 244152 h 370038"/>
                  <a:gd name="connsiteX3" fmla="*/ 20708 w 273890"/>
                  <a:gd name="connsiteY3" fmla="*/ 290716 h 370038"/>
                  <a:gd name="connsiteX4" fmla="*/ 0 w 273890"/>
                  <a:gd name="connsiteY4" fmla="*/ 87350 h 370038"/>
                  <a:gd name="connsiteX0" fmla="*/ 0 w 274212"/>
                  <a:gd name="connsiteY0" fmla="*/ 87350 h 367967"/>
                  <a:gd name="connsiteX1" fmla="*/ 219909 w 274212"/>
                  <a:gd name="connsiteY1" fmla="*/ 87350 h 367967"/>
                  <a:gd name="connsiteX2" fmla="*/ 220290 w 274212"/>
                  <a:gd name="connsiteY2" fmla="*/ 233509 h 367967"/>
                  <a:gd name="connsiteX3" fmla="*/ 20708 w 274212"/>
                  <a:gd name="connsiteY3" fmla="*/ 290716 h 367967"/>
                  <a:gd name="connsiteX4" fmla="*/ 0 w 274212"/>
                  <a:gd name="connsiteY4" fmla="*/ 87350 h 367967"/>
                  <a:gd name="connsiteX0" fmla="*/ 0 w 253231"/>
                  <a:gd name="connsiteY0" fmla="*/ 87350 h 376812"/>
                  <a:gd name="connsiteX1" fmla="*/ 219909 w 253231"/>
                  <a:gd name="connsiteY1" fmla="*/ 87350 h 376812"/>
                  <a:gd name="connsiteX2" fmla="*/ 220290 w 253231"/>
                  <a:gd name="connsiteY2" fmla="*/ 233509 h 376812"/>
                  <a:gd name="connsiteX3" fmla="*/ 20708 w 253231"/>
                  <a:gd name="connsiteY3" fmla="*/ 290716 h 376812"/>
                  <a:gd name="connsiteX4" fmla="*/ 0 w 253231"/>
                  <a:gd name="connsiteY4" fmla="*/ 87350 h 376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31" h="376812">
                    <a:moveTo>
                      <a:pt x="0" y="87350"/>
                    </a:moveTo>
                    <a:cubicBezTo>
                      <a:pt x="71039" y="-47709"/>
                      <a:pt x="275089" y="-8923"/>
                      <a:pt x="219909" y="87350"/>
                    </a:cubicBezTo>
                    <a:lnTo>
                      <a:pt x="220290" y="233509"/>
                    </a:lnTo>
                    <a:cubicBezTo>
                      <a:pt x="323342" y="278192"/>
                      <a:pt x="164494" y="494640"/>
                      <a:pt x="20708" y="290716"/>
                    </a:cubicBezTo>
                    <a:lnTo>
                      <a:pt x="0" y="87350"/>
                    </a:lnTo>
                    <a:close/>
                  </a:path>
                </a:pathLst>
              </a:cu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cxnSp>
            <p:nvCxnSpPr>
              <p:cNvPr id="10" name="Straight Connector 9"/>
              <p:cNvCxnSpPr>
                <a:stCxn id="37" idx="1"/>
                <a:endCxn id="95" idx="6"/>
              </p:cNvCxnSpPr>
              <p:nvPr/>
            </p:nvCxnSpPr>
            <p:spPr bwMode="auto">
              <a:xfrm flipV="1">
                <a:off x="1602403" y="2526331"/>
                <a:ext cx="94330" cy="169379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Rectangle 90"/>
              <p:cNvSpPr/>
              <p:nvPr/>
            </p:nvSpPr>
            <p:spPr bwMode="auto">
              <a:xfrm>
                <a:off x="266868" y="2783976"/>
                <a:ext cx="131270" cy="127660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90" name="Rectangle 89"/>
              <p:cNvSpPr/>
              <p:nvPr/>
            </p:nvSpPr>
            <p:spPr bwMode="auto">
              <a:xfrm>
                <a:off x="233571" y="3673432"/>
                <a:ext cx="185449" cy="127660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93" name="Rectangle 92"/>
              <p:cNvSpPr/>
              <p:nvPr/>
            </p:nvSpPr>
            <p:spPr bwMode="auto">
              <a:xfrm rot="5015949">
                <a:off x="1112027" y="1825853"/>
                <a:ext cx="93540" cy="1276607"/>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92" name="Block Arc 91"/>
              <p:cNvSpPr/>
              <p:nvPr/>
            </p:nvSpPr>
            <p:spPr bwMode="auto">
              <a:xfrm>
                <a:off x="273960" y="2470324"/>
                <a:ext cx="648072" cy="627304"/>
              </a:xfrm>
              <a:prstGeom prst="blockArc">
                <a:avLst>
                  <a:gd name="adj1" fmla="val 10800000"/>
                  <a:gd name="adj2" fmla="val 15835122"/>
                  <a:gd name="adj3" fmla="val 19088"/>
                </a:avLst>
              </a:prstGeom>
              <a:solidFill>
                <a:schemeClr val="bg1"/>
              </a:solidFill>
              <a:ln>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94" name="Oval 93"/>
              <p:cNvSpPr/>
              <p:nvPr/>
            </p:nvSpPr>
            <p:spPr bwMode="auto">
              <a:xfrm>
                <a:off x="1264736" y="2529312"/>
                <a:ext cx="82532" cy="78543"/>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95" name="Oval 94"/>
              <p:cNvSpPr/>
              <p:nvPr/>
            </p:nvSpPr>
            <p:spPr bwMode="auto">
              <a:xfrm>
                <a:off x="1614201" y="2487059"/>
                <a:ext cx="82532" cy="78543"/>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cxnSp>
            <p:nvCxnSpPr>
              <p:cNvPr id="98" name="Straight Connector 97"/>
              <p:cNvCxnSpPr>
                <a:stCxn id="33" idx="1"/>
              </p:cNvCxnSpPr>
              <p:nvPr/>
            </p:nvCxnSpPr>
            <p:spPr bwMode="auto">
              <a:xfrm flipV="1">
                <a:off x="1179374" y="3709841"/>
                <a:ext cx="103899" cy="322639"/>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Straight Connector 101"/>
              <p:cNvCxnSpPr/>
              <p:nvPr/>
            </p:nvCxnSpPr>
            <p:spPr bwMode="auto">
              <a:xfrm flipH="1" flipV="1">
                <a:off x="1295071" y="2499281"/>
                <a:ext cx="10931" cy="7345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Straight Connector 104"/>
              <p:cNvCxnSpPr/>
              <p:nvPr/>
            </p:nvCxnSpPr>
            <p:spPr bwMode="auto">
              <a:xfrm flipH="1" flipV="1">
                <a:off x="1642325" y="2453322"/>
                <a:ext cx="13141" cy="7300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Straight Connector 108"/>
              <p:cNvCxnSpPr>
                <a:stCxn id="115" idx="0"/>
                <a:endCxn id="95" idx="0"/>
              </p:cNvCxnSpPr>
              <p:nvPr/>
            </p:nvCxnSpPr>
            <p:spPr bwMode="auto">
              <a:xfrm flipV="1">
                <a:off x="526066" y="2487059"/>
                <a:ext cx="1129401" cy="14278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5" name="Oval 114"/>
              <p:cNvSpPr/>
              <p:nvPr/>
            </p:nvSpPr>
            <p:spPr bwMode="auto">
              <a:xfrm>
                <a:off x="432400" y="2629843"/>
                <a:ext cx="187331" cy="187331"/>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cxnSp>
            <p:nvCxnSpPr>
              <p:cNvPr id="118" name="Straight Connector 117"/>
              <p:cNvCxnSpPr/>
              <p:nvPr/>
            </p:nvCxnSpPr>
            <p:spPr bwMode="auto">
              <a:xfrm flipV="1">
                <a:off x="525353" y="2605622"/>
                <a:ext cx="0" cy="11671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9" name="Straight Connector 118"/>
              <p:cNvCxnSpPr>
                <a:endCxn id="115" idx="2"/>
              </p:cNvCxnSpPr>
              <p:nvPr/>
            </p:nvCxnSpPr>
            <p:spPr bwMode="auto">
              <a:xfrm flipV="1">
                <a:off x="427596" y="2723509"/>
                <a:ext cx="4804" cy="94992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1" name="Rectangle 130"/>
            <p:cNvSpPr/>
            <p:nvPr/>
          </p:nvSpPr>
          <p:spPr bwMode="auto">
            <a:xfrm>
              <a:off x="161777" y="4921359"/>
              <a:ext cx="348089" cy="91818"/>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pic>
        <p:nvPicPr>
          <p:cNvPr id="45" name="Imagen 44">
            <a:extLst>
              <a:ext uri="{FF2B5EF4-FFF2-40B4-BE49-F238E27FC236}">
                <a16:creationId xmlns:a16="http://schemas.microsoft.com/office/drawing/2014/main" id="{DA96F4AE-936B-4BE5-A341-8C5612EAFC13}"/>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372724202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8557731" cy="553998"/>
          </a:xfrm>
        </p:spPr>
        <p:txBody>
          <a:bodyPr/>
          <a:lstStyle/>
          <a:p>
            <a:r>
              <a:rPr lang="de-CH" dirty="0"/>
              <a:t>Sistemas sin motores: Ventajas</a:t>
            </a:r>
            <a:endParaRPr lang="de-CH" dirty="0">
              <a:solidFill>
                <a:srgbClr val="595959"/>
              </a:solidFill>
            </a:endParaRP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29</a:t>
            </a:fld>
            <a:endParaRPr lang="de-CH" dirty="0"/>
          </a:p>
        </p:txBody>
      </p:sp>
      <p:graphicFrame>
        <p:nvGraphicFramePr>
          <p:cNvPr id="8" name="Table 7"/>
          <p:cNvGraphicFramePr>
            <a:graphicFrameLocks noGrp="1"/>
          </p:cNvGraphicFramePr>
          <p:nvPr>
            <p:extLst>
              <p:ext uri="{D42A27DB-BD31-4B8C-83A1-F6EECF244321}">
                <p14:modId xmlns:p14="http://schemas.microsoft.com/office/powerpoint/2010/main" val="4179956386"/>
              </p:ext>
            </p:extLst>
          </p:nvPr>
        </p:nvGraphicFramePr>
        <p:xfrm>
          <a:off x="1313905" y="1829600"/>
          <a:ext cx="8330744" cy="3832428"/>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gridCol w="4165372">
                  <a:extLst>
                    <a:ext uri="{9D8B030D-6E8A-4147-A177-3AD203B41FA5}">
                      <a16:colId xmlns:a16="http://schemas.microsoft.com/office/drawing/2014/main" val="20001"/>
                    </a:ext>
                  </a:extLst>
                </a:gridCol>
              </a:tblGrid>
              <a:tr h="547298">
                <a:tc>
                  <a:txBody>
                    <a:bodyPr/>
                    <a:lstStyle/>
                    <a:p>
                      <a:pPr algn="ctr"/>
                      <a:r>
                        <a:rPr lang="de-CH" sz="2400" dirty="0">
                          <a:latin typeface="+mj-lt"/>
                        </a:rPr>
                        <a:t>Sistemas sin motores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a:txBody>
                    <a:bodyPr/>
                    <a:lstStyle/>
                    <a:p>
                      <a:pPr algn="ctr"/>
                      <a:r>
                        <a:rPr lang="de-CH" sz="2400" dirty="0">
                          <a:latin typeface="+mj-lt"/>
                        </a:rPr>
                        <a:t>Terapia convencional</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algn="ctr">
                        <a:spcAft>
                          <a:spcPts val="1200"/>
                        </a:spcAft>
                      </a:pPr>
                      <a:r>
                        <a:rPr lang="en-US" sz="1500" dirty="0" err="1">
                          <a:solidFill>
                            <a:schemeClr val="accent2">
                              <a:lumMod val="50000"/>
                            </a:schemeClr>
                          </a:solidFill>
                        </a:rPr>
                        <a:t>Apoyo</a:t>
                      </a:r>
                      <a:r>
                        <a:rPr lang="en-US" sz="1500" dirty="0">
                          <a:solidFill>
                            <a:schemeClr val="accent2">
                              <a:lumMod val="50000"/>
                            </a:schemeClr>
                          </a:solidFill>
                        </a:rPr>
                        <a:t> terapeuta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1200"/>
                        </a:spcAft>
                      </a:pPr>
                      <a:r>
                        <a:rPr lang="en-US" sz="1500" dirty="0" err="1">
                          <a:solidFill>
                            <a:srgbClr val="C00000"/>
                          </a:solidFill>
                        </a:rPr>
                        <a:t>Limitado</a:t>
                      </a:r>
                      <a:r>
                        <a:rPr lang="en-US" sz="1500" dirty="0">
                          <a:solidFill>
                            <a:srgbClr val="C00000"/>
                          </a:solidFill>
                        </a:rPr>
                        <a:t> a la mano de </a:t>
                      </a:r>
                      <a:r>
                        <a:rPr lang="en-US" sz="1500" dirty="0" err="1">
                          <a:solidFill>
                            <a:srgbClr val="C00000"/>
                          </a:solidFill>
                        </a:rPr>
                        <a:t>obra</a:t>
                      </a: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Alto numero de </a:t>
                      </a:r>
                      <a:r>
                        <a:rPr lang="en-US" sz="1500" dirty="0" err="1">
                          <a:solidFill>
                            <a:schemeClr val="accent2">
                              <a:lumMod val="50000"/>
                            </a:schemeClr>
                          </a:solidFill>
                        </a:rPr>
                        <a:t>repeticiones</a:t>
                      </a:r>
                      <a:r>
                        <a:rPr lang="en-US" sz="1500" dirty="0">
                          <a:solidFill>
                            <a:schemeClr val="accent2">
                              <a:lumMod val="50000"/>
                            </a:schemeClr>
                          </a:solidFill>
                        </a:rPr>
                        <a:t> / </a:t>
                      </a:r>
                      <a:r>
                        <a:rPr lang="en-US" sz="1500" dirty="0" err="1">
                          <a:solidFill>
                            <a:schemeClr val="accent2">
                              <a:lumMod val="50000"/>
                            </a:schemeClr>
                          </a:solidFill>
                        </a:rPr>
                        <a:t>intensidad</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rgbClr val="C00000"/>
                          </a:solidFill>
                        </a:rPr>
                        <a:t>Número</a:t>
                      </a:r>
                      <a:r>
                        <a:rPr lang="en-US" sz="1500" dirty="0">
                          <a:solidFill>
                            <a:srgbClr val="C00000"/>
                          </a:solidFill>
                        </a:rPr>
                        <a:t> de </a:t>
                      </a:r>
                      <a:r>
                        <a:rPr lang="en-US" sz="1500" dirty="0" err="1">
                          <a:solidFill>
                            <a:srgbClr val="C00000"/>
                          </a:solidFill>
                        </a:rPr>
                        <a:t>repeticiones</a:t>
                      </a:r>
                      <a:r>
                        <a:rPr lang="en-US" sz="1500" dirty="0">
                          <a:solidFill>
                            <a:srgbClr val="C00000"/>
                          </a:solidFill>
                        </a:rPr>
                        <a:t> </a:t>
                      </a:r>
                      <a:r>
                        <a:rPr lang="en-US" sz="1500" dirty="0" err="1">
                          <a:solidFill>
                            <a:srgbClr val="C00000"/>
                          </a:solidFill>
                        </a:rPr>
                        <a:t>limitado</a:t>
                      </a: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chemeClr val="accent2">
                              <a:lumMod val="50000"/>
                            </a:schemeClr>
                          </a:solidFill>
                        </a:rPr>
                        <a:t>Asistencia en contra de gravedad</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baseline="0" dirty="0">
                          <a:solidFill>
                            <a:srgbClr val="C00000"/>
                          </a:solidFill>
                        </a:rPr>
                        <a:t>Asistencia del terapeuta de la gravedad</a:t>
                      </a:r>
                      <a:endParaRPr lang="de-CH"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algn="ctr"/>
                      <a:r>
                        <a:rPr lang="de-CH" sz="1500" dirty="0">
                          <a:solidFill>
                            <a:schemeClr val="accent2">
                              <a:lumMod val="50000"/>
                            </a:schemeClr>
                          </a:solidFill>
                        </a:rPr>
                        <a:t>Valoraciones cuantificables y objetivas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de-CH" sz="1500" dirty="0">
                          <a:solidFill>
                            <a:srgbClr val="C00000"/>
                          </a:solidFill>
                        </a:rPr>
                        <a:t>Valoraciones imprecisas y subjetivas</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Alta </a:t>
                      </a:r>
                      <a:r>
                        <a:rPr lang="en-US" sz="1500" dirty="0" err="1">
                          <a:solidFill>
                            <a:schemeClr val="accent2">
                              <a:lumMod val="50000"/>
                            </a:schemeClr>
                          </a:solidFill>
                        </a:rPr>
                        <a:t>motivación</a:t>
                      </a:r>
                      <a:r>
                        <a:rPr lang="en-US" sz="1500" dirty="0">
                          <a:solidFill>
                            <a:schemeClr val="accent2">
                              <a:lumMod val="50000"/>
                            </a:schemeClr>
                          </a:solidFill>
                        </a:rPr>
                        <a:t> para </a:t>
                      </a:r>
                      <a:r>
                        <a:rPr lang="en-US" sz="1500" dirty="0" err="1">
                          <a:solidFill>
                            <a:schemeClr val="accent2">
                              <a:lumMod val="50000"/>
                            </a:schemeClr>
                          </a:solidFill>
                        </a:rPr>
                        <a:t>algunos</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rgbClr val="C00000"/>
                          </a:solidFill>
                        </a:rPr>
                        <a:t>Motivación</a:t>
                      </a:r>
                      <a:r>
                        <a:rPr lang="en-US" sz="1500" dirty="0">
                          <a:solidFill>
                            <a:srgbClr val="C00000"/>
                          </a:solidFill>
                        </a:rPr>
                        <a:t> </a:t>
                      </a:r>
                      <a:r>
                        <a:rPr lang="en-US" sz="1500" dirty="0" err="1">
                          <a:solidFill>
                            <a:srgbClr val="C00000"/>
                          </a:solidFill>
                        </a:rPr>
                        <a:t>dependiente</a:t>
                      </a:r>
                      <a:r>
                        <a:rPr lang="en-US" sz="1500" dirty="0">
                          <a:solidFill>
                            <a:srgbClr val="C00000"/>
                          </a:solidFill>
                        </a:rPr>
                        <a:t> de la </a:t>
                      </a:r>
                      <a:r>
                        <a:rPr lang="en-US" sz="1500" dirty="0" err="1">
                          <a:solidFill>
                            <a:srgbClr val="C00000"/>
                          </a:solidFill>
                        </a:rPr>
                        <a:t>relación</a:t>
                      </a:r>
                      <a:r>
                        <a:rPr lang="en-US" sz="1500" dirty="0">
                          <a:solidFill>
                            <a:srgbClr val="C00000"/>
                          </a:solidFill>
                        </a:rPr>
                        <a:t> con el terapeuta</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Feedback </a:t>
                      </a:r>
                      <a:r>
                        <a:rPr lang="en-US" sz="1500" dirty="0" err="1">
                          <a:solidFill>
                            <a:schemeClr val="accent2">
                              <a:lumMod val="50000"/>
                            </a:schemeClr>
                          </a:solidFill>
                        </a:rPr>
                        <a:t>detallado</a:t>
                      </a:r>
                      <a:r>
                        <a:rPr lang="en-US" sz="1500" dirty="0">
                          <a:solidFill>
                            <a:schemeClr val="accent2">
                              <a:lumMod val="50000"/>
                            </a:schemeClr>
                          </a:solidFill>
                        </a:rPr>
                        <a:t> y </a:t>
                      </a:r>
                      <a:r>
                        <a:rPr lang="en-US" sz="1500" dirty="0" err="1">
                          <a:solidFill>
                            <a:schemeClr val="accent2">
                              <a:lumMod val="50000"/>
                            </a:schemeClr>
                          </a:solidFill>
                        </a:rPr>
                        <a:t>ajustable</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rgbClr val="C00000"/>
                          </a:solidFill>
                        </a:rPr>
                        <a:t>Feedback </a:t>
                      </a:r>
                      <a:r>
                        <a:rPr lang="en-US" sz="1500" dirty="0" err="1">
                          <a:solidFill>
                            <a:srgbClr val="C00000"/>
                          </a:solidFill>
                        </a:rPr>
                        <a:t>subjetivo</a:t>
                      </a:r>
                      <a:endParaRPr lang="en-US" sz="1500" dirty="0">
                        <a:solidFill>
                          <a:srgbClr val="C000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grpSp>
        <p:nvGrpSpPr>
          <p:cNvPr id="6" name="Group 5"/>
          <p:cNvGrpSpPr/>
          <p:nvPr/>
        </p:nvGrpSpPr>
        <p:grpSpPr>
          <a:xfrm>
            <a:off x="5194650" y="2402318"/>
            <a:ext cx="574226" cy="3212069"/>
            <a:chOff x="5194650" y="2345534"/>
            <a:chExt cx="574226" cy="3212069"/>
          </a:xfrm>
        </p:grpSpPr>
        <p:pic>
          <p:nvPicPr>
            <p:cNvPr id="56" name="Picture 6"/>
            <p:cNvPicPr>
              <a:picLocks noChangeAspect="1" noChangeArrowheads="1"/>
            </p:cNvPicPr>
            <p:nvPr/>
          </p:nvPicPr>
          <p:blipFill>
            <a:blip r:embed="rId3"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221389" y="3435285"/>
              <a:ext cx="517190" cy="517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8" name="Group 77"/>
            <p:cNvGrpSpPr/>
            <p:nvPr/>
          </p:nvGrpSpPr>
          <p:grpSpPr>
            <a:xfrm>
              <a:off x="5239053" y="5080743"/>
              <a:ext cx="476860" cy="476860"/>
              <a:chOff x="5244865" y="5229200"/>
              <a:chExt cx="547807" cy="547807"/>
            </a:xfrm>
          </p:grpSpPr>
          <p:sp>
            <p:nvSpPr>
              <p:cNvPr id="79" name="Rectangle 78"/>
              <p:cNvSpPr/>
              <p:nvPr/>
            </p:nvSpPr>
            <p:spPr bwMode="auto">
              <a:xfrm>
                <a:off x="5244865" y="5229200"/>
                <a:ext cx="547807" cy="36004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pic>
            <p:nvPicPr>
              <p:cNvPr id="80" name="Picture 5"/>
              <p:cNvPicPr>
                <a:picLocks noChangeAspect="1" noChangeArrowheads="1"/>
              </p:cNvPicPr>
              <p:nvPr/>
            </p:nvPicPr>
            <p:blipFill>
              <a:blip r:embed="rId4"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244865" y="5229200"/>
                <a:ext cx="547807" cy="547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1" name="Group 80"/>
            <p:cNvGrpSpPr/>
            <p:nvPr/>
          </p:nvGrpSpPr>
          <p:grpSpPr>
            <a:xfrm>
              <a:off x="5261272" y="4553360"/>
              <a:ext cx="439135" cy="439135"/>
              <a:chOff x="7174982" y="4563621"/>
              <a:chExt cx="899108" cy="899108"/>
            </a:xfrm>
          </p:grpSpPr>
          <p:grpSp>
            <p:nvGrpSpPr>
              <p:cNvPr id="82" name="Group 81"/>
              <p:cNvGrpSpPr/>
              <p:nvPr/>
            </p:nvGrpSpPr>
            <p:grpSpPr>
              <a:xfrm>
                <a:off x="7174982" y="4563621"/>
                <a:ext cx="899108" cy="899108"/>
                <a:chOff x="7174982" y="4563621"/>
                <a:chExt cx="899108" cy="899108"/>
              </a:xfrm>
            </p:grpSpPr>
            <p:sp>
              <p:nvSpPr>
                <p:cNvPr id="84" name="Oval 83"/>
                <p:cNvSpPr/>
                <p:nvPr/>
              </p:nvSpPr>
              <p:spPr bwMode="auto">
                <a:xfrm>
                  <a:off x="7174982" y="4563621"/>
                  <a:ext cx="899108" cy="899108"/>
                </a:xfrm>
                <a:prstGeom prst="ellipse">
                  <a:avLst/>
                </a:prstGeom>
                <a:noFill/>
                <a:ln w="38100" cap="flat" cmpd="sng" algn="ctr">
                  <a:gradFill flip="none" rotWithShape="1">
                    <a:gsLst>
                      <a:gs pos="0">
                        <a:schemeClr val="accent1">
                          <a:lumMod val="5000"/>
                          <a:lumOff val="95000"/>
                        </a:schemeClr>
                      </a:gs>
                      <a:gs pos="25000">
                        <a:srgbClr val="424B51"/>
                      </a:gs>
                      <a:gs pos="100000">
                        <a:srgbClr val="424B51"/>
                      </a:gs>
                    </a:gsLst>
                    <a:path path="circle">
                      <a:fillToRect r="100000" b="100000"/>
                    </a:path>
                    <a:tileRect l="-100000" t="-100000"/>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5" name="Oval 84"/>
                <p:cNvSpPr/>
                <p:nvPr/>
              </p:nvSpPr>
              <p:spPr bwMode="auto">
                <a:xfrm>
                  <a:off x="7400438" y="4813058"/>
                  <a:ext cx="134300" cy="134300"/>
                </a:xfrm>
                <a:prstGeom prst="ellipse">
                  <a:avLst/>
                </a:prstGeom>
                <a:gradFill flip="none" rotWithShape="1">
                  <a:gsLst>
                    <a:gs pos="40000">
                      <a:srgbClr val="424B51"/>
                    </a:gs>
                    <a:gs pos="0">
                      <a:schemeClr val="accent1">
                        <a:lumMod val="5000"/>
                        <a:lumOff val="95000"/>
                      </a:schemeClr>
                    </a:gs>
                    <a:gs pos="100000">
                      <a:srgbClr val="424B51"/>
                    </a:gs>
                  </a:gsLst>
                  <a:path path="circle">
                    <a:fillToRect r="100000" b="100000"/>
                  </a:path>
                  <a:tileRect l="-100000" t="-100000"/>
                </a:gradFill>
                <a:ln w="3175" cap="flat" cmpd="sng" algn="ctr">
                  <a:gradFill>
                    <a:gsLst>
                      <a:gs pos="100000">
                        <a:srgbClr val="424B51"/>
                      </a:gs>
                      <a:gs pos="17000">
                        <a:srgbClr val="C8CACC"/>
                      </a:gs>
                      <a:gs pos="0">
                        <a:schemeClr val="bg1"/>
                      </a:gs>
                    </a:gsLst>
                    <a:lin ang="5400000" scaled="1"/>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6" name="Oval 85"/>
                <p:cNvSpPr/>
                <p:nvPr/>
              </p:nvSpPr>
              <p:spPr bwMode="auto">
                <a:xfrm>
                  <a:off x="7727105" y="4813057"/>
                  <a:ext cx="134300" cy="134300"/>
                </a:xfrm>
                <a:prstGeom prst="ellipse">
                  <a:avLst/>
                </a:prstGeom>
                <a:gradFill flip="none" rotWithShape="1">
                  <a:gsLst>
                    <a:gs pos="40000">
                      <a:srgbClr val="424B51"/>
                    </a:gs>
                    <a:gs pos="0">
                      <a:schemeClr val="accent1">
                        <a:lumMod val="5000"/>
                        <a:lumOff val="95000"/>
                      </a:schemeClr>
                    </a:gs>
                    <a:gs pos="100000">
                      <a:srgbClr val="424B51"/>
                    </a:gs>
                  </a:gsLst>
                  <a:path path="circle">
                    <a:fillToRect r="100000" b="100000"/>
                  </a:path>
                  <a:tileRect l="-100000" t="-100000"/>
                </a:gradFill>
                <a:ln w="3175" cap="flat" cmpd="sng" algn="ctr">
                  <a:gradFill>
                    <a:gsLst>
                      <a:gs pos="100000">
                        <a:srgbClr val="424B51"/>
                      </a:gs>
                      <a:gs pos="17000">
                        <a:srgbClr val="C8CACC"/>
                      </a:gs>
                      <a:gs pos="0">
                        <a:schemeClr val="bg1"/>
                      </a:gs>
                    </a:gsLst>
                    <a:lin ang="5400000" scaled="1"/>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83" name="Moon 82"/>
              <p:cNvSpPr/>
              <p:nvPr/>
            </p:nvSpPr>
            <p:spPr bwMode="auto">
              <a:xfrm rot="16200000">
                <a:off x="7483753" y="4905968"/>
                <a:ext cx="281566" cy="581650"/>
              </a:xfrm>
              <a:prstGeom prst="moon">
                <a:avLst>
                  <a:gd name="adj" fmla="val 77224"/>
                </a:avLst>
              </a:prstGeom>
              <a:gradFill flip="none" rotWithShape="1">
                <a:gsLst>
                  <a:gs pos="35000">
                    <a:srgbClr val="424B51"/>
                  </a:gs>
                  <a:gs pos="0">
                    <a:schemeClr val="bg1"/>
                  </a:gs>
                  <a:gs pos="100000">
                    <a:srgbClr val="424B51"/>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87" name="Group 86"/>
            <p:cNvGrpSpPr/>
            <p:nvPr/>
          </p:nvGrpSpPr>
          <p:grpSpPr>
            <a:xfrm>
              <a:off x="5220498" y="4011494"/>
              <a:ext cx="519803" cy="359067"/>
              <a:chOff x="6453707" y="4851367"/>
              <a:chExt cx="1517009" cy="1047913"/>
            </a:xfrm>
          </p:grpSpPr>
          <p:sp>
            <p:nvSpPr>
              <p:cNvPr id="88" name="Rectangle 87"/>
              <p:cNvSpPr/>
              <p:nvPr/>
            </p:nvSpPr>
            <p:spPr bwMode="auto">
              <a:xfrm rot="2725107">
                <a:off x="6993071" y="4725700"/>
                <a:ext cx="438281" cy="1517009"/>
              </a:xfrm>
              <a:prstGeom prst="rect">
                <a:avLst/>
              </a:prstGeom>
              <a:noFill/>
              <a:ln w="3175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cxnSp>
            <p:nvCxnSpPr>
              <p:cNvPr id="89" name="Straight Connector 88"/>
              <p:cNvCxnSpPr/>
              <p:nvPr/>
            </p:nvCxnSpPr>
            <p:spPr bwMode="auto">
              <a:xfrm flipH="1" flipV="1">
                <a:off x="6645967" y="5736541"/>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p:cNvCxnSpPr/>
              <p:nvPr/>
            </p:nvCxnSpPr>
            <p:spPr bwMode="auto">
              <a:xfrm flipH="1" flipV="1">
                <a:off x="6880917" y="5511116"/>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p:cNvCxnSpPr/>
              <p:nvPr/>
            </p:nvCxnSpPr>
            <p:spPr bwMode="auto">
              <a:xfrm flipH="1" flipV="1">
                <a:off x="7106342" y="5279341"/>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Straight Connector 91"/>
              <p:cNvCxnSpPr/>
              <p:nvPr/>
            </p:nvCxnSpPr>
            <p:spPr bwMode="auto">
              <a:xfrm flipH="1" flipV="1">
                <a:off x="7341292" y="5057091"/>
                <a:ext cx="69851" cy="666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Straight Connector 92"/>
              <p:cNvCxnSpPr/>
              <p:nvPr/>
            </p:nvCxnSpPr>
            <p:spPr bwMode="auto">
              <a:xfrm flipH="1" flipV="1">
                <a:off x="6766617" y="5628591"/>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Straight Connector 93"/>
              <p:cNvCxnSpPr/>
              <p:nvPr/>
            </p:nvCxnSpPr>
            <p:spPr bwMode="auto">
              <a:xfrm flipH="1" flipV="1">
                <a:off x="6992042" y="5396816"/>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Connector 94"/>
              <p:cNvCxnSpPr/>
              <p:nvPr/>
            </p:nvCxnSpPr>
            <p:spPr bwMode="auto">
              <a:xfrm flipH="1" flipV="1">
                <a:off x="7223817" y="5171391"/>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p:nvPr/>
            </p:nvCxnSpPr>
            <p:spPr bwMode="auto">
              <a:xfrm flipH="1" flipV="1">
                <a:off x="7458767" y="4949141"/>
                <a:ext cx="123827" cy="117476"/>
              </a:xfrm>
              <a:prstGeom prst="line">
                <a:avLst/>
              </a:prstGeom>
              <a:noFill/>
              <a:ln w="2540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Straight Connector 96"/>
              <p:cNvCxnSpPr/>
              <p:nvPr/>
            </p:nvCxnSpPr>
            <p:spPr bwMode="auto">
              <a:xfrm flipH="1" flipV="1">
                <a:off x="7569214" y="4851367"/>
                <a:ext cx="73551" cy="68615"/>
              </a:xfrm>
              <a:prstGeom prst="line">
                <a:avLst/>
              </a:prstGeom>
              <a:noFill/>
              <a:ln w="31750" cap="rnd"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Straight Connector 97"/>
              <p:cNvCxnSpPr/>
              <p:nvPr/>
            </p:nvCxnSpPr>
            <p:spPr bwMode="auto">
              <a:xfrm flipH="1" flipV="1">
                <a:off x="6553930" y="5830665"/>
                <a:ext cx="73551" cy="68615"/>
              </a:xfrm>
              <a:prstGeom prst="line">
                <a:avLst/>
              </a:prstGeom>
              <a:noFill/>
              <a:ln w="31750" cap="rnd"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99" name="Group 98"/>
            <p:cNvGrpSpPr/>
            <p:nvPr/>
          </p:nvGrpSpPr>
          <p:grpSpPr>
            <a:xfrm>
              <a:off x="5224026" y="2345534"/>
              <a:ext cx="506557" cy="502639"/>
              <a:chOff x="8242018" y="4852789"/>
              <a:chExt cx="1271076" cy="1261244"/>
            </a:xfrm>
          </p:grpSpPr>
          <p:sp>
            <p:nvSpPr>
              <p:cNvPr id="100" name="Rounded Rectangle 99"/>
              <p:cNvSpPr/>
              <p:nvPr/>
            </p:nvSpPr>
            <p:spPr bwMode="auto">
              <a:xfrm rot="17031579">
                <a:off x="8588510" y="5134605"/>
                <a:ext cx="144814" cy="108889"/>
              </a:xfrm>
              <a:prstGeom prst="round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01" name="Group 100"/>
              <p:cNvGrpSpPr/>
              <p:nvPr/>
            </p:nvGrpSpPr>
            <p:grpSpPr>
              <a:xfrm>
                <a:off x="8591863" y="4956601"/>
                <a:ext cx="215014" cy="224113"/>
                <a:chOff x="8625315" y="4975317"/>
                <a:chExt cx="215014" cy="224113"/>
              </a:xfrm>
              <a:solidFill>
                <a:srgbClr val="424B51"/>
              </a:solidFill>
            </p:grpSpPr>
            <p:grpSp>
              <p:nvGrpSpPr>
                <p:cNvPr id="142" name="Group 141"/>
                <p:cNvGrpSpPr/>
                <p:nvPr/>
              </p:nvGrpSpPr>
              <p:grpSpPr>
                <a:xfrm>
                  <a:off x="8625315" y="4975317"/>
                  <a:ext cx="186232" cy="224113"/>
                  <a:chOff x="8625315" y="4975317"/>
                  <a:chExt cx="186232" cy="224113"/>
                </a:xfrm>
                <a:grpFill/>
              </p:grpSpPr>
              <p:sp>
                <p:nvSpPr>
                  <p:cNvPr id="144" name="Oval 143"/>
                  <p:cNvSpPr/>
                  <p:nvPr/>
                </p:nvSpPr>
                <p:spPr bwMode="auto">
                  <a:xfrm>
                    <a:off x="8632485" y="5020368"/>
                    <a:ext cx="179062" cy="179062"/>
                  </a:xfrm>
                  <a:prstGeom prst="ellipse">
                    <a:avLst/>
                  </a:pr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45" name="Oval 144"/>
                  <p:cNvSpPr/>
                  <p:nvPr/>
                </p:nvSpPr>
                <p:spPr bwMode="auto">
                  <a:xfrm>
                    <a:off x="8625315" y="4975317"/>
                    <a:ext cx="179062" cy="179062"/>
                  </a:xfrm>
                  <a:prstGeom prst="ellipse">
                    <a:avLst/>
                  </a:pr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43" name="Rounded Rectangle 145"/>
                <p:cNvSpPr/>
                <p:nvPr/>
              </p:nvSpPr>
              <p:spPr bwMode="auto">
                <a:xfrm>
                  <a:off x="8689542" y="5032153"/>
                  <a:ext cx="150787" cy="106327"/>
                </a:xfrm>
                <a:custGeom>
                  <a:avLst/>
                  <a:gdLst>
                    <a:gd name="connsiteX0" fmla="*/ 0 w 68630"/>
                    <a:gd name="connsiteY0" fmla="*/ 10658 h 63944"/>
                    <a:gd name="connsiteX1" fmla="*/ 10658 w 68630"/>
                    <a:gd name="connsiteY1" fmla="*/ 0 h 63944"/>
                    <a:gd name="connsiteX2" fmla="*/ 57972 w 68630"/>
                    <a:gd name="connsiteY2" fmla="*/ 0 h 63944"/>
                    <a:gd name="connsiteX3" fmla="*/ 68630 w 68630"/>
                    <a:gd name="connsiteY3" fmla="*/ 10658 h 63944"/>
                    <a:gd name="connsiteX4" fmla="*/ 68630 w 68630"/>
                    <a:gd name="connsiteY4" fmla="*/ 53286 h 63944"/>
                    <a:gd name="connsiteX5" fmla="*/ 57972 w 68630"/>
                    <a:gd name="connsiteY5" fmla="*/ 63944 h 63944"/>
                    <a:gd name="connsiteX6" fmla="*/ 10658 w 68630"/>
                    <a:gd name="connsiteY6" fmla="*/ 63944 h 63944"/>
                    <a:gd name="connsiteX7" fmla="*/ 0 w 68630"/>
                    <a:gd name="connsiteY7" fmla="*/ 53286 h 63944"/>
                    <a:gd name="connsiteX8" fmla="*/ 0 w 68630"/>
                    <a:gd name="connsiteY8" fmla="*/ 10658 h 63944"/>
                    <a:gd name="connsiteX0" fmla="*/ 211931 w 280561"/>
                    <a:gd name="connsiteY0" fmla="*/ 10658 h 63944"/>
                    <a:gd name="connsiteX1" fmla="*/ 222589 w 280561"/>
                    <a:gd name="connsiteY1" fmla="*/ 0 h 63944"/>
                    <a:gd name="connsiteX2" fmla="*/ 269903 w 280561"/>
                    <a:gd name="connsiteY2" fmla="*/ 0 h 63944"/>
                    <a:gd name="connsiteX3" fmla="*/ 280561 w 280561"/>
                    <a:gd name="connsiteY3" fmla="*/ 10658 h 63944"/>
                    <a:gd name="connsiteX4" fmla="*/ 280561 w 280561"/>
                    <a:gd name="connsiteY4" fmla="*/ 53286 h 63944"/>
                    <a:gd name="connsiteX5" fmla="*/ 269903 w 280561"/>
                    <a:gd name="connsiteY5" fmla="*/ 63944 h 63944"/>
                    <a:gd name="connsiteX6" fmla="*/ 222589 w 280561"/>
                    <a:gd name="connsiteY6" fmla="*/ 63944 h 63944"/>
                    <a:gd name="connsiteX7" fmla="*/ 0 w 280561"/>
                    <a:gd name="connsiteY7" fmla="*/ 36617 h 63944"/>
                    <a:gd name="connsiteX8" fmla="*/ 211931 w 280561"/>
                    <a:gd name="connsiteY8" fmla="*/ 10658 h 63944"/>
                    <a:gd name="connsiteX0" fmla="*/ 211931 w 280561"/>
                    <a:gd name="connsiteY0" fmla="*/ 10658 h 63944"/>
                    <a:gd name="connsiteX1" fmla="*/ 222589 w 280561"/>
                    <a:gd name="connsiteY1" fmla="*/ 0 h 63944"/>
                    <a:gd name="connsiteX2" fmla="*/ 269903 w 280561"/>
                    <a:gd name="connsiteY2" fmla="*/ 0 h 63944"/>
                    <a:gd name="connsiteX3" fmla="*/ 280561 w 280561"/>
                    <a:gd name="connsiteY3" fmla="*/ 10658 h 63944"/>
                    <a:gd name="connsiteX4" fmla="*/ 280561 w 280561"/>
                    <a:gd name="connsiteY4" fmla="*/ 53286 h 63944"/>
                    <a:gd name="connsiteX5" fmla="*/ 269903 w 280561"/>
                    <a:gd name="connsiteY5" fmla="*/ 63944 h 63944"/>
                    <a:gd name="connsiteX6" fmla="*/ 103526 w 280561"/>
                    <a:gd name="connsiteY6" fmla="*/ 47275 h 63944"/>
                    <a:gd name="connsiteX7" fmla="*/ 0 w 280561"/>
                    <a:gd name="connsiteY7" fmla="*/ 36617 h 63944"/>
                    <a:gd name="connsiteX8" fmla="*/ 211931 w 280561"/>
                    <a:gd name="connsiteY8" fmla="*/ 10658 h 63944"/>
                    <a:gd name="connsiteX0" fmla="*/ 211931 w 280561"/>
                    <a:gd name="connsiteY0" fmla="*/ 10658 h 59181"/>
                    <a:gd name="connsiteX1" fmla="*/ 222589 w 280561"/>
                    <a:gd name="connsiteY1" fmla="*/ 0 h 59181"/>
                    <a:gd name="connsiteX2" fmla="*/ 269903 w 280561"/>
                    <a:gd name="connsiteY2" fmla="*/ 0 h 59181"/>
                    <a:gd name="connsiteX3" fmla="*/ 280561 w 280561"/>
                    <a:gd name="connsiteY3" fmla="*/ 10658 h 59181"/>
                    <a:gd name="connsiteX4" fmla="*/ 280561 w 280561"/>
                    <a:gd name="connsiteY4" fmla="*/ 53286 h 59181"/>
                    <a:gd name="connsiteX5" fmla="*/ 100834 w 280561"/>
                    <a:gd name="connsiteY5" fmla="*/ 59181 h 59181"/>
                    <a:gd name="connsiteX6" fmla="*/ 103526 w 280561"/>
                    <a:gd name="connsiteY6" fmla="*/ 47275 h 59181"/>
                    <a:gd name="connsiteX7" fmla="*/ 0 w 280561"/>
                    <a:gd name="connsiteY7" fmla="*/ 36617 h 59181"/>
                    <a:gd name="connsiteX8" fmla="*/ 211931 w 280561"/>
                    <a:gd name="connsiteY8" fmla="*/ 10658 h 59181"/>
                    <a:gd name="connsiteX0" fmla="*/ 211931 w 280561"/>
                    <a:gd name="connsiteY0" fmla="*/ 10658 h 59181"/>
                    <a:gd name="connsiteX1" fmla="*/ 222589 w 280561"/>
                    <a:gd name="connsiteY1" fmla="*/ 0 h 59181"/>
                    <a:gd name="connsiteX2" fmla="*/ 269903 w 280561"/>
                    <a:gd name="connsiteY2" fmla="*/ 0 h 59181"/>
                    <a:gd name="connsiteX3" fmla="*/ 280561 w 280561"/>
                    <a:gd name="connsiteY3" fmla="*/ 10658 h 59181"/>
                    <a:gd name="connsiteX4" fmla="*/ 280561 w 280561"/>
                    <a:gd name="connsiteY4" fmla="*/ 53286 h 59181"/>
                    <a:gd name="connsiteX5" fmla="*/ 100834 w 280561"/>
                    <a:gd name="connsiteY5" fmla="*/ 59181 h 59181"/>
                    <a:gd name="connsiteX6" fmla="*/ 46376 w 280561"/>
                    <a:gd name="connsiteY6" fmla="*/ 49657 h 59181"/>
                    <a:gd name="connsiteX7" fmla="*/ 0 w 280561"/>
                    <a:gd name="connsiteY7" fmla="*/ 36617 h 59181"/>
                    <a:gd name="connsiteX8" fmla="*/ 211931 w 280561"/>
                    <a:gd name="connsiteY8" fmla="*/ 10658 h 59181"/>
                    <a:gd name="connsiteX0" fmla="*/ 211931 w 280561"/>
                    <a:gd name="connsiteY0" fmla="*/ 10658 h 75849"/>
                    <a:gd name="connsiteX1" fmla="*/ 222589 w 280561"/>
                    <a:gd name="connsiteY1" fmla="*/ 0 h 75849"/>
                    <a:gd name="connsiteX2" fmla="*/ 269903 w 280561"/>
                    <a:gd name="connsiteY2" fmla="*/ 0 h 75849"/>
                    <a:gd name="connsiteX3" fmla="*/ 280561 w 280561"/>
                    <a:gd name="connsiteY3" fmla="*/ 10658 h 75849"/>
                    <a:gd name="connsiteX4" fmla="*/ 280561 w 280561"/>
                    <a:gd name="connsiteY4" fmla="*/ 53286 h 75849"/>
                    <a:gd name="connsiteX5" fmla="*/ 77021 w 280561"/>
                    <a:gd name="connsiteY5" fmla="*/ 75849 h 75849"/>
                    <a:gd name="connsiteX6" fmla="*/ 46376 w 280561"/>
                    <a:gd name="connsiteY6" fmla="*/ 49657 h 75849"/>
                    <a:gd name="connsiteX7" fmla="*/ 0 w 280561"/>
                    <a:gd name="connsiteY7" fmla="*/ 36617 h 75849"/>
                    <a:gd name="connsiteX8" fmla="*/ 211931 w 280561"/>
                    <a:gd name="connsiteY8" fmla="*/ 10658 h 75849"/>
                    <a:gd name="connsiteX0" fmla="*/ 211931 w 280561"/>
                    <a:gd name="connsiteY0" fmla="*/ 10658 h 75849"/>
                    <a:gd name="connsiteX1" fmla="*/ 222589 w 280561"/>
                    <a:gd name="connsiteY1" fmla="*/ 0 h 75849"/>
                    <a:gd name="connsiteX2" fmla="*/ 269903 w 280561"/>
                    <a:gd name="connsiteY2" fmla="*/ 0 h 75849"/>
                    <a:gd name="connsiteX3" fmla="*/ 280561 w 280561"/>
                    <a:gd name="connsiteY3" fmla="*/ 10658 h 75849"/>
                    <a:gd name="connsiteX4" fmla="*/ 116255 w 280561"/>
                    <a:gd name="connsiteY4" fmla="*/ 46142 h 75849"/>
                    <a:gd name="connsiteX5" fmla="*/ 77021 w 280561"/>
                    <a:gd name="connsiteY5" fmla="*/ 75849 h 75849"/>
                    <a:gd name="connsiteX6" fmla="*/ 46376 w 280561"/>
                    <a:gd name="connsiteY6" fmla="*/ 49657 h 75849"/>
                    <a:gd name="connsiteX7" fmla="*/ 0 w 280561"/>
                    <a:gd name="connsiteY7" fmla="*/ 36617 h 75849"/>
                    <a:gd name="connsiteX8" fmla="*/ 211931 w 280561"/>
                    <a:gd name="connsiteY8" fmla="*/ 10658 h 75849"/>
                    <a:gd name="connsiteX0" fmla="*/ 211931 w 270092"/>
                    <a:gd name="connsiteY0" fmla="*/ 10658 h 75849"/>
                    <a:gd name="connsiteX1" fmla="*/ 222589 w 270092"/>
                    <a:gd name="connsiteY1" fmla="*/ 0 h 75849"/>
                    <a:gd name="connsiteX2" fmla="*/ 269903 w 270092"/>
                    <a:gd name="connsiteY2" fmla="*/ 0 h 75849"/>
                    <a:gd name="connsiteX3" fmla="*/ 142449 w 270092"/>
                    <a:gd name="connsiteY3" fmla="*/ 43996 h 75849"/>
                    <a:gd name="connsiteX4" fmla="*/ 116255 w 270092"/>
                    <a:gd name="connsiteY4" fmla="*/ 46142 h 75849"/>
                    <a:gd name="connsiteX5" fmla="*/ 77021 w 270092"/>
                    <a:gd name="connsiteY5" fmla="*/ 75849 h 75849"/>
                    <a:gd name="connsiteX6" fmla="*/ 46376 w 270092"/>
                    <a:gd name="connsiteY6" fmla="*/ 49657 h 75849"/>
                    <a:gd name="connsiteX7" fmla="*/ 0 w 270092"/>
                    <a:gd name="connsiteY7" fmla="*/ 36617 h 75849"/>
                    <a:gd name="connsiteX8" fmla="*/ 211931 w 270092"/>
                    <a:gd name="connsiteY8" fmla="*/ 10658 h 75849"/>
                    <a:gd name="connsiteX0" fmla="*/ 0 w 274855"/>
                    <a:gd name="connsiteY0" fmla="*/ 655 h 106327"/>
                    <a:gd name="connsiteX1" fmla="*/ 227352 w 274855"/>
                    <a:gd name="connsiteY1" fmla="*/ 30478 h 106327"/>
                    <a:gd name="connsiteX2" fmla="*/ 274666 w 274855"/>
                    <a:gd name="connsiteY2" fmla="*/ 30478 h 106327"/>
                    <a:gd name="connsiteX3" fmla="*/ 147212 w 274855"/>
                    <a:gd name="connsiteY3" fmla="*/ 74474 h 106327"/>
                    <a:gd name="connsiteX4" fmla="*/ 121018 w 274855"/>
                    <a:gd name="connsiteY4" fmla="*/ 76620 h 106327"/>
                    <a:gd name="connsiteX5" fmla="*/ 81784 w 274855"/>
                    <a:gd name="connsiteY5" fmla="*/ 106327 h 106327"/>
                    <a:gd name="connsiteX6" fmla="*/ 51139 w 274855"/>
                    <a:gd name="connsiteY6" fmla="*/ 80135 h 106327"/>
                    <a:gd name="connsiteX7" fmla="*/ 4763 w 274855"/>
                    <a:gd name="connsiteY7" fmla="*/ 67095 h 106327"/>
                    <a:gd name="connsiteX8" fmla="*/ 0 w 274855"/>
                    <a:gd name="connsiteY8" fmla="*/ 655 h 106327"/>
                    <a:gd name="connsiteX0" fmla="*/ 0 w 274855"/>
                    <a:gd name="connsiteY0" fmla="*/ 655 h 106327"/>
                    <a:gd name="connsiteX1" fmla="*/ 115433 w 274855"/>
                    <a:gd name="connsiteY1" fmla="*/ 30478 h 106327"/>
                    <a:gd name="connsiteX2" fmla="*/ 274666 w 274855"/>
                    <a:gd name="connsiteY2" fmla="*/ 30478 h 106327"/>
                    <a:gd name="connsiteX3" fmla="*/ 147212 w 274855"/>
                    <a:gd name="connsiteY3" fmla="*/ 74474 h 106327"/>
                    <a:gd name="connsiteX4" fmla="*/ 121018 w 274855"/>
                    <a:gd name="connsiteY4" fmla="*/ 76620 h 106327"/>
                    <a:gd name="connsiteX5" fmla="*/ 81784 w 274855"/>
                    <a:gd name="connsiteY5" fmla="*/ 106327 h 106327"/>
                    <a:gd name="connsiteX6" fmla="*/ 51139 w 274855"/>
                    <a:gd name="connsiteY6" fmla="*/ 80135 h 106327"/>
                    <a:gd name="connsiteX7" fmla="*/ 4763 w 274855"/>
                    <a:gd name="connsiteY7" fmla="*/ 67095 h 106327"/>
                    <a:gd name="connsiteX8" fmla="*/ 0 w 274855"/>
                    <a:gd name="connsiteY8" fmla="*/ 655 h 106327"/>
                    <a:gd name="connsiteX0" fmla="*/ 0 w 150787"/>
                    <a:gd name="connsiteY0" fmla="*/ 655 h 106327"/>
                    <a:gd name="connsiteX1" fmla="*/ 115433 w 150787"/>
                    <a:gd name="connsiteY1" fmla="*/ 30478 h 106327"/>
                    <a:gd name="connsiteX2" fmla="*/ 148460 w 150787"/>
                    <a:gd name="connsiteY2" fmla="*/ 66197 h 106327"/>
                    <a:gd name="connsiteX3" fmla="*/ 147212 w 150787"/>
                    <a:gd name="connsiteY3" fmla="*/ 74474 h 106327"/>
                    <a:gd name="connsiteX4" fmla="*/ 121018 w 150787"/>
                    <a:gd name="connsiteY4" fmla="*/ 76620 h 106327"/>
                    <a:gd name="connsiteX5" fmla="*/ 81784 w 150787"/>
                    <a:gd name="connsiteY5" fmla="*/ 106327 h 106327"/>
                    <a:gd name="connsiteX6" fmla="*/ 51139 w 150787"/>
                    <a:gd name="connsiteY6" fmla="*/ 80135 h 106327"/>
                    <a:gd name="connsiteX7" fmla="*/ 4763 w 150787"/>
                    <a:gd name="connsiteY7" fmla="*/ 67095 h 106327"/>
                    <a:gd name="connsiteX8" fmla="*/ 0 w 150787"/>
                    <a:gd name="connsiteY8" fmla="*/ 655 h 106327"/>
                    <a:gd name="connsiteX0" fmla="*/ 0 w 150787"/>
                    <a:gd name="connsiteY0" fmla="*/ 655 h 106327"/>
                    <a:gd name="connsiteX1" fmla="*/ 115433 w 150787"/>
                    <a:gd name="connsiteY1" fmla="*/ 30478 h 106327"/>
                    <a:gd name="connsiteX2" fmla="*/ 148460 w 150787"/>
                    <a:gd name="connsiteY2" fmla="*/ 66197 h 106327"/>
                    <a:gd name="connsiteX3" fmla="*/ 147212 w 150787"/>
                    <a:gd name="connsiteY3" fmla="*/ 74474 h 106327"/>
                    <a:gd name="connsiteX4" fmla="*/ 121018 w 150787"/>
                    <a:gd name="connsiteY4" fmla="*/ 76620 h 106327"/>
                    <a:gd name="connsiteX5" fmla="*/ 81784 w 150787"/>
                    <a:gd name="connsiteY5" fmla="*/ 106327 h 106327"/>
                    <a:gd name="connsiteX6" fmla="*/ 51139 w 150787"/>
                    <a:gd name="connsiteY6" fmla="*/ 80135 h 106327"/>
                    <a:gd name="connsiteX7" fmla="*/ 4763 w 150787"/>
                    <a:gd name="connsiteY7" fmla="*/ 67095 h 106327"/>
                    <a:gd name="connsiteX8" fmla="*/ 0 w 150787"/>
                    <a:gd name="connsiteY8" fmla="*/ 655 h 10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787" h="106327">
                      <a:moveTo>
                        <a:pt x="0" y="655"/>
                      </a:moveTo>
                      <a:cubicBezTo>
                        <a:pt x="0" y="-5231"/>
                        <a:pt x="109547" y="30478"/>
                        <a:pt x="115433" y="30478"/>
                      </a:cubicBezTo>
                      <a:cubicBezTo>
                        <a:pt x="126442" y="42384"/>
                        <a:pt x="104113" y="61435"/>
                        <a:pt x="148460" y="66197"/>
                      </a:cubicBezTo>
                      <a:cubicBezTo>
                        <a:pt x="154346" y="66197"/>
                        <a:pt x="147212" y="68588"/>
                        <a:pt x="147212" y="74474"/>
                      </a:cubicBezTo>
                      <a:lnTo>
                        <a:pt x="121018" y="76620"/>
                      </a:lnTo>
                      <a:cubicBezTo>
                        <a:pt x="121018" y="82506"/>
                        <a:pt x="87670" y="106327"/>
                        <a:pt x="81784" y="106327"/>
                      </a:cubicBezTo>
                      <a:lnTo>
                        <a:pt x="51139" y="80135"/>
                      </a:lnTo>
                      <a:cubicBezTo>
                        <a:pt x="45253" y="80135"/>
                        <a:pt x="4763" y="72981"/>
                        <a:pt x="4763" y="67095"/>
                      </a:cubicBezTo>
                      <a:cubicBezTo>
                        <a:pt x="4763" y="52886"/>
                        <a:pt x="0" y="14864"/>
                        <a:pt x="0" y="655"/>
                      </a:cubicBezTo>
                      <a:close/>
                    </a:path>
                  </a:pathLst>
                </a:cu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102" name="Group 101"/>
              <p:cNvGrpSpPr/>
              <p:nvPr/>
            </p:nvGrpSpPr>
            <p:grpSpPr>
              <a:xfrm>
                <a:off x="8242018" y="4852789"/>
                <a:ext cx="1271076" cy="1261244"/>
                <a:chOff x="8242018" y="4852789"/>
                <a:chExt cx="1271076" cy="1261244"/>
              </a:xfrm>
            </p:grpSpPr>
            <p:grpSp>
              <p:nvGrpSpPr>
                <p:cNvPr id="105" name="Group 104"/>
                <p:cNvGrpSpPr/>
                <p:nvPr/>
              </p:nvGrpSpPr>
              <p:grpSpPr>
                <a:xfrm>
                  <a:off x="8344523" y="4852789"/>
                  <a:ext cx="1168571" cy="1062576"/>
                  <a:chOff x="8344523" y="4852789"/>
                  <a:chExt cx="1168571" cy="1062576"/>
                </a:xfrm>
              </p:grpSpPr>
              <p:grpSp>
                <p:nvGrpSpPr>
                  <p:cNvPr id="121" name="Group 120"/>
                  <p:cNvGrpSpPr/>
                  <p:nvPr/>
                </p:nvGrpSpPr>
                <p:grpSpPr>
                  <a:xfrm>
                    <a:off x="8937625" y="4914207"/>
                    <a:ext cx="575469" cy="1001158"/>
                    <a:chOff x="8937625" y="4914207"/>
                    <a:chExt cx="575469" cy="1001158"/>
                  </a:xfrm>
                </p:grpSpPr>
                <p:sp>
                  <p:nvSpPr>
                    <p:cNvPr id="133" name="Rectangle 132"/>
                    <p:cNvSpPr/>
                    <p:nvPr/>
                  </p:nvSpPr>
                  <p:spPr bwMode="auto">
                    <a:xfrm>
                      <a:off x="8951119" y="4948600"/>
                      <a:ext cx="561975" cy="966765"/>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34" name="Group 133"/>
                    <p:cNvGrpSpPr/>
                    <p:nvPr/>
                  </p:nvGrpSpPr>
                  <p:grpSpPr>
                    <a:xfrm>
                      <a:off x="8937625" y="4914207"/>
                      <a:ext cx="541715" cy="919855"/>
                      <a:chOff x="8937625" y="4914207"/>
                      <a:chExt cx="541715" cy="919855"/>
                    </a:xfrm>
                  </p:grpSpPr>
                  <p:sp>
                    <p:nvSpPr>
                      <p:cNvPr id="135" name="Freeform 134"/>
                      <p:cNvSpPr/>
                      <p:nvPr/>
                    </p:nvSpPr>
                    <p:spPr bwMode="auto">
                      <a:xfrm>
                        <a:off x="8937625" y="4914207"/>
                        <a:ext cx="394747" cy="919855"/>
                      </a:xfrm>
                      <a:custGeom>
                        <a:avLst/>
                        <a:gdLst>
                          <a:gd name="connsiteX0" fmla="*/ 400050 w 404813"/>
                          <a:gd name="connsiteY0" fmla="*/ 0 h 859631"/>
                          <a:gd name="connsiteX1" fmla="*/ 404813 w 404813"/>
                          <a:gd name="connsiteY1" fmla="*/ 57150 h 859631"/>
                          <a:gd name="connsiteX2" fmla="*/ 300038 w 404813"/>
                          <a:gd name="connsiteY2" fmla="*/ 59531 h 859631"/>
                          <a:gd name="connsiteX3" fmla="*/ 304800 w 404813"/>
                          <a:gd name="connsiteY3" fmla="*/ 161925 h 859631"/>
                          <a:gd name="connsiteX4" fmla="*/ 340519 w 404813"/>
                          <a:gd name="connsiteY4" fmla="*/ 152400 h 859631"/>
                          <a:gd name="connsiteX5" fmla="*/ 342900 w 404813"/>
                          <a:gd name="connsiteY5" fmla="*/ 176212 h 859631"/>
                          <a:gd name="connsiteX6" fmla="*/ 361950 w 404813"/>
                          <a:gd name="connsiteY6" fmla="*/ 190500 h 859631"/>
                          <a:gd name="connsiteX7" fmla="*/ 354807 w 404813"/>
                          <a:gd name="connsiteY7" fmla="*/ 200025 h 859631"/>
                          <a:gd name="connsiteX8" fmla="*/ 323850 w 404813"/>
                          <a:gd name="connsiteY8" fmla="*/ 207168 h 859631"/>
                          <a:gd name="connsiteX9" fmla="*/ 300038 w 404813"/>
                          <a:gd name="connsiteY9" fmla="*/ 207168 h 859631"/>
                          <a:gd name="connsiteX10" fmla="*/ 304800 w 404813"/>
                          <a:gd name="connsiteY10" fmla="*/ 247650 h 859631"/>
                          <a:gd name="connsiteX11" fmla="*/ 228600 w 404813"/>
                          <a:gd name="connsiteY11" fmla="*/ 250031 h 859631"/>
                          <a:gd name="connsiteX12" fmla="*/ 228600 w 404813"/>
                          <a:gd name="connsiteY12" fmla="*/ 369093 h 859631"/>
                          <a:gd name="connsiteX13" fmla="*/ 269082 w 404813"/>
                          <a:gd name="connsiteY13" fmla="*/ 369093 h 859631"/>
                          <a:gd name="connsiteX14" fmla="*/ 276225 w 404813"/>
                          <a:gd name="connsiteY14" fmla="*/ 392906 h 859631"/>
                          <a:gd name="connsiteX15" fmla="*/ 295275 w 404813"/>
                          <a:gd name="connsiteY15" fmla="*/ 400050 h 859631"/>
                          <a:gd name="connsiteX16" fmla="*/ 273844 w 404813"/>
                          <a:gd name="connsiteY16" fmla="*/ 416718 h 859631"/>
                          <a:gd name="connsiteX17" fmla="*/ 235744 w 404813"/>
                          <a:gd name="connsiteY17" fmla="*/ 447675 h 859631"/>
                          <a:gd name="connsiteX18" fmla="*/ 238125 w 404813"/>
                          <a:gd name="connsiteY18" fmla="*/ 583406 h 859631"/>
                          <a:gd name="connsiteX19" fmla="*/ 138113 w 404813"/>
                          <a:gd name="connsiteY19" fmla="*/ 588168 h 859631"/>
                          <a:gd name="connsiteX20" fmla="*/ 140494 w 404813"/>
                          <a:gd name="connsiteY20" fmla="*/ 650081 h 859631"/>
                          <a:gd name="connsiteX21" fmla="*/ 192882 w 404813"/>
                          <a:gd name="connsiteY21" fmla="*/ 652462 h 859631"/>
                          <a:gd name="connsiteX22" fmla="*/ 192882 w 404813"/>
                          <a:gd name="connsiteY22" fmla="*/ 716756 h 859631"/>
                          <a:gd name="connsiteX23" fmla="*/ 233363 w 404813"/>
                          <a:gd name="connsiteY23" fmla="*/ 745331 h 859631"/>
                          <a:gd name="connsiteX24" fmla="*/ 240507 w 404813"/>
                          <a:gd name="connsiteY24" fmla="*/ 800100 h 859631"/>
                          <a:gd name="connsiteX25" fmla="*/ 183357 w 404813"/>
                          <a:gd name="connsiteY25" fmla="*/ 800100 h 859631"/>
                          <a:gd name="connsiteX26" fmla="*/ 138113 w 404813"/>
                          <a:gd name="connsiteY26" fmla="*/ 790575 h 859631"/>
                          <a:gd name="connsiteX27" fmla="*/ 138113 w 404813"/>
                          <a:gd name="connsiteY27" fmla="*/ 859631 h 859631"/>
                          <a:gd name="connsiteX28" fmla="*/ 4763 w 404813"/>
                          <a:gd name="connsiteY28" fmla="*/ 850106 h 859631"/>
                          <a:gd name="connsiteX29" fmla="*/ 0 w 404813"/>
                          <a:gd name="connsiteY29" fmla="*/ 4762 h 859631"/>
                          <a:gd name="connsiteX30" fmla="*/ 400050 w 404813"/>
                          <a:gd name="connsiteY30" fmla="*/ 0 h 859631"/>
                          <a:gd name="connsiteX0" fmla="*/ 407593 w 407593"/>
                          <a:gd name="connsiteY0" fmla="*/ 0 h 859631"/>
                          <a:gd name="connsiteX1" fmla="*/ 404813 w 407593"/>
                          <a:gd name="connsiteY1" fmla="*/ 57150 h 859631"/>
                          <a:gd name="connsiteX2" fmla="*/ 300038 w 407593"/>
                          <a:gd name="connsiteY2" fmla="*/ 59531 h 859631"/>
                          <a:gd name="connsiteX3" fmla="*/ 304800 w 407593"/>
                          <a:gd name="connsiteY3" fmla="*/ 161925 h 859631"/>
                          <a:gd name="connsiteX4" fmla="*/ 340519 w 407593"/>
                          <a:gd name="connsiteY4" fmla="*/ 152400 h 859631"/>
                          <a:gd name="connsiteX5" fmla="*/ 342900 w 407593"/>
                          <a:gd name="connsiteY5" fmla="*/ 176212 h 859631"/>
                          <a:gd name="connsiteX6" fmla="*/ 361950 w 407593"/>
                          <a:gd name="connsiteY6" fmla="*/ 190500 h 859631"/>
                          <a:gd name="connsiteX7" fmla="*/ 354807 w 407593"/>
                          <a:gd name="connsiteY7" fmla="*/ 200025 h 859631"/>
                          <a:gd name="connsiteX8" fmla="*/ 323850 w 407593"/>
                          <a:gd name="connsiteY8" fmla="*/ 207168 h 859631"/>
                          <a:gd name="connsiteX9" fmla="*/ 300038 w 407593"/>
                          <a:gd name="connsiteY9" fmla="*/ 207168 h 859631"/>
                          <a:gd name="connsiteX10" fmla="*/ 304800 w 407593"/>
                          <a:gd name="connsiteY10" fmla="*/ 247650 h 859631"/>
                          <a:gd name="connsiteX11" fmla="*/ 228600 w 407593"/>
                          <a:gd name="connsiteY11" fmla="*/ 250031 h 859631"/>
                          <a:gd name="connsiteX12" fmla="*/ 228600 w 407593"/>
                          <a:gd name="connsiteY12" fmla="*/ 369093 h 859631"/>
                          <a:gd name="connsiteX13" fmla="*/ 269082 w 407593"/>
                          <a:gd name="connsiteY13" fmla="*/ 369093 h 859631"/>
                          <a:gd name="connsiteX14" fmla="*/ 276225 w 407593"/>
                          <a:gd name="connsiteY14" fmla="*/ 392906 h 859631"/>
                          <a:gd name="connsiteX15" fmla="*/ 295275 w 407593"/>
                          <a:gd name="connsiteY15" fmla="*/ 400050 h 859631"/>
                          <a:gd name="connsiteX16" fmla="*/ 273844 w 407593"/>
                          <a:gd name="connsiteY16" fmla="*/ 416718 h 859631"/>
                          <a:gd name="connsiteX17" fmla="*/ 235744 w 407593"/>
                          <a:gd name="connsiteY17" fmla="*/ 447675 h 859631"/>
                          <a:gd name="connsiteX18" fmla="*/ 238125 w 407593"/>
                          <a:gd name="connsiteY18" fmla="*/ 583406 h 859631"/>
                          <a:gd name="connsiteX19" fmla="*/ 138113 w 407593"/>
                          <a:gd name="connsiteY19" fmla="*/ 588168 h 859631"/>
                          <a:gd name="connsiteX20" fmla="*/ 140494 w 407593"/>
                          <a:gd name="connsiteY20" fmla="*/ 650081 h 859631"/>
                          <a:gd name="connsiteX21" fmla="*/ 192882 w 407593"/>
                          <a:gd name="connsiteY21" fmla="*/ 652462 h 859631"/>
                          <a:gd name="connsiteX22" fmla="*/ 192882 w 407593"/>
                          <a:gd name="connsiteY22" fmla="*/ 716756 h 859631"/>
                          <a:gd name="connsiteX23" fmla="*/ 233363 w 407593"/>
                          <a:gd name="connsiteY23" fmla="*/ 745331 h 859631"/>
                          <a:gd name="connsiteX24" fmla="*/ 240507 w 407593"/>
                          <a:gd name="connsiteY24" fmla="*/ 800100 h 859631"/>
                          <a:gd name="connsiteX25" fmla="*/ 183357 w 407593"/>
                          <a:gd name="connsiteY25" fmla="*/ 800100 h 859631"/>
                          <a:gd name="connsiteX26" fmla="*/ 138113 w 407593"/>
                          <a:gd name="connsiteY26" fmla="*/ 790575 h 859631"/>
                          <a:gd name="connsiteX27" fmla="*/ 138113 w 407593"/>
                          <a:gd name="connsiteY27" fmla="*/ 859631 h 859631"/>
                          <a:gd name="connsiteX28" fmla="*/ 4763 w 407593"/>
                          <a:gd name="connsiteY28" fmla="*/ 850106 h 859631"/>
                          <a:gd name="connsiteX29" fmla="*/ 0 w 407593"/>
                          <a:gd name="connsiteY29" fmla="*/ 4762 h 859631"/>
                          <a:gd name="connsiteX30" fmla="*/ 407593 w 407593"/>
                          <a:gd name="connsiteY30" fmla="*/ 0 h 85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7593" h="859631">
                            <a:moveTo>
                              <a:pt x="407593" y="0"/>
                            </a:moveTo>
                            <a:lnTo>
                              <a:pt x="404813" y="57150"/>
                            </a:lnTo>
                            <a:lnTo>
                              <a:pt x="300038" y="59531"/>
                            </a:lnTo>
                            <a:lnTo>
                              <a:pt x="304800" y="161925"/>
                            </a:lnTo>
                            <a:lnTo>
                              <a:pt x="340519" y="152400"/>
                            </a:lnTo>
                            <a:lnTo>
                              <a:pt x="342900" y="176212"/>
                            </a:lnTo>
                            <a:lnTo>
                              <a:pt x="361950" y="190500"/>
                            </a:lnTo>
                            <a:lnTo>
                              <a:pt x="354807" y="200025"/>
                            </a:lnTo>
                            <a:lnTo>
                              <a:pt x="323850" y="207168"/>
                            </a:lnTo>
                            <a:lnTo>
                              <a:pt x="300038" y="207168"/>
                            </a:lnTo>
                            <a:lnTo>
                              <a:pt x="304800" y="247650"/>
                            </a:lnTo>
                            <a:lnTo>
                              <a:pt x="228600" y="250031"/>
                            </a:lnTo>
                            <a:lnTo>
                              <a:pt x="228600" y="369093"/>
                            </a:lnTo>
                            <a:lnTo>
                              <a:pt x="269082" y="369093"/>
                            </a:lnTo>
                            <a:lnTo>
                              <a:pt x="276225" y="392906"/>
                            </a:lnTo>
                            <a:lnTo>
                              <a:pt x="295275" y="400050"/>
                            </a:lnTo>
                            <a:lnTo>
                              <a:pt x="273844" y="416718"/>
                            </a:lnTo>
                            <a:lnTo>
                              <a:pt x="235744" y="447675"/>
                            </a:lnTo>
                            <a:cubicBezTo>
                              <a:pt x="236538" y="492919"/>
                              <a:pt x="237331" y="538162"/>
                              <a:pt x="238125" y="583406"/>
                            </a:cubicBezTo>
                            <a:lnTo>
                              <a:pt x="138113" y="588168"/>
                            </a:lnTo>
                            <a:cubicBezTo>
                              <a:pt x="138907" y="608806"/>
                              <a:pt x="139700" y="629443"/>
                              <a:pt x="140494" y="650081"/>
                            </a:cubicBezTo>
                            <a:lnTo>
                              <a:pt x="192882" y="652462"/>
                            </a:lnTo>
                            <a:lnTo>
                              <a:pt x="192882" y="716756"/>
                            </a:lnTo>
                            <a:lnTo>
                              <a:pt x="233363" y="745331"/>
                            </a:lnTo>
                            <a:lnTo>
                              <a:pt x="240507" y="800100"/>
                            </a:lnTo>
                            <a:lnTo>
                              <a:pt x="183357" y="800100"/>
                            </a:lnTo>
                            <a:lnTo>
                              <a:pt x="138113" y="790575"/>
                            </a:lnTo>
                            <a:lnTo>
                              <a:pt x="138113" y="859631"/>
                            </a:lnTo>
                            <a:lnTo>
                              <a:pt x="4763" y="850106"/>
                            </a:lnTo>
                            <a:cubicBezTo>
                              <a:pt x="3175" y="568325"/>
                              <a:pt x="1588" y="286543"/>
                              <a:pt x="0" y="4762"/>
                            </a:cubicBezTo>
                            <a:lnTo>
                              <a:pt x="407593" y="0"/>
                            </a:lnTo>
                            <a:close/>
                          </a:path>
                        </a:pathLst>
                      </a:cu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6" name="Rectangle 135"/>
                      <p:cNvSpPr/>
                      <p:nvPr/>
                    </p:nvSpPr>
                    <p:spPr bwMode="auto">
                      <a:xfrm>
                        <a:off x="9329739" y="5174862"/>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7" name="Rectangle 136"/>
                      <p:cNvSpPr/>
                      <p:nvPr/>
                    </p:nvSpPr>
                    <p:spPr bwMode="auto">
                      <a:xfrm>
                        <a:off x="9266786" y="5232114"/>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8" name="Rectangle 137"/>
                      <p:cNvSpPr/>
                      <p:nvPr/>
                    </p:nvSpPr>
                    <p:spPr bwMode="auto">
                      <a:xfrm>
                        <a:off x="9329739" y="5289366"/>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9" name="Rectangle 138"/>
                      <p:cNvSpPr/>
                      <p:nvPr/>
                    </p:nvSpPr>
                    <p:spPr bwMode="auto">
                      <a:xfrm>
                        <a:off x="9354320" y="5577391"/>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40" name="Rectangle 139"/>
                      <p:cNvSpPr/>
                      <p:nvPr/>
                    </p:nvSpPr>
                    <p:spPr bwMode="auto">
                      <a:xfrm>
                        <a:off x="9304274" y="5636852"/>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41" name="Rectangle 140"/>
                      <p:cNvSpPr/>
                      <p:nvPr/>
                    </p:nvSpPr>
                    <p:spPr bwMode="auto">
                      <a:xfrm>
                        <a:off x="9358270" y="5695876"/>
                        <a:ext cx="121070" cy="36000"/>
                      </a:xfrm>
                      <a:prstGeom prst="rect">
                        <a:avLst/>
                      </a:prstGeom>
                      <a:solidFill>
                        <a:srgbClr val="EFFFD2"/>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nvGrpSpPr>
                  <p:cNvPr id="122" name="Group 121"/>
                  <p:cNvGrpSpPr/>
                  <p:nvPr/>
                </p:nvGrpSpPr>
                <p:grpSpPr>
                  <a:xfrm>
                    <a:off x="8344523" y="4852789"/>
                    <a:ext cx="638173" cy="1010685"/>
                    <a:chOff x="8344523" y="4852789"/>
                    <a:chExt cx="638173" cy="1010685"/>
                  </a:xfrm>
                </p:grpSpPr>
                <p:grpSp>
                  <p:nvGrpSpPr>
                    <p:cNvPr id="123" name="Group 122"/>
                    <p:cNvGrpSpPr/>
                    <p:nvPr/>
                  </p:nvGrpSpPr>
                  <p:grpSpPr>
                    <a:xfrm>
                      <a:off x="8531473" y="5378516"/>
                      <a:ext cx="451223" cy="484958"/>
                      <a:chOff x="8531473" y="5378516"/>
                      <a:chExt cx="451223" cy="484958"/>
                    </a:xfrm>
                  </p:grpSpPr>
                  <p:sp>
                    <p:nvSpPr>
                      <p:cNvPr id="131" name="Arc 126"/>
                      <p:cNvSpPr/>
                      <p:nvPr/>
                    </p:nvSpPr>
                    <p:spPr bwMode="auto">
                      <a:xfrm>
                        <a:off x="8588788" y="5378516"/>
                        <a:ext cx="393908" cy="275337"/>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Lst>
                        <a:ahLst/>
                        <a:cxnLst>
                          <a:cxn ang="0">
                            <a:pos x="connsiteX0" y="connsiteY0"/>
                          </a:cxn>
                          <a:cxn ang="0">
                            <a:pos x="connsiteX1" y="connsiteY1"/>
                          </a:cxn>
                        </a:cxnLst>
                        <a:rect l="l" t="t" r="r" b="b"/>
                        <a:pathLst>
                          <a:path w="393908" h="275337" stroke="0" extrusionOk="0">
                            <a:moveTo>
                              <a:pt x="295275" y="0"/>
                            </a:moveTo>
                            <a:cubicBezTo>
                              <a:pt x="379558" y="0"/>
                              <a:pt x="393908" y="81582"/>
                              <a:pt x="393908" y="103887"/>
                            </a:cubicBezTo>
                            <a:lnTo>
                              <a:pt x="288925" y="37212"/>
                            </a:lnTo>
                            <a:lnTo>
                              <a:pt x="295275" y="0"/>
                            </a:lnTo>
                            <a:close/>
                          </a:path>
                          <a:path w="393908" h="275337" fill="none">
                            <a:moveTo>
                              <a:pt x="0" y="155575"/>
                            </a:moveTo>
                            <a:cubicBezTo>
                              <a:pt x="316058" y="12700"/>
                              <a:pt x="298658" y="253032"/>
                              <a:pt x="298658" y="275337"/>
                            </a:cubicBezTo>
                          </a:path>
                        </a:pathLst>
                      </a:custGeom>
                      <a:noFill/>
                      <a:ln w="508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2" name="Arc 126"/>
                      <p:cNvSpPr/>
                      <p:nvPr/>
                    </p:nvSpPr>
                    <p:spPr bwMode="auto">
                      <a:xfrm>
                        <a:off x="8531473" y="5534162"/>
                        <a:ext cx="104983" cy="329312"/>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6350 w 196860"/>
                          <a:gd name="connsiteY0" fmla="*/ 72160 h 379247"/>
                          <a:gd name="connsiteX1" fmla="*/ 104983 w 196860"/>
                          <a:gd name="connsiteY1" fmla="*/ 176047 h 379247"/>
                          <a:gd name="connsiteX2" fmla="*/ 0 w 196860"/>
                          <a:gd name="connsiteY2" fmla="*/ 109372 h 379247"/>
                          <a:gd name="connsiteX3" fmla="*/ 6350 w 196860"/>
                          <a:gd name="connsiteY3" fmla="*/ 72160 h 379247"/>
                          <a:gd name="connsiteX0" fmla="*/ 57150 w 196860"/>
                          <a:gd name="connsiteY0" fmla="*/ 30885 h 379247"/>
                          <a:gd name="connsiteX1" fmla="*/ 19258 w 196860"/>
                          <a:gd name="connsiteY1" fmla="*/ 379247 h 379247"/>
                          <a:gd name="connsiteX0" fmla="*/ 6350 w 104983"/>
                          <a:gd name="connsiteY0" fmla="*/ 41275 h 348362"/>
                          <a:gd name="connsiteX1" fmla="*/ 104983 w 104983"/>
                          <a:gd name="connsiteY1" fmla="*/ 145162 h 348362"/>
                          <a:gd name="connsiteX2" fmla="*/ 0 w 104983"/>
                          <a:gd name="connsiteY2" fmla="*/ 78487 h 348362"/>
                          <a:gd name="connsiteX3" fmla="*/ 6350 w 104983"/>
                          <a:gd name="connsiteY3" fmla="*/ 41275 h 348362"/>
                          <a:gd name="connsiteX0" fmla="*/ 57150 w 104983"/>
                          <a:gd name="connsiteY0" fmla="*/ 0 h 348362"/>
                          <a:gd name="connsiteX1" fmla="*/ 19258 w 104983"/>
                          <a:gd name="connsiteY1" fmla="*/ 348362 h 348362"/>
                          <a:gd name="connsiteX0" fmla="*/ 6350 w 104983"/>
                          <a:gd name="connsiteY0" fmla="*/ 41275 h 338837"/>
                          <a:gd name="connsiteX1" fmla="*/ 104983 w 104983"/>
                          <a:gd name="connsiteY1" fmla="*/ 145162 h 338837"/>
                          <a:gd name="connsiteX2" fmla="*/ 0 w 104983"/>
                          <a:gd name="connsiteY2" fmla="*/ 78487 h 338837"/>
                          <a:gd name="connsiteX3" fmla="*/ 6350 w 104983"/>
                          <a:gd name="connsiteY3" fmla="*/ 41275 h 338837"/>
                          <a:gd name="connsiteX0" fmla="*/ 57150 w 104983"/>
                          <a:gd name="connsiteY0" fmla="*/ 0 h 338837"/>
                          <a:gd name="connsiteX1" fmla="*/ 6558 w 104983"/>
                          <a:gd name="connsiteY1" fmla="*/ 338837 h 338837"/>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208 w 104983"/>
                          <a:gd name="connsiteY1" fmla="*/ 329312 h 329312"/>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6558 w 104983"/>
                          <a:gd name="connsiteY1" fmla="*/ 329312 h 329312"/>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6558 w 104983"/>
                          <a:gd name="connsiteY1" fmla="*/ 329312 h 329312"/>
                        </a:gdLst>
                        <a:ahLst/>
                        <a:cxnLst>
                          <a:cxn ang="0">
                            <a:pos x="connsiteX0" y="connsiteY0"/>
                          </a:cxn>
                          <a:cxn ang="0">
                            <a:pos x="connsiteX1" y="connsiteY1"/>
                          </a:cxn>
                        </a:cxnLst>
                        <a:rect l="l" t="t" r="r" b="b"/>
                        <a:pathLst>
                          <a:path w="104983" h="329312" stroke="0" extrusionOk="0">
                            <a:moveTo>
                              <a:pt x="6350" y="41275"/>
                            </a:moveTo>
                            <a:cubicBezTo>
                              <a:pt x="90633" y="41275"/>
                              <a:pt x="104983" y="122857"/>
                              <a:pt x="104983" y="145162"/>
                            </a:cubicBezTo>
                            <a:lnTo>
                              <a:pt x="0" y="78487"/>
                            </a:lnTo>
                            <a:lnTo>
                              <a:pt x="6350" y="41275"/>
                            </a:lnTo>
                            <a:close/>
                          </a:path>
                          <a:path w="104983" h="329312" fill="none">
                            <a:moveTo>
                              <a:pt x="57150" y="0"/>
                            </a:moveTo>
                            <a:cubicBezTo>
                              <a:pt x="154133" y="152400"/>
                              <a:pt x="6558" y="307007"/>
                              <a:pt x="6558" y="329312"/>
                            </a:cubicBezTo>
                          </a:path>
                        </a:pathLst>
                      </a:custGeom>
                      <a:noFill/>
                      <a:ln w="508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24" name="Rounded Rectangle 133"/>
                    <p:cNvSpPr/>
                    <p:nvPr/>
                  </p:nvSpPr>
                  <p:spPr bwMode="auto">
                    <a:xfrm>
                      <a:off x="8502899" y="5168727"/>
                      <a:ext cx="237700" cy="388249"/>
                    </a:xfrm>
                    <a:custGeom>
                      <a:avLst/>
                      <a:gdLst>
                        <a:gd name="connsiteX0" fmla="*/ 0 w 192741"/>
                        <a:gd name="connsiteY0" fmla="*/ 32124 h 288237"/>
                        <a:gd name="connsiteX1" fmla="*/ 32124 w 192741"/>
                        <a:gd name="connsiteY1" fmla="*/ 0 h 288237"/>
                        <a:gd name="connsiteX2" fmla="*/ 160617 w 192741"/>
                        <a:gd name="connsiteY2" fmla="*/ 0 h 288237"/>
                        <a:gd name="connsiteX3" fmla="*/ 192741 w 192741"/>
                        <a:gd name="connsiteY3" fmla="*/ 32124 h 288237"/>
                        <a:gd name="connsiteX4" fmla="*/ 192741 w 192741"/>
                        <a:gd name="connsiteY4" fmla="*/ 256113 h 288237"/>
                        <a:gd name="connsiteX5" fmla="*/ 160617 w 192741"/>
                        <a:gd name="connsiteY5" fmla="*/ 288237 h 288237"/>
                        <a:gd name="connsiteX6" fmla="*/ 32124 w 192741"/>
                        <a:gd name="connsiteY6" fmla="*/ 288237 h 288237"/>
                        <a:gd name="connsiteX7" fmla="*/ 0 w 192741"/>
                        <a:gd name="connsiteY7" fmla="*/ 256113 h 288237"/>
                        <a:gd name="connsiteX8" fmla="*/ 0 w 192741"/>
                        <a:gd name="connsiteY8" fmla="*/ 32124 h 288237"/>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92741 w 192741"/>
                        <a:gd name="connsiteY4" fmla="*/ 256113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6547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6547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9166"/>
                        <a:gd name="connsiteY0" fmla="*/ 32124 h 340625"/>
                        <a:gd name="connsiteX1" fmla="*/ 32124 w 199166"/>
                        <a:gd name="connsiteY1" fmla="*/ 0 h 340625"/>
                        <a:gd name="connsiteX2" fmla="*/ 160617 w 199166"/>
                        <a:gd name="connsiteY2" fmla="*/ 0 h 340625"/>
                        <a:gd name="connsiteX3" fmla="*/ 192741 w 199166"/>
                        <a:gd name="connsiteY3" fmla="*/ 32124 h 340625"/>
                        <a:gd name="connsiteX4" fmla="*/ 178454 w 199166"/>
                        <a:gd name="connsiteY4" fmla="*/ 275163 h 340625"/>
                        <a:gd name="connsiteX5" fmla="*/ 179667 w 199166"/>
                        <a:gd name="connsiteY5" fmla="*/ 288237 h 340625"/>
                        <a:gd name="connsiteX6" fmla="*/ 24981 w 199166"/>
                        <a:gd name="connsiteY6" fmla="*/ 340625 h 340625"/>
                        <a:gd name="connsiteX7" fmla="*/ 0 w 199166"/>
                        <a:gd name="connsiteY7" fmla="*/ 256113 h 340625"/>
                        <a:gd name="connsiteX8" fmla="*/ 0 w 199166"/>
                        <a:gd name="connsiteY8" fmla="*/ 32124 h 340625"/>
                        <a:gd name="connsiteX0" fmla="*/ 0 w 199166"/>
                        <a:gd name="connsiteY0" fmla="*/ 32124 h 340625"/>
                        <a:gd name="connsiteX1" fmla="*/ 32124 w 199166"/>
                        <a:gd name="connsiteY1" fmla="*/ 0 h 340625"/>
                        <a:gd name="connsiteX2" fmla="*/ 160617 w 199166"/>
                        <a:gd name="connsiteY2" fmla="*/ 0 h 340625"/>
                        <a:gd name="connsiteX3" fmla="*/ 192741 w 199166"/>
                        <a:gd name="connsiteY3" fmla="*/ 32124 h 340625"/>
                        <a:gd name="connsiteX4" fmla="*/ 178454 w 199166"/>
                        <a:gd name="connsiteY4" fmla="*/ 275163 h 340625"/>
                        <a:gd name="connsiteX5" fmla="*/ 167761 w 199166"/>
                        <a:gd name="connsiteY5" fmla="*/ 288237 h 340625"/>
                        <a:gd name="connsiteX6" fmla="*/ 24981 w 199166"/>
                        <a:gd name="connsiteY6" fmla="*/ 340625 h 340625"/>
                        <a:gd name="connsiteX7" fmla="*/ 0 w 199166"/>
                        <a:gd name="connsiteY7" fmla="*/ 256113 h 340625"/>
                        <a:gd name="connsiteX8" fmla="*/ 0 w 199166"/>
                        <a:gd name="connsiteY8" fmla="*/ 32124 h 340625"/>
                        <a:gd name="connsiteX0" fmla="*/ 0 w 200794"/>
                        <a:gd name="connsiteY0" fmla="*/ 32124 h 340625"/>
                        <a:gd name="connsiteX1" fmla="*/ 32124 w 200794"/>
                        <a:gd name="connsiteY1" fmla="*/ 0 h 340625"/>
                        <a:gd name="connsiteX2" fmla="*/ 160617 w 200794"/>
                        <a:gd name="connsiteY2" fmla="*/ 0 h 340625"/>
                        <a:gd name="connsiteX3" fmla="*/ 192741 w 200794"/>
                        <a:gd name="connsiteY3" fmla="*/ 32124 h 340625"/>
                        <a:gd name="connsiteX4" fmla="*/ 180835 w 200794"/>
                        <a:gd name="connsiteY4" fmla="*/ 282307 h 340625"/>
                        <a:gd name="connsiteX5" fmla="*/ 167761 w 200794"/>
                        <a:gd name="connsiteY5" fmla="*/ 288237 h 340625"/>
                        <a:gd name="connsiteX6" fmla="*/ 24981 w 200794"/>
                        <a:gd name="connsiteY6" fmla="*/ 340625 h 340625"/>
                        <a:gd name="connsiteX7" fmla="*/ 0 w 200794"/>
                        <a:gd name="connsiteY7" fmla="*/ 256113 h 340625"/>
                        <a:gd name="connsiteX8" fmla="*/ 0 w 200794"/>
                        <a:gd name="connsiteY8" fmla="*/ 32124 h 340625"/>
                        <a:gd name="connsiteX0" fmla="*/ 0 w 196602"/>
                        <a:gd name="connsiteY0" fmla="*/ 32124 h 340625"/>
                        <a:gd name="connsiteX1" fmla="*/ 32124 w 196602"/>
                        <a:gd name="connsiteY1" fmla="*/ 0 h 340625"/>
                        <a:gd name="connsiteX2" fmla="*/ 160617 w 196602"/>
                        <a:gd name="connsiteY2" fmla="*/ 0 h 340625"/>
                        <a:gd name="connsiteX3" fmla="*/ 192741 w 196602"/>
                        <a:gd name="connsiteY3" fmla="*/ 32124 h 340625"/>
                        <a:gd name="connsiteX4" fmla="*/ 180835 w 196602"/>
                        <a:gd name="connsiteY4" fmla="*/ 282307 h 340625"/>
                        <a:gd name="connsiteX5" fmla="*/ 167761 w 196602"/>
                        <a:gd name="connsiteY5" fmla="*/ 288237 h 340625"/>
                        <a:gd name="connsiteX6" fmla="*/ 24981 w 196602"/>
                        <a:gd name="connsiteY6" fmla="*/ 340625 h 340625"/>
                        <a:gd name="connsiteX7" fmla="*/ 0 w 196602"/>
                        <a:gd name="connsiteY7" fmla="*/ 256113 h 340625"/>
                        <a:gd name="connsiteX8" fmla="*/ 0 w 196602"/>
                        <a:gd name="connsiteY8" fmla="*/ 32124 h 340625"/>
                        <a:gd name="connsiteX0" fmla="*/ 0 w 205003"/>
                        <a:gd name="connsiteY0" fmla="*/ 32124 h 340625"/>
                        <a:gd name="connsiteX1" fmla="*/ 32124 w 205003"/>
                        <a:gd name="connsiteY1" fmla="*/ 0 h 340625"/>
                        <a:gd name="connsiteX2" fmla="*/ 160617 w 205003"/>
                        <a:gd name="connsiteY2" fmla="*/ 0 h 340625"/>
                        <a:gd name="connsiteX3" fmla="*/ 192741 w 205003"/>
                        <a:gd name="connsiteY3" fmla="*/ 32124 h 340625"/>
                        <a:gd name="connsiteX4" fmla="*/ 180835 w 205003"/>
                        <a:gd name="connsiteY4" fmla="*/ 282307 h 340625"/>
                        <a:gd name="connsiteX5" fmla="*/ 167761 w 205003"/>
                        <a:gd name="connsiteY5" fmla="*/ 288237 h 340625"/>
                        <a:gd name="connsiteX6" fmla="*/ 24981 w 205003"/>
                        <a:gd name="connsiteY6" fmla="*/ 340625 h 340625"/>
                        <a:gd name="connsiteX7" fmla="*/ 0 w 205003"/>
                        <a:gd name="connsiteY7" fmla="*/ 256113 h 340625"/>
                        <a:gd name="connsiteX8" fmla="*/ 0 w 205003"/>
                        <a:gd name="connsiteY8" fmla="*/ 32124 h 340625"/>
                        <a:gd name="connsiteX0" fmla="*/ 0 w 205003"/>
                        <a:gd name="connsiteY0" fmla="*/ 32124 h 371581"/>
                        <a:gd name="connsiteX1" fmla="*/ 32124 w 205003"/>
                        <a:gd name="connsiteY1" fmla="*/ 0 h 371581"/>
                        <a:gd name="connsiteX2" fmla="*/ 160617 w 205003"/>
                        <a:gd name="connsiteY2" fmla="*/ 0 h 371581"/>
                        <a:gd name="connsiteX3" fmla="*/ 192741 w 205003"/>
                        <a:gd name="connsiteY3" fmla="*/ 32124 h 371581"/>
                        <a:gd name="connsiteX4" fmla="*/ 180835 w 205003"/>
                        <a:gd name="connsiteY4" fmla="*/ 282307 h 371581"/>
                        <a:gd name="connsiteX5" fmla="*/ 167761 w 205003"/>
                        <a:gd name="connsiteY5" fmla="*/ 288237 h 371581"/>
                        <a:gd name="connsiteX6" fmla="*/ 24981 w 205003"/>
                        <a:gd name="connsiteY6" fmla="*/ 371581 h 371581"/>
                        <a:gd name="connsiteX7" fmla="*/ 0 w 205003"/>
                        <a:gd name="connsiteY7" fmla="*/ 256113 h 371581"/>
                        <a:gd name="connsiteX8" fmla="*/ 0 w 205003"/>
                        <a:gd name="connsiteY8" fmla="*/ 32124 h 371581"/>
                        <a:gd name="connsiteX0" fmla="*/ 0 w 233578"/>
                        <a:gd name="connsiteY0" fmla="*/ 17836 h 371581"/>
                        <a:gd name="connsiteX1" fmla="*/ 60699 w 233578"/>
                        <a:gd name="connsiteY1" fmla="*/ 0 h 371581"/>
                        <a:gd name="connsiteX2" fmla="*/ 189192 w 233578"/>
                        <a:gd name="connsiteY2" fmla="*/ 0 h 371581"/>
                        <a:gd name="connsiteX3" fmla="*/ 221316 w 233578"/>
                        <a:gd name="connsiteY3" fmla="*/ 32124 h 371581"/>
                        <a:gd name="connsiteX4" fmla="*/ 209410 w 233578"/>
                        <a:gd name="connsiteY4" fmla="*/ 282307 h 371581"/>
                        <a:gd name="connsiteX5" fmla="*/ 196336 w 233578"/>
                        <a:gd name="connsiteY5" fmla="*/ 288237 h 371581"/>
                        <a:gd name="connsiteX6" fmla="*/ 53556 w 233578"/>
                        <a:gd name="connsiteY6" fmla="*/ 371581 h 371581"/>
                        <a:gd name="connsiteX7" fmla="*/ 28575 w 233578"/>
                        <a:gd name="connsiteY7" fmla="*/ 256113 h 371581"/>
                        <a:gd name="connsiteX8" fmla="*/ 0 w 233578"/>
                        <a:gd name="connsiteY8" fmla="*/ 17836 h 371581"/>
                        <a:gd name="connsiteX0" fmla="*/ 0 w 233578"/>
                        <a:gd name="connsiteY0" fmla="*/ 34504 h 388249"/>
                        <a:gd name="connsiteX1" fmla="*/ 58318 w 233578"/>
                        <a:gd name="connsiteY1" fmla="*/ 0 h 388249"/>
                        <a:gd name="connsiteX2" fmla="*/ 189192 w 233578"/>
                        <a:gd name="connsiteY2" fmla="*/ 16668 h 388249"/>
                        <a:gd name="connsiteX3" fmla="*/ 221316 w 233578"/>
                        <a:gd name="connsiteY3" fmla="*/ 48792 h 388249"/>
                        <a:gd name="connsiteX4" fmla="*/ 209410 w 233578"/>
                        <a:gd name="connsiteY4" fmla="*/ 298975 h 388249"/>
                        <a:gd name="connsiteX5" fmla="*/ 196336 w 233578"/>
                        <a:gd name="connsiteY5" fmla="*/ 304905 h 388249"/>
                        <a:gd name="connsiteX6" fmla="*/ 53556 w 233578"/>
                        <a:gd name="connsiteY6" fmla="*/ 388249 h 388249"/>
                        <a:gd name="connsiteX7" fmla="*/ 28575 w 233578"/>
                        <a:gd name="connsiteY7" fmla="*/ 272781 h 388249"/>
                        <a:gd name="connsiteX8" fmla="*/ 0 w 233578"/>
                        <a:gd name="connsiteY8" fmla="*/ 34504 h 388249"/>
                        <a:gd name="connsiteX0" fmla="*/ 0 w 233578"/>
                        <a:gd name="connsiteY0" fmla="*/ 34504 h 388249"/>
                        <a:gd name="connsiteX1" fmla="*/ 58318 w 233578"/>
                        <a:gd name="connsiteY1" fmla="*/ 0 h 388249"/>
                        <a:gd name="connsiteX2" fmla="*/ 189192 w 233578"/>
                        <a:gd name="connsiteY2" fmla="*/ 16668 h 388249"/>
                        <a:gd name="connsiteX3" fmla="*/ 221316 w 233578"/>
                        <a:gd name="connsiteY3" fmla="*/ 48792 h 388249"/>
                        <a:gd name="connsiteX4" fmla="*/ 209410 w 233578"/>
                        <a:gd name="connsiteY4" fmla="*/ 298975 h 388249"/>
                        <a:gd name="connsiteX5" fmla="*/ 196336 w 233578"/>
                        <a:gd name="connsiteY5" fmla="*/ 304905 h 388249"/>
                        <a:gd name="connsiteX6" fmla="*/ 53556 w 233578"/>
                        <a:gd name="connsiteY6" fmla="*/ 388249 h 388249"/>
                        <a:gd name="connsiteX7" fmla="*/ 28575 w 233578"/>
                        <a:gd name="connsiteY7" fmla="*/ 272781 h 388249"/>
                        <a:gd name="connsiteX8" fmla="*/ 0 w 233578"/>
                        <a:gd name="connsiteY8" fmla="*/ 34504 h 388249"/>
                        <a:gd name="connsiteX0" fmla="*/ 0 w 237700"/>
                        <a:gd name="connsiteY0" fmla="*/ 34504 h 388249"/>
                        <a:gd name="connsiteX1" fmla="*/ 58318 w 237700"/>
                        <a:gd name="connsiteY1" fmla="*/ 0 h 388249"/>
                        <a:gd name="connsiteX2" fmla="*/ 189192 w 237700"/>
                        <a:gd name="connsiteY2" fmla="*/ 16668 h 388249"/>
                        <a:gd name="connsiteX3" fmla="*/ 233222 w 237700"/>
                        <a:gd name="connsiteY3" fmla="*/ 48792 h 388249"/>
                        <a:gd name="connsiteX4" fmla="*/ 209410 w 237700"/>
                        <a:gd name="connsiteY4" fmla="*/ 298975 h 388249"/>
                        <a:gd name="connsiteX5" fmla="*/ 196336 w 237700"/>
                        <a:gd name="connsiteY5" fmla="*/ 304905 h 388249"/>
                        <a:gd name="connsiteX6" fmla="*/ 53556 w 237700"/>
                        <a:gd name="connsiteY6" fmla="*/ 388249 h 388249"/>
                        <a:gd name="connsiteX7" fmla="*/ 28575 w 237700"/>
                        <a:gd name="connsiteY7" fmla="*/ 272781 h 388249"/>
                        <a:gd name="connsiteX8" fmla="*/ 0 w 237700"/>
                        <a:gd name="connsiteY8" fmla="*/ 34504 h 38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700" h="388249">
                          <a:moveTo>
                            <a:pt x="0" y="34504"/>
                          </a:moveTo>
                          <a:cubicBezTo>
                            <a:pt x="0" y="16762"/>
                            <a:pt x="40576" y="0"/>
                            <a:pt x="58318" y="0"/>
                          </a:cubicBezTo>
                          <a:cubicBezTo>
                            <a:pt x="104324" y="3175"/>
                            <a:pt x="145567" y="11112"/>
                            <a:pt x="189192" y="16668"/>
                          </a:cubicBezTo>
                          <a:cubicBezTo>
                            <a:pt x="206934" y="16668"/>
                            <a:pt x="233222" y="31050"/>
                            <a:pt x="233222" y="48792"/>
                          </a:cubicBezTo>
                          <a:cubicBezTo>
                            <a:pt x="224491" y="120280"/>
                            <a:pt x="261003" y="113187"/>
                            <a:pt x="209410" y="298975"/>
                          </a:cubicBezTo>
                          <a:cubicBezTo>
                            <a:pt x="209410" y="316717"/>
                            <a:pt x="214078" y="304905"/>
                            <a:pt x="196336" y="304905"/>
                          </a:cubicBezTo>
                          <a:cubicBezTo>
                            <a:pt x="153505" y="304905"/>
                            <a:pt x="96387" y="388249"/>
                            <a:pt x="53556" y="388249"/>
                          </a:cubicBezTo>
                          <a:cubicBezTo>
                            <a:pt x="35814" y="388249"/>
                            <a:pt x="28575" y="290523"/>
                            <a:pt x="28575" y="272781"/>
                          </a:cubicBezTo>
                          <a:lnTo>
                            <a:pt x="0" y="34504"/>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25" name="Arc 126"/>
                    <p:cNvSpPr/>
                    <p:nvPr/>
                  </p:nvSpPr>
                  <p:spPr bwMode="auto">
                    <a:xfrm>
                      <a:off x="8609425" y="5209167"/>
                      <a:ext cx="278815" cy="104360"/>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276433"/>
                        <a:gd name="connsiteY0" fmla="*/ 0 h 120831"/>
                        <a:gd name="connsiteX1" fmla="*/ 104983 w 276433"/>
                        <a:gd name="connsiteY1" fmla="*/ 103887 h 120831"/>
                        <a:gd name="connsiteX2" fmla="*/ 0 w 276433"/>
                        <a:gd name="connsiteY2" fmla="*/ 37212 h 120831"/>
                        <a:gd name="connsiteX3" fmla="*/ 6350 w 276433"/>
                        <a:gd name="connsiteY3" fmla="*/ 0 h 120831"/>
                        <a:gd name="connsiteX0" fmla="*/ 158750 w 276433"/>
                        <a:gd name="connsiteY0" fmla="*/ 53975 h 120831"/>
                        <a:gd name="connsiteX1" fmla="*/ 276433 w 276433"/>
                        <a:gd name="connsiteY1" fmla="*/ 11019 h 120831"/>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58750 w 276433"/>
                        <a:gd name="connsiteY0" fmla="*/ 53975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58750 w 276433"/>
                        <a:gd name="connsiteY0" fmla="*/ 53975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9213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9213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3875 h 103887"/>
                        <a:gd name="connsiteX0" fmla="*/ 6350 w 281196"/>
                        <a:gd name="connsiteY0" fmla="*/ 7544 h 111431"/>
                        <a:gd name="connsiteX1" fmla="*/ 104983 w 281196"/>
                        <a:gd name="connsiteY1" fmla="*/ 111431 h 111431"/>
                        <a:gd name="connsiteX2" fmla="*/ 0 w 281196"/>
                        <a:gd name="connsiteY2" fmla="*/ 44756 h 111431"/>
                        <a:gd name="connsiteX3" fmla="*/ 6350 w 281196"/>
                        <a:gd name="connsiteY3" fmla="*/ 7544 h 111431"/>
                        <a:gd name="connsiteX0" fmla="*/ 127794 w 281196"/>
                        <a:gd name="connsiteY0" fmla="*/ 49613 h 111431"/>
                        <a:gd name="connsiteX1" fmla="*/ 281196 w 281196"/>
                        <a:gd name="connsiteY1" fmla="*/ 1894 h 111431"/>
                        <a:gd name="connsiteX0" fmla="*/ 6350 w 278815"/>
                        <a:gd name="connsiteY0" fmla="*/ 473 h 104360"/>
                        <a:gd name="connsiteX1" fmla="*/ 104983 w 278815"/>
                        <a:gd name="connsiteY1" fmla="*/ 104360 h 104360"/>
                        <a:gd name="connsiteX2" fmla="*/ 0 w 278815"/>
                        <a:gd name="connsiteY2" fmla="*/ 37685 h 104360"/>
                        <a:gd name="connsiteX3" fmla="*/ 6350 w 278815"/>
                        <a:gd name="connsiteY3" fmla="*/ 473 h 104360"/>
                        <a:gd name="connsiteX0" fmla="*/ 127794 w 278815"/>
                        <a:gd name="connsiteY0" fmla="*/ 42542 h 104360"/>
                        <a:gd name="connsiteX1" fmla="*/ 278815 w 278815"/>
                        <a:gd name="connsiteY1" fmla="*/ 1967 h 104360"/>
                      </a:gdLst>
                      <a:ahLst/>
                      <a:cxnLst>
                        <a:cxn ang="0">
                          <a:pos x="connsiteX0" y="connsiteY0"/>
                        </a:cxn>
                        <a:cxn ang="0">
                          <a:pos x="connsiteX1" y="connsiteY1"/>
                        </a:cxn>
                      </a:cxnLst>
                      <a:rect l="l" t="t" r="r" b="b"/>
                      <a:pathLst>
                        <a:path w="278815" h="104360" stroke="0" extrusionOk="0">
                          <a:moveTo>
                            <a:pt x="6350" y="473"/>
                          </a:moveTo>
                          <a:cubicBezTo>
                            <a:pt x="90633" y="473"/>
                            <a:pt x="104983" y="82055"/>
                            <a:pt x="104983" y="104360"/>
                          </a:cubicBezTo>
                          <a:lnTo>
                            <a:pt x="0" y="37685"/>
                          </a:lnTo>
                          <a:lnTo>
                            <a:pt x="6350" y="473"/>
                          </a:lnTo>
                          <a:close/>
                        </a:path>
                        <a:path w="278815" h="104360" fill="none">
                          <a:moveTo>
                            <a:pt x="127794" y="42542"/>
                          </a:moveTo>
                          <a:cubicBezTo>
                            <a:pt x="235889" y="156843"/>
                            <a:pt x="278815" y="-20338"/>
                            <a:pt x="278815" y="1967"/>
                          </a:cubicBezTo>
                        </a:path>
                      </a:pathLst>
                    </a:custGeom>
                    <a:noFill/>
                    <a:ln w="44450" cap="rnd" cmpd="sng" algn="ctr">
                      <a:solidFill>
                        <a:srgbClr val="424B5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26" name="Trapezoid 135"/>
                    <p:cNvSpPr/>
                    <p:nvPr/>
                  </p:nvSpPr>
                  <p:spPr bwMode="auto">
                    <a:xfrm>
                      <a:off x="8435319" y="4967358"/>
                      <a:ext cx="510636" cy="318147"/>
                    </a:xfrm>
                    <a:custGeom>
                      <a:avLst/>
                      <a:gdLst>
                        <a:gd name="connsiteX0" fmla="*/ 0 w 486588"/>
                        <a:gd name="connsiteY0" fmla="*/ 303860 h 303860"/>
                        <a:gd name="connsiteX1" fmla="*/ 75965 w 486588"/>
                        <a:gd name="connsiteY1" fmla="*/ 0 h 303860"/>
                        <a:gd name="connsiteX2" fmla="*/ 410623 w 486588"/>
                        <a:gd name="connsiteY2" fmla="*/ 0 h 303860"/>
                        <a:gd name="connsiteX3" fmla="*/ 486588 w 486588"/>
                        <a:gd name="connsiteY3" fmla="*/ 303860 h 303860"/>
                        <a:gd name="connsiteX4" fmla="*/ 0 w 486588"/>
                        <a:gd name="connsiteY4" fmla="*/ 303860 h 303860"/>
                        <a:gd name="connsiteX0" fmla="*/ 0 w 503257"/>
                        <a:gd name="connsiteY0" fmla="*/ 303860 h 303860"/>
                        <a:gd name="connsiteX1" fmla="*/ 75965 w 503257"/>
                        <a:gd name="connsiteY1" fmla="*/ 0 h 303860"/>
                        <a:gd name="connsiteX2" fmla="*/ 410623 w 503257"/>
                        <a:gd name="connsiteY2" fmla="*/ 0 h 303860"/>
                        <a:gd name="connsiteX3" fmla="*/ 503257 w 503257"/>
                        <a:gd name="connsiteY3" fmla="*/ 270523 h 303860"/>
                        <a:gd name="connsiteX4" fmla="*/ 0 w 503257"/>
                        <a:gd name="connsiteY4" fmla="*/ 303860 h 303860"/>
                        <a:gd name="connsiteX0" fmla="*/ 402666 w 427292"/>
                        <a:gd name="connsiteY0" fmla="*/ 315766 h 315766"/>
                        <a:gd name="connsiteX1" fmla="*/ 0 w 427292"/>
                        <a:gd name="connsiteY1" fmla="*/ 0 h 315766"/>
                        <a:gd name="connsiteX2" fmla="*/ 334658 w 427292"/>
                        <a:gd name="connsiteY2" fmla="*/ 0 h 315766"/>
                        <a:gd name="connsiteX3" fmla="*/ 427292 w 427292"/>
                        <a:gd name="connsiteY3" fmla="*/ 270523 h 315766"/>
                        <a:gd name="connsiteX4" fmla="*/ 402666 w 427292"/>
                        <a:gd name="connsiteY4" fmla="*/ 315766 h 315766"/>
                        <a:gd name="connsiteX0" fmla="*/ 486010 w 510636"/>
                        <a:gd name="connsiteY0" fmla="*/ 315766 h 315766"/>
                        <a:gd name="connsiteX1" fmla="*/ 0 w 510636"/>
                        <a:gd name="connsiteY1" fmla="*/ 16669 h 315766"/>
                        <a:gd name="connsiteX2" fmla="*/ 418002 w 510636"/>
                        <a:gd name="connsiteY2" fmla="*/ 0 h 315766"/>
                        <a:gd name="connsiteX3" fmla="*/ 510636 w 510636"/>
                        <a:gd name="connsiteY3" fmla="*/ 270523 h 315766"/>
                        <a:gd name="connsiteX4" fmla="*/ 486010 w 510636"/>
                        <a:gd name="connsiteY4" fmla="*/ 315766 h 315766"/>
                        <a:gd name="connsiteX0" fmla="*/ 486010 w 510636"/>
                        <a:gd name="connsiteY0" fmla="*/ 318147 h 318147"/>
                        <a:gd name="connsiteX1" fmla="*/ 0 w 510636"/>
                        <a:gd name="connsiteY1" fmla="*/ 19050 h 318147"/>
                        <a:gd name="connsiteX2" fmla="*/ 20333 w 510636"/>
                        <a:gd name="connsiteY2" fmla="*/ 0 h 318147"/>
                        <a:gd name="connsiteX3" fmla="*/ 510636 w 510636"/>
                        <a:gd name="connsiteY3" fmla="*/ 272904 h 318147"/>
                        <a:gd name="connsiteX4" fmla="*/ 486010 w 510636"/>
                        <a:gd name="connsiteY4" fmla="*/ 318147 h 318147"/>
                        <a:gd name="connsiteX0" fmla="*/ 486010 w 510636"/>
                        <a:gd name="connsiteY0" fmla="*/ 318147 h 318147"/>
                        <a:gd name="connsiteX1" fmla="*/ 0 w 510636"/>
                        <a:gd name="connsiteY1" fmla="*/ 19050 h 318147"/>
                        <a:gd name="connsiteX2" fmla="*/ 20333 w 510636"/>
                        <a:gd name="connsiteY2" fmla="*/ 0 h 318147"/>
                        <a:gd name="connsiteX3" fmla="*/ 510636 w 510636"/>
                        <a:gd name="connsiteY3" fmla="*/ 270523 h 318147"/>
                        <a:gd name="connsiteX4" fmla="*/ 486010 w 510636"/>
                        <a:gd name="connsiteY4" fmla="*/ 318147 h 31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36" h="318147">
                          <a:moveTo>
                            <a:pt x="486010" y="318147"/>
                          </a:moveTo>
                          <a:lnTo>
                            <a:pt x="0" y="19050"/>
                          </a:lnTo>
                          <a:lnTo>
                            <a:pt x="20333" y="0"/>
                          </a:lnTo>
                          <a:lnTo>
                            <a:pt x="510636" y="270523"/>
                          </a:lnTo>
                          <a:lnTo>
                            <a:pt x="486010" y="318147"/>
                          </a:lnTo>
                          <a:close/>
                        </a:path>
                      </a:pathLst>
                    </a:custGeom>
                    <a:solidFill>
                      <a:srgbClr val="424B51"/>
                    </a:solidFill>
                    <a:ln w="3810" cap="rnd">
                      <a:solidFill>
                        <a:schemeClr val="bg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27" name="Rounded Rectangle 126"/>
                    <p:cNvSpPr/>
                    <p:nvPr/>
                  </p:nvSpPr>
                  <p:spPr bwMode="auto">
                    <a:xfrm rot="18015025">
                      <a:off x="8303955" y="4893357"/>
                      <a:ext cx="197778" cy="116642"/>
                    </a:xfrm>
                    <a:prstGeom prst="round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28" name="Group 127"/>
                    <p:cNvGrpSpPr/>
                    <p:nvPr/>
                  </p:nvGrpSpPr>
                  <p:grpSpPr>
                    <a:xfrm>
                      <a:off x="8371582" y="5154459"/>
                      <a:ext cx="352633" cy="121001"/>
                      <a:chOff x="8371582" y="5154459"/>
                      <a:chExt cx="352633" cy="121001"/>
                    </a:xfrm>
                  </p:grpSpPr>
                  <p:sp>
                    <p:nvSpPr>
                      <p:cNvPr id="129" name="Arc 126"/>
                      <p:cNvSpPr/>
                      <p:nvPr/>
                    </p:nvSpPr>
                    <p:spPr bwMode="auto">
                      <a:xfrm>
                        <a:off x="8377661" y="5157114"/>
                        <a:ext cx="343617" cy="118346"/>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Lst>
                        <a:ahLst/>
                        <a:cxnLst>
                          <a:cxn ang="0">
                            <a:pos x="connsiteX0" y="connsiteY0"/>
                          </a:cxn>
                          <a:cxn ang="0">
                            <a:pos x="connsiteX1" y="connsiteY1"/>
                          </a:cxn>
                        </a:cxnLst>
                        <a:rect l="l" t="t" r="r" b="b"/>
                        <a:pathLst>
                          <a:path w="352633" h="121001" stroke="0" extrusionOk="0">
                            <a:moveTo>
                              <a:pt x="6350" y="2267"/>
                            </a:moveTo>
                            <a:cubicBezTo>
                              <a:pt x="90633" y="2267"/>
                              <a:pt x="104983" y="83849"/>
                              <a:pt x="104983" y="106154"/>
                            </a:cubicBezTo>
                            <a:lnTo>
                              <a:pt x="0" y="39479"/>
                            </a:lnTo>
                            <a:lnTo>
                              <a:pt x="6350" y="2267"/>
                            </a:lnTo>
                            <a:close/>
                          </a:path>
                          <a:path w="352633" h="121001" fill="none">
                            <a:moveTo>
                              <a:pt x="158750" y="56242"/>
                            </a:moveTo>
                            <a:cubicBezTo>
                              <a:pt x="176358" y="237217"/>
                              <a:pt x="352633" y="-20926"/>
                              <a:pt x="352633" y="1379"/>
                            </a:cubicBezTo>
                          </a:path>
                        </a:pathLst>
                      </a:custGeom>
                      <a:noFill/>
                      <a:ln w="508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0" name="Arc 126"/>
                      <p:cNvSpPr/>
                      <p:nvPr/>
                    </p:nvSpPr>
                    <p:spPr bwMode="auto">
                      <a:xfrm>
                        <a:off x="8371582" y="5154459"/>
                        <a:ext cx="352633" cy="121001"/>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Lst>
                        <a:ahLst/>
                        <a:cxnLst>
                          <a:cxn ang="0">
                            <a:pos x="connsiteX0" y="connsiteY0"/>
                          </a:cxn>
                          <a:cxn ang="0">
                            <a:pos x="connsiteX1" y="connsiteY1"/>
                          </a:cxn>
                        </a:cxnLst>
                        <a:rect l="l" t="t" r="r" b="b"/>
                        <a:pathLst>
                          <a:path w="352633" h="121001" stroke="0" extrusionOk="0">
                            <a:moveTo>
                              <a:pt x="6350" y="2267"/>
                            </a:moveTo>
                            <a:cubicBezTo>
                              <a:pt x="90633" y="2267"/>
                              <a:pt x="104983" y="83849"/>
                              <a:pt x="104983" y="106154"/>
                            </a:cubicBezTo>
                            <a:lnTo>
                              <a:pt x="0" y="39479"/>
                            </a:lnTo>
                            <a:lnTo>
                              <a:pt x="6350" y="2267"/>
                            </a:lnTo>
                            <a:close/>
                          </a:path>
                          <a:path w="352633" h="121001" fill="none">
                            <a:moveTo>
                              <a:pt x="158750" y="56242"/>
                            </a:moveTo>
                            <a:cubicBezTo>
                              <a:pt x="176358" y="237217"/>
                              <a:pt x="352633" y="-20926"/>
                              <a:pt x="352633" y="1379"/>
                            </a:cubicBezTo>
                          </a:path>
                        </a:pathLst>
                      </a:custGeom>
                      <a:noFill/>
                      <a:ln w="41275" cap="rnd" cmpd="sng" algn="ctr">
                        <a:solidFill>
                          <a:srgbClr val="424B5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grpSp>
              <p:nvGrpSpPr>
                <p:cNvPr id="106" name="Group 105"/>
                <p:cNvGrpSpPr/>
                <p:nvPr/>
              </p:nvGrpSpPr>
              <p:grpSpPr>
                <a:xfrm>
                  <a:off x="8242018" y="5854635"/>
                  <a:ext cx="1237322" cy="259398"/>
                  <a:chOff x="8242018" y="5854635"/>
                  <a:chExt cx="1237322" cy="259398"/>
                </a:xfrm>
              </p:grpSpPr>
              <p:sp>
                <p:nvSpPr>
                  <p:cNvPr id="107" name="10-Point Star 161"/>
                  <p:cNvSpPr/>
                  <p:nvPr/>
                </p:nvSpPr>
                <p:spPr bwMode="auto">
                  <a:xfrm>
                    <a:off x="8242018" y="5939113"/>
                    <a:ext cx="173223" cy="112405"/>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622" h="132780">
                        <a:moveTo>
                          <a:pt x="504" y="74182"/>
                        </a:moveTo>
                        <a:lnTo>
                          <a:pt x="18451" y="56154"/>
                        </a:lnTo>
                        <a:lnTo>
                          <a:pt x="48905" y="44221"/>
                        </a:lnTo>
                        <a:lnTo>
                          <a:pt x="66756" y="10881"/>
                        </a:lnTo>
                        <a:lnTo>
                          <a:pt x="91848" y="0"/>
                        </a:lnTo>
                        <a:lnTo>
                          <a:pt x="126464" y="10881"/>
                        </a:lnTo>
                        <a:lnTo>
                          <a:pt x="144315" y="15645"/>
                        </a:lnTo>
                        <a:lnTo>
                          <a:pt x="174769" y="32342"/>
                        </a:lnTo>
                        <a:lnTo>
                          <a:pt x="204622" y="45607"/>
                        </a:lnTo>
                        <a:lnTo>
                          <a:pt x="200364" y="67068"/>
                        </a:lnTo>
                        <a:lnTo>
                          <a:pt x="204622" y="88529"/>
                        </a:lnTo>
                        <a:lnTo>
                          <a:pt x="187106" y="122571"/>
                        </a:lnTo>
                        <a:lnTo>
                          <a:pt x="163365" y="123254"/>
                        </a:lnTo>
                        <a:lnTo>
                          <a:pt x="140751" y="130399"/>
                        </a:lnTo>
                        <a:lnTo>
                          <a:pt x="99422" y="122453"/>
                        </a:lnTo>
                        <a:lnTo>
                          <a:pt x="59612" y="132780"/>
                        </a:lnTo>
                        <a:lnTo>
                          <a:pt x="29855" y="123254"/>
                        </a:lnTo>
                        <a:lnTo>
                          <a:pt x="18451" y="101794"/>
                        </a:lnTo>
                        <a:lnTo>
                          <a:pt x="19554" y="107579"/>
                        </a:lnTo>
                        <a:lnTo>
                          <a:pt x="0" y="67068"/>
                        </a:lnTo>
                        <a:lnTo>
                          <a:pt x="504"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8" name="10-Point Star 161"/>
                  <p:cNvSpPr/>
                  <p:nvPr/>
                </p:nvSpPr>
                <p:spPr bwMode="auto">
                  <a:xfrm>
                    <a:off x="8342004" y="6010571"/>
                    <a:ext cx="133743" cy="90141"/>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21346" y="30442"/>
                        </a:lnTo>
                        <a:lnTo>
                          <a:pt x="49531" y="10881"/>
                        </a:lnTo>
                        <a:lnTo>
                          <a:pt x="74623" y="0"/>
                        </a:lnTo>
                        <a:lnTo>
                          <a:pt x="109239" y="10881"/>
                        </a:lnTo>
                        <a:lnTo>
                          <a:pt x="144314" y="8756"/>
                        </a:lnTo>
                        <a:lnTo>
                          <a:pt x="157544" y="32342"/>
                        </a:lnTo>
                        <a:lnTo>
                          <a:pt x="187397" y="45607"/>
                        </a:lnTo>
                        <a:lnTo>
                          <a:pt x="193474" y="70512"/>
                        </a:lnTo>
                        <a:lnTo>
                          <a:pt x="187397" y="88529"/>
                        </a:lnTo>
                        <a:lnTo>
                          <a:pt x="166437" y="115681"/>
                        </a:lnTo>
                        <a:lnTo>
                          <a:pt x="146140" y="123254"/>
                        </a:lnTo>
                        <a:lnTo>
                          <a:pt x="123526" y="130399"/>
                        </a:lnTo>
                        <a:lnTo>
                          <a:pt x="82196" y="129343"/>
                        </a:lnTo>
                        <a:lnTo>
                          <a:pt x="45831" y="115555"/>
                        </a:lnTo>
                        <a:lnTo>
                          <a:pt x="12630" y="123254"/>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9" name="10-Point Star 161"/>
                  <p:cNvSpPr/>
                  <p:nvPr/>
                </p:nvSpPr>
                <p:spPr bwMode="auto">
                  <a:xfrm rot="9755086">
                    <a:off x="8263153" y="6028749"/>
                    <a:ext cx="79865" cy="53828"/>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21346" y="30442"/>
                        </a:lnTo>
                        <a:lnTo>
                          <a:pt x="49531" y="10881"/>
                        </a:lnTo>
                        <a:lnTo>
                          <a:pt x="74623" y="0"/>
                        </a:lnTo>
                        <a:lnTo>
                          <a:pt x="109239" y="10881"/>
                        </a:lnTo>
                        <a:lnTo>
                          <a:pt x="144314" y="8756"/>
                        </a:lnTo>
                        <a:lnTo>
                          <a:pt x="157544" y="32342"/>
                        </a:lnTo>
                        <a:lnTo>
                          <a:pt x="187397" y="45607"/>
                        </a:lnTo>
                        <a:lnTo>
                          <a:pt x="193474" y="70512"/>
                        </a:lnTo>
                        <a:lnTo>
                          <a:pt x="187397" y="88529"/>
                        </a:lnTo>
                        <a:lnTo>
                          <a:pt x="166437" y="115681"/>
                        </a:lnTo>
                        <a:lnTo>
                          <a:pt x="146140" y="123254"/>
                        </a:lnTo>
                        <a:lnTo>
                          <a:pt x="123526" y="130399"/>
                        </a:lnTo>
                        <a:lnTo>
                          <a:pt x="82196" y="129343"/>
                        </a:lnTo>
                        <a:lnTo>
                          <a:pt x="65358" y="110850"/>
                        </a:lnTo>
                        <a:lnTo>
                          <a:pt x="76753" y="114485"/>
                        </a:lnTo>
                        <a:lnTo>
                          <a:pt x="50140" y="95476"/>
                        </a:lnTo>
                        <a:lnTo>
                          <a:pt x="47762" y="8933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0" name="10-Point Star 161"/>
                  <p:cNvSpPr/>
                  <p:nvPr/>
                </p:nvSpPr>
                <p:spPr bwMode="auto">
                  <a:xfrm rot="15603225">
                    <a:off x="8927640" y="5879408"/>
                    <a:ext cx="103123" cy="14917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024" h="164941">
                        <a:moveTo>
                          <a:pt x="9629" y="85874"/>
                        </a:moveTo>
                        <a:lnTo>
                          <a:pt x="3463" y="67846"/>
                        </a:lnTo>
                        <a:lnTo>
                          <a:pt x="20214" y="30851"/>
                        </a:lnTo>
                        <a:lnTo>
                          <a:pt x="51768" y="22573"/>
                        </a:lnTo>
                        <a:lnTo>
                          <a:pt x="76860" y="11692"/>
                        </a:lnTo>
                        <a:lnTo>
                          <a:pt x="111476" y="22573"/>
                        </a:lnTo>
                        <a:lnTo>
                          <a:pt x="69202" y="4210"/>
                        </a:lnTo>
                        <a:lnTo>
                          <a:pt x="83022" y="9191"/>
                        </a:lnTo>
                        <a:lnTo>
                          <a:pt x="96860" y="22317"/>
                        </a:lnTo>
                        <a:lnTo>
                          <a:pt x="47067" y="0"/>
                        </a:lnTo>
                        <a:lnTo>
                          <a:pt x="111783" y="41124"/>
                        </a:lnTo>
                        <a:lnTo>
                          <a:pt x="103336" y="73145"/>
                        </a:lnTo>
                        <a:lnTo>
                          <a:pt x="114024" y="102191"/>
                        </a:lnTo>
                        <a:cubicBezTo>
                          <a:pt x="113615" y="114733"/>
                          <a:pt x="113205" y="127275"/>
                          <a:pt x="112796" y="139817"/>
                        </a:cubicBezTo>
                        <a:lnTo>
                          <a:pt x="88575" y="163147"/>
                        </a:lnTo>
                        <a:lnTo>
                          <a:pt x="63365" y="161898"/>
                        </a:lnTo>
                        <a:lnTo>
                          <a:pt x="56154" y="164941"/>
                        </a:lnTo>
                        <a:lnTo>
                          <a:pt x="36411" y="152486"/>
                        </a:lnTo>
                        <a:lnTo>
                          <a:pt x="0" y="127014"/>
                        </a:lnTo>
                        <a:lnTo>
                          <a:pt x="2237" y="89094"/>
                        </a:lnTo>
                        <a:lnTo>
                          <a:pt x="9629" y="85874"/>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1" name="10-Point Star 161"/>
                  <p:cNvSpPr/>
                  <p:nvPr/>
                </p:nvSpPr>
                <p:spPr bwMode="auto">
                  <a:xfrm rot="1541044">
                    <a:off x="9028585" y="5896423"/>
                    <a:ext cx="87470" cy="8974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25430"/>
                      <a:gd name="connsiteY0" fmla="*/ 85874 h 164941"/>
                      <a:gd name="connsiteX1" fmla="*/ 3463 w 125430"/>
                      <a:gd name="connsiteY1" fmla="*/ 67846 h 164941"/>
                      <a:gd name="connsiteX2" fmla="*/ 20214 w 125430"/>
                      <a:gd name="connsiteY2" fmla="*/ 30851 h 164941"/>
                      <a:gd name="connsiteX3" fmla="*/ 51768 w 125430"/>
                      <a:gd name="connsiteY3" fmla="*/ 22573 h 164941"/>
                      <a:gd name="connsiteX4" fmla="*/ 76860 w 125430"/>
                      <a:gd name="connsiteY4" fmla="*/ 11692 h 164941"/>
                      <a:gd name="connsiteX5" fmla="*/ 111476 w 125430"/>
                      <a:gd name="connsiteY5" fmla="*/ 22573 h 164941"/>
                      <a:gd name="connsiteX6" fmla="*/ 69202 w 125430"/>
                      <a:gd name="connsiteY6" fmla="*/ 4210 h 164941"/>
                      <a:gd name="connsiteX7" fmla="*/ 83022 w 125430"/>
                      <a:gd name="connsiteY7" fmla="*/ 9191 h 164941"/>
                      <a:gd name="connsiteX8" fmla="*/ 96860 w 125430"/>
                      <a:gd name="connsiteY8" fmla="*/ 22317 h 164941"/>
                      <a:gd name="connsiteX9" fmla="*/ 47067 w 125430"/>
                      <a:gd name="connsiteY9" fmla="*/ 0 h 164941"/>
                      <a:gd name="connsiteX10" fmla="*/ 111783 w 125430"/>
                      <a:gd name="connsiteY10" fmla="*/ 41124 h 164941"/>
                      <a:gd name="connsiteX11" fmla="*/ 125430 w 125430"/>
                      <a:gd name="connsiteY11" fmla="*/ 78516 h 164941"/>
                      <a:gd name="connsiteX12" fmla="*/ 114024 w 125430"/>
                      <a:gd name="connsiteY12" fmla="*/ 102191 h 164941"/>
                      <a:gd name="connsiteX13" fmla="*/ 112796 w 125430"/>
                      <a:gd name="connsiteY13" fmla="*/ 139817 h 164941"/>
                      <a:gd name="connsiteX14" fmla="*/ 88575 w 125430"/>
                      <a:gd name="connsiteY14" fmla="*/ 163147 h 164941"/>
                      <a:gd name="connsiteX15" fmla="*/ 63365 w 125430"/>
                      <a:gd name="connsiteY15" fmla="*/ 161898 h 164941"/>
                      <a:gd name="connsiteX16" fmla="*/ 56154 w 125430"/>
                      <a:gd name="connsiteY16" fmla="*/ 164941 h 164941"/>
                      <a:gd name="connsiteX17" fmla="*/ 36411 w 125430"/>
                      <a:gd name="connsiteY17" fmla="*/ 152486 h 164941"/>
                      <a:gd name="connsiteX18" fmla="*/ 0 w 125430"/>
                      <a:gd name="connsiteY18" fmla="*/ 127014 h 164941"/>
                      <a:gd name="connsiteX19" fmla="*/ 2237 w 125430"/>
                      <a:gd name="connsiteY19" fmla="*/ 89094 h 164941"/>
                      <a:gd name="connsiteX20" fmla="*/ 9629 w 125430"/>
                      <a:gd name="connsiteY20" fmla="*/ 85874 h 164941"/>
                      <a:gd name="connsiteX0" fmla="*/ 9629 w 135995"/>
                      <a:gd name="connsiteY0" fmla="*/ 85874 h 164941"/>
                      <a:gd name="connsiteX1" fmla="*/ 3463 w 135995"/>
                      <a:gd name="connsiteY1" fmla="*/ 67846 h 164941"/>
                      <a:gd name="connsiteX2" fmla="*/ 20214 w 135995"/>
                      <a:gd name="connsiteY2" fmla="*/ 30851 h 164941"/>
                      <a:gd name="connsiteX3" fmla="*/ 51768 w 135995"/>
                      <a:gd name="connsiteY3" fmla="*/ 22573 h 164941"/>
                      <a:gd name="connsiteX4" fmla="*/ 76860 w 135995"/>
                      <a:gd name="connsiteY4" fmla="*/ 11692 h 164941"/>
                      <a:gd name="connsiteX5" fmla="*/ 111476 w 135995"/>
                      <a:gd name="connsiteY5" fmla="*/ 22573 h 164941"/>
                      <a:gd name="connsiteX6" fmla="*/ 69202 w 135995"/>
                      <a:gd name="connsiteY6" fmla="*/ 4210 h 164941"/>
                      <a:gd name="connsiteX7" fmla="*/ 83022 w 135995"/>
                      <a:gd name="connsiteY7" fmla="*/ 9191 h 164941"/>
                      <a:gd name="connsiteX8" fmla="*/ 96860 w 135995"/>
                      <a:gd name="connsiteY8" fmla="*/ 22317 h 164941"/>
                      <a:gd name="connsiteX9" fmla="*/ 47067 w 135995"/>
                      <a:gd name="connsiteY9" fmla="*/ 0 h 164941"/>
                      <a:gd name="connsiteX10" fmla="*/ 111783 w 135995"/>
                      <a:gd name="connsiteY10" fmla="*/ 41124 h 164941"/>
                      <a:gd name="connsiteX11" fmla="*/ 125430 w 135995"/>
                      <a:gd name="connsiteY11" fmla="*/ 78516 h 164941"/>
                      <a:gd name="connsiteX12" fmla="*/ 135995 w 135995"/>
                      <a:gd name="connsiteY12" fmla="*/ 115914 h 164941"/>
                      <a:gd name="connsiteX13" fmla="*/ 112796 w 135995"/>
                      <a:gd name="connsiteY13" fmla="*/ 139817 h 164941"/>
                      <a:gd name="connsiteX14" fmla="*/ 88575 w 135995"/>
                      <a:gd name="connsiteY14" fmla="*/ 163147 h 164941"/>
                      <a:gd name="connsiteX15" fmla="*/ 63365 w 135995"/>
                      <a:gd name="connsiteY15" fmla="*/ 161898 h 164941"/>
                      <a:gd name="connsiteX16" fmla="*/ 56154 w 135995"/>
                      <a:gd name="connsiteY16" fmla="*/ 164941 h 164941"/>
                      <a:gd name="connsiteX17" fmla="*/ 36411 w 135995"/>
                      <a:gd name="connsiteY17" fmla="*/ 152486 h 164941"/>
                      <a:gd name="connsiteX18" fmla="*/ 0 w 135995"/>
                      <a:gd name="connsiteY18" fmla="*/ 127014 h 164941"/>
                      <a:gd name="connsiteX19" fmla="*/ 2237 w 135995"/>
                      <a:gd name="connsiteY19" fmla="*/ 89094 h 164941"/>
                      <a:gd name="connsiteX20" fmla="*/ 9629 w 135995"/>
                      <a:gd name="connsiteY20" fmla="*/ 85874 h 164941"/>
                      <a:gd name="connsiteX0" fmla="*/ 9629 w 135995"/>
                      <a:gd name="connsiteY0" fmla="*/ 81664 h 160731"/>
                      <a:gd name="connsiteX1" fmla="*/ 3463 w 135995"/>
                      <a:gd name="connsiteY1" fmla="*/ 63636 h 160731"/>
                      <a:gd name="connsiteX2" fmla="*/ 20214 w 135995"/>
                      <a:gd name="connsiteY2" fmla="*/ 26641 h 160731"/>
                      <a:gd name="connsiteX3" fmla="*/ 51768 w 135995"/>
                      <a:gd name="connsiteY3" fmla="*/ 18363 h 160731"/>
                      <a:gd name="connsiteX4" fmla="*/ 76860 w 135995"/>
                      <a:gd name="connsiteY4" fmla="*/ 7482 h 160731"/>
                      <a:gd name="connsiteX5" fmla="*/ 111476 w 135995"/>
                      <a:gd name="connsiteY5" fmla="*/ 18363 h 160731"/>
                      <a:gd name="connsiteX6" fmla="*/ 69202 w 135995"/>
                      <a:gd name="connsiteY6" fmla="*/ 0 h 160731"/>
                      <a:gd name="connsiteX7" fmla="*/ 83022 w 135995"/>
                      <a:gd name="connsiteY7" fmla="*/ 4981 h 160731"/>
                      <a:gd name="connsiteX8" fmla="*/ 96860 w 135995"/>
                      <a:gd name="connsiteY8" fmla="*/ 18107 h 160731"/>
                      <a:gd name="connsiteX9" fmla="*/ 70307 w 135995"/>
                      <a:gd name="connsiteY9" fmla="*/ 12365 h 160731"/>
                      <a:gd name="connsiteX10" fmla="*/ 111783 w 135995"/>
                      <a:gd name="connsiteY10" fmla="*/ 36914 h 160731"/>
                      <a:gd name="connsiteX11" fmla="*/ 125430 w 135995"/>
                      <a:gd name="connsiteY11" fmla="*/ 74306 h 160731"/>
                      <a:gd name="connsiteX12" fmla="*/ 135995 w 135995"/>
                      <a:gd name="connsiteY12" fmla="*/ 111704 h 160731"/>
                      <a:gd name="connsiteX13" fmla="*/ 112796 w 135995"/>
                      <a:gd name="connsiteY13" fmla="*/ 135607 h 160731"/>
                      <a:gd name="connsiteX14" fmla="*/ 88575 w 135995"/>
                      <a:gd name="connsiteY14" fmla="*/ 158937 h 160731"/>
                      <a:gd name="connsiteX15" fmla="*/ 63365 w 135995"/>
                      <a:gd name="connsiteY15" fmla="*/ 157688 h 160731"/>
                      <a:gd name="connsiteX16" fmla="*/ 56154 w 135995"/>
                      <a:gd name="connsiteY16" fmla="*/ 160731 h 160731"/>
                      <a:gd name="connsiteX17" fmla="*/ 36411 w 135995"/>
                      <a:gd name="connsiteY17" fmla="*/ 148276 h 160731"/>
                      <a:gd name="connsiteX18" fmla="*/ 0 w 135995"/>
                      <a:gd name="connsiteY18" fmla="*/ 122804 h 160731"/>
                      <a:gd name="connsiteX19" fmla="*/ 2237 w 135995"/>
                      <a:gd name="connsiteY19" fmla="*/ 84884 h 160731"/>
                      <a:gd name="connsiteX20" fmla="*/ 9629 w 135995"/>
                      <a:gd name="connsiteY20" fmla="*/ 81664 h 160731"/>
                      <a:gd name="connsiteX0" fmla="*/ 9629 w 135995"/>
                      <a:gd name="connsiteY0" fmla="*/ 81664 h 160731"/>
                      <a:gd name="connsiteX1" fmla="*/ 3463 w 135995"/>
                      <a:gd name="connsiteY1" fmla="*/ 63636 h 160731"/>
                      <a:gd name="connsiteX2" fmla="*/ 20214 w 135995"/>
                      <a:gd name="connsiteY2" fmla="*/ 26641 h 160731"/>
                      <a:gd name="connsiteX3" fmla="*/ 51768 w 135995"/>
                      <a:gd name="connsiteY3" fmla="*/ 18363 h 160731"/>
                      <a:gd name="connsiteX4" fmla="*/ 76860 w 135995"/>
                      <a:gd name="connsiteY4" fmla="*/ 7482 h 160731"/>
                      <a:gd name="connsiteX5" fmla="*/ 93278 w 135995"/>
                      <a:gd name="connsiteY5" fmla="*/ 27596 h 160731"/>
                      <a:gd name="connsiteX6" fmla="*/ 69202 w 135995"/>
                      <a:gd name="connsiteY6" fmla="*/ 0 h 160731"/>
                      <a:gd name="connsiteX7" fmla="*/ 83022 w 135995"/>
                      <a:gd name="connsiteY7" fmla="*/ 4981 h 160731"/>
                      <a:gd name="connsiteX8" fmla="*/ 96860 w 135995"/>
                      <a:gd name="connsiteY8" fmla="*/ 18107 h 160731"/>
                      <a:gd name="connsiteX9" fmla="*/ 70307 w 135995"/>
                      <a:gd name="connsiteY9" fmla="*/ 12365 h 160731"/>
                      <a:gd name="connsiteX10" fmla="*/ 111783 w 135995"/>
                      <a:gd name="connsiteY10" fmla="*/ 36914 h 160731"/>
                      <a:gd name="connsiteX11" fmla="*/ 125430 w 135995"/>
                      <a:gd name="connsiteY11" fmla="*/ 74306 h 160731"/>
                      <a:gd name="connsiteX12" fmla="*/ 135995 w 135995"/>
                      <a:gd name="connsiteY12" fmla="*/ 111704 h 160731"/>
                      <a:gd name="connsiteX13" fmla="*/ 112796 w 135995"/>
                      <a:gd name="connsiteY13" fmla="*/ 135607 h 160731"/>
                      <a:gd name="connsiteX14" fmla="*/ 88575 w 135995"/>
                      <a:gd name="connsiteY14" fmla="*/ 158937 h 160731"/>
                      <a:gd name="connsiteX15" fmla="*/ 63365 w 135995"/>
                      <a:gd name="connsiteY15" fmla="*/ 157688 h 160731"/>
                      <a:gd name="connsiteX16" fmla="*/ 56154 w 135995"/>
                      <a:gd name="connsiteY16" fmla="*/ 160731 h 160731"/>
                      <a:gd name="connsiteX17" fmla="*/ 36411 w 135995"/>
                      <a:gd name="connsiteY17" fmla="*/ 148276 h 160731"/>
                      <a:gd name="connsiteX18" fmla="*/ 0 w 135995"/>
                      <a:gd name="connsiteY18" fmla="*/ 122804 h 160731"/>
                      <a:gd name="connsiteX19" fmla="*/ 2237 w 135995"/>
                      <a:gd name="connsiteY19" fmla="*/ 84884 h 160731"/>
                      <a:gd name="connsiteX20" fmla="*/ 9629 w 135995"/>
                      <a:gd name="connsiteY20" fmla="*/ 81664 h 160731"/>
                      <a:gd name="connsiteX0" fmla="*/ 9629 w 135995"/>
                      <a:gd name="connsiteY0" fmla="*/ 76683 h 155750"/>
                      <a:gd name="connsiteX1" fmla="*/ 3463 w 135995"/>
                      <a:gd name="connsiteY1" fmla="*/ 58655 h 155750"/>
                      <a:gd name="connsiteX2" fmla="*/ 20214 w 135995"/>
                      <a:gd name="connsiteY2" fmla="*/ 21660 h 155750"/>
                      <a:gd name="connsiteX3" fmla="*/ 51768 w 135995"/>
                      <a:gd name="connsiteY3" fmla="*/ 13382 h 155750"/>
                      <a:gd name="connsiteX4" fmla="*/ 76860 w 135995"/>
                      <a:gd name="connsiteY4" fmla="*/ 2501 h 155750"/>
                      <a:gd name="connsiteX5" fmla="*/ 93278 w 135995"/>
                      <a:gd name="connsiteY5" fmla="*/ 22615 h 155750"/>
                      <a:gd name="connsiteX6" fmla="*/ 78968 w 135995"/>
                      <a:gd name="connsiteY6" fmla="*/ 6611 h 155750"/>
                      <a:gd name="connsiteX7" fmla="*/ 83022 w 135995"/>
                      <a:gd name="connsiteY7" fmla="*/ 0 h 155750"/>
                      <a:gd name="connsiteX8" fmla="*/ 96860 w 135995"/>
                      <a:gd name="connsiteY8" fmla="*/ 13126 h 155750"/>
                      <a:gd name="connsiteX9" fmla="*/ 70307 w 135995"/>
                      <a:gd name="connsiteY9" fmla="*/ 7384 h 155750"/>
                      <a:gd name="connsiteX10" fmla="*/ 111783 w 135995"/>
                      <a:gd name="connsiteY10" fmla="*/ 31933 h 155750"/>
                      <a:gd name="connsiteX11" fmla="*/ 125430 w 135995"/>
                      <a:gd name="connsiteY11" fmla="*/ 69325 h 155750"/>
                      <a:gd name="connsiteX12" fmla="*/ 135995 w 135995"/>
                      <a:gd name="connsiteY12" fmla="*/ 106723 h 155750"/>
                      <a:gd name="connsiteX13" fmla="*/ 112796 w 135995"/>
                      <a:gd name="connsiteY13" fmla="*/ 130626 h 155750"/>
                      <a:gd name="connsiteX14" fmla="*/ 88575 w 135995"/>
                      <a:gd name="connsiteY14" fmla="*/ 153956 h 155750"/>
                      <a:gd name="connsiteX15" fmla="*/ 63365 w 135995"/>
                      <a:gd name="connsiteY15" fmla="*/ 152707 h 155750"/>
                      <a:gd name="connsiteX16" fmla="*/ 56154 w 135995"/>
                      <a:gd name="connsiteY16" fmla="*/ 155750 h 155750"/>
                      <a:gd name="connsiteX17" fmla="*/ 36411 w 135995"/>
                      <a:gd name="connsiteY17" fmla="*/ 143295 h 155750"/>
                      <a:gd name="connsiteX18" fmla="*/ 0 w 135995"/>
                      <a:gd name="connsiteY18" fmla="*/ 117823 h 155750"/>
                      <a:gd name="connsiteX19" fmla="*/ 2237 w 135995"/>
                      <a:gd name="connsiteY19" fmla="*/ 79903 h 155750"/>
                      <a:gd name="connsiteX20" fmla="*/ 9629 w 135995"/>
                      <a:gd name="connsiteY20" fmla="*/ 76683 h 155750"/>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78968 w 135995"/>
                      <a:gd name="connsiteY6" fmla="*/ 4110 h 153249"/>
                      <a:gd name="connsiteX7" fmla="*/ 77424 w 135995"/>
                      <a:gd name="connsiteY7" fmla="*/ 9795 h 153249"/>
                      <a:gd name="connsiteX8" fmla="*/ 96860 w 135995"/>
                      <a:gd name="connsiteY8" fmla="*/ 10625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78968 w 135995"/>
                      <a:gd name="connsiteY6" fmla="*/ 4110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87054 w 135995"/>
                      <a:gd name="connsiteY6" fmla="*/ 20517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7054 w 135995"/>
                      <a:gd name="connsiteY6" fmla="*/ 20517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82608 w 135995"/>
                      <a:gd name="connsiteY8" fmla="*/ 14010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5393 w 135995"/>
                      <a:gd name="connsiteY6" fmla="*/ 16873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82264 w 135995"/>
                      <a:gd name="connsiteY7" fmla="*/ 24760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196 w 135995"/>
                      <a:gd name="connsiteY7" fmla="*/ 23727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0245 w 135995"/>
                      <a:gd name="connsiteY7" fmla="*/ 31606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520 w 135995"/>
                      <a:gd name="connsiteY7" fmla="*/ 35099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520 w 135995"/>
                      <a:gd name="connsiteY7" fmla="*/ 35099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8520 w 135995"/>
                      <a:gd name="connsiteY7" fmla="*/ 24087 h 153249"/>
                      <a:gd name="connsiteX8" fmla="*/ 87478 w 135995"/>
                      <a:gd name="connsiteY8" fmla="*/ 32689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8520 w 135995"/>
                      <a:gd name="connsiteY7" fmla="*/ 24087 h 153249"/>
                      <a:gd name="connsiteX8" fmla="*/ 87478 w 135995"/>
                      <a:gd name="connsiteY8" fmla="*/ 32689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87478 w 135995"/>
                      <a:gd name="connsiteY8" fmla="*/ 32689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90589 w 135995"/>
                      <a:gd name="connsiteY8" fmla="*/ 20856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1951 w 135995"/>
                      <a:gd name="connsiteY6" fmla="*/ 34642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72469 w 135995"/>
                      <a:gd name="connsiteY5" fmla="*/ 19776 h 153249"/>
                      <a:gd name="connsiteX6" fmla="*/ 81951 w 135995"/>
                      <a:gd name="connsiteY6" fmla="*/ 34642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2469 w 135995"/>
                      <a:gd name="connsiteY5" fmla="*/ 13728 h 147201"/>
                      <a:gd name="connsiteX6" fmla="*/ 81951 w 135995"/>
                      <a:gd name="connsiteY6" fmla="*/ 28594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1951 w 135995"/>
                      <a:gd name="connsiteY6" fmla="*/ 28594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2032 w 135995"/>
                      <a:gd name="connsiteY8" fmla="*/ 1664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4974 w 135995"/>
                      <a:gd name="connsiteY8" fmla="*/ 1643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74412 h 153479"/>
                      <a:gd name="connsiteX1" fmla="*/ 3463 w 135995"/>
                      <a:gd name="connsiteY1" fmla="*/ 56384 h 153479"/>
                      <a:gd name="connsiteX2" fmla="*/ 20214 w 135995"/>
                      <a:gd name="connsiteY2" fmla="*/ 19389 h 153479"/>
                      <a:gd name="connsiteX3" fmla="*/ 51768 w 135995"/>
                      <a:gd name="connsiteY3" fmla="*/ 11111 h 153479"/>
                      <a:gd name="connsiteX4" fmla="*/ 67466 w 135995"/>
                      <a:gd name="connsiteY4" fmla="*/ 6278 h 153479"/>
                      <a:gd name="connsiteX5" fmla="*/ 76454 w 135995"/>
                      <a:gd name="connsiteY5" fmla="*/ 15420 h 153479"/>
                      <a:gd name="connsiteX6" fmla="*/ 82121 w 135995"/>
                      <a:gd name="connsiteY6" fmla="*/ 23249 h 153479"/>
                      <a:gd name="connsiteX7" fmla="*/ 95662 w 135995"/>
                      <a:gd name="connsiteY7" fmla="*/ 2052 h 153479"/>
                      <a:gd name="connsiteX8" fmla="*/ 94974 w 135995"/>
                      <a:gd name="connsiteY8" fmla="*/ 22708 h 153479"/>
                      <a:gd name="connsiteX9" fmla="*/ 99022 w 135995"/>
                      <a:gd name="connsiteY9" fmla="*/ 17463 h 153479"/>
                      <a:gd name="connsiteX10" fmla="*/ 111783 w 135995"/>
                      <a:gd name="connsiteY10" fmla="*/ 29662 h 153479"/>
                      <a:gd name="connsiteX11" fmla="*/ 125430 w 135995"/>
                      <a:gd name="connsiteY11" fmla="*/ 67054 h 153479"/>
                      <a:gd name="connsiteX12" fmla="*/ 135995 w 135995"/>
                      <a:gd name="connsiteY12" fmla="*/ 104452 h 153479"/>
                      <a:gd name="connsiteX13" fmla="*/ 112796 w 135995"/>
                      <a:gd name="connsiteY13" fmla="*/ 128355 h 153479"/>
                      <a:gd name="connsiteX14" fmla="*/ 88575 w 135995"/>
                      <a:gd name="connsiteY14" fmla="*/ 151685 h 153479"/>
                      <a:gd name="connsiteX15" fmla="*/ 63365 w 135995"/>
                      <a:gd name="connsiteY15" fmla="*/ 150436 h 153479"/>
                      <a:gd name="connsiteX16" fmla="*/ 56154 w 135995"/>
                      <a:gd name="connsiteY16" fmla="*/ 153479 h 153479"/>
                      <a:gd name="connsiteX17" fmla="*/ 36411 w 135995"/>
                      <a:gd name="connsiteY17" fmla="*/ 141024 h 153479"/>
                      <a:gd name="connsiteX18" fmla="*/ 0 w 135995"/>
                      <a:gd name="connsiteY18" fmla="*/ 115552 h 153479"/>
                      <a:gd name="connsiteX19" fmla="*/ 2237 w 135995"/>
                      <a:gd name="connsiteY19" fmla="*/ 77632 h 153479"/>
                      <a:gd name="connsiteX20" fmla="*/ 9629 w 135995"/>
                      <a:gd name="connsiteY20" fmla="*/ 74412 h 153479"/>
                      <a:gd name="connsiteX0" fmla="*/ 9629 w 135995"/>
                      <a:gd name="connsiteY0" fmla="*/ 74412 h 153479"/>
                      <a:gd name="connsiteX1" fmla="*/ 3463 w 135995"/>
                      <a:gd name="connsiteY1" fmla="*/ 56384 h 153479"/>
                      <a:gd name="connsiteX2" fmla="*/ 20214 w 135995"/>
                      <a:gd name="connsiteY2" fmla="*/ 19389 h 153479"/>
                      <a:gd name="connsiteX3" fmla="*/ 51768 w 135995"/>
                      <a:gd name="connsiteY3" fmla="*/ 11111 h 153479"/>
                      <a:gd name="connsiteX4" fmla="*/ 67466 w 135995"/>
                      <a:gd name="connsiteY4" fmla="*/ 6278 h 153479"/>
                      <a:gd name="connsiteX5" fmla="*/ 76454 w 135995"/>
                      <a:gd name="connsiteY5" fmla="*/ 15420 h 153479"/>
                      <a:gd name="connsiteX6" fmla="*/ 82121 w 135995"/>
                      <a:gd name="connsiteY6" fmla="*/ 23249 h 153479"/>
                      <a:gd name="connsiteX7" fmla="*/ 95662 w 135995"/>
                      <a:gd name="connsiteY7" fmla="*/ 2052 h 153479"/>
                      <a:gd name="connsiteX8" fmla="*/ 94974 w 135995"/>
                      <a:gd name="connsiteY8" fmla="*/ 22708 h 153479"/>
                      <a:gd name="connsiteX9" fmla="*/ 99022 w 135995"/>
                      <a:gd name="connsiteY9" fmla="*/ 17463 h 153479"/>
                      <a:gd name="connsiteX10" fmla="*/ 111783 w 135995"/>
                      <a:gd name="connsiteY10" fmla="*/ 29662 h 153479"/>
                      <a:gd name="connsiteX11" fmla="*/ 125430 w 135995"/>
                      <a:gd name="connsiteY11" fmla="*/ 67054 h 153479"/>
                      <a:gd name="connsiteX12" fmla="*/ 135995 w 135995"/>
                      <a:gd name="connsiteY12" fmla="*/ 104452 h 153479"/>
                      <a:gd name="connsiteX13" fmla="*/ 112796 w 135995"/>
                      <a:gd name="connsiteY13" fmla="*/ 128355 h 153479"/>
                      <a:gd name="connsiteX14" fmla="*/ 88575 w 135995"/>
                      <a:gd name="connsiteY14" fmla="*/ 151685 h 153479"/>
                      <a:gd name="connsiteX15" fmla="*/ 63365 w 135995"/>
                      <a:gd name="connsiteY15" fmla="*/ 150436 h 153479"/>
                      <a:gd name="connsiteX16" fmla="*/ 56154 w 135995"/>
                      <a:gd name="connsiteY16" fmla="*/ 153479 h 153479"/>
                      <a:gd name="connsiteX17" fmla="*/ 36411 w 135995"/>
                      <a:gd name="connsiteY17" fmla="*/ 141024 h 153479"/>
                      <a:gd name="connsiteX18" fmla="*/ 0 w 135995"/>
                      <a:gd name="connsiteY18" fmla="*/ 115552 h 153479"/>
                      <a:gd name="connsiteX19" fmla="*/ 2237 w 135995"/>
                      <a:gd name="connsiteY19" fmla="*/ 77632 h 153479"/>
                      <a:gd name="connsiteX20" fmla="*/ 9629 w 135995"/>
                      <a:gd name="connsiteY20" fmla="*/ 74412 h 153479"/>
                      <a:gd name="connsiteX0" fmla="*/ 9629 w 135995"/>
                      <a:gd name="connsiteY0" fmla="*/ 72360 h 151427"/>
                      <a:gd name="connsiteX1" fmla="*/ 3463 w 135995"/>
                      <a:gd name="connsiteY1" fmla="*/ 54332 h 151427"/>
                      <a:gd name="connsiteX2" fmla="*/ 20214 w 135995"/>
                      <a:gd name="connsiteY2" fmla="*/ 17337 h 151427"/>
                      <a:gd name="connsiteX3" fmla="*/ 51768 w 135995"/>
                      <a:gd name="connsiteY3" fmla="*/ 9059 h 151427"/>
                      <a:gd name="connsiteX4" fmla="*/ 67466 w 135995"/>
                      <a:gd name="connsiteY4" fmla="*/ 4226 h 151427"/>
                      <a:gd name="connsiteX5" fmla="*/ 76454 w 135995"/>
                      <a:gd name="connsiteY5" fmla="*/ 13368 h 151427"/>
                      <a:gd name="connsiteX6" fmla="*/ 82121 w 135995"/>
                      <a:gd name="connsiteY6" fmla="*/ 21197 h 151427"/>
                      <a:gd name="connsiteX7" fmla="*/ 95662 w 135995"/>
                      <a:gd name="connsiteY7" fmla="*/ 0 h 151427"/>
                      <a:gd name="connsiteX8" fmla="*/ 94974 w 135995"/>
                      <a:gd name="connsiteY8" fmla="*/ 20656 h 151427"/>
                      <a:gd name="connsiteX9" fmla="*/ 99022 w 135995"/>
                      <a:gd name="connsiteY9" fmla="*/ 15411 h 151427"/>
                      <a:gd name="connsiteX10" fmla="*/ 111783 w 135995"/>
                      <a:gd name="connsiteY10" fmla="*/ 27610 h 151427"/>
                      <a:gd name="connsiteX11" fmla="*/ 125430 w 135995"/>
                      <a:gd name="connsiteY11" fmla="*/ 65002 h 151427"/>
                      <a:gd name="connsiteX12" fmla="*/ 135995 w 135995"/>
                      <a:gd name="connsiteY12" fmla="*/ 102400 h 151427"/>
                      <a:gd name="connsiteX13" fmla="*/ 112796 w 135995"/>
                      <a:gd name="connsiteY13" fmla="*/ 126303 h 151427"/>
                      <a:gd name="connsiteX14" fmla="*/ 88575 w 135995"/>
                      <a:gd name="connsiteY14" fmla="*/ 149633 h 151427"/>
                      <a:gd name="connsiteX15" fmla="*/ 63365 w 135995"/>
                      <a:gd name="connsiteY15" fmla="*/ 148384 h 151427"/>
                      <a:gd name="connsiteX16" fmla="*/ 56154 w 135995"/>
                      <a:gd name="connsiteY16" fmla="*/ 151427 h 151427"/>
                      <a:gd name="connsiteX17" fmla="*/ 36411 w 135995"/>
                      <a:gd name="connsiteY17" fmla="*/ 138972 h 151427"/>
                      <a:gd name="connsiteX18" fmla="*/ 0 w 135995"/>
                      <a:gd name="connsiteY18" fmla="*/ 113500 h 151427"/>
                      <a:gd name="connsiteX19" fmla="*/ 2237 w 135995"/>
                      <a:gd name="connsiteY19" fmla="*/ 75580 h 151427"/>
                      <a:gd name="connsiteX20" fmla="*/ 9629 w 135995"/>
                      <a:gd name="connsiteY20" fmla="*/ 72360 h 151427"/>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7542 w 135995"/>
                      <a:gd name="connsiteY7" fmla="*/ 15276 h 147201"/>
                      <a:gd name="connsiteX8" fmla="*/ 94974 w 135995"/>
                      <a:gd name="connsiteY8" fmla="*/ 1643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995" h="147201">
                        <a:moveTo>
                          <a:pt x="9629" y="68134"/>
                        </a:moveTo>
                        <a:lnTo>
                          <a:pt x="3463" y="50106"/>
                        </a:lnTo>
                        <a:lnTo>
                          <a:pt x="20214" y="13111"/>
                        </a:lnTo>
                        <a:lnTo>
                          <a:pt x="51768" y="4833"/>
                        </a:lnTo>
                        <a:lnTo>
                          <a:pt x="67466" y="0"/>
                        </a:lnTo>
                        <a:lnTo>
                          <a:pt x="76454" y="9142"/>
                        </a:lnTo>
                        <a:cubicBezTo>
                          <a:pt x="76704" y="12156"/>
                          <a:pt x="78967" y="11585"/>
                          <a:pt x="82121" y="16971"/>
                        </a:cubicBezTo>
                        <a:cubicBezTo>
                          <a:pt x="90639" y="15138"/>
                          <a:pt x="77943" y="24068"/>
                          <a:pt x="87542" y="15276"/>
                        </a:cubicBezTo>
                        <a:cubicBezTo>
                          <a:pt x="93436" y="16490"/>
                          <a:pt x="94301" y="26668"/>
                          <a:pt x="94974" y="16430"/>
                        </a:cubicBezTo>
                        <a:lnTo>
                          <a:pt x="99022" y="11185"/>
                        </a:lnTo>
                        <a:lnTo>
                          <a:pt x="111783" y="23384"/>
                        </a:lnTo>
                        <a:lnTo>
                          <a:pt x="125430" y="60776"/>
                        </a:lnTo>
                        <a:lnTo>
                          <a:pt x="135995" y="98174"/>
                        </a:lnTo>
                        <a:cubicBezTo>
                          <a:pt x="135586" y="110716"/>
                          <a:pt x="113205" y="109535"/>
                          <a:pt x="112796" y="122077"/>
                        </a:cubicBezTo>
                        <a:lnTo>
                          <a:pt x="88575" y="145407"/>
                        </a:lnTo>
                        <a:lnTo>
                          <a:pt x="63365" y="144158"/>
                        </a:lnTo>
                        <a:lnTo>
                          <a:pt x="56154" y="147201"/>
                        </a:lnTo>
                        <a:lnTo>
                          <a:pt x="36411" y="134746"/>
                        </a:lnTo>
                        <a:lnTo>
                          <a:pt x="0" y="109274"/>
                        </a:lnTo>
                        <a:lnTo>
                          <a:pt x="2237" y="71354"/>
                        </a:lnTo>
                        <a:lnTo>
                          <a:pt x="9629" y="68134"/>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2" name="10-Point Star 161"/>
                  <p:cNvSpPr/>
                  <p:nvPr/>
                </p:nvSpPr>
                <p:spPr bwMode="auto">
                  <a:xfrm rot="6015995">
                    <a:off x="8990791" y="5938361"/>
                    <a:ext cx="62983" cy="8878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1665 h 160732"/>
                      <a:gd name="connsiteX1" fmla="*/ 3463 w 114024"/>
                      <a:gd name="connsiteY1" fmla="*/ 63637 h 160732"/>
                      <a:gd name="connsiteX2" fmla="*/ 20214 w 114024"/>
                      <a:gd name="connsiteY2" fmla="*/ 26642 h 160732"/>
                      <a:gd name="connsiteX3" fmla="*/ 51768 w 114024"/>
                      <a:gd name="connsiteY3" fmla="*/ 18364 h 160732"/>
                      <a:gd name="connsiteX4" fmla="*/ 76860 w 114024"/>
                      <a:gd name="connsiteY4" fmla="*/ 7483 h 160732"/>
                      <a:gd name="connsiteX5" fmla="*/ 111476 w 114024"/>
                      <a:gd name="connsiteY5" fmla="*/ 18364 h 160732"/>
                      <a:gd name="connsiteX6" fmla="*/ 69202 w 114024"/>
                      <a:gd name="connsiteY6" fmla="*/ 1 h 160732"/>
                      <a:gd name="connsiteX7" fmla="*/ 83022 w 114024"/>
                      <a:gd name="connsiteY7" fmla="*/ 4982 h 160732"/>
                      <a:gd name="connsiteX8" fmla="*/ 96860 w 114024"/>
                      <a:gd name="connsiteY8" fmla="*/ 18108 h 160732"/>
                      <a:gd name="connsiteX9" fmla="*/ 63636 w 114024"/>
                      <a:gd name="connsiteY9" fmla="*/ 14697 h 160732"/>
                      <a:gd name="connsiteX10" fmla="*/ 111783 w 114024"/>
                      <a:gd name="connsiteY10" fmla="*/ 36915 h 160732"/>
                      <a:gd name="connsiteX11" fmla="*/ 103336 w 114024"/>
                      <a:gd name="connsiteY11" fmla="*/ 68936 h 160732"/>
                      <a:gd name="connsiteX12" fmla="*/ 114024 w 114024"/>
                      <a:gd name="connsiteY12" fmla="*/ 97982 h 160732"/>
                      <a:gd name="connsiteX13" fmla="*/ 112796 w 114024"/>
                      <a:gd name="connsiteY13" fmla="*/ 135608 h 160732"/>
                      <a:gd name="connsiteX14" fmla="*/ 88575 w 114024"/>
                      <a:gd name="connsiteY14" fmla="*/ 158938 h 160732"/>
                      <a:gd name="connsiteX15" fmla="*/ 63365 w 114024"/>
                      <a:gd name="connsiteY15" fmla="*/ 157689 h 160732"/>
                      <a:gd name="connsiteX16" fmla="*/ 56154 w 114024"/>
                      <a:gd name="connsiteY16" fmla="*/ 160732 h 160732"/>
                      <a:gd name="connsiteX17" fmla="*/ 36411 w 114024"/>
                      <a:gd name="connsiteY17" fmla="*/ 148277 h 160732"/>
                      <a:gd name="connsiteX18" fmla="*/ 0 w 114024"/>
                      <a:gd name="connsiteY18" fmla="*/ 122805 h 160732"/>
                      <a:gd name="connsiteX19" fmla="*/ 2237 w 114024"/>
                      <a:gd name="connsiteY19" fmla="*/ 84885 h 160732"/>
                      <a:gd name="connsiteX20" fmla="*/ 9629 w 114024"/>
                      <a:gd name="connsiteY20" fmla="*/ 81665 h 160732"/>
                      <a:gd name="connsiteX0" fmla="*/ 9629 w 114024"/>
                      <a:gd name="connsiteY0" fmla="*/ 81663 h 160730"/>
                      <a:gd name="connsiteX1" fmla="*/ 3463 w 114024"/>
                      <a:gd name="connsiteY1" fmla="*/ 63635 h 160730"/>
                      <a:gd name="connsiteX2" fmla="*/ 20214 w 114024"/>
                      <a:gd name="connsiteY2" fmla="*/ 26640 h 160730"/>
                      <a:gd name="connsiteX3" fmla="*/ 51768 w 114024"/>
                      <a:gd name="connsiteY3" fmla="*/ 18362 h 160730"/>
                      <a:gd name="connsiteX4" fmla="*/ 76860 w 114024"/>
                      <a:gd name="connsiteY4" fmla="*/ 7481 h 160730"/>
                      <a:gd name="connsiteX5" fmla="*/ 111476 w 114024"/>
                      <a:gd name="connsiteY5" fmla="*/ 18362 h 160730"/>
                      <a:gd name="connsiteX6" fmla="*/ 69202 w 114024"/>
                      <a:gd name="connsiteY6" fmla="*/ -1 h 160730"/>
                      <a:gd name="connsiteX7" fmla="*/ 86864 w 114024"/>
                      <a:gd name="connsiteY7" fmla="*/ 26189 h 160730"/>
                      <a:gd name="connsiteX8" fmla="*/ 96860 w 114024"/>
                      <a:gd name="connsiteY8" fmla="*/ 18106 h 160730"/>
                      <a:gd name="connsiteX9" fmla="*/ 63636 w 114024"/>
                      <a:gd name="connsiteY9" fmla="*/ 14695 h 160730"/>
                      <a:gd name="connsiteX10" fmla="*/ 111783 w 114024"/>
                      <a:gd name="connsiteY10" fmla="*/ 36913 h 160730"/>
                      <a:gd name="connsiteX11" fmla="*/ 103336 w 114024"/>
                      <a:gd name="connsiteY11" fmla="*/ 68934 h 160730"/>
                      <a:gd name="connsiteX12" fmla="*/ 114024 w 114024"/>
                      <a:gd name="connsiteY12" fmla="*/ 97980 h 160730"/>
                      <a:gd name="connsiteX13" fmla="*/ 112796 w 114024"/>
                      <a:gd name="connsiteY13" fmla="*/ 135606 h 160730"/>
                      <a:gd name="connsiteX14" fmla="*/ 88575 w 114024"/>
                      <a:gd name="connsiteY14" fmla="*/ 158936 h 160730"/>
                      <a:gd name="connsiteX15" fmla="*/ 63365 w 114024"/>
                      <a:gd name="connsiteY15" fmla="*/ 157687 h 160730"/>
                      <a:gd name="connsiteX16" fmla="*/ 56154 w 114024"/>
                      <a:gd name="connsiteY16" fmla="*/ 160730 h 160730"/>
                      <a:gd name="connsiteX17" fmla="*/ 36411 w 114024"/>
                      <a:gd name="connsiteY17" fmla="*/ 148275 h 160730"/>
                      <a:gd name="connsiteX18" fmla="*/ 0 w 114024"/>
                      <a:gd name="connsiteY18" fmla="*/ 122803 h 160730"/>
                      <a:gd name="connsiteX19" fmla="*/ 2237 w 114024"/>
                      <a:gd name="connsiteY19" fmla="*/ 84883 h 160730"/>
                      <a:gd name="connsiteX20" fmla="*/ 9629 w 114024"/>
                      <a:gd name="connsiteY20" fmla="*/ 81663 h 16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024" h="160730">
                        <a:moveTo>
                          <a:pt x="9629" y="81663"/>
                        </a:moveTo>
                        <a:lnTo>
                          <a:pt x="3463" y="63635"/>
                        </a:lnTo>
                        <a:lnTo>
                          <a:pt x="20214" y="26640"/>
                        </a:lnTo>
                        <a:lnTo>
                          <a:pt x="51768" y="18362"/>
                        </a:lnTo>
                        <a:lnTo>
                          <a:pt x="76860" y="7481"/>
                        </a:lnTo>
                        <a:lnTo>
                          <a:pt x="111476" y="18362"/>
                        </a:lnTo>
                        <a:lnTo>
                          <a:pt x="69202" y="-1"/>
                        </a:lnTo>
                        <a:lnTo>
                          <a:pt x="86864" y="26189"/>
                        </a:lnTo>
                        <a:lnTo>
                          <a:pt x="96860" y="18106"/>
                        </a:lnTo>
                        <a:lnTo>
                          <a:pt x="63636" y="14695"/>
                        </a:lnTo>
                        <a:lnTo>
                          <a:pt x="111783" y="36913"/>
                        </a:lnTo>
                        <a:lnTo>
                          <a:pt x="103336" y="68934"/>
                        </a:lnTo>
                        <a:lnTo>
                          <a:pt x="114024" y="97980"/>
                        </a:lnTo>
                        <a:cubicBezTo>
                          <a:pt x="113615" y="110522"/>
                          <a:pt x="113205" y="123064"/>
                          <a:pt x="112796" y="135606"/>
                        </a:cubicBezTo>
                        <a:lnTo>
                          <a:pt x="88575" y="158936"/>
                        </a:lnTo>
                        <a:lnTo>
                          <a:pt x="63365" y="157687"/>
                        </a:lnTo>
                        <a:lnTo>
                          <a:pt x="56154" y="160730"/>
                        </a:lnTo>
                        <a:lnTo>
                          <a:pt x="36411" y="148275"/>
                        </a:lnTo>
                        <a:lnTo>
                          <a:pt x="0" y="122803"/>
                        </a:lnTo>
                        <a:lnTo>
                          <a:pt x="2237" y="84883"/>
                        </a:lnTo>
                        <a:lnTo>
                          <a:pt x="9629" y="81663"/>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3" name="10-Point Star 161"/>
                  <p:cNvSpPr/>
                  <p:nvPr/>
                </p:nvSpPr>
                <p:spPr bwMode="auto">
                  <a:xfrm>
                    <a:off x="8778058" y="5955958"/>
                    <a:ext cx="75927" cy="5179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674" h="123254">
                        <a:moveTo>
                          <a:pt x="11755" y="79808"/>
                        </a:moveTo>
                        <a:lnTo>
                          <a:pt x="15638" y="53340"/>
                        </a:lnTo>
                        <a:lnTo>
                          <a:pt x="17964" y="32969"/>
                        </a:lnTo>
                        <a:lnTo>
                          <a:pt x="52691" y="10881"/>
                        </a:lnTo>
                        <a:lnTo>
                          <a:pt x="77783" y="0"/>
                        </a:lnTo>
                        <a:lnTo>
                          <a:pt x="112399" y="10881"/>
                        </a:lnTo>
                        <a:lnTo>
                          <a:pt x="130250" y="15645"/>
                        </a:lnTo>
                        <a:lnTo>
                          <a:pt x="146640" y="35154"/>
                        </a:lnTo>
                        <a:lnTo>
                          <a:pt x="170868" y="62485"/>
                        </a:lnTo>
                        <a:lnTo>
                          <a:pt x="180674" y="72694"/>
                        </a:lnTo>
                        <a:lnTo>
                          <a:pt x="176493" y="96966"/>
                        </a:lnTo>
                        <a:lnTo>
                          <a:pt x="164602" y="111320"/>
                        </a:lnTo>
                        <a:lnTo>
                          <a:pt x="149300" y="123254"/>
                        </a:lnTo>
                        <a:lnTo>
                          <a:pt x="121060" y="116334"/>
                        </a:lnTo>
                        <a:lnTo>
                          <a:pt x="85357" y="122453"/>
                        </a:lnTo>
                        <a:lnTo>
                          <a:pt x="42733" y="118715"/>
                        </a:lnTo>
                        <a:lnTo>
                          <a:pt x="18603" y="106376"/>
                        </a:lnTo>
                        <a:lnTo>
                          <a:pt x="4386" y="101794"/>
                        </a:lnTo>
                        <a:lnTo>
                          <a:pt x="8301" y="104766"/>
                        </a:lnTo>
                        <a:lnTo>
                          <a:pt x="0" y="86759"/>
                        </a:lnTo>
                        <a:lnTo>
                          <a:pt x="11755" y="7980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4" name="10-Point Star 161"/>
                  <p:cNvSpPr/>
                  <p:nvPr/>
                </p:nvSpPr>
                <p:spPr bwMode="auto">
                  <a:xfrm rot="16200000">
                    <a:off x="8824462" y="6028133"/>
                    <a:ext cx="74492" cy="9730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18643 w 145811"/>
                      <a:gd name="connsiteY5" fmla="*/ 4688 h 83246"/>
                      <a:gd name="connsiteX6" fmla="*/ 141183 w 145811"/>
                      <a:gd name="connsiteY6" fmla="*/ 6326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18643 w 145811"/>
                      <a:gd name="connsiteY5" fmla="*/ 4688 h 83246"/>
                      <a:gd name="connsiteX6" fmla="*/ 115880 w 145811"/>
                      <a:gd name="connsiteY6" fmla="*/ 11454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00088 w 145811"/>
                      <a:gd name="connsiteY5" fmla="*/ 6153 h 83246"/>
                      <a:gd name="connsiteX6" fmla="*/ 115880 w 145811"/>
                      <a:gd name="connsiteY6" fmla="*/ 11454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00088 w 145811"/>
                      <a:gd name="connsiteY5" fmla="*/ 6153 h 83246"/>
                      <a:gd name="connsiteX6" fmla="*/ 107446 w 145811"/>
                      <a:gd name="connsiteY6" fmla="*/ 15117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3863 h 80061"/>
                      <a:gd name="connsiteX1" fmla="*/ 0 w 145811"/>
                      <a:gd name="connsiteY1" fmla="*/ 36147 h 80061"/>
                      <a:gd name="connsiteX2" fmla="*/ 17956 w 145811"/>
                      <a:gd name="connsiteY2" fmla="*/ 3273 h 80061"/>
                      <a:gd name="connsiteX3" fmla="*/ 55809 w 145811"/>
                      <a:gd name="connsiteY3" fmla="*/ 478 h 80061"/>
                      <a:gd name="connsiteX4" fmla="*/ 80901 w 145811"/>
                      <a:gd name="connsiteY4" fmla="*/ 0 h 80061"/>
                      <a:gd name="connsiteX5" fmla="*/ 100088 w 145811"/>
                      <a:gd name="connsiteY5" fmla="*/ 2968 h 80061"/>
                      <a:gd name="connsiteX6" fmla="*/ 107446 w 145811"/>
                      <a:gd name="connsiteY6" fmla="*/ 11932 h 80061"/>
                      <a:gd name="connsiteX7" fmla="*/ 137702 w 145811"/>
                      <a:gd name="connsiteY7" fmla="*/ 32760 h 80061"/>
                      <a:gd name="connsiteX8" fmla="*/ 144289 w 145811"/>
                      <a:gd name="connsiteY8" fmla="*/ 48418 h 80061"/>
                      <a:gd name="connsiteX9" fmla="*/ 145811 w 145811"/>
                      <a:gd name="connsiteY9" fmla="*/ 57065 h 80061"/>
                      <a:gd name="connsiteX10" fmla="*/ 131880 w 145811"/>
                      <a:gd name="connsiteY10" fmla="*/ 72778 h 80061"/>
                      <a:gd name="connsiteX11" fmla="*/ 102075 w 145811"/>
                      <a:gd name="connsiteY11" fmla="*/ 80061 h 80061"/>
                      <a:gd name="connsiteX12" fmla="*/ 87242 w 145811"/>
                      <a:gd name="connsiteY12" fmla="*/ 71774 h 80061"/>
                      <a:gd name="connsiteX13" fmla="*/ 71233 w 145811"/>
                      <a:gd name="connsiteY13" fmla="*/ 77064 h 80061"/>
                      <a:gd name="connsiteX14" fmla="*/ 35334 w 145811"/>
                      <a:gd name="connsiteY14" fmla="*/ 72438 h 80061"/>
                      <a:gd name="connsiteX15" fmla="*/ 30221 w 145811"/>
                      <a:gd name="connsiteY15" fmla="*/ 67137 h 80061"/>
                      <a:gd name="connsiteX16" fmla="*/ 19074 w 145811"/>
                      <a:gd name="connsiteY16" fmla="*/ 71805 h 80061"/>
                      <a:gd name="connsiteX17" fmla="*/ 11776 w 145811"/>
                      <a:gd name="connsiteY17" fmla="*/ 64470 h 80061"/>
                      <a:gd name="connsiteX18" fmla="*/ 9067 w 145811"/>
                      <a:gd name="connsiteY18" fmla="*/ 59985 h 80061"/>
                      <a:gd name="connsiteX19" fmla="*/ 7003 w 145811"/>
                      <a:gd name="connsiteY19" fmla="*/ 61374 h 80061"/>
                      <a:gd name="connsiteX20" fmla="*/ 4681 w 145811"/>
                      <a:gd name="connsiteY20" fmla="*/ 60580 h 80061"/>
                      <a:gd name="connsiteX21" fmla="*/ 1451 w 145811"/>
                      <a:gd name="connsiteY21" fmla="*/ 53863 h 80061"/>
                      <a:gd name="connsiteX0" fmla="*/ 1451 w 145811"/>
                      <a:gd name="connsiteY0" fmla="*/ 53863 h 80061"/>
                      <a:gd name="connsiteX1" fmla="*/ 0 w 145811"/>
                      <a:gd name="connsiteY1" fmla="*/ 36147 h 80061"/>
                      <a:gd name="connsiteX2" fmla="*/ 23017 w 145811"/>
                      <a:gd name="connsiteY2" fmla="*/ 9134 h 80061"/>
                      <a:gd name="connsiteX3" fmla="*/ 55809 w 145811"/>
                      <a:gd name="connsiteY3" fmla="*/ 478 h 80061"/>
                      <a:gd name="connsiteX4" fmla="*/ 80901 w 145811"/>
                      <a:gd name="connsiteY4" fmla="*/ 0 h 80061"/>
                      <a:gd name="connsiteX5" fmla="*/ 100088 w 145811"/>
                      <a:gd name="connsiteY5" fmla="*/ 2968 h 80061"/>
                      <a:gd name="connsiteX6" fmla="*/ 107446 w 145811"/>
                      <a:gd name="connsiteY6" fmla="*/ 11932 h 80061"/>
                      <a:gd name="connsiteX7" fmla="*/ 137702 w 145811"/>
                      <a:gd name="connsiteY7" fmla="*/ 32760 h 80061"/>
                      <a:gd name="connsiteX8" fmla="*/ 144289 w 145811"/>
                      <a:gd name="connsiteY8" fmla="*/ 48418 h 80061"/>
                      <a:gd name="connsiteX9" fmla="*/ 145811 w 145811"/>
                      <a:gd name="connsiteY9" fmla="*/ 57065 h 80061"/>
                      <a:gd name="connsiteX10" fmla="*/ 131880 w 145811"/>
                      <a:gd name="connsiteY10" fmla="*/ 72778 h 80061"/>
                      <a:gd name="connsiteX11" fmla="*/ 102075 w 145811"/>
                      <a:gd name="connsiteY11" fmla="*/ 80061 h 80061"/>
                      <a:gd name="connsiteX12" fmla="*/ 87242 w 145811"/>
                      <a:gd name="connsiteY12" fmla="*/ 71774 h 80061"/>
                      <a:gd name="connsiteX13" fmla="*/ 71233 w 145811"/>
                      <a:gd name="connsiteY13" fmla="*/ 77064 h 80061"/>
                      <a:gd name="connsiteX14" fmla="*/ 35334 w 145811"/>
                      <a:gd name="connsiteY14" fmla="*/ 72438 h 80061"/>
                      <a:gd name="connsiteX15" fmla="*/ 30221 w 145811"/>
                      <a:gd name="connsiteY15" fmla="*/ 67137 h 80061"/>
                      <a:gd name="connsiteX16" fmla="*/ 19074 w 145811"/>
                      <a:gd name="connsiteY16" fmla="*/ 71805 h 80061"/>
                      <a:gd name="connsiteX17" fmla="*/ 11776 w 145811"/>
                      <a:gd name="connsiteY17" fmla="*/ 64470 h 80061"/>
                      <a:gd name="connsiteX18" fmla="*/ 9067 w 145811"/>
                      <a:gd name="connsiteY18" fmla="*/ 59985 h 80061"/>
                      <a:gd name="connsiteX19" fmla="*/ 7003 w 145811"/>
                      <a:gd name="connsiteY19" fmla="*/ 61374 h 80061"/>
                      <a:gd name="connsiteX20" fmla="*/ 4681 w 145811"/>
                      <a:gd name="connsiteY20" fmla="*/ 60580 h 80061"/>
                      <a:gd name="connsiteX21" fmla="*/ 1451 w 145811"/>
                      <a:gd name="connsiteY21" fmla="*/ 53863 h 80061"/>
                      <a:gd name="connsiteX0" fmla="*/ 4 w 144364"/>
                      <a:gd name="connsiteY0" fmla="*/ 53863 h 80061"/>
                      <a:gd name="connsiteX1" fmla="*/ 15421 w 144364"/>
                      <a:gd name="connsiteY1" fmla="*/ 41276 h 80061"/>
                      <a:gd name="connsiteX2" fmla="*/ 21570 w 144364"/>
                      <a:gd name="connsiteY2" fmla="*/ 9134 h 80061"/>
                      <a:gd name="connsiteX3" fmla="*/ 54362 w 144364"/>
                      <a:gd name="connsiteY3" fmla="*/ 478 h 80061"/>
                      <a:gd name="connsiteX4" fmla="*/ 79454 w 144364"/>
                      <a:gd name="connsiteY4" fmla="*/ 0 h 80061"/>
                      <a:gd name="connsiteX5" fmla="*/ 98641 w 144364"/>
                      <a:gd name="connsiteY5" fmla="*/ 2968 h 80061"/>
                      <a:gd name="connsiteX6" fmla="*/ 105999 w 144364"/>
                      <a:gd name="connsiteY6" fmla="*/ 11932 h 80061"/>
                      <a:gd name="connsiteX7" fmla="*/ 136255 w 144364"/>
                      <a:gd name="connsiteY7" fmla="*/ 32760 h 80061"/>
                      <a:gd name="connsiteX8" fmla="*/ 142842 w 144364"/>
                      <a:gd name="connsiteY8" fmla="*/ 48418 h 80061"/>
                      <a:gd name="connsiteX9" fmla="*/ 144364 w 144364"/>
                      <a:gd name="connsiteY9" fmla="*/ 57065 h 80061"/>
                      <a:gd name="connsiteX10" fmla="*/ 130433 w 144364"/>
                      <a:gd name="connsiteY10" fmla="*/ 72778 h 80061"/>
                      <a:gd name="connsiteX11" fmla="*/ 100628 w 144364"/>
                      <a:gd name="connsiteY11" fmla="*/ 80061 h 80061"/>
                      <a:gd name="connsiteX12" fmla="*/ 85795 w 144364"/>
                      <a:gd name="connsiteY12" fmla="*/ 71774 h 80061"/>
                      <a:gd name="connsiteX13" fmla="*/ 69786 w 144364"/>
                      <a:gd name="connsiteY13" fmla="*/ 77064 h 80061"/>
                      <a:gd name="connsiteX14" fmla="*/ 33887 w 144364"/>
                      <a:gd name="connsiteY14" fmla="*/ 72438 h 80061"/>
                      <a:gd name="connsiteX15" fmla="*/ 28774 w 144364"/>
                      <a:gd name="connsiteY15" fmla="*/ 67137 h 80061"/>
                      <a:gd name="connsiteX16" fmla="*/ 17627 w 144364"/>
                      <a:gd name="connsiteY16" fmla="*/ 71805 h 80061"/>
                      <a:gd name="connsiteX17" fmla="*/ 10329 w 144364"/>
                      <a:gd name="connsiteY17" fmla="*/ 64470 h 80061"/>
                      <a:gd name="connsiteX18" fmla="*/ 7620 w 144364"/>
                      <a:gd name="connsiteY18" fmla="*/ 59985 h 80061"/>
                      <a:gd name="connsiteX19" fmla="*/ 5556 w 144364"/>
                      <a:gd name="connsiteY19" fmla="*/ 61374 h 80061"/>
                      <a:gd name="connsiteX20" fmla="*/ 3234 w 144364"/>
                      <a:gd name="connsiteY20" fmla="*/ 60580 h 80061"/>
                      <a:gd name="connsiteX21" fmla="*/ 4 w 144364"/>
                      <a:gd name="connsiteY21" fmla="*/ 53863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1774 h 80061"/>
                      <a:gd name="connsiteX13" fmla="*/ 66552 w 141130"/>
                      <a:gd name="connsiteY13" fmla="*/ 77064 h 80061"/>
                      <a:gd name="connsiteX14" fmla="*/ 30653 w 141130"/>
                      <a:gd name="connsiteY14" fmla="*/ 72438 h 80061"/>
                      <a:gd name="connsiteX15" fmla="*/ 25540 w 141130"/>
                      <a:gd name="connsiteY15" fmla="*/ 67137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1774 h 80061"/>
                      <a:gd name="connsiteX13" fmla="*/ 66552 w 141130"/>
                      <a:gd name="connsiteY13" fmla="*/ 77064 h 80061"/>
                      <a:gd name="connsiteX14" fmla="*/ 30653 w 141130"/>
                      <a:gd name="connsiteY14" fmla="*/ 72438 h 80061"/>
                      <a:gd name="connsiteX15" fmla="*/ 23852 w 141130"/>
                      <a:gd name="connsiteY15" fmla="*/ 73731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6903 h 80061"/>
                      <a:gd name="connsiteX13" fmla="*/ 66552 w 141130"/>
                      <a:gd name="connsiteY13" fmla="*/ 77064 h 80061"/>
                      <a:gd name="connsiteX14" fmla="*/ 30653 w 141130"/>
                      <a:gd name="connsiteY14" fmla="*/ 72438 h 80061"/>
                      <a:gd name="connsiteX15" fmla="*/ 23852 w 141130"/>
                      <a:gd name="connsiteY15" fmla="*/ 73731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1130" h="80061">
                        <a:moveTo>
                          <a:pt x="3518" y="53130"/>
                        </a:moveTo>
                        <a:cubicBezTo>
                          <a:pt x="3249" y="43786"/>
                          <a:pt x="12456" y="50620"/>
                          <a:pt x="12187" y="41276"/>
                        </a:cubicBezTo>
                        <a:lnTo>
                          <a:pt x="18336" y="9134"/>
                        </a:lnTo>
                        <a:lnTo>
                          <a:pt x="51128" y="478"/>
                        </a:lnTo>
                        <a:lnTo>
                          <a:pt x="76220" y="0"/>
                        </a:lnTo>
                        <a:lnTo>
                          <a:pt x="95407" y="2968"/>
                        </a:lnTo>
                        <a:lnTo>
                          <a:pt x="102765" y="11932"/>
                        </a:lnTo>
                        <a:cubicBezTo>
                          <a:pt x="102497" y="23645"/>
                          <a:pt x="133289" y="21047"/>
                          <a:pt x="133021" y="32760"/>
                        </a:cubicBezTo>
                        <a:lnTo>
                          <a:pt x="139608" y="48418"/>
                        </a:lnTo>
                        <a:lnTo>
                          <a:pt x="141130" y="57065"/>
                        </a:lnTo>
                        <a:lnTo>
                          <a:pt x="127199" y="72778"/>
                        </a:lnTo>
                        <a:lnTo>
                          <a:pt x="97394" y="80061"/>
                        </a:lnTo>
                        <a:lnTo>
                          <a:pt x="82561" y="76903"/>
                        </a:lnTo>
                        <a:lnTo>
                          <a:pt x="66552" y="77064"/>
                        </a:lnTo>
                        <a:lnTo>
                          <a:pt x="30653" y="72438"/>
                        </a:lnTo>
                        <a:lnTo>
                          <a:pt x="23852" y="73731"/>
                        </a:lnTo>
                        <a:cubicBezTo>
                          <a:pt x="20657" y="73724"/>
                          <a:pt x="17588" y="71812"/>
                          <a:pt x="14393" y="71805"/>
                        </a:cubicBezTo>
                        <a:cubicBezTo>
                          <a:pt x="14754" y="66136"/>
                          <a:pt x="6734" y="70139"/>
                          <a:pt x="7095" y="64470"/>
                        </a:cubicBezTo>
                        <a:lnTo>
                          <a:pt x="4386" y="59985"/>
                        </a:lnTo>
                        <a:lnTo>
                          <a:pt x="2322" y="61374"/>
                        </a:lnTo>
                        <a:lnTo>
                          <a:pt x="0" y="60580"/>
                        </a:lnTo>
                        <a:lnTo>
                          <a:pt x="3518" y="53130"/>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5" name="10-Point Star 161"/>
                  <p:cNvSpPr/>
                  <p:nvPr/>
                </p:nvSpPr>
                <p:spPr bwMode="auto">
                  <a:xfrm rot="10800000">
                    <a:off x="8596610" y="5983926"/>
                    <a:ext cx="131506" cy="8203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2075 w 152888"/>
                      <a:gd name="connsiteY11" fmla="*/ 83246 h 95375"/>
                      <a:gd name="connsiteX12" fmla="*/ 85671 w 152888"/>
                      <a:gd name="connsiteY12" fmla="*/ 95375 h 95375"/>
                      <a:gd name="connsiteX13" fmla="*/ 71233 w 152888"/>
                      <a:gd name="connsiteY13" fmla="*/ 80249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2075 w 152888"/>
                      <a:gd name="connsiteY11" fmla="*/ 83246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81315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42784 w 152888"/>
                      <a:gd name="connsiteY15" fmla="*/ 92308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51038 w 152888"/>
                      <a:gd name="connsiteY14" fmla="*/ 86616 h 95375"/>
                      <a:gd name="connsiteX15" fmla="*/ 42784 w 152888"/>
                      <a:gd name="connsiteY15" fmla="*/ 92308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888" h="95375">
                        <a:moveTo>
                          <a:pt x="1451" y="57048"/>
                        </a:moveTo>
                        <a:cubicBezTo>
                          <a:pt x="1182" y="47704"/>
                          <a:pt x="269" y="48676"/>
                          <a:pt x="0" y="39332"/>
                        </a:cubicBezTo>
                        <a:lnTo>
                          <a:pt x="17956" y="6458"/>
                        </a:lnTo>
                        <a:lnTo>
                          <a:pt x="55809" y="0"/>
                        </a:lnTo>
                        <a:lnTo>
                          <a:pt x="80901" y="3185"/>
                        </a:lnTo>
                        <a:lnTo>
                          <a:pt x="118643" y="4688"/>
                        </a:lnTo>
                        <a:lnTo>
                          <a:pt x="141183" y="6326"/>
                        </a:lnTo>
                        <a:cubicBezTo>
                          <a:pt x="140915" y="18039"/>
                          <a:pt x="153152" y="23500"/>
                          <a:pt x="152884" y="35213"/>
                        </a:cubicBezTo>
                        <a:lnTo>
                          <a:pt x="144289" y="51603"/>
                        </a:lnTo>
                        <a:lnTo>
                          <a:pt x="145811" y="60250"/>
                        </a:lnTo>
                        <a:lnTo>
                          <a:pt x="131880" y="75963"/>
                        </a:lnTo>
                        <a:lnTo>
                          <a:pt x="106787" y="91098"/>
                        </a:lnTo>
                        <a:lnTo>
                          <a:pt x="85671" y="95375"/>
                        </a:lnTo>
                        <a:lnTo>
                          <a:pt x="66522" y="91242"/>
                        </a:lnTo>
                        <a:lnTo>
                          <a:pt x="51038" y="86616"/>
                        </a:lnTo>
                        <a:lnTo>
                          <a:pt x="42784" y="92308"/>
                        </a:lnTo>
                        <a:cubicBezTo>
                          <a:pt x="39589" y="92301"/>
                          <a:pt x="22269" y="74997"/>
                          <a:pt x="19074" y="74990"/>
                        </a:cubicBezTo>
                        <a:cubicBezTo>
                          <a:pt x="19435" y="69321"/>
                          <a:pt x="11415" y="73324"/>
                          <a:pt x="11776" y="67655"/>
                        </a:cubicBezTo>
                        <a:lnTo>
                          <a:pt x="9067" y="63170"/>
                        </a:lnTo>
                        <a:lnTo>
                          <a:pt x="7003" y="64559"/>
                        </a:lnTo>
                        <a:lnTo>
                          <a:pt x="4681" y="63765"/>
                        </a:lnTo>
                        <a:lnTo>
                          <a:pt x="1451" y="5704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6" name="10-Point Star 161"/>
                  <p:cNvSpPr/>
                  <p:nvPr/>
                </p:nvSpPr>
                <p:spPr bwMode="auto">
                  <a:xfrm rot="16200000">
                    <a:off x="8773997" y="5973778"/>
                    <a:ext cx="45719" cy="67950"/>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888" h="83246">
                        <a:moveTo>
                          <a:pt x="1451" y="57048"/>
                        </a:moveTo>
                        <a:cubicBezTo>
                          <a:pt x="1182" y="47704"/>
                          <a:pt x="269" y="48676"/>
                          <a:pt x="0" y="39332"/>
                        </a:cubicBezTo>
                        <a:lnTo>
                          <a:pt x="17956" y="6458"/>
                        </a:lnTo>
                        <a:lnTo>
                          <a:pt x="55809" y="0"/>
                        </a:lnTo>
                        <a:lnTo>
                          <a:pt x="80901" y="3185"/>
                        </a:lnTo>
                        <a:lnTo>
                          <a:pt x="118643" y="4688"/>
                        </a:lnTo>
                        <a:lnTo>
                          <a:pt x="141183" y="6326"/>
                        </a:lnTo>
                        <a:cubicBezTo>
                          <a:pt x="140915" y="18039"/>
                          <a:pt x="153152" y="23500"/>
                          <a:pt x="152884" y="35213"/>
                        </a:cubicBezTo>
                        <a:lnTo>
                          <a:pt x="144289" y="51603"/>
                        </a:lnTo>
                        <a:lnTo>
                          <a:pt x="145811" y="60250"/>
                        </a:lnTo>
                        <a:lnTo>
                          <a:pt x="131880" y="75963"/>
                        </a:lnTo>
                        <a:lnTo>
                          <a:pt x="102075" y="83246"/>
                        </a:lnTo>
                        <a:lnTo>
                          <a:pt x="87242" y="74959"/>
                        </a:lnTo>
                        <a:lnTo>
                          <a:pt x="71233" y="80249"/>
                        </a:lnTo>
                        <a:lnTo>
                          <a:pt x="35334" y="75623"/>
                        </a:lnTo>
                        <a:lnTo>
                          <a:pt x="30221" y="70322"/>
                        </a:lnTo>
                        <a:cubicBezTo>
                          <a:pt x="27026" y="70315"/>
                          <a:pt x="22269" y="74997"/>
                          <a:pt x="19074" y="74990"/>
                        </a:cubicBezTo>
                        <a:cubicBezTo>
                          <a:pt x="19435" y="69321"/>
                          <a:pt x="11415" y="73324"/>
                          <a:pt x="11776" y="67655"/>
                        </a:cubicBezTo>
                        <a:lnTo>
                          <a:pt x="9067" y="63170"/>
                        </a:lnTo>
                        <a:lnTo>
                          <a:pt x="7003" y="64559"/>
                        </a:lnTo>
                        <a:lnTo>
                          <a:pt x="4681" y="63765"/>
                        </a:lnTo>
                        <a:lnTo>
                          <a:pt x="1451" y="5704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7" name="10-Point Star 161"/>
                  <p:cNvSpPr/>
                  <p:nvPr/>
                </p:nvSpPr>
                <p:spPr bwMode="auto">
                  <a:xfrm>
                    <a:off x="9181652" y="5898469"/>
                    <a:ext cx="60873" cy="46685"/>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15527" y="21493"/>
                        </a:lnTo>
                        <a:lnTo>
                          <a:pt x="49531" y="10881"/>
                        </a:lnTo>
                        <a:lnTo>
                          <a:pt x="74623" y="0"/>
                        </a:lnTo>
                        <a:lnTo>
                          <a:pt x="109239" y="10881"/>
                        </a:lnTo>
                        <a:lnTo>
                          <a:pt x="141405" y="22819"/>
                        </a:lnTo>
                        <a:lnTo>
                          <a:pt x="157544" y="32342"/>
                        </a:lnTo>
                        <a:lnTo>
                          <a:pt x="171396" y="55834"/>
                        </a:lnTo>
                        <a:lnTo>
                          <a:pt x="193474" y="70512"/>
                        </a:lnTo>
                        <a:lnTo>
                          <a:pt x="187397" y="88529"/>
                        </a:lnTo>
                        <a:lnTo>
                          <a:pt x="166437" y="115681"/>
                        </a:lnTo>
                        <a:lnTo>
                          <a:pt x="146140" y="123254"/>
                        </a:lnTo>
                        <a:lnTo>
                          <a:pt x="123526" y="130399"/>
                        </a:lnTo>
                        <a:lnTo>
                          <a:pt x="82196" y="129343"/>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8" name="10-Point Star 161"/>
                  <p:cNvSpPr/>
                  <p:nvPr/>
                </p:nvSpPr>
                <p:spPr bwMode="auto">
                  <a:xfrm flipH="1">
                    <a:off x="9222036" y="5854635"/>
                    <a:ext cx="114310" cy="8766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5428 w 193474"/>
                      <a:gd name="connsiteY8" fmla="*/ 52291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5428 w 193474"/>
                      <a:gd name="connsiteY8" fmla="*/ 52291 h 130399"/>
                      <a:gd name="connsiteX9" fmla="*/ 193474 w 193474"/>
                      <a:gd name="connsiteY9" fmla="*/ 70512 h 130399"/>
                      <a:gd name="connsiteX10" fmla="*/ 175308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15527" y="21493"/>
                        </a:lnTo>
                        <a:lnTo>
                          <a:pt x="49531" y="10881"/>
                        </a:lnTo>
                        <a:lnTo>
                          <a:pt x="74623" y="0"/>
                        </a:lnTo>
                        <a:lnTo>
                          <a:pt x="109239" y="10881"/>
                        </a:lnTo>
                        <a:lnTo>
                          <a:pt x="141405" y="22819"/>
                        </a:lnTo>
                        <a:lnTo>
                          <a:pt x="157544" y="32342"/>
                        </a:lnTo>
                        <a:lnTo>
                          <a:pt x="175428" y="52291"/>
                        </a:lnTo>
                        <a:lnTo>
                          <a:pt x="193474" y="70512"/>
                        </a:lnTo>
                        <a:lnTo>
                          <a:pt x="175308" y="88529"/>
                        </a:lnTo>
                        <a:lnTo>
                          <a:pt x="166437" y="115681"/>
                        </a:lnTo>
                        <a:lnTo>
                          <a:pt x="146140" y="123254"/>
                        </a:lnTo>
                        <a:lnTo>
                          <a:pt x="123526" y="130399"/>
                        </a:lnTo>
                        <a:lnTo>
                          <a:pt x="82196" y="129343"/>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19" name="10-Point Star 161"/>
                  <p:cNvSpPr/>
                  <p:nvPr/>
                </p:nvSpPr>
                <p:spPr bwMode="auto">
                  <a:xfrm>
                    <a:off x="9199989" y="5989002"/>
                    <a:ext cx="156779" cy="125031"/>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87397"/>
                      <a:gd name="connsiteY0" fmla="*/ 74182 h 130399"/>
                      <a:gd name="connsiteX1" fmla="*/ 1226 w 187397"/>
                      <a:gd name="connsiteY1" fmla="*/ 56154 h 130399"/>
                      <a:gd name="connsiteX2" fmla="*/ 15527 w 187397"/>
                      <a:gd name="connsiteY2" fmla="*/ 21493 h 130399"/>
                      <a:gd name="connsiteX3" fmla="*/ 49531 w 187397"/>
                      <a:gd name="connsiteY3" fmla="*/ 10881 h 130399"/>
                      <a:gd name="connsiteX4" fmla="*/ 74623 w 187397"/>
                      <a:gd name="connsiteY4" fmla="*/ 0 h 130399"/>
                      <a:gd name="connsiteX5" fmla="*/ 109239 w 187397"/>
                      <a:gd name="connsiteY5" fmla="*/ 10881 h 130399"/>
                      <a:gd name="connsiteX6" fmla="*/ 141405 w 187397"/>
                      <a:gd name="connsiteY6" fmla="*/ 22819 h 130399"/>
                      <a:gd name="connsiteX7" fmla="*/ 157544 w 187397"/>
                      <a:gd name="connsiteY7" fmla="*/ 32342 h 130399"/>
                      <a:gd name="connsiteX8" fmla="*/ 171396 w 187397"/>
                      <a:gd name="connsiteY8" fmla="*/ 55834 h 130399"/>
                      <a:gd name="connsiteX9" fmla="*/ 177314 w 187397"/>
                      <a:gd name="connsiteY9" fmla="*/ 76598 h 130399"/>
                      <a:gd name="connsiteX10" fmla="*/ 187397 w 187397"/>
                      <a:gd name="connsiteY10" fmla="*/ 88529 h 130399"/>
                      <a:gd name="connsiteX11" fmla="*/ 166437 w 187397"/>
                      <a:gd name="connsiteY11" fmla="*/ 115681 h 130399"/>
                      <a:gd name="connsiteX12" fmla="*/ 146140 w 187397"/>
                      <a:gd name="connsiteY12" fmla="*/ 123254 h 130399"/>
                      <a:gd name="connsiteX13" fmla="*/ 123526 w 187397"/>
                      <a:gd name="connsiteY13" fmla="*/ 130399 h 130399"/>
                      <a:gd name="connsiteX14" fmla="*/ 82196 w 187397"/>
                      <a:gd name="connsiteY14" fmla="*/ 129343 h 130399"/>
                      <a:gd name="connsiteX15" fmla="*/ 45831 w 187397"/>
                      <a:gd name="connsiteY15" fmla="*/ 115555 h 130399"/>
                      <a:gd name="connsiteX16" fmla="*/ 18449 w 187397"/>
                      <a:gd name="connsiteY16" fmla="*/ 111748 h 130399"/>
                      <a:gd name="connsiteX17" fmla="*/ 1226 w 187397"/>
                      <a:gd name="connsiteY17" fmla="*/ 101794 h 130399"/>
                      <a:gd name="connsiteX18" fmla="*/ 2329 w 187397"/>
                      <a:gd name="connsiteY18" fmla="*/ 107579 h 130399"/>
                      <a:gd name="connsiteX19" fmla="*/ 0 w 187397"/>
                      <a:gd name="connsiteY19" fmla="*/ 77402 h 130399"/>
                      <a:gd name="connsiteX20" fmla="*/ 7392 w 187397"/>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75855 w 177314"/>
                      <a:gd name="connsiteY10" fmla="*/ 95629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3350 w 177314"/>
                      <a:gd name="connsiteY14" fmla="*/ 124271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23254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4129 w 177314"/>
                      <a:gd name="connsiteY11" fmla="*/ 112638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314" h="124271">
                        <a:moveTo>
                          <a:pt x="7392" y="74182"/>
                        </a:moveTo>
                        <a:lnTo>
                          <a:pt x="1226" y="56154"/>
                        </a:lnTo>
                        <a:lnTo>
                          <a:pt x="15527" y="21493"/>
                        </a:lnTo>
                        <a:lnTo>
                          <a:pt x="49531" y="10881"/>
                        </a:lnTo>
                        <a:lnTo>
                          <a:pt x="74623" y="0"/>
                        </a:lnTo>
                        <a:lnTo>
                          <a:pt x="109239" y="10881"/>
                        </a:lnTo>
                        <a:lnTo>
                          <a:pt x="141405" y="22819"/>
                        </a:lnTo>
                        <a:lnTo>
                          <a:pt x="154081" y="42485"/>
                        </a:lnTo>
                        <a:lnTo>
                          <a:pt x="171396" y="55834"/>
                        </a:lnTo>
                        <a:lnTo>
                          <a:pt x="177314" y="76598"/>
                        </a:lnTo>
                        <a:lnTo>
                          <a:pt x="165467" y="97658"/>
                        </a:lnTo>
                        <a:cubicBezTo>
                          <a:pt x="165790" y="103666"/>
                          <a:pt x="163806" y="106630"/>
                          <a:pt x="164129" y="112638"/>
                        </a:cubicBezTo>
                        <a:lnTo>
                          <a:pt x="146140" y="115139"/>
                        </a:lnTo>
                        <a:lnTo>
                          <a:pt x="123526" y="122284"/>
                        </a:lnTo>
                        <a:lnTo>
                          <a:pt x="83350" y="124271"/>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20" name="10-Point Star 161"/>
                  <p:cNvSpPr/>
                  <p:nvPr/>
                </p:nvSpPr>
                <p:spPr bwMode="auto">
                  <a:xfrm flipH="1">
                    <a:off x="9422012" y="5892505"/>
                    <a:ext cx="57328" cy="45719"/>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87397"/>
                      <a:gd name="connsiteY0" fmla="*/ 74182 h 130399"/>
                      <a:gd name="connsiteX1" fmla="*/ 1226 w 187397"/>
                      <a:gd name="connsiteY1" fmla="*/ 56154 h 130399"/>
                      <a:gd name="connsiteX2" fmla="*/ 15527 w 187397"/>
                      <a:gd name="connsiteY2" fmla="*/ 21493 h 130399"/>
                      <a:gd name="connsiteX3" fmla="*/ 49531 w 187397"/>
                      <a:gd name="connsiteY3" fmla="*/ 10881 h 130399"/>
                      <a:gd name="connsiteX4" fmla="*/ 74623 w 187397"/>
                      <a:gd name="connsiteY4" fmla="*/ 0 h 130399"/>
                      <a:gd name="connsiteX5" fmla="*/ 109239 w 187397"/>
                      <a:gd name="connsiteY5" fmla="*/ 10881 h 130399"/>
                      <a:gd name="connsiteX6" fmla="*/ 141405 w 187397"/>
                      <a:gd name="connsiteY6" fmla="*/ 22819 h 130399"/>
                      <a:gd name="connsiteX7" fmla="*/ 157544 w 187397"/>
                      <a:gd name="connsiteY7" fmla="*/ 32342 h 130399"/>
                      <a:gd name="connsiteX8" fmla="*/ 171396 w 187397"/>
                      <a:gd name="connsiteY8" fmla="*/ 55834 h 130399"/>
                      <a:gd name="connsiteX9" fmla="*/ 177314 w 187397"/>
                      <a:gd name="connsiteY9" fmla="*/ 76598 h 130399"/>
                      <a:gd name="connsiteX10" fmla="*/ 187397 w 187397"/>
                      <a:gd name="connsiteY10" fmla="*/ 88529 h 130399"/>
                      <a:gd name="connsiteX11" fmla="*/ 166437 w 187397"/>
                      <a:gd name="connsiteY11" fmla="*/ 115681 h 130399"/>
                      <a:gd name="connsiteX12" fmla="*/ 146140 w 187397"/>
                      <a:gd name="connsiteY12" fmla="*/ 123254 h 130399"/>
                      <a:gd name="connsiteX13" fmla="*/ 123526 w 187397"/>
                      <a:gd name="connsiteY13" fmla="*/ 130399 h 130399"/>
                      <a:gd name="connsiteX14" fmla="*/ 82196 w 187397"/>
                      <a:gd name="connsiteY14" fmla="*/ 129343 h 130399"/>
                      <a:gd name="connsiteX15" fmla="*/ 45831 w 187397"/>
                      <a:gd name="connsiteY15" fmla="*/ 115555 h 130399"/>
                      <a:gd name="connsiteX16" fmla="*/ 18449 w 187397"/>
                      <a:gd name="connsiteY16" fmla="*/ 111748 h 130399"/>
                      <a:gd name="connsiteX17" fmla="*/ 1226 w 187397"/>
                      <a:gd name="connsiteY17" fmla="*/ 101794 h 130399"/>
                      <a:gd name="connsiteX18" fmla="*/ 2329 w 187397"/>
                      <a:gd name="connsiteY18" fmla="*/ 107579 h 130399"/>
                      <a:gd name="connsiteX19" fmla="*/ 0 w 187397"/>
                      <a:gd name="connsiteY19" fmla="*/ 77402 h 130399"/>
                      <a:gd name="connsiteX20" fmla="*/ 7392 w 187397"/>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75855 w 177314"/>
                      <a:gd name="connsiteY10" fmla="*/ 95629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3350 w 177314"/>
                      <a:gd name="connsiteY14" fmla="*/ 124271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23254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4129 w 177314"/>
                      <a:gd name="connsiteY11" fmla="*/ 112638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314" h="124271">
                        <a:moveTo>
                          <a:pt x="7392" y="74182"/>
                        </a:moveTo>
                        <a:lnTo>
                          <a:pt x="1226" y="56154"/>
                        </a:lnTo>
                        <a:lnTo>
                          <a:pt x="15527" y="21493"/>
                        </a:lnTo>
                        <a:lnTo>
                          <a:pt x="49531" y="10881"/>
                        </a:lnTo>
                        <a:lnTo>
                          <a:pt x="74623" y="0"/>
                        </a:lnTo>
                        <a:lnTo>
                          <a:pt x="109239" y="10881"/>
                        </a:lnTo>
                        <a:lnTo>
                          <a:pt x="141405" y="22819"/>
                        </a:lnTo>
                        <a:lnTo>
                          <a:pt x="154081" y="42485"/>
                        </a:lnTo>
                        <a:lnTo>
                          <a:pt x="171396" y="55834"/>
                        </a:lnTo>
                        <a:lnTo>
                          <a:pt x="177314" y="76598"/>
                        </a:lnTo>
                        <a:lnTo>
                          <a:pt x="165467" y="97658"/>
                        </a:lnTo>
                        <a:cubicBezTo>
                          <a:pt x="165790" y="103666"/>
                          <a:pt x="163806" y="106630"/>
                          <a:pt x="164129" y="112638"/>
                        </a:cubicBezTo>
                        <a:lnTo>
                          <a:pt x="146140" y="115139"/>
                        </a:lnTo>
                        <a:lnTo>
                          <a:pt x="123526" y="122284"/>
                        </a:lnTo>
                        <a:lnTo>
                          <a:pt x="83350" y="124271"/>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cxnSp>
            <p:nvCxnSpPr>
              <p:cNvPr id="103" name="Straight Connector 102"/>
              <p:cNvCxnSpPr/>
              <p:nvPr/>
            </p:nvCxnSpPr>
            <p:spPr bwMode="auto">
              <a:xfrm flipH="1">
                <a:off x="8252040" y="4972401"/>
                <a:ext cx="765404" cy="888843"/>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Straight Connector 103"/>
              <p:cNvCxnSpPr/>
              <p:nvPr/>
            </p:nvCxnSpPr>
            <p:spPr bwMode="auto">
              <a:xfrm flipH="1" flipV="1">
                <a:off x="8242018" y="4972401"/>
                <a:ext cx="837150" cy="888845"/>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46" name="Picture 7"/>
            <p:cNvPicPr>
              <a:picLocks noChangeAspect="1" noChangeArrowheads="1"/>
            </p:cNvPicPr>
            <p:nvPr/>
          </p:nvPicPr>
          <p:blipFill>
            <a:blip r:embed="rId5">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194650" y="2848744"/>
              <a:ext cx="574226" cy="574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7" name="Imagen 76">
            <a:extLst>
              <a:ext uri="{FF2B5EF4-FFF2-40B4-BE49-F238E27FC236}">
                <a16:creationId xmlns:a16="http://schemas.microsoft.com/office/drawing/2014/main" id="{FB74B8AE-0475-46FB-8AFA-B5B24D2A1F33}"/>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139482326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673"/>
            <a:ext cx="10980738" cy="7306732"/>
          </a:xfrm>
          <a:prstGeom prst="rect">
            <a:avLst/>
          </a:prstGeom>
        </p:spPr>
      </p:pic>
      <p:sp>
        <p:nvSpPr>
          <p:cNvPr id="3" name="Rectangle 2"/>
          <p:cNvSpPr/>
          <p:nvPr/>
        </p:nvSpPr>
        <p:spPr bwMode="auto">
          <a:xfrm>
            <a:off x="0" y="388938"/>
            <a:ext cx="10980738" cy="553998"/>
          </a:xfrm>
          <a:prstGeom prst="rect">
            <a:avLst/>
          </a:prstGeom>
          <a:solidFill>
            <a:schemeClr val="tx1">
              <a:alpha val="80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Rounded Rectangle 18"/>
          <p:cNvSpPr/>
          <p:nvPr/>
        </p:nvSpPr>
        <p:spPr bwMode="auto">
          <a:xfrm>
            <a:off x="9232621" y="-387424"/>
            <a:ext cx="1582660" cy="1656184"/>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Rectangle 14"/>
          <p:cNvSpPr/>
          <p:nvPr/>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6" name="Title 5"/>
          <p:cNvSpPr>
            <a:spLocks noGrp="1"/>
          </p:cNvSpPr>
          <p:nvPr>
            <p:ph type="title"/>
          </p:nvPr>
        </p:nvSpPr>
        <p:spPr>
          <a:noFill/>
        </p:spPr>
        <p:txBody>
          <a:bodyPr/>
          <a:lstStyle/>
          <a:p>
            <a:r>
              <a:rPr lang="de-CH" dirty="0"/>
              <a:t>Audiencia </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a:t>
            </a:fld>
            <a:endParaRPr lang="de-CH" dirty="0"/>
          </a:p>
        </p:txBody>
      </p:sp>
      <p:sp>
        <p:nvSpPr>
          <p:cNvPr id="8" name="Rectangle 7"/>
          <p:cNvSpPr/>
          <p:nvPr/>
        </p:nvSpPr>
        <p:spPr bwMode="auto">
          <a:xfrm>
            <a:off x="1286864" y="1498496"/>
            <a:ext cx="2242261" cy="1611998"/>
          </a:xfrm>
          <a:custGeom>
            <a:avLst/>
            <a:gdLst>
              <a:gd name="connsiteX0" fmla="*/ 0 w 1656184"/>
              <a:gd name="connsiteY0" fmla="*/ 0 h 936104"/>
              <a:gd name="connsiteX1" fmla="*/ 1656184 w 1656184"/>
              <a:gd name="connsiteY1" fmla="*/ 0 h 936104"/>
              <a:gd name="connsiteX2" fmla="*/ 1656184 w 1656184"/>
              <a:gd name="connsiteY2" fmla="*/ 936104 h 936104"/>
              <a:gd name="connsiteX3" fmla="*/ 0 w 1656184"/>
              <a:gd name="connsiteY3" fmla="*/ 936104 h 936104"/>
              <a:gd name="connsiteX4" fmla="*/ 0 w 1656184"/>
              <a:gd name="connsiteY4" fmla="*/ 0 h 936104"/>
              <a:gd name="connsiteX0" fmla="*/ 0 w 1656184"/>
              <a:gd name="connsiteY0" fmla="*/ 0 h 1152004"/>
              <a:gd name="connsiteX1" fmla="*/ 1656184 w 1656184"/>
              <a:gd name="connsiteY1" fmla="*/ 0 h 1152004"/>
              <a:gd name="connsiteX2" fmla="*/ 1656184 w 1656184"/>
              <a:gd name="connsiteY2" fmla="*/ 936104 h 1152004"/>
              <a:gd name="connsiteX3" fmla="*/ 50800 w 1656184"/>
              <a:gd name="connsiteY3" fmla="*/ 1152004 h 1152004"/>
              <a:gd name="connsiteX4" fmla="*/ 0 w 1656184"/>
              <a:gd name="connsiteY4" fmla="*/ 0 h 1152004"/>
              <a:gd name="connsiteX0" fmla="*/ 0 w 1678409"/>
              <a:gd name="connsiteY0" fmla="*/ 0 h 1155179"/>
              <a:gd name="connsiteX1" fmla="*/ 1678409 w 1678409"/>
              <a:gd name="connsiteY1" fmla="*/ 3175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64679 h 1155179"/>
              <a:gd name="connsiteX3" fmla="*/ 73025 w 1678409"/>
              <a:gd name="connsiteY3" fmla="*/ 1155179 h 1155179"/>
              <a:gd name="connsiteX4" fmla="*/ 0 w 1678409"/>
              <a:gd name="connsiteY4" fmla="*/ 0 h 1155179"/>
              <a:gd name="connsiteX0" fmla="*/ 0 w 1678409"/>
              <a:gd name="connsiteY0" fmla="*/ 0 h 1050127"/>
              <a:gd name="connsiteX1" fmla="*/ 1668884 w 1678409"/>
              <a:gd name="connsiteY1" fmla="*/ 6350 h 1050127"/>
              <a:gd name="connsiteX2" fmla="*/ 1678409 w 1678409"/>
              <a:gd name="connsiteY2" fmla="*/ 964679 h 1050127"/>
              <a:gd name="connsiteX3" fmla="*/ 185641 w 1678409"/>
              <a:gd name="connsiteY3" fmla="*/ 1050127 h 1050127"/>
              <a:gd name="connsiteX4" fmla="*/ 0 w 1678409"/>
              <a:gd name="connsiteY4" fmla="*/ 0 h 1050127"/>
              <a:gd name="connsiteX0" fmla="*/ 0 w 1562575"/>
              <a:gd name="connsiteY0" fmla="*/ 0 h 1056494"/>
              <a:gd name="connsiteX1" fmla="*/ 1553050 w 1562575"/>
              <a:gd name="connsiteY1" fmla="*/ 12717 h 1056494"/>
              <a:gd name="connsiteX2" fmla="*/ 1562575 w 1562575"/>
              <a:gd name="connsiteY2" fmla="*/ 971046 h 1056494"/>
              <a:gd name="connsiteX3" fmla="*/ 69807 w 1562575"/>
              <a:gd name="connsiteY3" fmla="*/ 1056494 h 1056494"/>
              <a:gd name="connsiteX4" fmla="*/ 0 w 1562575"/>
              <a:gd name="connsiteY4" fmla="*/ 0 h 1056494"/>
              <a:gd name="connsiteX0" fmla="*/ 0 w 1553050"/>
              <a:gd name="connsiteY0" fmla="*/ 0 h 1056494"/>
              <a:gd name="connsiteX1" fmla="*/ 1553050 w 1553050"/>
              <a:gd name="connsiteY1" fmla="*/ 12717 h 1056494"/>
              <a:gd name="connsiteX2" fmla="*/ 1485352 w 1553050"/>
              <a:gd name="connsiteY2" fmla="*/ 910561 h 1056494"/>
              <a:gd name="connsiteX3" fmla="*/ 69807 w 1553050"/>
              <a:gd name="connsiteY3" fmla="*/ 1056494 h 1056494"/>
              <a:gd name="connsiteX4" fmla="*/ 0 w 1553050"/>
              <a:gd name="connsiteY4" fmla="*/ 0 h 1056494"/>
              <a:gd name="connsiteX0" fmla="*/ 0 w 1485352"/>
              <a:gd name="connsiteY0" fmla="*/ 0 h 1056494"/>
              <a:gd name="connsiteX1" fmla="*/ 1482263 w 1485352"/>
              <a:gd name="connsiteY1" fmla="*/ 44551 h 1056494"/>
              <a:gd name="connsiteX2" fmla="*/ 1485352 w 1485352"/>
              <a:gd name="connsiteY2" fmla="*/ 910561 h 1056494"/>
              <a:gd name="connsiteX3" fmla="*/ 69807 w 1485352"/>
              <a:gd name="connsiteY3" fmla="*/ 1056494 h 1056494"/>
              <a:gd name="connsiteX4" fmla="*/ 0 w 1485352"/>
              <a:gd name="connsiteY4" fmla="*/ 0 h 1056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352" h="1056494">
                <a:moveTo>
                  <a:pt x="0" y="0"/>
                </a:moveTo>
                <a:lnTo>
                  <a:pt x="1482263" y="44551"/>
                </a:lnTo>
                <a:cubicBezTo>
                  <a:pt x="1483293" y="333221"/>
                  <a:pt x="1484322" y="621891"/>
                  <a:pt x="1485352" y="910561"/>
                </a:cubicBezTo>
                <a:lnTo>
                  <a:pt x="69807" y="1056494"/>
                </a:lnTo>
                <a:lnTo>
                  <a:pt x="0" y="0"/>
                </a:lnTo>
                <a:close/>
              </a:path>
            </a:pathLst>
          </a:custGeom>
          <a:solidFill>
            <a:srgbClr val="413F43"/>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TextBox 9"/>
          <p:cNvSpPr txBox="1"/>
          <p:nvPr/>
        </p:nvSpPr>
        <p:spPr>
          <a:xfrm>
            <a:off x="1293214" y="5443430"/>
            <a:ext cx="1238922"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Clínicos</a:t>
            </a:r>
          </a:p>
        </p:txBody>
      </p:sp>
      <p:sp>
        <p:nvSpPr>
          <p:cNvPr id="11" name="TextBox 10"/>
          <p:cNvSpPr txBox="1"/>
          <p:nvPr/>
        </p:nvSpPr>
        <p:spPr>
          <a:xfrm>
            <a:off x="3667091" y="5450702"/>
            <a:ext cx="1766129"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Investigadores</a:t>
            </a:r>
          </a:p>
        </p:txBody>
      </p:sp>
      <p:sp>
        <p:nvSpPr>
          <p:cNvPr id="12" name="TextBox 11"/>
          <p:cNvSpPr txBox="1"/>
          <p:nvPr/>
        </p:nvSpPr>
        <p:spPr>
          <a:xfrm>
            <a:off x="6652385" y="5443430"/>
            <a:ext cx="1321920"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Ingenieros</a:t>
            </a:r>
          </a:p>
        </p:txBody>
      </p:sp>
      <p:sp>
        <p:nvSpPr>
          <p:cNvPr id="13" name="TextBox 12"/>
          <p:cNvSpPr txBox="1"/>
          <p:nvPr/>
        </p:nvSpPr>
        <p:spPr>
          <a:xfrm>
            <a:off x="9319840" y="5443430"/>
            <a:ext cx="1295328"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Otros</a:t>
            </a:r>
          </a:p>
        </p:txBody>
      </p:sp>
      <p:sp>
        <p:nvSpPr>
          <p:cNvPr id="7" name="Content Placeholder 6"/>
          <p:cNvSpPr>
            <a:spLocks noGrp="1"/>
          </p:cNvSpPr>
          <p:nvPr>
            <p:ph idx="1"/>
          </p:nvPr>
        </p:nvSpPr>
        <p:spPr bwMode="auto">
          <a:xfrm>
            <a:off x="1378425" y="1486442"/>
            <a:ext cx="2265528" cy="1606951"/>
          </a:xfrm>
          <a:custGeom>
            <a:avLst/>
            <a:gdLst>
              <a:gd name="connsiteX0" fmla="*/ 0 w 1440160"/>
              <a:gd name="connsiteY0" fmla="*/ 0 h 936104"/>
              <a:gd name="connsiteX1" fmla="*/ 1440160 w 1440160"/>
              <a:gd name="connsiteY1" fmla="*/ 0 h 936104"/>
              <a:gd name="connsiteX2" fmla="*/ 1440160 w 1440160"/>
              <a:gd name="connsiteY2" fmla="*/ 936104 h 936104"/>
              <a:gd name="connsiteX3" fmla="*/ 0 w 1440160"/>
              <a:gd name="connsiteY3" fmla="*/ 936104 h 936104"/>
              <a:gd name="connsiteX4" fmla="*/ 0 w 1440160"/>
              <a:gd name="connsiteY4" fmla="*/ 0 h 936104"/>
              <a:gd name="connsiteX0" fmla="*/ 0 w 1478260"/>
              <a:gd name="connsiteY0" fmla="*/ 9525 h 936104"/>
              <a:gd name="connsiteX1" fmla="*/ 1478260 w 1478260"/>
              <a:gd name="connsiteY1" fmla="*/ 0 h 936104"/>
              <a:gd name="connsiteX2" fmla="*/ 1478260 w 1478260"/>
              <a:gd name="connsiteY2" fmla="*/ 936104 h 936104"/>
              <a:gd name="connsiteX3" fmla="*/ 38100 w 1478260"/>
              <a:gd name="connsiteY3" fmla="*/ 936104 h 936104"/>
              <a:gd name="connsiteX4" fmla="*/ 0 w 1478260"/>
              <a:gd name="connsiteY4" fmla="*/ 9525 h 936104"/>
              <a:gd name="connsiteX0" fmla="*/ 0 w 1478260"/>
              <a:gd name="connsiteY0" fmla="*/ 9525 h 1044054"/>
              <a:gd name="connsiteX1" fmla="*/ 1478260 w 1478260"/>
              <a:gd name="connsiteY1" fmla="*/ 0 h 1044054"/>
              <a:gd name="connsiteX2" fmla="*/ 1478260 w 1478260"/>
              <a:gd name="connsiteY2" fmla="*/ 936104 h 1044054"/>
              <a:gd name="connsiteX3" fmla="*/ 66675 w 1478260"/>
              <a:gd name="connsiteY3" fmla="*/ 1044054 h 1044054"/>
              <a:gd name="connsiteX4" fmla="*/ 0 w 1478260"/>
              <a:gd name="connsiteY4" fmla="*/ 9525 h 1044054"/>
              <a:gd name="connsiteX0" fmla="*/ 0 w 1538585"/>
              <a:gd name="connsiteY0" fmla="*/ 9525 h 1044054"/>
              <a:gd name="connsiteX1" fmla="*/ 1478260 w 1538585"/>
              <a:gd name="connsiteY1" fmla="*/ 0 h 1044054"/>
              <a:gd name="connsiteX2" fmla="*/ 1538585 w 1538585"/>
              <a:gd name="connsiteY2" fmla="*/ 961504 h 1044054"/>
              <a:gd name="connsiteX3" fmla="*/ 66675 w 1538585"/>
              <a:gd name="connsiteY3" fmla="*/ 1044054 h 1044054"/>
              <a:gd name="connsiteX4" fmla="*/ 0 w 1538585"/>
              <a:gd name="connsiteY4" fmla="*/ 9525 h 1044054"/>
              <a:gd name="connsiteX0" fmla="*/ 69850 w 1608435"/>
              <a:gd name="connsiteY0" fmla="*/ 9525 h 1152004"/>
              <a:gd name="connsiteX1" fmla="*/ 1548110 w 1608435"/>
              <a:gd name="connsiteY1" fmla="*/ 0 h 1152004"/>
              <a:gd name="connsiteX2" fmla="*/ 1608435 w 1608435"/>
              <a:gd name="connsiteY2" fmla="*/ 961504 h 1152004"/>
              <a:gd name="connsiteX3" fmla="*/ 0 w 1608435"/>
              <a:gd name="connsiteY3" fmla="*/ 1152004 h 1152004"/>
              <a:gd name="connsiteX4" fmla="*/ 69850 w 1608435"/>
              <a:gd name="connsiteY4" fmla="*/ 9525 h 1152004"/>
              <a:gd name="connsiteX0" fmla="*/ 0 w 1659235"/>
              <a:gd name="connsiteY0" fmla="*/ 0 h 1158354"/>
              <a:gd name="connsiteX1" fmla="*/ 1598910 w 1659235"/>
              <a:gd name="connsiteY1" fmla="*/ 635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235" h="1158354">
                <a:moveTo>
                  <a:pt x="0" y="0"/>
                </a:moveTo>
                <a:lnTo>
                  <a:pt x="1649710" y="12700"/>
                </a:lnTo>
                <a:lnTo>
                  <a:pt x="1659235" y="967854"/>
                </a:lnTo>
                <a:lnTo>
                  <a:pt x="50800" y="1158354"/>
                </a:lnTo>
                <a:lnTo>
                  <a:pt x="0" y="0"/>
                </a:lnTo>
                <a:close/>
              </a:path>
            </a:pathLst>
          </a:custGeom>
          <a:noFill/>
          <a:ln>
            <a:noFill/>
          </a:ln>
          <a:effectLst/>
          <a:scene3d>
            <a:camera prst="perspectiveHeroicExtremeRightFacing" fov="4200000">
              <a:rot lat="449630" lon="20136790" rev="21556841"/>
            </a:camera>
            <a:lightRig rig="threePt" dir="t"/>
          </a:scene3d>
          <a:sp3d/>
        </p:spPr>
        <p:txBody>
          <a:bodyPr anchor="ctr"/>
          <a:lstStyle/>
          <a:p>
            <a:pPr marL="0" indent="0" algn="ctr">
              <a:buFontTx/>
              <a:buNone/>
            </a:pPr>
            <a:r>
              <a:rPr lang="en-US" sz="1400" dirty="0">
                <a:solidFill>
                  <a:schemeClr val="bg1"/>
                </a:solidFill>
                <a:latin typeface="HelveticaNeue LT 77 BdCn" panose="020B0706030502030204" pitchFamily="34" charset="0"/>
              </a:rPr>
              <a:t>Objetivos de </a:t>
            </a:r>
            <a:r>
              <a:rPr lang="en-US" sz="1400" dirty="0" err="1">
                <a:solidFill>
                  <a:schemeClr val="bg1"/>
                </a:solidFill>
                <a:latin typeface="HelveticaNeue LT 77 BdCn" panose="020B0706030502030204" pitchFamily="34" charset="0"/>
              </a:rPr>
              <a:t>aprendizaje</a:t>
            </a:r>
            <a:r>
              <a:rPr lang="en-US" sz="1400" dirty="0">
                <a:solidFill>
                  <a:schemeClr val="bg1"/>
                </a:solidFill>
                <a:latin typeface="HelveticaNeue LT 77 BdCn" panose="020B0706030502030204" pitchFamily="34" charset="0"/>
              </a:rPr>
              <a:t>:</a:t>
            </a:r>
          </a:p>
          <a:p>
            <a:pPr marL="0" indent="0" algn="ctr">
              <a:buFontTx/>
              <a:buNone/>
            </a:pPr>
            <a:r>
              <a:rPr lang="en-US" sz="1400" dirty="0" err="1">
                <a:solidFill>
                  <a:schemeClr val="bg1"/>
                </a:solidFill>
                <a:latin typeface="HelveticaNeue LT 77 BdCn" panose="020B0706030502030204" pitchFamily="34" charset="0"/>
              </a:rPr>
              <a:t>Conocer</a:t>
            </a:r>
            <a:r>
              <a:rPr lang="en-US" sz="1400" dirty="0">
                <a:solidFill>
                  <a:schemeClr val="bg1"/>
                </a:solidFill>
                <a:latin typeface="HelveticaNeue LT 77 BdCn" panose="020B0706030502030204" pitchFamily="34" charset="0"/>
              </a:rPr>
              <a:t> los </a:t>
            </a:r>
            <a:r>
              <a:rPr lang="en-US" sz="1400" dirty="0" err="1">
                <a:solidFill>
                  <a:schemeClr val="bg1"/>
                </a:solidFill>
                <a:latin typeface="HelveticaNeue LT 77 BdCn" panose="020B0706030502030204" pitchFamily="34" charset="0"/>
              </a:rPr>
              <a:t>fundamentos</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sobre</a:t>
            </a:r>
            <a:r>
              <a:rPr lang="en-US" sz="1400" dirty="0">
                <a:solidFill>
                  <a:schemeClr val="bg1"/>
                </a:solidFill>
                <a:latin typeface="HelveticaNeue LT 77 BdCn" panose="020B0706030502030204" pitchFamily="34" charset="0"/>
              </a:rPr>
              <a:t> los que se </a:t>
            </a:r>
            <a:r>
              <a:rPr lang="en-US" sz="1400" dirty="0" err="1">
                <a:solidFill>
                  <a:schemeClr val="bg1"/>
                </a:solidFill>
                <a:latin typeface="HelveticaNeue LT 77 BdCn" panose="020B0706030502030204" pitchFamily="34" charset="0"/>
              </a:rPr>
              <a:t>basan</a:t>
            </a:r>
            <a:r>
              <a:rPr lang="en-US" sz="1400" dirty="0">
                <a:solidFill>
                  <a:schemeClr val="bg1"/>
                </a:solidFill>
                <a:latin typeface="HelveticaNeue LT 77 BdCn" panose="020B0706030502030204" pitchFamily="34" charset="0"/>
              </a:rPr>
              <a:t> las </a:t>
            </a:r>
            <a:r>
              <a:rPr lang="en-US" sz="1400" dirty="0" err="1">
                <a:solidFill>
                  <a:schemeClr val="bg1"/>
                </a:solidFill>
                <a:latin typeface="HelveticaNeue LT 77 BdCn" panose="020B0706030502030204" pitchFamily="34" charset="0"/>
              </a:rPr>
              <a:t>nuevas</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tecnologías</a:t>
            </a:r>
            <a:r>
              <a:rPr lang="en-US" sz="1400" dirty="0">
                <a:solidFill>
                  <a:schemeClr val="bg1"/>
                </a:solidFill>
                <a:latin typeface="HelveticaNeue LT 77 BdCn" panose="020B0706030502030204" pitchFamily="34" charset="0"/>
              </a:rPr>
              <a:t> en </a:t>
            </a:r>
            <a:r>
              <a:rPr lang="en-US" sz="1400" dirty="0" err="1">
                <a:solidFill>
                  <a:schemeClr val="bg1"/>
                </a:solidFill>
                <a:latin typeface="HelveticaNeue LT 77 BdCn" panose="020B0706030502030204" pitchFamily="34" charset="0"/>
              </a:rPr>
              <a:t>rehabilitación</a:t>
            </a:r>
            <a:r>
              <a:rPr lang="en-US" sz="1400" dirty="0">
                <a:solidFill>
                  <a:schemeClr val="bg1"/>
                </a:solidFill>
                <a:latin typeface="HelveticaNeue LT 77 BdCn" panose="020B0706030502030204" pitchFamily="34" charset="0"/>
              </a:rPr>
              <a:t>. </a:t>
            </a:r>
            <a:endParaRPr lang="de-CH" sz="1400" dirty="0">
              <a:solidFill>
                <a:schemeClr val="bg1"/>
              </a:solidFill>
              <a:latin typeface="HelveticaNeue LT 77 BdCn" panose="020B0706030502030204" pitchFamily="34" charset="0"/>
            </a:endParaRPr>
          </a:p>
        </p:txBody>
      </p:sp>
      <p:sp>
        <p:nvSpPr>
          <p:cNvPr id="16" name="Oval 15"/>
          <p:cNvSpPr/>
          <p:nvPr/>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Imagen 16">
            <a:extLst>
              <a:ext uri="{FF2B5EF4-FFF2-40B4-BE49-F238E27FC236}">
                <a16:creationId xmlns:a16="http://schemas.microsoft.com/office/drawing/2014/main" id="{A9086E78-A05D-4E39-A61F-46546F18E052}"/>
              </a:ext>
            </a:extLst>
          </p:cNvPr>
          <p:cNvPicPr>
            <a:picLocks noChangeAspect="1"/>
          </p:cNvPicPr>
          <p:nvPr/>
        </p:nvPicPr>
        <p:blipFill>
          <a:blip r:embed="rId5"/>
          <a:stretch>
            <a:fillRect/>
          </a:stretch>
        </p:blipFill>
        <p:spPr>
          <a:xfrm>
            <a:off x="6652385" y="0"/>
            <a:ext cx="2200847" cy="1194920"/>
          </a:xfrm>
          <a:prstGeom prst="rect">
            <a:avLst/>
          </a:prstGeom>
        </p:spPr>
      </p:pic>
    </p:spTree>
    <p:extLst>
      <p:ext uri="{BB962C8B-B14F-4D97-AF65-F5344CB8AC3E}">
        <p14:creationId xmlns:p14="http://schemas.microsoft.com/office/powerpoint/2010/main" val="357984912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866" y="111494"/>
            <a:ext cx="6019979" cy="1107996"/>
          </a:xfrm>
        </p:spPr>
        <p:txBody>
          <a:bodyPr/>
          <a:lstStyle/>
          <a:p>
            <a:r>
              <a:rPr lang="de-CH" dirty="0"/>
              <a:t>Sistemas sin motores: </a:t>
            </a:r>
            <a:r>
              <a:rPr lang="de-CH" dirty="0">
                <a:solidFill>
                  <a:srgbClr val="595959"/>
                </a:solidFill>
              </a:rPr>
              <a:t>Limitaciones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30</a:t>
            </a:fld>
            <a:endParaRPr lang="de-CH" dirty="0"/>
          </a:p>
        </p:txBody>
      </p:sp>
      <p:graphicFrame>
        <p:nvGraphicFramePr>
          <p:cNvPr id="8" name="Table 7"/>
          <p:cNvGraphicFramePr>
            <a:graphicFrameLocks noGrp="1"/>
          </p:cNvGraphicFramePr>
          <p:nvPr>
            <p:extLst>
              <p:ext uri="{D42A27DB-BD31-4B8C-83A1-F6EECF244321}">
                <p14:modId xmlns:p14="http://schemas.microsoft.com/office/powerpoint/2010/main" val="2464134050"/>
              </p:ext>
            </p:extLst>
          </p:nvPr>
        </p:nvGraphicFramePr>
        <p:xfrm>
          <a:off x="1313905" y="2276872"/>
          <a:ext cx="8330744" cy="3155404"/>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gridCol w="4165372">
                  <a:extLst>
                    <a:ext uri="{9D8B030D-6E8A-4147-A177-3AD203B41FA5}">
                      <a16:colId xmlns:a16="http://schemas.microsoft.com/office/drawing/2014/main" val="20001"/>
                    </a:ext>
                  </a:extLst>
                </a:gridCol>
              </a:tblGrid>
              <a:tr h="547298">
                <a:tc>
                  <a:txBody>
                    <a:bodyPr/>
                    <a:lstStyle/>
                    <a:p>
                      <a:pPr algn="ctr"/>
                      <a:r>
                        <a:rPr lang="de-CH" sz="2400" dirty="0">
                          <a:latin typeface="+mj-lt"/>
                        </a:rPr>
                        <a:t>Sistemas sin motores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a:txBody>
                    <a:bodyPr/>
                    <a:lstStyle/>
                    <a:p>
                      <a:pPr algn="ctr"/>
                      <a:r>
                        <a:rPr lang="de-CH" sz="2400" dirty="0">
                          <a:latin typeface="+mj-lt"/>
                        </a:rPr>
                        <a:t>Terapia convencional</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Mayor espacio</a:t>
                      </a:r>
                      <a:endParaRPr lang="de-CH" sz="1500" dirty="0">
                        <a:solidFill>
                          <a:srgbClr val="C00000"/>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6F9600"/>
                          </a:solidFill>
                        </a:rPr>
                        <a:t>Requerimientos de espacio menores</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17572">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Riesgo de obsolescencia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6F9600"/>
                          </a:solidFill>
                        </a:rPr>
                        <a:t>No riesgo de obsolescencia</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Sistemas específicos para miembros individuales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err="1">
                          <a:solidFill>
                            <a:srgbClr val="6F9600"/>
                          </a:solidFill>
                        </a:rPr>
                        <a:t>Tratamiento</a:t>
                      </a:r>
                      <a:r>
                        <a:rPr lang="en-US" sz="1500" kern="0" dirty="0">
                          <a:solidFill>
                            <a:srgbClr val="6F9600"/>
                          </a:solidFill>
                        </a:rPr>
                        <a:t> de </a:t>
                      </a:r>
                      <a:r>
                        <a:rPr lang="en-US" sz="1500" kern="0" dirty="0" err="1">
                          <a:solidFill>
                            <a:srgbClr val="6F9600"/>
                          </a:solidFill>
                        </a:rPr>
                        <a:t>cualquier</a:t>
                      </a:r>
                      <a:r>
                        <a:rPr lang="en-US" sz="1500" kern="0" dirty="0">
                          <a:solidFill>
                            <a:srgbClr val="6F9600"/>
                          </a:solidFill>
                        </a:rPr>
                        <a:t> </a:t>
                      </a:r>
                      <a:r>
                        <a:rPr lang="en-US" sz="1500" kern="0" dirty="0" err="1">
                          <a:solidFill>
                            <a:srgbClr val="6F9600"/>
                          </a:solidFill>
                        </a:rPr>
                        <a:t>parte</a:t>
                      </a:r>
                      <a:r>
                        <a:rPr lang="en-US" sz="1500" kern="0" dirty="0">
                          <a:solidFill>
                            <a:srgbClr val="6F9600"/>
                          </a:solidFill>
                        </a:rPr>
                        <a:t> del </a:t>
                      </a:r>
                      <a:r>
                        <a:rPr lang="en-US" sz="1500" kern="0" dirty="0" err="1">
                          <a:solidFill>
                            <a:srgbClr val="6F9600"/>
                          </a:solidFill>
                        </a:rPr>
                        <a:t>cuerpo</a:t>
                      </a:r>
                      <a:endParaRPr lang="en-US" sz="1500" kern="0" dirty="0">
                        <a:solidFill>
                          <a:srgbClr val="6F9600"/>
                        </a:solidFill>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Menor flexibilidad y algunos tipos de feedback</a:t>
                      </a:r>
                      <a:endParaRPr lang="de-CH" sz="1500" dirty="0">
                        <a:solidFill>
                          <a:srgbClr val="C00000"/>
                        </a:solidFill>
                      </a:endParaRPr>
                    </a:p>
                  </a:txBody>
                  <a:tcPr marR="9000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a:solidFill>
                            <a:srgbClr val="6F9600"/>
                          </a:solidFill>
                        </a:rPr>
                        <a:t>Mayor </a:t>
                      </a:r>
                      <a:r>
                        <a:rPr lang="en-US" sz="1500" kern="0" dirty="0" err="1">
                          <a:solidFill>
                            <a:srgbClr val="6F9600"/>
                          </a:solidFill>
                        </a:rPr>
                        <a:t>grado</a:t>
                      </a:r>
                      <a:r>
                        <a:rPr lang="en-US" sz="1500" kern="0" dirty="0">
                          <a:solidFill>
                            <a:srgbClr val="6F9600"/>
                          </a:solidFill>
                        </a:rPr>
                        <a:t> de feedback y </a:t>
                      </a:r>
                      <a:r>
                        <a:rPr lang="en-US" sz="1500" kern="0" dirty="0" err="1">
                          <a:solidFill>
                            <a:srgbClr val="6F9600"/>
                          </a:solidFill>
                        </a:rPr>
                        <a:t>flexibilidad</a:t>
                      </a:r>
                      <a:endParaRPr lang="en-US" sz="1500" kern="0" dirty="0">
                        <a:solidFill>
                          <a:srgbClr val="6F9600"/>
                        </a:solidFill>
                      </a:endParaRPr>
                    </a:p>
                  </a:txBody>
                  <a:tcPr marL="9000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47298">
                <a:tc>
                  <a:txBody>
                    <a:bodyPr/>
                    <a:lstStyle/>
                    <a:p>
                      <a:pPr algn="ctr"/>
                      <a:r>
                        <a:rPr lang="de-CH" sz="1500" dirty="0">
                          <a:solidFill>
                            <a:srgbClr val="C00000"/>
                          </a:solidFill>
                        </a:rPr>
                        <a:t>Comunicación limitada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6F9600"/>
                          </a:solidFill>
                          <a:latin typeface="+mn-lt"/>
                          <a:ea typeface="+mn-ea"/>
                          <a:cs typeface="+mn-cs"/>
                        </a:rPr>
                        <a:t>Interacción social</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grpSp>
        <p:nvGrpSpPr>
          <p:cNvPr id="68" name="Group 67"/>
          <p:cNvGrpSpPr/>
          <p:nvPr/>
        </p:nvGrpSpPr>
        <p:grpSpPr>
          <a:xfrm>
            <a:off x="4989488" y="2961432"/>
            <a:ext cx="968550" cy="298152"/>
            <a:chOff x="1264830" y="4786571"/>
            <a:chExt cx="2478771" cy="763047"/>
          </a:xfrm>
        </p:grpSpPr>
        <p:grpSp>
          <p:nvGrpSpPr>
            <p:cNvPr id="69" name="Group 68"/>
            <p:cNvGrpSpPr/>
            <p:nvPr/>
          </p:nvGrpSpPr>
          <p:grpSpPr>
            <a:xfrm>
              <a:off x="1264830" y="4786571"/>
              <a:ext cx="2478771" cy="763047"/>
              <a:chOff x="1334501" y="5312718"/>
              <a:chExt cx="2478771" cy="763047"/>
            </a:xfrm>
          </p:grpSpPr>
          <p:sp>
            <p:nvSpPr>
              <p:cNvPr id="76" name="Right Arrow 75"/>
              <p:cNvSpPr/>
              <p:nvPr/>
            </p:nvSpPr>
            <p:spPr bwMode="auto">
              <a:xfrm>
                <a:off x="3165272" y="5507898"/>
                <a:ext cx="648000" cy="360000"/>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7" name="Right Arrow 76"/>
              <p:cNvSpPr/>
              <p:nvPr/>
            </p:nvSpPr>
            <p:spPr bwMode="auto">
              <a:xfrm flipH="1">
                <a:off x="1334501" y="5507898"/>
                <a:ext cx="648000" cy="360040"/>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8" name="TextBox 77"/>
              <p:cNvSpPr txBox="1"/>
              <p:nvPr/>
            </p:nvSpPr>
            <p:spPr>
              <a:xfrm>
                <a:off x="2162872" y="5312718"/>
                <a:ext cx="878661" cy="763047"/>
              </a:xfrm>
              <a:prstGeom prst="rect">
                <a:avLst/>
              </a:prstGeom>
              <a:noFill/>
              <a:ln>
                <a:noFill/>
              </a:ln>
            </p:spPr>
            <p:txBody>
              <a:bodyPr wrap="none" rtlCol="0" anchor="ctr">
                <a:spAutoFit/>
              </a:bodyPr>
              <a:lstStyle/>
              <a:p>
                <a:pPr algn="ctr"/>
                <a:r>
                  <a:rPr lang="en-US" sz="1600" dirty="0">
                    <a:solidFill>
                      <a:srgbClr val="424B51"/>
                    </a:solidFill>
                    <a:latin typeface="HelveticaNeue LT 77 BdCn" panose="020B0706030502030204" pitchFamily="34" charset="0"/>
                  </a:rPr>
                  <a:t>XL</a:t>
                </a:r>
              </a:p>
            </p:txBody>
          </p:sp>
        </p:grpSp>
        <p:sp>
          <p:nvSpPr>
            <p:cNvPr id="70" name="Rectangle 69"/>
            <p:cNvSpPr/>
            <p:nvPr/>
          </p:nvSpPr>
          <p:spPr bwMode="auto">
            <a:xfrm>
              <a:off x="3028991" y="5070998"/>
              <a:ext cx="50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1" name="Rectangle 70"/>
            <p:cNvSpPr/>
            <p:nvPr/>
          </p:nvSpPr>
          <p:spPr bwMode="auto">
            <a:xfrm>
              <a:off x="1930318" y="5070998"/>
              <a:ext cx="50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2" name="Rectangle 71"/>
            <p:cNvSpPr/>
            <p:nvPr/>
          </p:nvSpPr>
          <p:spPr bwMode="auto">
            <a:xfrm>
              <a:off x="2973943" y="5070998"/>
              <a:ext cx="360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3" name="Rectangle 72"/>
            <p:cNvSpPr/>
            <p:nvPr/>
          </p:nvSpPr>
          <p:spPr bwMode="auto">
            <a:xfrm>
              <a:off x="1996167" y="5070998"/>
              <a:ext cx="360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4" name="Rectangle 73"/>
            <p:cNvSpPr/>
            <p:nvPr/>
          </p:nvSpPr>
          <p:spPr bwMode="auto">
            <a:xfrm>
              <a:off x="2943916" y="5070998"/>
              <a:ext cx="14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75" name="Rectangle 74"/>
            <p:cNvSpPr/>
            <p:nvPr/>
          </p:nvSpPr>
          <p:spPr bwMode="auto">
            <a:xfrm>
              <a:off x="2051381" y="5070998"/>
              <a:ext cx="14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79" name="Group 78"/>
          <p:cNvGrpSpPr/>
          <p:nvPr/>
        </p:nvGrpSpPr>
        <p:grpSpPr>
          <a:xfrm>
            <a:off x="5273186" y="3455239"/>
            <a:ext cx="411415" cy="389934"/>
            <a:chOff x="4916120" y="4336632"/>
            <a:chExt cx="1148497" cy="1088532"/>
          </a:xfrm>
        </p:grpSpPr>
        <p:grpSp>
          <p:nvGrpSpPr>
            <p:cNvPr id="80" name="Group 79"/>
            <p:cNvGrpSpPr/>
            <p:nvPr/>
          </p:nvGrpSpPr>
          <p:grpSpPr>
            <a:xfrm>
              <a:off x="4916120" y="4336632"/>
              <a:ext cx="1148497" cy="1088532"/>
              <a:chOff x="3693800" y="4336632"/>
              <a:chExt cx="1148497" cy="1088532"/>
            </a:xfrm>
          </p:grpSpPr>
          <p:grpSp>
            <p:nvGrpSpPr>
              <p:cNvPr id="82" name="Group 81"/>
              <p:cNvGrpSpPr/>
              <p:nvPr/>
            </p:nvGrpSpPr>
            <p:grpSpPr>
              <a:xfrm>
                <a:off x="3762177" y="4336632"/>
                <a:ext cx="1080120" cy="1088532"/>
                <a:chOff x="3790752" y="4337642"/>
                <a:chExt cx="1080120" cy="1088532"/>
              </a:xfrm>
            </p:grpSpPr>
            <p:grpSp>
              <p:nvGrpSpPr>
                <p:cNvPr id="90" name="Group 89"/>
                <p:cNvGrpSpPr/>
                <p:nvPr/>
              </p:nvGrpSpPr>
              <p:grpSpPr>
                <a:xfrm>
                  <a:off x="3790752" y="4337642"/>
                  <a:ext cx="1080120" cy="1088532"/>
                  <a:chOff x="3790752" y="4337642"/>
                  <a:chExt cx="1080120" cy="1088532"/>
                </a:xfrm>
              </p:grpSpPr>
              <p:grpSp>
                <p:nvGrpSpPr>
                  <p:cNvPr id="92" name="Group 91"/>
                  <p:cNvGrpSpPr/>
                  <p:nvPr/>
                </p:nvGrpSpPr>
                <p:grpSpPr>
                  <a:xfrm>
                    <a:off x="3790752" y="4337642"/>
                    <a:ext cx="1080120" cy="1088532"/>
                    <a:chOff x="3790752" y="4337642"/>
                    <a:chExt cx="1080120" cy="1088532"/>
                  </a:xfrm>
                  <a:solidFill>
                    <a:srgbClr val="424B51">
                      <a:alpha val="59000"/>
                    </a:srgbClr>
                  </a:solidFill>
                </p:grpSpPr>
                <p:sp>
                  <p:nvSpPr>
                    <p:cNvPr id="94" name="Trapezoid 93"/>
                    <p:cNvSpPr/>
                    <p:nvPr/>
                  </p:nvSpPr>
                  <p:spPr bwMode="auto">
                    <a:xfrm>
                      <a:off x="3790752" y="5276850"/>
                      <a:ext cx="1080120" cy="149324"/>
                    </a:xfrm>
                    <a:prstGeom prst="trapezoid">
                      <a:avLst>
                        <a:gd name="adj" fmla="val 42637"/>
                      </a:avLst>
                    </a:pr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5" name="Rectangle 23"/>
                    <p:cNvSpPr/>
                    <p:nvPr/>
                  </p:nvSpPr>
                  <p:spPr bwMode="auto">
                    <a:xfrm>
                      <a:off x="3943350" y="4601585"/>
                      <a:ext cx="200025" cy="685600"/>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706058">
                          <a:moveTo>
                            <a:pt x="0" y="33337"/>
                          </a:moveTo>
                          <a:lnTo>
                            <a:pt x="200025" y="0"/>
                          </a:lnTo>
                          <a:lnTo>
                            <a:pt x="200025" y="706058"/>
                          </a:lnTo>
                          <a:lnTo>
                            <a:pt x="0" y="706058"/>
                          </a:lnTo>
                          <a:lnTo>
                            <a:pt x="0" y="33337"/>
                          </a:lnTo>
                          <a:close/>
                        </a:path>
                      </a:pathLst>
                    </a:cu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6" name="Rectangle 23"/>
                    <p:cNvSpPr/>
                    <p:nvPr/>
                  </p:nvSpPr>
                  <p:spPr bwMode="auto">
                    <a:xfrm>
                      <a:off x="4240993" y="4556341"/>
                      <a:ext cx="200025" cy="720509"/>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706058">
                          <a:moveTo>
                            <a:pt x="0" y="33337"/>
                          </a:moveTo>
                          <a:lnTo>
                            <a:pt x="200025" y="0"/>
                          </a:lnTo>
                          <a:lnTo>
                            <a:pt x="200025" y="706058"/>
                          </a:lnTo>
                          <a:lnTo>
                            <a:pt x="0" y="706058"/>
                          </a:lnTo>
                          <a:lnTo>
                            <a:pt x="0" y="33337"/>
                          </a:lnTo>
                          <a:close/>
                        </a:path>
                      </a:pathLst>
                    </a:cu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7" name="Rectangle 23"/>
                    <p:cNvSpPr/>
                    <p:nvPr/>
                  </p:nvSpPr>
                  <p:spPr bwMode="auto">
                    <a:xfrm>
                      <a:off x="4524348" y="4751221"/>
                      <a:ext cx="209551" cy="535966"/>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 name="connsiteX0" fmla="*/ 0 w 204788"/>
                        <a:gd name="connsiteY0" fmla="*/ 121622 h 706058"/>
                        <a:gd name="connsiteX1" fmla="*/ 204788 w 204788"/>
                        <a:gd name="connsiteY1" fmla="*/ 0 h 706058"/>
                        <a:gd name="connsiteX2" fmla="*/ 204788 w 204788"/>
                        <a:gd name="connsiteY2" fmla="*/ 706058 h 706058"/>
                        <a:gd name="connsiteX3" fmla="*/ 4763 w 204788"/>
                        <a:gd name="connsiteY3" fmla="*/ 706058 h 706058"/>
                        <a:gd name="connsiteX4" fmla="*/ 0 w 204788"/>
                        <a:gd name="connsiteY4" fmla="*/ 121622 h 706058"/>
                        <a:gd name="connsiteX0" fmla="*/ 0 w 209551"/>
                        <a:gd name="connsiteY0" fmla="*/ 0 h 584436"/>
                        <a:gd name="connsiteX1" fmla="*/ 209551 w 209551"/>
                        <a:gd name="connsiteY1" fmla="*/ 304220 h 584436"/>
                        <a:gd name="connsiteX2" fmla="*/ 204788 w 209551"/>
                        <a:gd name="connsiteY2" fmla="*/ 584436 h 584436"/>
                        <a:gd name="connsiteX3" fmla="*/ 4763 w 209551"/>
                        <a:gd name="connsiteY3" fmla="*/ 584436 h 584436"/>
                        <a:gd name="connsiteX4" fmla="*/ 0 w 209551"/>
                        <a:gd name="connsiteY4" fmla="*/ 0 h 584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1" h="584436">
                          <a:moveTo>
                            <a:pt x="0" y="0"/>
                          </a:moveTo>
                          <a:lnTo>
                            <a:pt x="209551" y="304220"/>
                          </a:lnTo>
                          <a:cubicBezTo>
                            <a:pt x="207963" y="397625"/>
                            <a:pt x="206376" y="491031"/>
                            <a:pt x="204788" y="584436"/>
                          </a:cubicBezTo>
                          <a:lnTo>
                            <a:pt x="4763" y="584436"/>
                          </a:lnTo>
                          <a:cubicBezTo>
                            <a:pt x="3175" y="389624"/>
                            <a:pt x="1588" y="194812"/>
                            <a:pt x="0" y="0"/>
                          </a:cubicBezTo>
                          <a:close/>
                        </a:path>
                      </a:pathLst>
                    </a:custGeom>
                    <a:solidFill>
                      <a:srgbClr val="424B51"/>
                    </a:solidFill>
                    <a:ln w="127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98" name="Rectangle 23"/>
                    <p:cNvSpPr/>
                    <p:nvPr/>
                  </p:nvSpPr>
                  <p:spPr bwMode="auto">
                    <a:xfrm rot="15733717">
                      <a:off x="4092216" y="4089802"/>
                      <a:ext cx="199051" cy="694732"/>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 name="connsiteX0" fmla="*/ 0 w 204788"/>
                        <a:gd name="connsiteY0" fmla="*/ 121622 h 706058"/>
                        <a:gd name="connsiteX1" fmla="*/ 204788 w 204788"/>
                        <a:gd name="connsiteY1" fmla="*/ 0 h 706058"/>
                        <a:gd name="connsiteX2" fmla="*/ 204788 w 204788"/>
                        <a:gd name="connsiteY2" fmla="*/ 706058 h 706058"/>
                        <a:gd name="connsiteX3" fmla="*/ 4763 w 204788"/>
                        <a:gd name="connsiteY3" fmla="*/ 706058 h 706058"/>
                        <a:gd name="connsiteX4" fmla="*/ 0 w 204788"/>
                        <a:gd name="connsiteY4" fmla="*/ 121622 h 706058"/>
                        <a:gd name="connsiteX0" fmla="*/ 0 w 209551"/>
                        <a:gd name="connsiteY0" fmla="*/ 0 h 584436"/>
                        <a:gd name="connsiteX1" fmla="*/ 209551 w 209551"/>
                        <a:gd name="connsiteY1" fmla="*/ 304220 h 584436"/>
                        <a:gd name="connsiteX2" fmla="*/ 204788 w 209551"/>
                        <a:gd name="connsiteY2" fmla="*/ 584436 h 584436"/>
                        <a:gd name="connsiteX3" fmla="*/ 4763 w 209551"/>
                        <a:gd name="connsiteY3" fmla="*/ 584436 h 584436"/>
                        <a:gd name="connsiteX4" fmla="*/ 0 w 209551"/>
                        <a:gd name="connsiteY4" fmla="*/ 0 h 584436"/>
                        <a:gd name="connsiteX0" fmla="*/ 4921 w 214472"/>
                        <a:gd name="connsiteY0" fmla="*/ 0 h 584436"/>
                        <a:gd name="connsiteX1" fmla="*/ 214472 w 214472"/>
                        <a:gd name="connsiteY1" fmla="*/ 304220 h 584436"/>
                        <a:gd name="connsiteX2" fmla="*/ 209709 w 214472"/>
                        <a:gd name="connsiteY2" fmla="*/ 584436 h 584436"/>
                        <a:gd name="connsiteX3" fmla="*/ 212 w 214472"/>
                        <a:gd name="connsiteY3" fmla="*/ 583347 h 584436"/>
                        <a:gd name="connsiteX4" fmla="*/ 4921 w 214472"/>
                        <a:gd name="connsiteY4" fmla="*/ 0 h 584436"/>
                        <a:gd name="connsiteX0" fmla="*/ 8875 w 214407"/>
                        <a:gd name="connsiteY0" fmla="*/ 0 h 724968"/>
                        <a:gd name="connsiteX1" fmla="*/ 214407 w 214407"/>
                        <a:gd name="connsiteY1" fmla="*/ 444752 h 724968"/>
                        <a:gd name="connsiteX2" fmla="*/ 209644 w 214407"/>
                        <a:gd name="connsiteY2" fmla="*/ 724968 h 724968"/>
                        <a:gd name="connsiteX3" fmla="*/ 147 w 214407"/>
                        <a:gd name="connsiteY3" fmla="*/ 723879 h 724968"/>
                        <a:gd name="connsiteX4" fmla="*/ 8875 w 214407"/>
                        <a:gd name="connsiteY4" fmla="*/ 0 h 724968"/>
                        <a:gd name="connsiteX0" fmla="*/ 8875 w 209676"/>
                        <a:gd name="connsiteY0" fmla="*/ 0 h 724968"/>
                        <a:gd name="connsiteX1" fmla="*/ 154921 w 209676"/>
                        <a:gd name="connsiteY1" fmla="*/ 20148 h 724968"/>
                        <a:gd name="connsiteX2" fmla="*/ 209644 w 209676"/>
                        <a:gd name="connsiteY2" fmla="*/ 724968 h 724968"/>
                        <a:gd name="connsiteX3" fmla="*/ 147 w 209676"/>
                        <a:gd name="connsiteY3" fmla="*/ 723879 h 724968"/>
                        <a:gd name="connsiteX4" fmla="*/ 8875 w 209676"/>
                        <a:gd name="connsiteY4" fmla="*/ 0 h 724968"/>
                        <a:gd name="connsiteX0" fmla="*/ 8875 w 209674"/>
                        <a:gd name="connsiteY0" fmla="*/ 0 h 724968"/>
                        <a:gd name="connsiteX1" fmla="*/ 151433 w 209674"/>
                        <a:gd name="connsiteY1" fmla="*/ 6692 h 724968"/>
                        <a:gd name="connsiteX2" fmla="*/ 209644 w 209674"/>
                        <a:gd name="connsiteY2" fmla="*/ 724968 h 724968"/>
                        <a:gd name="connsiteX3" fmla="*/ 147 w 209674"/>
                        <a:gd name="connsiteY3" fmla="*/ 723879 h 724968"/>
                        <a:gd name="connsiteX4" fmla="*/ 8875 w 209674"/>
                        <a:gd name="connsiteY4" fmla="*/ 0 h 724968"/>
                        <a:gd name="connsiteX0" fmla="*/ 8875 w 207926"/>
                        <a:gd name="connsiteY0" fmla="*/ 0 h 743044"/>
                        <a:gd name="connsiteX1" fmla="*/ 151433 w 207926"/>
                        <a:gd name="connsiteY1" fmla="*/ 6692 h 743044"/>
                        <a:gd name="connsiteX2" fmla="*/ 207895 w 207926"/>
                        <a:gd name="connsiteY2" fmla="*/ 743044 h 743044"/>
                        <a:gd name="connsiteX3" fmla="*/ 147 w 207926"/>
                        <a:gd name="connsiteY3" fmla="*/ 723879 h 743044"/>
                        <a:gd name="connsiteX4" fmla="*/ 8875 w 207926"/>
                        <a:gd name="connsiteY4" fmla="*/ 0 h 743044"/>
                        <a:gd name="connsiteX0" fmla="*/ 12704 w 211755"/>
                        <a:gd name="connsiteY0" fmla="*/ 0 h 754751"/>
                        <a:gd name="connsiteX1" fmla="*/ 155262 w 211755"/>
                        <a:gd name="connsiteY1" fmla="*/ 6692 h 754751"/>
                        <a:gd name="connsiteX2" fmla="*/ 211724 w 211755"/>
                        <a:gd name="connsiteY2" fmla="*/ 743044 h 754751"/>
                        <a:gd name="connsiteX3" fmla="*/ 112 w 211755"/>
                        <a:gd name="connsiteY3" fmla="*/ 754751 h 754751"/>
                        <a:gd name="connsiteX4" fmla="*/ 12704 w 211755"/>
                        <a:gd name="connsiteY4" fmla="*/ 0 h 754751"/>
                        <a:gd name="connsiteX0" fmla="*/ 0 w 199051"/>
                        <a:gd name="connsiteY0" fmla="*/ 0 h 757560"/>
                        <a:gd name="connsiteX1" fmla="*/ 142558 w 199051"/>
                        <a:gd name="connsiteY1" fmla="*/ 6692 h 757560"/>
                        <a:gd name="connsiteX2" fmla="*/ 199020 w 199051"/>
                        <a:gd name="connsiteY2" fmla="*/ 743044 h 757560"/>
                        <a:gd name="connsiteX3" fmla="*/ 6283 w 199051"/>
                        <a:gd name="connsiteY3" fmla="*/ 757560 h 757560"/>
                        <a:gd name="connsiteX4" fmla="*/ 0 w 199051"/>
                        <a:gd name="connsiteY4" fmla="*/ 0 h 757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1" h="757560">
                          <a:moveTo>
                            <a:pt x="0" y="0"/>
                          </a:moveTo>
                          <a:lnTo>
                            <a:pt x="142558" y="6692"/>
                          </a:lnTo>
                          <a:cubicBezTo>
                            <a:pt x="140970" y="100097"/>
                            <a:pt x="200608" y="649639"/>
                            <a:pt x="199020" y="743044"/>
                          </a:cubicBezTo>
                          <a:lnTo>
                            <a:pt x="6283" y="757560"/>
                          </a:lnTo>
                          <a:cubicBezTo>
                            <a:pt x="4695" y="562748"/>
                            <a:pt x="1588" y="194812"/>
                            <a:pt x="0" y="0"/>
                          </a:cubicBezTo>
                          <a:close/>
                        </a:path>
                      </a:pathLst>
                    </a:custGeom>
                    <a:solidFill>
                      <a:srgbClr val="424B51"/>
                    </a:solidFill>
                    <a:ln w="12700" cap="rnd">
                      <a:solidFill>
                        <a:srgbClr val="424B5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93" name="Regular Pentagon 2048"/>
                  <p:cNvSpPr/>
                  <p:nvPr/>
                </p:nvSpPr>
                <p:spPr bwMode="auto">
                  <a:xfrm rot="20679614" flipV="1">
                    <a:off x="4081241" y="4341707"/>
                    <a:ext cx="159452" cy="77541"/>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91" name="Regular Pentagon 2048"/>
                <p:cNvSpPr/>
                <p:nvPr/>
              </p:nvSpPr>
              <p:spPr bwMode="auto">
                <a:xfrm rot="20735848">
                  <a:off x="3864689" y="4377916"/>
                  <a:ext cx="230950" cy="46432"/>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206423"/>
                    <a:gd name="connsiteY0" fmla="*/ 17463 h 77541"/>
                    <a:gd name="connsiteX1" fmla="*/ 89706 w 206423"/>
                    <a:gd name="connsiteY1" fmla="*/ 0 h 77541"/>
                    <a:gd name="connsiteX2" fmla="*/ 149094 w 206423"/>
                    <a:gd name="connsiteY2" fmla="*/ 17463 h 77541"/>
                    <a:gd name="connsiteX3" fmla="*/ 206423 w 206423"/>
                    <a:gd name="connsiteY3" fmla="*/ 46432 h 77541"/>
                    <a:gd name="connsiteX4" fmla="*/ 0 w 206423"/>
                    <a:gd name="connsiteY4" fmla="*/ 77541 h 77541"/>
                    <a:gd name="connsiteX5" fmla="*/ 30318 w 206423"/>
                    <a:gd name="connsiteY5" fmla="*/ 17463 h 77541"/>
                    <a:gd name="connsiteX0" fmla="*/ 54845 w 230950"/>
                    <a:gd name="connsiteY0" fmla="*/ 17463 h 46432"/>
                    <a:gd name="connsiteX1" fmla="*/ 114233 w 230950"/>
                    <a:gd name="connsiteY1" fmla="*/ 0 h 46432"/>
                    <a:gd name="connsiteX2" fmla="*/ 173621 w 230950"/>
                    <a:gd name="connsiteY2" fmla="*/ 17463 h 46432"/>
                    <a:gd name="connsiteX3" fmla="*/ 230950 w 230950"/>
                    <a:gd name="connsiteY3" fmla="*/ 46432 h 46432"/>
                    <a:gd name="connsiteX4" fmla="*/ 0 w 230950"/>
                    <a:gd name="connsiteY4" fmla="*/ 29448 h 46432"/>
                    <a:gd name="connsiteX5" fmla="*/ 54845 w 230950"/>
                    <a:gd name="connsiteY5" fmla="*/ 17463 h 4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950" h="46432">
                      <a:moveTo>
                        <a:pt x="54845" y="17463"/>
                      </a:moveTo>
                      <a:lnTo>
                        <a:pt x="114233" y="0"/>
                      </a:lnTo>
                      <a:lnTo>
                        <a:pt x="173621" y="17463"/>
                      </a:lnTo>
                      <a:lnTo>
                        <a:pt x="230950" y="46432"/>
                      </a:lnTo>
                      <a:lnTo>
                        <a:pt x="0" y="29448"/>
                      </a:lnTo>
                      <a:lnTo>
                        <a:pt x="54845" y="1746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83" name="Regular Pentagon 2048"/>
              <p:cNvSpPr/>
              <p:nvPr/>
            </p:nvSpPr>
            <p:spPr bwMode="auto">
              <a:xfrm rot="4770247" flipV="1">
                <a:off x="4040963" y="4758688"/>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4" name="Regular Pentagon 2048"/>
              <p:cNvSpPr/>
              <p:nvPr/>
            </p:nvSpPr>
            <p:spPr bwMode="auto">
              <a:xfrm rot="4770247" flipV="1">
                <a:off x="4583413" y="4886373"/>
                <a:ext cx="146986" cy="92015"/>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5" name="Regular Pentagon 2048"/>
              <p:cNvSpPr/>
              <p:nvPr/>
            </p:nvSpPr>
            <p:spPr bwMode="auto">
              <a:xfrm rot="8658403" flipV="1">
                <a:off x="4541765" y="4787618"/>
                <a:ext cx="157499"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7" h="77541">
                    <a:moveTo>
                      <a:pt x="30318" y="17463"/>
                    </a:moveTo>
                    <a:lnTo>
                      <a:pt x="89706" y="0"/>
                    </a:lnTo>
                    <a:lnTo>
                      <a:pt x="149094" y="17463"/>
                    </a:lnTo>
                    <a:lnTo>
                      <a:pt x="170857" y="74330"/>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6" name="Regular Pentagon 2048"/>
              <p:cNvSpPr/>
              <p:nvPr/>
            </p:nvSpPr>
            <p:spPr bwMode="auto">
              <a:xfrm rot="8658403" flipV="1">
                <a:off x="4278388" y="4671584"/>
                <a:ext cx="271335" cy="91992"/>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 name="connsiteX0" fmla="*/ 30318 w 294348"/>
                  <a:gd name="connsiteY0" fmla="*/ 17463 h 100119"/>
                  <a:gd name="connsiteX1" fmla="*/ 89706 w 294348"/>
                  <a:gd name="connsiteY1" fmla="*/ 0 h 100119"/>
                  <a:gd name="connsiteX2" fmla="*/ 149094 w 294348"/>
                  <a:gd name="connsiteY2" fmla="*/ 17463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463 h 100119"/>
                  <a:gd name="connsiteX1" fmla="*/ 89706 w 294348"/>
                  <a:gd name="connsiteY1" fmla="*/ 0 h 100119"/>
                  <a:gd name="connsiteX2" fmla="*/ 228466 w 294348"/>
                  <a:gd name="connsiteY2" fmla="*/ 52681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138 h 99794"/>
                  <a:gd name="connsiteX1" fmla="*/ 80398 w 294348"/>
                  <a:gd name="connsiteY1" fmla="*/ 0 h 99794"/>
                  <a:gd name="connsiteX2" fmla="*/ 228466 w 294348"/>
                  <a:gd name="connsiteY2" fmla="*/ 52356 h 99794"/>
                  <a:gd name="connsiteX3" fmla="*/ 294348 w 294348"/>
                  <a:gd name="connsiteY3" fmla="*/ 99794 h 99794"/>
                  <a:gd name="connsiteX4" fmla="*/ 0 w 294348"/>
                  <a:gd name="connsiteY4" fmla="*/ 77216 h 99794"/>
                  <a:gd name="connsiteX5" fmla="*/ 30318 w 294348"/>
                  <a:gd name="connsiteY5" fmla="*/ 17138 h 9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48" h="99794">
                    <a:moveTo>
                      <a:pt x="30318" y="17138"/>
                    </a:moveTo>
                    <a:lnTo>
                      <a:pt x="80398" y="0"/>
                    </a:lnTo>
                    <a:lnTo>
                      <a:pt x="228466" y="52356"/>
                    </a:lnTo>
                    <a:lnTo>
                      <a:pt x="294348" y="99794"/>
                    </a:lnTo>
                    <a:lnTo>
                      <a:pt x="0" y="77216"/>
                    </a:lnTo>
                    <a:lnTo>
                      <a:pt x="30318" y="17138"/>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7" name="Regular Pentagon 2048"/>
              <p:cNvSpPr/>
              <p:nvPr/>
            </p:nvSpPr>
            <p:spPr bwMode="auto">
              <a:xfrm rot="8658403" flipV="1">
                <a:off x="3693800" y="5084864"/>
                <a:ext cx="271335" cy="147363"/>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 name="connsiteX0" fmla="*/ 30318 w 294348"/>
                  <a:gd name="connsiteY0" fmla="*/ 17463 h 100119"/>
                  <a:gd name="connsiteX1" fmla="*/ 89706 w 294348"/>
                  <a:gd name="connsiteY1" fmla="*/ 0 h 100119"/>
                  <a:gd name="connsiteX2" fmla="*/ 149094 w 294348"/>
                  <a:gd name="connsiteY2" fmla="*/ 17463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463 h 100119"/>
                  <a:gd name="connsiteX1" fmla="*/ 89706 w 294348"/>
                  <a:gd name="connsiteY1" fmla="*/ 0 h 100119"/>
                  <a:gd name="connsiteX2" fmla="*/ 228466 w 294348"/>
                  <a:gd name="connsiteY2" fmla="*/ 52681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138 h 99794"/>
                  <a:gd name="connsiteX1" fmla="*/ 80398 w 294348"/>
                  <a:gd name="connsiteY1" fmla="*/ 0 h 99794"/>
                  <a:gd name="connsiteX2" fmla="*/ 228466 w 294348"/>
                  <a:gd name="connsiteY2" fmla="*/ 52356 h 99794"/>
                  <a:gd name="connsiteX3" fmla="*/ 294348 w 294348"/>
                  <a:gd name="connsiteY3" fmla="*/ 99794 h 99794"/>
                  <a:gd name="connsiteX4" fmla="*/ 0 w 294348"/>
                  <a:gd name="connsiteY4" fmla="*/ 77216 h 99794"/>
                  <a:gd name="connsiteX5" fmla="*/ 30318 w 294348"/>
                  <a:gd name="connsiteY5" fmla="*/ 17138 h 9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48" h="99794">
                    <a:moveTo>
                      <a:pt x="30318" y="17138"/>
                    </a:moveTo>
                    <a:lnTo>
                      <a:pt x="80398" y="0"/>
                    </a:lnTo>
                    <a:lnTo>
                      <a:pt x="228466" y="52356"/>
                    </a:lnTo>
                    <a:lnTo>
                      <a:pt x="294348" y="99794"/>
                    </a:lnTo>
                    <a:lnTo>
                      <a:pt x="0" y="77216"/>
                    </a:lnTo>
                    <a:lnTo>
                      <a:pt x="30318" y="17138"/>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8" name="Regular Pentagon 2048"/>
              <p:cNvSpPr/>
              <p:nvPr/>
            </p:nvSpPr>
            <p:spPr bwMode="auto">
              <a:xfrm rot="4770247" flipV="1">
                <a:off x="4719931" y="5207146"/>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89" name="Regular Pentagon 2048"/>
              <p:cNvSpPr/>
              <p:nvPr/>
            </p:nvSpPr>
            <p:spPr bwMode="auto">
              <a:xfrm rot="4770247" flipV="1">
                <a:off x="4104125" y="5190360"/>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81" name="Regular Pentagon 2048"/>
            <p:cNvSpPr/>
            <p:nvPr/>
          </p:nvSpPr>
          <p:spPr bwMode="auto">
            <a:xfrm rot="4770247" flipV="1">
              <a:off x="5656495" y="4447481"/>
              <a:ext cx="146986" cy="92015"/>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rgbClr val="F7FFEA"/>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99" name="Group 98"/>
          <p:cNvGrpSpPr/>
          <p:nvPr/>
        </p:nvGrpSpPr>
        <p:grpSpPr>
          <a:xfrm>
            <a:off x="5284980" y="4983269"/>
            <a:ext cx="380173" cy="567871"/>
            <a:chOff x="5297680" y="4727820"/>
            <a:chExt cx="380173" cy="567871"/>
          </a:xfrm>
        </p:grpSpPr>
        <p:pic>
          <p:nvPicPr>
            <p:cNvPr id="100" name="Picture 3"/>
            <p:cNvPicPr>
              <a:picLocks noChangeAspect="1" noChangeArrowheads="1"/>
            </p:cNvPicPr>
            <p:nvPr/>
          </p:nvPicPr>
          <p:blipFill>
            <a:blip r:embed="rId3"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315783" y="4727820"/>
              <a:ext cx="351584" cy="290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11"/>
            <p:cNvPicPr>
              <a:picLocks noChangeAspect="1" noChangeArrowheads="1"/>
            </p:cNvPicPr>
            <p:nvPr/>
          </p:nvPicPr>
          <p:blipFill>
            <a:blip r:embed="rId4"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297680" y="4915518"/>
              <a:ext cx="380173" cy="380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02" name="Group 101"/>
          <p:cNvGrpSpPr/>
          <p:nvPr/>
        </p:nvGrpSpPr>
        <p:grpSpPr>
          <a:xfrm>
            <a:off x="5233161" y="3954524"/>
            <a:ext cx="492260" cy="492260"/>
            <a:chOff x="5245861" y="4055107"/>
            <a:chExt cx="492260" cy="492260"/>
          </a:xfrm>
        </p:grpSpPr>
        <p:grpSp>
          <p:nvGrpSpPr>
            <p:cNvPr id="103" name="Gruppieren 14"/>
            <p:cNvGrpSpPr/>
            <p:nvPr/>
          </p:nvGrpSpPr>
          <p:grpSpPr>
            <a:xfrm>
              <a:off x="5245861" y="4055107"/>
              <a:ext cx="492260" cy="492260"/>
              <a:chOff x="1775515" y="2366593"/>
              <a:chExt cx="757045" cy="757045"/>
            </a:xfrm>
          </p:grpSpPr>
          <p:pic>
            <p:nvPicPr>
              <p:cNvPr id="106" name="Picture 8"/>
              <p:cNvPicPr>
                <a:picLocks noChangeAspect="1" noChangeArrowheads="1"/>
              </p:cNvPicPr>
              <p:nvPr/>
            </p:nvPicPr>
            <p:blipFill>
              <a:blip r:embed="rId5"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1775515" y="2366593"/>
                <a:ext cx="757045" cy="75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7" name="Gerade Verbindung mit Pfeil 11"/>
              <p:cNvCxnSpPr/>
              <p:nvPr/>
            </p:nvCxnSpPr>
            <p:spPr>
              <a:xfrm>
                <a:off x="1879690" y="2893671"/>
                <a:ext cx="180000"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cxnSp>
            <p:nvCxnSpPr>
              <p:cNvPr id="108" name="Gerade Verbindung mit Pfeil 21"/>
              <p:cNvCxnSpPr/>
              <p:nvPr/>
            </p:nvCxnSpPr>
            <p:spPr>
              <a:xfrm>
                <a:off x="1893190" y="3022921"/>
                <a:ext cx="180000"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grpSp>
        <p:cxnSp>
          <p:nvCxnSpPr>
            <p:cNvPr id="104" name="Gerade Verbindung mit Pfeil 21"/>
            <p:cNvCxnSpPr/>
            <p:nvPr/>
          </p:nvCxnSpPr>
          <p:spPr>
            <a:xfrm flipH="1">
              <a:off x="5544604" y="4481877"/>
              <a:ext cx="117043"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cxnSp>
          <p:nvCxnSpPr>
            <p:cNvPr id="105" name="Gerade Verbindung mit Pfeil 21"/>
            <p:cNvCxnSpPr/>
            <p:nvPr/>
          </p:nvCxnSpPr>
          <p:spPr>
            <a:xfrm flipH="1">
              <a:off x="5545366" y="4397834"/>
              <a:ext cx="117043" cy="0"/>
            </a:xfrm>
            <a:prstGeom prst="straightConnector1">
              <a:avLst/>
            </a:prstGeom>
            <a:noFill/>
            <a:ln w="12700" cap="flat" cmpd="sng" algn="ctr">
              <a:solidFill>
                <a:srgbClr val="000000">
                  <a:lumMod val="65000"/>
                  <a:lumOff val="35000"/>
                </a:srgbClr>
              </a:solidFill>
              <a:prstDash val="solid"/>
              <a:headEnd type="none" w="med" len="med"/>
              <a:tailEnd type="triangle" w="sm" len="sm"/>
            </a:ln>
            <a:effectLst/>
          </p:spPr>
        </p:cxnSp>
      </p:grpSp>
      <p:grpSp>
        <p:nvGrpSpPr>
          <p:cNvPr id="109" name="Group 108"/>
          <p:cNvGrpSpPr/>
          <p:nvPr/>
        </p:nvGrpSpPr>
        <p:grpSpPr>
          <a:xfrm>
            <a:off x="5239189" y="4505945"/>
            <a:ext cx="473434" cy="473434"/>
            <a:chOff x="5251889" y="4630911"/>
            <a:chExt cx="473434" cy="473434"/>
          </a:xfrm>
        </p:grpSpPr>
        <p:grpSp>
          <p:nvGrpSpPr>
            <p:cNvPr id="110" name="Group 109"/>
            <p:cNvGrpSpPr/>
            <p:nvPr/>
          </p:nvGrpSpPr>
          <p:grpSpPr>
            <a:xfrm>
              <a:off x="5251889" y="4630911"/>
              <a:ext cx="473434" cy="473434"/>
              <a:chOff x="3428768" y="1997953"/>
              <a:chExt cx="1269513" cy="1269513"/>
            </a:xfrm>
          </p:grpSpPr>
          <p:grpSp>
            <p:nvGrpSpPr>
              <p:cNvPr id="113" name="Group 112"/>
              <p:cNvGrpSpPr/>
              <p:nvPr/>
            </p:nvGrpSpPr>
            <p:grpSpPr>
              <a:xfrm>
                <a:off x="3428768" y="1997953"/>
                <a:ext cx="1269513" cy="1269513"/>
                <a:chOff x="3428768" y="1997953"/>
                <a:chExt cx="1269513" cy="1269513"/>
              </a:xfrm>
            </p:grpSpPr>
            <p:sp>
              <p:nvSpPr>
                <p:cNvPr id="116" name="Oval 115"/>
                <p:cNvSpPr/>
                <p:nvPr/>
              </p:nvSpPr>
              <p:spPr bwMode="auto">
                <a:xfrm>
                  <a:off x="3428768" y="1997953"/>
                  <a:ext cx="1269513" cy="1269513"/>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117" name="Group 116"/>
                <p:cNvGrpSpPr/>
                <p:nvPr/>
              </p:nvGrpSpPr>
              <p:grpSpPr>
                <a:xfrm>
                  <a:off x="3883707" y="2088653"/>
                  <a:ext cx="365424" cy="554537"/>
                  <a:chOff x="3883707" y="2088653"/>
                  <a:chExt cx="365424" cy="554537"/>
                </a:xfrm>
              </p:grpSpPr>
              <p:sp>
                <p:nvSpPr>
                  <p:cNvPr id="118" name="Down Arrow 117"/>
                  <p:cNvSpPr/>
                  <p:nvPr/>
                </p:nvSpPr>
                <p:spPr bwMode="auto">
                  <a:xfrm flipV="1">
                    <a:off x="3883707" y="2088653"/>
                    <a:ext cx="365424" cy="460325"/>
                  </a:xfrm>
                  <a:prstGeom prst="downArrow">
                    <a:avLst>
                      <a:gd name="adj1" fmla="val 51323"/>
                      <a:gd name="adj2" fmla="val 65893"/>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19" name="Isosceles Triangle 118"/>
                  <p:cNvSpPr/>
                  <p:nvPr/>
                </p:nvSpPr>
                <p:spPr bwMode="auto">
                  <a:xfrm flipV="1">
                    <a:off x="3971845" y="2548977"/>
                    <a:ext cx="188200" cy="94213"/>
                  </a:xfrm>
                  <a:prstGeom prst="triangl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114" name="Right Arrow 47"/>
              <p:cNvSpPr/>
              <p:nvPr/>
            </p:nvSpPr>
            <p:spPr bwMode="auto">
              <a:xfrm rot="20248742">
                <a:off x="3843150" y="2488846"/>
                <a:ext cx="811962" cy="618492"/>
              </a:xfrm>
              <a:custGeom>
                <a:avLst/>
                <a:gdLst>
                  <a:gd name="connsiteX0" fmla="*/ 0 w 856703"/>
                  <a:gd name="connsiteY0" fmla="*/ 96878 h 387512"/>
                  <a:gd name="connsiteX1" fmla="*/ 633023 w 856703"/>
                  <a:gd name="connsiteY1" fmla="*/ 96878 h 387512"/>
                  <a:gd name="connsiteX2" fmla="*/ 633023 w 856703"/>
                  <a:gd name="connsiteY2" fmla="*/ 0 h 387512"/>
                  <a:gd name="connsiteX3" fmla="*/ 856703 w 856703"/>
                  <a:gd name="connsiteY3" fmla="*/ 193756 h 387512"/>
                  <a:gd name="connsiteX4" fmla="*/ 633023 w 856703"/>
                  <a:gd name="connsiteY4" fmla="*/ 387512 h 387512"/>
                  <a:gd name="connsiteX5" fmla="*/ 633023 w 856703"/>
                  <a:gd name="connsiteY5" fmla="*/ 290634 h 387512"/>
                  <a:gd name="connsiteX6" fmla="*/ 0 w 856703"/>
                  <a:gd name="connsiteY6" fmla="*/ 290634 h 387512"/>
                  <a:gd name="connsiteX7" fmla="*/ 0 w 856703"/>
                  <a:gd name="connsiteY7" fmla="*/ 96878 h 387512"/>
                  <a:gd name="connsiteX0" fmla="*/ 47477 w 856703"/>
                  <a:gd name="connsiteY0" fmla="*/ 541907 h 541907"/>
                  <a:gd name="connsiteX1" fmla="*/ 633023 w 856703"/>
                  <a:gd name="connsiteY1" fmla="*/ 96878 h 541907"/>
                  <a:gd name="connsiteX2" fmla="*/ 633023 w 856703"/>
                  <a:gd name="connsiteY2" fmla="*/ 0 h 541907"/>
                  <a:gd name="connsiteX3" fmla="*/ 856703 w 856703"/>
                  <a:gd name="connsiteY3" fmla="*/ 193756 h 541907"/>
                  <a:gd name="connsiteX4" fmla="*/ 633023 w 856703"/>
                  <a:gd name="connsiteY4" fmla="*/ 387512 h 541907"/>
                  <a:gd name="connsiteX5" fmla="*/ 633023 w 856703"/>
                  <a:gd name="connsiteY5" fmla="*/ 290634 h 541907"/>
                  <a:gd name="connsiteX6" fmla="*/ 0 w 856703"/>
                  <a:gd name="connsiteY6" fmla="*/ 290634 h 541907"/>
                  <a:gd name="connsiteX7" fmla="*/ 47477 w 856703"/>
                  <a:gd name="connsiteY7" fmla="*/ 541907 h 541907"/>
                  <a:gd name="connsiteX0" fmla="*/ 0 w 809226"/>
                  <a:gd name="connsiteY0" fmla="*/ 541907 h 618492"/>
                  <a:gd name="connsiteX1" fmla="*/ 585546 w 809226"/>
                  <a:gd name="connsiteY1" fmla="*/ 96878 h 618492"/>
                  <a:gd name="connsiteX2" fmla="*/ 585546 w 809226"/>
                  <a:gd name="connsiteY2" fmla="*/ 0 h 618492"/>
                  <a:gd name="connsiteX3" fmla="*/ 809226 w 809226"/>
                  <a:gd name="connsiteY3" fmla="*/ 193756 h 618492"/>
                  <a:gd name="connsiteX4" fmla="*/ 585546 w 809226"/>
                  <a:gd name="connsiteY4" fmla="*/ 387512 h 618492"/>
                  <a:gd name="connsiteX5" fmla="*/ 585546 w 809226"/>
                  <a:gd name="connsiteY5" fmla="*/ 290634 h 618492"/>
                  <a:gd name="connsiteX6" fmla="*/ 177476 w 809226"/>
                  <a:gd name="connsiteY6" fmla="*/ 618492 h 618492"/>
                  <a:gd name="connsiteX7" fmla="*/ 0 w 809226"/>
                  <a:gd name="connsiteY7" fmla="*/ 541907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962" h="618492">
                    <a:moveTo>
                      <a:pt x="0" y="548506"/>
                    </a:moveTo>
                    <a:cubicBezTo>
                      <a:pt x="257902" y="18871"/>
                      <a:pt x="556090" y="119466"/>
                      <a:pt x="588282" y="96878"/>
                    </a:cubicBezTo>
                    <a:lnTo>
                      <a:pt x="588282" y="0"/>
                    </a:lnTo>
                    <a:lnTo>
                      <a:pt x="811962" y="193756"/>
                    </a:lnTo>
                    <a:lnTo>
                      <a:pt x="588282" y="387512"/>
                    </a:lnTo>
                    <a:lnTo>
                      <a:pt x="588282" y="290634"/>
                    </a:lnTo>
                    <a:cubicBezTo>
                      <a:pt x="650498" y="319713"/>
                      <a:pt x="438184" y="165361"/>
                      <a:pt x="180212" y="618492"/>
                    </a:cubicBezTo>
                    <a:lnTo>
                      <a:pt x="0" y="548506"/>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15" name="Right Arrow 47"/>
              <p:cNvSpPr/>
              <p:nvPr/>
            </p:nvSpPr>
            <p:spPr bwMode="auto">
              <a:xfrm rot="1351258" flipH="1">
                <a:off x="3520458" y="2438153"/>
                <a:ext cx="508728" cy="425031"/>
              </a:xfrm>
              <a:custGeom>
                <a:avLst/>
                <a:gdLst>
                  <a:gd name="connsiteX0" fmla="*/ 0 w 856703"/>
                  <a:gd name="connsiteY0" fmla="*/ 96878 h 387512"/>
                  <a:gd name="connsiteX1" fmla="*/ 633023 w 856703"/>
                  <a:gd name="connsiteY1" fmla="*/ 96878 h 387512"/>
                  <a:gd name="connsiteX2" fmla="*/ 633023 w 856703"/>
                  <a:gd name="connsiteY2" fmla="*/ 0 h 387512"/>
                  <a:gd name="connsiteX3" fmla="*/ 856703 w 856703"/>
                  <a:gd name="connsiteY3" fmla="*/ 193756 h 387512"/>
                  <a:gd name="connsiteX4" fmla="*/ 633023 w 856703"/>
                  <a:gd name="connsiteY4" fmla="*/ 387512 h 387512"/>
                  <a:gd name="connsiteX5" fmla="*/ 633023 w 856703"/>
                  <a:gd name="connsiteY5" fmla="*/ 290634 h 387512"/>
                  <a:gd name="connsiteX6" fmla="*/ 0 w 856703"/>
                  <a:gd name="connsiteY6" fmla="*/ 290634 h 387512"/>
                  <a:gd name="connsiteX7" fmla="*/ 0 w 856703"/>
                  <a:gd name="connsiteY7" fmla="*/ 96878 h 387512"/>
                  <a:gd name="connsiteX0" fmla="*/ 47477 w 856703"/>
                  <a:gd name="connsiteY0" fmla="*/ 541907 h 541907"/>
                  <a:gd name="connsiteX1" fmla="*/ 633023 w 856703"/>
                  <a:gd name="connsiteY1" fmla="*/ 96878 h 541907"/>
                  <a:gd name="connsiteX2" fmla="*/ 633023 w 856703"/>
                  <a:gd name="connsiteY2" fmla="*/ 0 h 541907"/>
                  <a:gd name="connsiteX3" fmla="*/ 856703 w 856703"/>
                  <a:gd name="connsiteY3" fmla="*/ 193756 h 541907"/>
                  <a:gd name="connsiteX4" fmla="*/ 633023 w 856703"/>
                  <a:gd name="connsiteY4" fmla="*/ 387512 h 541907"/>
                  <a:gd name="connsiteX5" fmla="*/ 633023 w 856703"/>
                  <a:gd name="connsiteY5" fmla="*/ 290634 h 541907"/>
                  <a:gd name="connsiteX6" fmla="*/ 0 w 856703"/>
                  <a:gd name="connsiteY6" fmla="*/ 290634 h 541907"/>
                  <a:gd name="connsiteX7" fmla="*/ 47477 w 856703"/>
                  <a:gd name="connsiteY7" fmla="*/ 541907 h 541907"/>
                  <a:gd name="connsiteX0" fmla="*/ 0 w 809226"/>
                  <a:gd name="connsiteY0" fmla="*/ 541907 h 618492"/>
                  <a:gd name="connsiteX1" fmla="*/ 585546 w 809226"/>
                  <a:gd name="connsiteY1" fmla="*/ 96878 h 618492"/>
                  <a:gd name="connsiteX2" fmla="*/ 585546 w 809226"/>
                  <a:gd name="connsiteY2" fmla="*/ 0 h 618492"/>
                  <a:gd name="connsiteX3" fmla="*/ 809226 w 809226"/>
                  <a:gd name="connsiteY3" fmla="*/ 193756 h 618492"/>
                  <a:gd name="connsiteX4" fmla="*/ 585546 w 809226"/>
                  <a:gd name="connsiteY4" fmla="*/ 387512 h 618492"/>
                  <a:gd name="connsiteX5" fmla="*/ 585546 w 809226"/>
                  <a:gd name="connsiteY5" fmla="*/ 290634 h 618492"/>
                  <a:gd name="connsiteX6" fmla="*/ 177476 w 809226"/>
                  <a:gd name="connsiteY6" fmla="*/ 618492 h 618492"/>
                  <a:gd name="connsiteX7" fmla="*/ 0 w 809226"/>
                  <a:gd name="connsiteY7" fmla="*/ 541907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123022 w 631750"/>
                  <a:gd name="connsiteY0" fmla="*/ 250740 h 697671"/>
                  <a:gd name="connsiteX1" fmla="*/ 408070 w 631750"/>
                  <a:gd name="connsiteY1" fmla="*/ 176057 h 697671"/>
                  <a:gd name="connsiteX2" fmla="*/ 408070 w 631750"/>
                  <a:gd name="connsiteY2" fmla="*/ 79179 h 697671"/>
                  <a:gd name="connsiteX3" fmla="*/ 631750 w 631750"/>
                  <a:gd name="connsiteY3" fmla="*/ 272935 h 697671"/>
                  <a:gd name="connsiteX4" fmla="*/ 408070 w 631750"/>
                  <a:gd name="connsiteY4" fmla="*/ 466691 h 697671"/>
                  <a:gd name="connsiteX5" fmla="*/ 408070 w 631750"/>
                  <a:gd name="connsiteY5" fmla="*/ 369813 h 697671"/>
                  <a:gd name="connsiteX6" fmla="*/ 0 w 631750"/>
                  <a:gd name="connsiteY6" fmla="*/ 697671 h 697671"/>
                  <a:gd name="connsiteX7" fmla="*/ 123022 w 631750"/>
                  <a:gd name="connsiteY7" fmla="*/ 250740 h 697671"/>
                  <a:gd name="connsiteX0" fmla="*/ 0 w 508728"/>
                  <a:gd name="connsiteY0" fmla="*/ 250740 h 503834"/>
                  <a:gd name="connsiteX1" fmla="*/ 285048 w 508728"/>
                  <a:gd name="connsiteY1" fmla="*/ 176057 h 503834"/>
                  <a:gd name="connsiteX2" fmla="*/ 285048 w 508728"/>
                  <a:gd name="connsiteY2" fmla="*/ 79179 h 503834"/>
                  <a:gd name="connsiteX3" fmla="*/ 508728 w 508728"/>
                  <a:gd name="connsiteY3" fmla="*/ 272935 h 503834"/>
                  <a:gd name="connsiteX4" fmla="*/ 285048 w 508728"/>
                  <a:gd name="connsiteY4" fmla="*/ 466691 h 503834"/>
                  <a:gd name="connsiteX5" fmla="*/ 285048 w 508728"/>
                  <a:gd name="connsiteY5" fmla="*/ 369813 h 503834"/>
                  <a:gd name="connsiteX6" fmla="*/ 6331 w 508728"/>
                  <a:gd name="connsiteY6" fmla="*/ 503834 h 503834"/>
                  <a:gd name="connsiteX7" fmla="*/ 0 w 508728"/>
                  <a:gd name="connsiteY7" fmla="*/ 250740 h 503834"/>
                  <a:gd name="connsiteX0" fmla="*/ 0 w 508728"/>
                  <a:gd name="connsiteY0" fmla="*/ 250740 h 503834"/>
                  <a:gd name="connsiteX1" fmla="*/ 285048 w 508728"/>
                  <a:gd name="connsiteY1" fmla="*/ 176057 h 503834"/>
                  <a:gd name="connsiteX2" fmla="*/ 285048 w 508728"/>
                  <a:gd name="connsiteY2" fmla="*/ 79179 h 503834"/>
                  <a:gd name="connsiteX3" fmla="*/ 508728 w 508728"/>
                  <a:gd name="connsiteY3" fmla="*/ 272935 h 503834"/>
                  <a:gd name="connsiteX4" fmla="*/ 285048 w 508728"/>
                  <a:gd name="connsiteY4" fmla="*/ 466691 h 503834"/>
                  <a:gd name="connsiteX5" fmla="*/ 285048 w 508728"/>
                  <a:gd name="connsiteY5" fmla="*/ 369813 h 503834"/>
                  <a:gd name="connsiteX6" fmla="*/ 6331 w 508728"/>
                  <a:gd name="connsiteY6" fmla="*/ 503834 h 503834"/>
                  <a:gd name="connsiteX7" fmla="*/ 0 w 508728"/>
                  <a:gd name="connsiteY7" fmla="*/ 250740 h 503834"/>
                  <a:gd name="connsiteX0" fmla="*/ 0 w 508728"/>
                  <a:gd name="connsiteY0" fmla="*/ 171561 h 424655"/>
                  <a:gd name="connsiteX1" fmla="*/ 285048 w 508728"/>
                  <a:gd name="connsiteY1" fmla="*/ 96878 h 424655"/>
                  <a:gd name="connsiteX2" fmla="*/ 285048 w 508728"/>
                  <a:gd name="connsiteY2" fmla="*/ 0 h 424655"/>
                  <a:gd name="connsiteX3" fmla="*/ 508728 w 508728"/>
                  <a:gd name="connsiteY3" fmla="*/ 193756 h 424655"/>
                  <a:gd name="connsiteX4" fmla="*/ 285048 w 508728"/>
                  <a:gd name="connsiteY4" fmla="*/ 387512 h 424655"/>
                  <a:gd name="connsiteX5" fmla="*/ 285048 w 508728"/>
                  <a:gd name="connsiteY5" fmla="*/ 290634 h 424655"/>
                  <a:gd name="connsiteX6" fmla="*/ 6331 w 508728"/>
                  <a:gd name="connsiteY6" fmla="*/ 424655 h 424655"/>
                  <a:gd name="connsiteX7" fmla="*/ 0 w 508728"/>
                  <a:gd name="connsiteY7" fmla="*/ 171561 h 424655"/>
                  <a:gd name="connsiteX0" fmla="*/ 0 w 508728"/>
                  <a:gd name="connsiteY0" fmla="*/ 171561 h 424655"/>
                  <a:gd name="connsiteX1" fmla="*/ 285048 w 508728"/>
                  <a:gd name="connsiteY1" fmla="*/ 96878 h 424655"/>
                  <a:gd name="connsiteX2" fmla="*/ 285048 w 508728"/>
                  <a:gd name="connsiteY2" fmla="*/ 0 h 424655"/>
                  <a:gd name="connsiteX3" fmla="*/ 508728 w 508728"/>
                  <a:gd name="connsiteY3" fmla="*/ 193756 h 424655"/>
                  <a:gd name="connsiteX4" fmla="*/ 285048 w 508728"/>
                  <a:gd name="connsiteY4" fmla="*/ 387512 h 424655"/>
                  <a:gd name="connsiteX5" fmla="*/ 285048 w 508728"/>
                  <a:gd name="connsiteY5" fmla="*/ 290634 h 424655"/>
                  <a:gd name="connsiteX6" fmla="*/ 6331 w 508728"/>
                  <a:gd name="connsiteY6" fmla="*/ 424655 h 424655"/>
                  <a:gd name="connsiteX7" fmla="*/ 0 w 508728"/>
                  <a:gd name="connsiteY7" fmla="*/ 171561 h 424655"/>
                  <a:gd name="connsiteX0" fmla="*/ 0 w 508728"/>
                  <a:gd name="connsiteY0" fmla="*/ 171561 h 425031"/>
                  <a:gd name="connsiteX1" fmla="*/ 285048 w 508728"/>
                  <a:gd name="connsiteY1" fmla="*/ 96878 h 425031"/>
                  <a:gd name="connsiteX2" fmla="*/ 285048 w 508728"/>
                  <a:gd name="connsiteY2" fmla="*/ 0 h 425031"/>
                  <a:gd name="connsiteX3" fmla="*/ 508728 w 508728"/>
                  <a:gd name="connsiteY3" fmla="*/ 193756 h 425031"/>
                  <a:gd name="connsiteX4" fmla="*/ 285048 w 508728"/>
                  <a:gd name="connsiteY4" fmla="*/ 387512 h 425031"/>
                  <a:gd name="connsiteX5" fmla="*/ 285048 w 508728"/>
                  <a:gd name="connsiteY5" fmla="*/ 290634 h 425031"/>
                  <a:gd name="connsiteX6" fmla="*/ 1020 w 508728"/>
                  <a:gd name="connsiteY6" fmla="*/ 425031 h 425031"/>
                  <a:gd name="connsiteX7" fmla="*/ 0 w 508728"/>
                  <a:gd name="connsiteY7" fmla="*/ 171561 h 425031"/>
                  <a:gd name="connsiteX0" fmla="*/ 0 w 508728"/>
                  <a:gd name="connsiteY0" fmla="*/ 171561 h 425031"/>
                  <a:gd name="connsiteX1" fmla="*/ 285048 w 508728"/>
                  <a:gd name="connsiteY1" fmla="*/ 96878 h 425031"/>
                  <a:gd name="connsiteX2" fmla="*/ 285048 w 508728"/>
                  <a:gd name="connsiteY2" fmla="*/ 0 h 425031"/>
                  <a:gd name="connsiteX3" fmla="*/ 508728 w 508728"/>
                  <a:gd name="connsiteY3" fmla="*/ 193756 h 425031"/>
                  <a:gd name="connsiteX4" fmla="*/ 285048 w 508728"/>
                  <a:gd name="connsiteY4" fmla="*/ 387512 h 425031"/>
                  <a:gd name="connsiteX5" fmla="*/ 285048 w 508728"/>
                  <a:gd name="connsiteY5" fmla="*/ 290634 h 425031"/>
                  <a:gd name="connsiteX6" fmla="*/ 1020 w 508728"/>
                  <a:gd name="connsiteY6" fmla="*/ 425031 h 425031"/>
                  <a:gd name="connsiteX7" fmla="*/ 0 w 508728"/>
                  <a:gd name="connsiteY7" fmla="*/ 171561 h 42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728" h="425031">
                    <a:moveTo>
                      <a:pt x="0" y="171561"/>
                    </a:moveTo>
                    <a:cubicBezTo>
                      <a:pt x="192339" y="73595"/>
                      <a:pt x="252856" y="119466"/>
                      <a:pt x="285048" y="96878"/>
                    </a:cubicBezTo>
                    <a:lnTo>
                      <a:pt x="285048" y="0"/>
                    </a:lnTo>
                    <a:lnTo>
                      <a:pt x="508728" y="193756"/>
                    </a:lnTo>
                    <a:lnTo>
                      <a:pt x="285048" y="387512"/>
                    </a:lnTo>
                    <a:lnTo>
                      <a:pt x="285048" y="290634"/>
                    </a:lnTo>
                    <a:cubicBezTo>
                      <a:pt x="347264" y="319713"/>
                      <a:pt x="207755" y="213593"/>
                      <a:pt x="1020" y="425031"/>
                    </a:cubicBezTo>
                    <a:cubicBezTo>
                      <a:pt x="9908" y="345227"/>
                      <a:pt x="15469" y="248576"/>
                      <a:pt x="0" y="171561"/>
                    </a:cubicBez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cxnSp>
          <p:nvCxnSpPr>
            <p:cNvPr id="111" name="Straight Connector 110"/>
            <p:cNvCxnSpPr/>
            <p:nvPr/>
          </p:nvCxnSpPr>
          <p:spPr bwMode="auto">
            <a:xfrm>
              <a:off x="5386594" y="4772919"/>
              <a:ext cx="225347" cy="2199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Straight Connector 111"/>
            <p:cNvCxnSpPr/>
            <p:nvPr/>
          </p:nvCxnSpPr>
          <p:spPr bwMode="auto">
            <a:xfrm flipH="1">
              <a:off x="5381982" y="4772919"/>
              <a:ext cx="225347" cy="2199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58" name="Imagen 57">
            <a:extLst>
              <a:ext uri="{FF2B5EF4-FFF2-40B4-BE49-F238E27FC236}">
                <a16:creationId xmlns:a16="http://schemas.microsoft.com/office/drawing/2014/main" id="{E0CC72BA-0058-480D-9F5B-EA9B6F016242}"/>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353213634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de-CH" dirty="0"/>
              <a:t>Estimulación eléctrica funcional (FES)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31</a:t>
            </a:fld>
            <a:endParaRPr lang="de-CH" dirty="0"/>
          </a:p>
        </p:txBody>
      </p:sp>
      <p:sp>
        <p:nvSpPr>
          <p:cNvPr id="3" name="Text Placeholder 2"/>
          <p:cNvSpPr>
            <a:spLocks noGrp="1"/>
          </p:cNvSpPr>
          <p:nvPr>
            <p:ph type="body" sz="quarter" idx="13"/>
          </p:nvPr>
        </p:nvSpPr>
        <p:spPr/>
        <p:txBody>
          <a:bodyPr/>
          <a:lstStyle/>
          <a:p>
            <a:r>
              <a:rPr lang="de-CH" dirty="0"/>
              <a:t>3</a:t>
            </a:r>
          </a:p>
        </p:txBody>
      </p:sp>
      <p:pic>
        <p:nvPicPr>
          <p:cNvPr id="7" name="Imagen 6">
            <a:extLst>
              <a:ext uri="{FF2B5EF4-FFF2-40B4-BE49-F238E27FC236}">
                <a16:creationId xmlns:a16="http://schemas.microsoft.com/office/drawing/2014/main" id="{80E0704B-0271-4F18-BB49-A7503513DDE5}"/>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100009775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Estimulación eléctrica funcional</a:t>
            </a:r>
          </a:p>
        </p:txBody>
      </p:sp>
      <p:sp>
        <p:nvSpPr>
          <p:cNvPr id="6" name="Content Placeholder 5"/>
          <p:cNvSpPr>
            <a:spLocks noGrp="1"/>
          </p:cNvSpPr>
          <p:nvPr>
            <p:ph idx="1"/>
          </p:nvPr>
        </p:nvSpPr>
        <p:spPr>
          <a:xfrm>
            <a:off x="1961977" y="2636912"/>
            <a:ext cx="8469726" cy="1452067"/>
          </a:xfrm>
        </p:spPr>
        <p:txBody>
          <a:bodyPr/>
          <a:lstStyle/>
          <a:p>
            <a:r>
              <a:rPr lang="de-CH" sz="1800" dirty="0"/>
              <a:t>Origen en la electroterapia</a:t>
            </a:r>
          </a:p>
          <a:p>
            <a:r>
              <a:rPr lang="de-CH" sz="1800" dirty="0"/>
              <a:t>Originalmente se utilizó en neuroprótesis para sustituir la función afectada</a:t>
            </a:r>
          </a:p>
          <a:p>
            <a:r>
              <a:rPr lang="de-CH" sz="1800" dirty="0"/>
              <a:t>Útil si los musculos y nervios están intactos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32</a:t>
            </a:fld>
            <a:endParaRPr lang="de-CH" dirty="0"/>
          </a:p>
        </p:txBody>
      </p:sp>
      <p:sp>
        <p:nvSpPr>
          <p:cNvPr id="7" name="Text Placeholder 6"/>
          <p:cNvSpPr>
            <a:spLocks noGrp="1"/>
          </p:cNvSpPr>
          <p:nvPr>
            <p:ph type="body" sz="quarter" idx="13"/>
          </p:nvPr>
        </p:nvSpPr>
        <p:spPr/>
        <p:txBody>
          <a:bodyPr>
            <a:normAutofit/>
          </a:bodyPr>
          <a:lstStyle/>
          <a:p>
            <a:r>
              <a:rPr lang="de-CH" kern="1200" dirty="0"/>
              <a:t>Estimulación eléctrica que proporciona contracciones musculares coordinadas y generan movimientos funcionales para estar de pie, caminar, agarrar, etc.</a:t>
            </a:r>
            <a:r>
              <a:rPr lang="en-US" kern="1200" dirty="0"/>
              <a:t> </a:t>
            </a:r>
            <a:r>
              <a:rPr lang="de-CH" kern="1200" dirty="0"/>
              <a:t>(FES).</a:t>
            </a:r>
            <a:endParaRPr lang="de-CH" dirty="0"/>
          </a:p>
          <a:p>
            <a:r>
              <a:rPr lang="de-CH" sz="1400" dirty="0"/>
              <a:t>Dietz et al. 2012, Neurorehabilitation Technology</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866" y="2607380"/>
            <a:ext cx="936104" cy="1059670"/>
          </a:xfrm>
          <a:prstGeom prst="rect">
            <a:avLst/>
          </a:prstGeom>
        </p:spPr>
      </p:pic>
      <p:sp>
        <p:nvSpPr>
          <p:cNvPr id="11" name="TextBox 10"/>
          <p:cNvSpPr txBox="1"/>
          <p:nvPr/>
        </p:nvSpPr>
        <p:spPr>
          <a:xfrm>
            <a:off x="4995682" y="3995772"/>
            <a:ext cx="1236236" cy="369332"/>
          </a:xfrm>
          <a:prstGeom prst="rect">
            <a:avLst/>
          </a:prstGeom>
          <a:noFill/>
        </p:spPr>
        <p:txBody>
          <a:bodyPr wrap="none" rtlCol="0">
            <a:spAutoFit/>
          </a:bodyPr>
          <a:lstStyle/>
          <a:p>
            <a:r>
              <a:rPr lang="de-CH" dirty="0">
                <a:latin typeface="+mj-lt"/>
              </a:rPr>
              <a:t>Concepto:</a:t>
            </a:r>
          </a:p>
        </p:txBody>
      </p:sp>
      <p:grpSp>
        <p:nvGrpSpPr>
          <p:cNvPr id="12" name="Group 11"/>
          <p:cNvGrpSpPr/>
          <p:nvPr/>
        </p:nvGrpSpPr>
        <p:grpSpPr>
          <a:xfrm>
            <a:off x="1817961" y="4373236"/>
            <a:ext cx="7776864" cy="1792283"/>
            <a:chOff x="1343197" y="4373236"/>
            <a:chExt cx="7497042" cy="1792283"/>
          </a:xfrm>
        </p:grpSpPr>
        <p:sp>
          <p:nvSpPr>
            <p:cNvPr id="13" name="TextBox 12"/>
            <p:cNvSpPr txBox="1"/>
            <p:nvPr/>
          </p:nvSpPr>
          <p:spPr>
            <a:xfrm>
              <a:off x="3717028" y="5811576"/>
              <a:ext cx="2167581" cy="338554"/>
            </a:xfrm>
            <a:prstGeom prst="rect">
              <a:avLst/>
            </a:prstGeom>
            <a:noFill/>
          </p:spPr>
          <p:txBody>
            <a:bodyPr wrap="none" rtlCol="0" anchor="ctr">
              <a:spAutoFit/>
            </a:bodyPr>
            <a:lstStyle/>
            <a:p>
              <a:pPr algn="ctr"/>
              <a:r>
                <a:rPr lang="de-CH" sz="1600" dirty="0">
                  <a:latin typeface="+mj-lt"/>
                </a:rPr>
                <a:t>Patrón de electricidad</a:t>
              </a:r>
            </a:p>
          </p:txBody>
        </p:sp>
        <p:sp>
          <p:nvSpPr>
            <p:cNvPr id="14" name="TextBox 13"/>
            <p:cNvSpPr txBox="1"/>
            <p:nvPr/>
          </p:nvSpPr>
          <p:spPr>
            <a:xfrm>
              <a:off x="5797418" y="5811576"/>
              <a:ext cx="3042821" cy="338554"/>
            </a:xfrm>
            <a:prstGeom prst="rect">
              <a:avLst/>
            </a:prstGeom>
            <a:noFill/>
          </p:spPr>
          <p:txBody>
            <a:bodyPr wrap="none" rtlCol="0" anchor="ctr">
              <a:spAutoFit/>
            </a:bodyPr>
            <a:lstStyle/>
            <a:p>
              <a:pPr algn="ctr"/>
              <a:r>
                <a:rPr lang="de-CH" sz="1600" dirty="0">
                  <a:latin typeface="+mj-lt"/>
                </a:rPr>
                <a:t>Estimulación eléctrica funcional</a:t>
              </a:r>
            </a:p>
          </p:txBody>
        </p:sp>
        <p:grpSp>
          <p:nvGrpSpPr>
            <p:cNvPr id="15" name="Group 14"/>
            <p:cNvGrpSpPr/>
            <p:nvPr/>
          </p:nvGrpSpPr>
          <p:grpSpPr>
            <a:xfrm>
              <a:off x="1343197" y="4373236"/>
              <a:ext cx="7366395" cy="1792283"/>
              <a:chOff x="1343197" y="4373236"/>
              <a:chExt cx="7366395" cy="1792283"/>
            </a:xfrm>
          </p:grpSpPr>
          <p:sp>
            <p:nvSpPr>
              <p:cNvPr id="19" name="TextBox 18"/>
              <p:cNvSpPr txBox="1"/>
              <p:nvPr/>
            </p:nvSpPr>
            <p:spPr>
              <a:xfrm>
                <a:off x="3426793" y="4815494"/>
                <a:ext cx="373249" cy="584775"/>
              </a:xfrm>
              <a:prstGeom prst="rect">
                <a:avLst/>
              </a:prstGeom>
              <a:noFill/>
            </p:spPr>
            <p:txBody>
              <a:bodyPr wrap="square" rtlCol="0" anchor="ctr">
                <a:spAutoFit/>
              </a:bodyPr>
              <a:lstStyle/>
              <a:p>
                <a:pPr algn="ctr"/>
                <a:r>
                  <a:rPr lang="de-CH" sz="3200" dirty="0">
                    <a:latin typeface="+mj-lt"/>
                  </a:rPr>
                  <a:t>+</a:t>
                </a:r>
              </a:p>
            </p:txBody>
          </p:sp>
          <p:sp>
            <p:nvSpPr>
              <p:cNvPr id="20" name="TextBox 19"/>
              <p:cNvSpPr txBox="1"/>
              <p:nvPr/>
            </p:nvSpPr>
            <p:spPr>
              <a:xfrm>
                <a:off x="5769291" y="4815493"/>
                <a:ext cx="431528" cy="584775"/>
              </a:xfrm>
              <a:prstGeom prst="rect">
                <a:avLst/>
              </a:prstGeom>
              <a:noFill/>
            </p:spPr>
            <p:txBody>
              <a:bodyPr wrap="none" rtlCol="0" anchor="ctr">
                <a:spAutoFit/>
              </a:bodyPr>
              <a:lstStyle/>
              <a:p>
                <a:pPr algn="ctr"/>
                <a:r>
                  <a:rPr lang="de-CH" sz="3200" dirty="0">
                    <a:latin typeface="+mj-lt"/>
                  </a:rPr>
                  <a:t>=</a:t>
                </a:r>
              </a:p>
            </p:txBody>
          </p:sp>
          <p:sp>
            <p:nvSpPr>
              <p:cNvPr id="21" name="TextBox 20"/>
              <p:cNvSpPr txBox="1"/>
              <p:nvPr/>
            </p:nvSpPr>
            <p:spPr>
              <a:xfrm>
                <a:off x="1852963" y="5811576"/>
                <a:ext cx="947696" cy="338554"/>
              </a:xfrm>
              <a:prstGeom prst="rect">
                <a:avLst/>
              </a:prstGeom>
              <a:noFill/>
            </p:spPr>
            <p:txBody>
              <a:bodyPr wrap="none" rtlCol="0" anchor="ctr">
                <a:spAutoFit/>
              </a:bodyPr>
              <a:lstStyle/>
              <a:p>
                <a:pPr algn="ctr"/>
                <a:r>
                  <a:rPr lang="de-CH" sz="1600" dirty="0">
                    <a:latin typeface="+mj-lt"/>
                  </a:rPr>
                  <a:t>músculo</a:t>
                </a:r>
              </a:p>
            </p:txBody>
          </p:sp>
          <p:sp>
            <p:nvSpPr>
              <p:cNvPr id="22" name="Rectangle 21"/>
              <p:cNvSpPr/>
              <p:nvPr/>
            </p:nvSpPr>
            <p:spPr bwMode="auto">
              <a:xfrm>
                <a:off x="1343197" y="4373236"/>
                <a:ext cx="7366395" cy="179228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l="24898" t="2751" r="20469" b="18500"/>
          <a:stretch/>
        </p:blipFill>
        <p:spPr>
          <a:xfrm>
            <a:off x="4544537" y="4569688"/>
            <a:ext cx="1506437" cy="1221435"/>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8601" y="4607359"/>
            <a:ext cx="649965" cy="1146092"/>
          </a:xfrm>
          <a:prstGeom prst="rect">
            <a:avLst/>
          </a:prstGeom>
        </p:spPr>
      </p:pic>
      <p:pic>
        <p:nvPicPr>
          <p:cNvPr id="10" name="Picture 9"/>
          <p:cNvPicPr>
            <a:picLocks noChangeAspect="1"/>
          </p:cNvPicPr>
          <p:nvPr/>
        </p:nvPicPr>
        <p:blipFill rotWithShape="1">
          <a:blip r:embed="rId6">
            <a:clrChange>
              <a:clrFrom>
                <a:srgbClr val="F5F5F5"/>
              </a:clrFrom>
              <a:clrTo>
                <a:srgbClr val="F5F5F5">
                  <a:alpha val="0"/>
                </a:srgbClr>
              </a:clrTo>
            </a:clrChange>
            <a:extLst>
              <a:ext uri="{28A0092B-C50C-407E-A947-70E740481C1C}">
                <a14:useLocalDpi xmlns:a14="http://schemas.microsoft.com/office/drawing/2010/main" val="0"/>
              </a:ext>
            </a:extLst>
          </a:blip>
          <a:srcRect t="4640" r="48455"/>
          <a:stretch/>
        </p:blipFill>
        <p:spPr>
          <a:xfrm>
            <a:off x="2312206" y="4505214"/>
            <a:ext cx="974120" cy="1350381"/>
          </a:xfrm>
          <a:prstGeom prst="rect">
            <a:avLst/>
          </a:prstGeom>
        </p:spPr>
      </p:pic>
      <p:pic>
        <p:nvPicPr>
          <p:cNvPr id="24" name="Imagen 23">
            <a:extLst>
              <a:ext uri="{FF2B5EF4-FFF2-40B4-BE49-F238E27FC236}">
                <a16:creationId xmlns:a16="http://schemas.microsoft.com/office/drawing/2014/main" id="{BE7CFEE2-BCB6-4465-91F1-669E8D8C0B2D}"/>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97460194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876" y="1693249"/>
            <a:ext cx="5927736" cy="4030860"/>
          </a:xfrm>
        </p:spPr>
      </p:pic>
      <p:sp>
        <p:nvSpPr>
          <p:cNvPr id="7" name="Title 6"/>
          <p:cNvSpPr>
            <a:spLocks noGrp="1"/>
          </p:cNvSpPr>
          <p:nvPr>
            <p:ph type="title"/>
          </p:nvPr>
        </p:nvSpPr>
        <p:spPr/>
        <p:txBody>
          <a:bodyPr/>
          <a:lstStyle/>
          <a:p>
            <a:r>
              <a:rPr lang="de-CH" dirty="0"/>
              <a:t>FES: </a:t>
            </a:r>
            <a:r>
              <a:rPr lang="de-CH" dirty="0">
                <a:solidFill>
                  <a:srgbClr val="595959"/>
                </a:solidFill>
              </a:rPr>
              <a:t>Elementos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33</a:t>
            </a:fld>
            <a:endParaRPr lang="de-CH" dirty="0"/>
          </a:p>
        </p:txBody>
      </p:sp>
      <p:sp>
        <p:nvSpPr>
          <p:cNvPr id="3" name="TextBox 2"/>
          <p:cNvSpPr txBox="1"/>
          <p:nvPr/>
        </p:nvSpPr>
        <p:spPr>
          <a:xfrm>
            <a:off x="6356952" y="1916832"/>
            <a:ext cx="4390001" cy="1974900"/>
          </a:xfrm>
          <a:prstGeom prst="rect">
            <a:avLst/>
          </a:prstGeom>
          <a:noFill/>
          <a:ln w="19050">
            <a:noFill/>
          </a:ln>
        </p:spPr>
        <p:txBody>
          <a:bodyPr wrap="square" rtlCol="0">
            <a:spAutoFit/>
          </a:bodyPr>
          <a:lstStyle/>
          <a:p>
            <a:r>
              <a:rPr lang="de-CH" sz="1600" dirty="0">
                <a:latin typeface="+mj-lt"/>
              </a:rPr>
              <a:t>Estimulador</a:t>
            </a:r>
          </a:p>
          <a:p>
            <a:pPr marL="285750" indent="-285750">
              <a:spcAft>
                <a:spcPts val="800"/>
              </a:spcAft>
              <a:buClr>
                <a:srgbClr val="A7C138"/>
              </a:buClr>
              <a:buFont typeface="Arial" panose="020B0604020202020204" pitchFamily="34" charset="0"/>
              <a:buChar char="•"/>
            </a:pPr>
            <a:r>
              <a:rPr lang="de-CH" sz="1400" dirty="0"/>
              <a:t>Determina la fuerza de estimulación (corriente o voltaje) frecuencia y longitud de la onda. </a:t>
            </a:r>
          </a:p>
          <a:p>
            <a:pPr>
              <a:spcAft>
                <a:spcPts val="600"/>
              </a:spcAft>
              <a:buClr>
                <a:srgbClr val="A7C138"/>
              </a:buClr>
            </a:pPr>
            <a:r>
              <a:rPr lang="de-CH" sz="1600" dirty="0">
                <a:latin typeface="+mj-lt"/>
              </a:rPr>
              <a:t>Electrodos</a:t>
            </a:r>
          </a:p>
          <a:p>
            <a:pPr marL="285750" indent="-285750">
              <a:spcAft>
                <a:spcPts val="800"/>
              </a:spcAft>
              <a:buClr>
                <a:srgbClr val="A7C138"/>
              </a:buClr>
              <a:buFont typeface="Arial" panose="020B0604020202020204" pitchFamily="34" charset="0"/>
              <a:buChar char="•"/>
            </a:pPr>
            <a:r>
              <a:rPr lang="de-CH" sz="1400" dirty="0"/>
              <a:t>Aplicación del voltaje a la piel</a:t>
            </a:r>
          </a:p>
          <a:p>
            <a:pPr>
              <a:buClr>
                <a:srgbClr val="A7C138"/>
              </a:buClr>
            </a:pPr>
            <a:r>
              <a:rPr lang="de-CH" sz="1600" dirty="0">
                <a:latin typeface="+mj-lt"/>
              </a:rPr>
              <a:t>Fuente de alimentación</a:t>
            </a:r>
          </a:p>
          <a:p>
            <a:pPr marL="285750" indent="-285750">
              <a:buClr>
                <a:srgbClr val="A7C138"/>
              </a:buClr>
              <a:buFont typeface="Arial" panose="020B0604020202020204" pitchFamily="34" charset="0"/>
              <a:buChar char="•"/>
            </a:pPr>
            <a:r>
              <a:rPr lang="de-CH" sz="1400" dirty="0"/>
              <a:t>Proporciona electricidad para dar la estimulación</a:t>
            </a:r>
          </a:p>
        </p:txBody>
      </p:sp>
      <p:cxnSp>
        <p:nvCxnSpPr>
          <p:cNvPr id="42" name="Straight Connector 41"/>
          <p:cNvCxnSpPr/>
          <p:nvPr/>
        </p:nvCxnSpPr>
        <p:spPr bwMode="auto">
          <a:xfrm>
            <a:off x="6354000" y="2708920"/>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6354000" y="3342924"/>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6" name="Group 65"/>
          <p:cNvGrpSpPr/>
          <p:nvPr/>
        </p:nvGrpSpPr>
        <p:grpSpPr>
          <a:xfrm>
            <a:off x="1036425" y="3444718"/>
            <a:ext cx="1128155" cy="715089"/>
            <a:chOff x="3816880" y="4961693"/>
            <a:chExt cx="1128155" cy="715089"/>
          </a:xfrm>
        </p:grpSpPr>
        <p:sp>
          <p:nvSpPr>
            <p:cNvPr id="13" name="TextBox 12"/>
            <p:cNvSpPr txBox="1"/>
            <p:nvPr/>
          </p:nvSpPr>
          <p:spPr>
            <a:xfrm>
              <a:off x="4094360" y="4961693"/>
              <a:ext cx="850675" cy="715089"/>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Fuente de energía</a:t>
              </a:r>
            </a:p>
          </p:txBody>
        </p:sp>
        <p:cxnSp>
          <p:nvCxnSpPr>
            <p:cNvPr id="6" name="Straight Arrow Connector 5"/>
            <p:cNvCxnSpPr>
              <a:cxnSpLocks/>
              <a:stCxn id="13" idx="1"/>
            </p:cNvCxnSpPr>
            <p:nvPr/>
          </p:nvCxnSpPr>
          <p:spPr bwMode="auto">
            <a:xfrm flipH="1">
              <a:off x="3816880" y="5319238"/>
              <a:ext cx="277480" cy="255388"/>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2" name="Group 61"/>
          <p:cNvGrpSpPr/>
          <p:nvPr/>
        </p:nvGrpSpPr>
        <p:grpSpPr>
          <a:xfrm>
            <a:off x="844427" y="2490093"/>
            <a:ext cx="1126869" cy="1149949"/>
            <a:chOff x="575273" y="4936507"/>
            <a:chExt cx="1126869" cy="1149949"/>
          </a:xfrm>
        </p:grpSpPr>
        <p:sp>
          <p:nvSpPr>
            <p:cNvPr id="15" name="TextBox 14"/>
            <p:cNvSpPr txBox="1"/>
            <p:nvPr/>
          </p:nvSpPr>
          <p:spPr>
            <a:xfrm>
              <a:off x="612703" y="4936507"/>
              <a:ext cx="1089439"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estimulador</a:t>
              </a:r>
            </a:p>
          </p:txBody>
        </p:sp>
        <p:cxnSp>
          <p:nvCxnSpPr>
            <p:cNvPr id="25" name="Straight Arrow Connector 24"/>
            <p:cNvCxnSpPr>
              <a:cxnSpLocks/>
              <a:stCxn id="15" idx="2"/>
            </p:cNvCxnSpPr>
            <p:nvPr/>
          </p:nvCxnSpPr>
          <p:spPr bwMode="auto">
            <a:xfrm flipH="1">
              <a:off x="575273" y="5242974"/>
              <a:ext cx="582150" cy="843482"/>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7" name="Group 66"/>
          <p:cNvGrpSpPr/>
          <p:nvPr/>
        </p:nvGrpSpPr>
        <p:grpSpPr>
          <a:xfrm>
            <a:off x="2340211" y="4344413"/>
            <a:ext cx="1421966" cy="906305"/>
            <a:chOff x="569172" y="1998405"/>
            <a:chExt cx="1421966" cy="906305"/>
          </a:xfrm>
        </p:grpSpPr>
        <p:sp>
          <p:nvSpPr>
            <p:cNvPr id="26" name="TextBox 25"/>
            <p:cNvSpPr txBox="1"/>
            <p:nvPr/>
          </p:nvSpPr>
          <p:spPr>
            <a:xfrm>
              <a:off x="953865" y="1998405"/>
              <a:ext cx="1037273"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electrodos</a:t>
              </a:r>
            </a:p>
          </p:txBody>
        </p:sp>
        <p:cxnSp>
          <p:nvCxnSpPr>
            <p:cNvPr id="28" name="Straight Arrow Connector 27"/>
            <p:cNvCxnSpPr>
              <a:cxnSpLocks/>
              <a:stCxn id="26" idx="2"/>
            </p:cNvCxnSpPr>
            <p:nvPr/>
          </p:nvCxnSpPr>
          <p:spPr bwMode="auto">
            <a:xfrm flipH="1">
              <a:off x="569172" y="2304872"/>
              <a:ext cx="903330" cy="599838"/>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9" name="Straight Arrow Connector 38"/>
          <p:cNvCxnSpPr/>
          <p:nvPr/>
        </p:nvCxnSpPr>
        <p:spPr bwMode="auto">
          <a:xfrm flipH="1">
            <a:off x="1835305" y="4497646"/>
            <a:ext cx="889599" cy="46631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a:cxnSpLocks/>
            <a:stCxn id="26" idx="1"/>
          </p:cNvCxnSpPr>
          <p:nvPr/>
        </p:nvCxnSpPr>
        <p:spPr bwMode="auto">
          <a:xfrm flipH="1" flipV="1">
            <a:off x="1503860" y="4484907"/>
            <a:ext cx="1221044" cy="1274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 name="Imagen 19">
            <a:extLst>
              <a:ext uri="{FF2B5EF4-FFF2-40B4-BE49-F238E27FC236}">
                <a16:creationId xmlns:a16="http://schemas.microsoft.com/office/drawing/2014/main" id="{84283DB9-5F8C-4564-95F9-6A42996F5491}"/>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1322787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9" presetClass="emph" presetSubtype="0" nodeType="withEffect">
                                  <p:stCondLst>
                                    <p:cond delay="0"/>
                                  </p:stCondLst>
                                  <p:childTnLst>
                                    <p:set>
                                      <p:cBhvr rctx="PPT">
                                        <p:cTn id="12" dur="indefinite"/>
                                        <p:tgtEl>
                                          <p:spTgt spid="3">
                                            <p:txEl>
                                              <p:pRg st="1" end="1"/>
                                            </p:txEl>
                                          </p:spTgt>
                                        </p:tgtEl>
                                        <p:attrNameLst>
                                          <p:attrName>style.opacity</p:attrName>
                                        </p:attrNameLst>
                                      </p:cBhvr>
                                      <p:to>
                                        <p:strVal val="0.5"/>
                                      </p:to>
                                    </p:set>
                                    <p:animEffect filter="image" prLst="opacity: 0.5">
                                      <p:cBhvr rctx="IE">
                                        <p:cTn id="13" dur="indefinite"/>
                                        <p:tgtEl>
                                          <p:spTgt spid="3">
                                            <p:txEl>
                                              <p:pRg st="1" end="1"/>
                                            </p:txEl>
                                          </p:spTgt>
                                        </p:tgtEl>
                                      </p:cBhvr>
                                    </p:animEffect>
                                  </p:childTnLst>
                                </p:cTn>
                              </p:par>
                              <p:par>
                                <p:cTn id="14" presetID="9" presetClass="emph" presetSubtype="0" nodeType="withEffect">
                                  <p:stCondLst>
                                    <p:cond delay="0"/>
                                  </p:stCondLst>
                                  <p:childTnLst>
                                    <p:set>
                                      <p:cBhvr rctx="PPT">
                                        <p:cTn id="15" dur="indefinite"/>
                                        <p:tgtEl>
                                          <p:spTgt spid="3">
                                            <p:txEl>
                                              <p:pRg st="0" end="0"/>
                                            </p:txEl>
                                          </p:spTgt>
                                        </p:tgtEl>
                                        <p:attrNameLst>
                                          <p:attrName>style.opacity</p:attrName>
                                        </p:attrNameLst>
                                      </p:cBhvr>
                                      <p:to>
                                        <p:strVal val="0.5"/>
                                      </p:to>
                                    </p:set>
                                    <p:animEffect filter="image" prLst="opacity: 0.5">
                                      <p:cBhvr rctx="IE">
                                        <p:cTn id="16" dur="indefinite"/>
                                        <p:tgtEl>
                                          <p:spTgt spid="3">
                                            <p:txEl>
                                              <p:pRg st="0" end="0"/>
                                            </p:txEl>
                                          </p:spTgt>
                                        </p:tgtEl>
                                      </p:cBhvr>
                                    </p:animEffec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9" presetClass="emph" presetSubtype="0" nodeType="clickEffect">
                                  <p:stCondLst>
                                    <p:cond delay="0"/>
                                  </p:stCondLst>
                                  <p:childTnLst>
                                    <p:set>
                                      <p:cBhvr rctx="PPT">
                                        <p:cTn id="34" dur="indefinite"/>
                                        <p:tgtEl>
                                          <p:spTgt spid="3">
                                            <p:txEl>
                                              <p:pRg st="2" end="2"/>
                                            </p:txEl>
                                          </p:spTgt>
                                        </p:tgtEl>
                                        <p:attrNameLst>
                                          <p:attrName>style.opacity</p:attrName>
                                        </p:attrNameLst>
                                      </p:cBhvr>
                                      <p:to>
                                        <p:strVal val="0.5"/>
                                      </p:to>
                                    </p:set>
                                    <p:animEffect filter="image" prLst="opacity: 0.5">
                                      <p:cBhvr rctx="IE">
                                        <p:cTn id="35" dur="indefinite"/>
                                        <p:tgtEl>
                                          <p:spTgt spid="3">
                                            <p:txEl>
                                              <p:pRg st="2" end="2"/>
                                            </p:txEl>
                                          </p:spTgt>
                                        </p:tgtEl>
                                      </p:cBhvr>
                                    </p:animEffect>
                                  </p:childTnLst>
                                </p:cTn>
                              </p:par>
                              <p:par>
                                <p:cTn id="36" presetID="9" presetClass="emph" presetSubtype="0" nodeType="withEffect">
                                  <p:stCondLst>
                                    <p:cond delay="0"/>
                                  </p:stCondLst>
                                  <p:childTnLst>
                                    <p:set>
                                      <p:cBhvr rctx="PPT">
                                        <p:cTn id="37" dur="indefinite"/>
                                        <p:tgtEl>
                                          <p:spTgt spid="3">
                                            <p:txEl>
                                              <p:pRg st="3" end="3"/>
                                            </p:txEl>
                                          </p:spTgt>
                                        </p:tgtEl>
                                        <p:attrNameLst>
                                          <p:attrName>style.opacity</p:attrName>
                                        </p:attrNameLst>
                                      </p:cBhvr>
                                      <p:to>
                                        <p:strVal val="0.5"/>
                                      </p:to>
                                    </p:set>
                                    <p:animEffect filter="image" prLst="opacity: 0.5">
                                      <p:cBhvr rctx="IE">
                                        <p:cTn id="38" dur="indefinite"/>
                                        <p:tgtEl>
                                          <p:spTgt spid="3">
                                            <p:txEl>
                                              <p:pRg st="3" end="3"/>
                                            </p:txEl>
                                          </p:spTgt>
                                        </p:tgtEl>
                                      </p:cBhvr>
                                    </p:animEffect>
                                  </p:childTnLst>
                                </p:cTn>
                              </p:par>
                              <p:par>
                                <p:cTn id="39" presetID="9" presetClass="emph" presetSubtype="0" nodeType="withEffect">
                                  <p:stCondLst>
                                    <p:cond delay="0"/>
                                  </p:stCondLst>
                                  <p:childTnLst>
                                    <p:set>
                                      <p:cBhvr rctx="PPT">
                                        <p:cTn id="40" dur="indefinite"/>
                                        <p:tgtEl>
                                          <p:spTgt spid="3">
                                            <p:txEl>
                                              <p:pRg st="4" end="4"/>
                                            </p:txEl>
                                          </p:spTgt>
                                        </p:tgtEl>
                                        <p:attrNameLst>
                                          <p:attrName>style.opacity</p:attrName>
                                        </p:attrNameLst>
                                      </p:cBhvr>
                                      <p:to>
                                        <p:strVal val="0.5"/>
                                      </p:to>
                                    </p:set>
                                    <p:animEffect filter="image" prLst="opacity: 0.5">
                                      <p:cBhvr rctx="IE">
                                        <p:cTn id="41" dur="indefinite"/>
                                        <p:tgtEl>
                                          <p:spTgt spid="3">
                                            <p:txEl>
                                              <p:pRg st="4" end="4"/>
                                            </p:txEl>
                                          </p:spTgt>
                                        </p:tgtEl>
                                      </p:cBhvr>
                                    </p:animEffect>
                                  </p:childTnLst>
                                </p:cTn>
                              </p:par>
                              <p:par>
                                <p:cTn id="42" presetID="1"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824" y="191696"/>
            <a:ext cx="6524035" cy="553998"/>
          </a:xfrm>
        </p:spPr>
        <p:txBody>
          <a:bodyPr/>
          <a:lstStyle/>
          <a:p>
            <a:r>
              <a:rPr lang="de-CH" dirty="0"/>
              <a:t>FES: </a:t>
            </a:r>
            <a:r>
              <a:rPr lang="de-CH" dirty="0">
                <a:solidFill>
                  <a:srgbClr val="595959"/>
                </a:solidFill>
              </a:rPr>
              <a:t>Parámetros de estimulación</a:t>
            </a:r>
            <a:endParaRPr lang="en-US" dirty="0"/>
          </a:p>
        </p:txBody>
      </p:sp>
      <p:sp>
        <p:nvSpPr>
          <p:cNvPr id="3" name="Content Placeholder 2"/>
          <p:cNvSpPr>
            <a:spLocks noGrp="1"/>
          </p:cNvSpPr>
          <p:nvPr>
            <p:ph idx="1"/>
          </p:nvPr>
        </p:nvSpPr>
        <p:spPr>
          <a:xfrm>
            <a:off x="4914305" y="1558928"/>
            <a:ext cx="5517398" cy="4525963"/>
          </a:xfrm>
        </p:spPr>
        <p:txBody>
          <a:bodyPr/>
          <a:lstStyle/>
          <a:p>
            <a:r>
              <a:rPr lang="de-CH" dirty="0"/>
              <a:t>Frecuencia de pulso</a:t>
            </a:r>
          </a:p>
          <a:p>
            <a:pPr lvl="1">
              <a:spcAft>
                <a:spcPts val="600"/>
              </a:spcAft>
            </a:pPr>
            <a:r>
              <a:rPr lang="de-CH" dirty="0"/>
              <a:t>Contracciones suaves vs serie de espasmos.</a:t>
            </a:r>
          </a:p>
          <a:p>
            <a:pPr lvl="1">
              <a:spcAft>
                <a:spcPts val="600"/>
              </a:spcAft>
            </a:pPr>
            <a:r>
              <a:rPr lang="de-CH" dirty="0"/>
              <a:t>Una frecuencia más alta provoca contracciones más fuertes pero los músculos se cansan antes.</a:t>
            </a:r>
          </a:p>
          <a:p>
            <a:pPr lvl="1"/>
            <a:r>
              <a:rPr lang="de-CH" dirty="0"/>
              <a:t>Frecuencia ideal: 12-16 Hz (superior) and 18-25 Hz (inferior)</a:t>
            </a:r>
          </a:p>
          <a:p>
            <a:pPr lvl="1"/>
            <a:endParaRPr lang="de-CH" dirty="0"/>
          </a:p>
          <a:p>
            <a:r>
              <a:rPr lang="de-CH" dirty="0"/>
              <a:t>Pulso amplitud/duración</a:t>
            </a:r>
          </a:p>
          <a:p>
            <a:pPr lvl="1">
              <a:spcAft>
                <a:spcPts val="600"/>
              </a:spcAft>
            </a:pPr>
            <a:r>
              <a:rPr lang="en-US" sz="1800" kern="1200" dirty="0" err="1"/>
              <a:t>Incrementar</a:t>
            </a:r>
            <a:r>
              <a:rPr lang="en-US" sz="1800" kern="1200" dirty="0"/>
              <a:t> la amplitude del </a:t>
            </a:r>
            <a:r>
              <a:rPr lang="en-US" sz="1800" kern="1200" dirty="0" err="1"/>
              <a:t>pulso</a:t>
            </a:r>
            <a:r>
              <a:rPr lang="en-US" sz="1800" kern="1200" dirty="0"/>
              <a:t> o la </a:t>
            </a:r>
            <a:r>
              <a:rPr lang="en-US" sz="1800" kern="1200" dirty="0" err="1"/>
              <a:t>duración</a:t>
            </a:r>
            <a:r>
              <a:rPr lang="en-US" sz="1800" kern="1200" dirty="0"/>
              <a:t> </a:t>
            </a:r>
            <a:r>
              <a:rPr lang="en-US" sz="1800" kern="1200" dirty="0" err="1"/>
              <a:t>incrementa</a:t>
            </a:r>
            <a:r>
              <a:rPr lang="en-US" sz="1800" kern="1200" dirty="0"/>
              <a:t> la fuerza de </a:t>
            </a:r>
            <a:r>
              <a:rPr lang="en-US" sz="1800" kern="1200" dirty="0" err="1"/>
              <a:t>contracción</a:t>
            </a:r>
            <a:r>
              <a:rPr lang="en-US" sz="1800" kern="1200" dirty="0"/>
              <a:t>. </a:t>
            </a:r>
          </a:p>
          <a:p>
            <a:pPr lvl="1">
              <a:spcAft>
                <a:spcPts val="600"/>
              </a:spcAft>
            </a:pPr>
            <a:r>
              <a:rPr lang="en-US" sz="1800" kern="1200" dirty="0"/>
              <a:t>Amplitudes </a:t>
            </a:r>
            <a:r>
              <a:rPr lang="en-US" sz="1800" kern="1200" dirty="0" err="1"/>
              <a:t>demasiado</a:t>
            </a:r>
            <a:r>
              <a:rPr lang="en-US" sz="1800" kern="1200" dirty="0"/>
              <a:t> </a:t>
            </a:r>
            <a:r>
              <a:rPr lang="en-US" sz="1800" kern="1200" dirty="0" err="1"/>
              <a:t>altas</a:t>
            </a:r>
            <a:r>
              <a:rPr lang="en-US" sz="1800" kern="1200" dirty="0"/>
              <a:t> </a:t>
            </a:r>
            <a:r>
              <a:rPr lang="en-US" sz="1800" kern="1200" dirty="0" err="1"/>
              <a:t>provocan</a:t>
            </a:r>
            <a:r>
              <a:rPr lang="en-US" sz="1800" kern="1200" dirty="0"/>
              <a:t> dolor </a:t>
            </a:r>
            <a:r>
              <a:rPr lang="en-US" sz="1800" kern="1200" dirty="0" err="1"/>
              <a:t>nervioso</a:t>
            </a:r>
            <a:r>
              <a:rPr lang="en-US" sz="1800" kern="1200" dirty="0"/>
              <a:t>. </a:t>
            </a:r>
          </a:p>
          <a:p>
            <a:pPr lvl="1"/>
            <a:r>
              <a:rPr lang="de-CH" sz="1800" kern="1200" dirty="0"/>
              <a:t>Duración 200-400 us</a:t>
            </a:r>
            <a:endParaRPr lang="en-US" sz="1800" kern="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34</a:t>
            </a:fld>
            <a:endParaRPr lang="de-CH" dirty="0"/>
          </a:p>
        </p:txBody>
      </p:sp>
      <p:grpSp>
        <p:nvGrpSpPr>
          <p:cNvPr id="12" name="Group 11"/>
          <p:cNvGrpSpPr/>
          <p:nvPr/>
        </p:nvGrpSpPr>
        <p:grpSpPr>
          <a:xfrm>
            <a:off x="509866" y="1612704"/>
            <a:ext cx="4167036" cy="1859786"/>
            <a:chOff x="6860876" y="2205259"/>
            <a:chExt cx="7431908" cy="3316929"/>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70348" b="108"/>
            <a:stretch/>
          </p:blipFill>
          <p:spPr>
            <a:xfrm>
              <a:off x="6860876" y="3496052"/>
              <a:ext cx="7431908" cy="2026136"/>
            </a:xfrm>
            <a:prstGeom prst="rect">
              <a:avLst/>
            </a:prstGeom>
          </p:spPr>
        </p:pic>
        <p:grpSp>
          <p:nvGrpSpPr>
            <p:cNvPr id="11" name="Group 10"/>
            <p:cNvGrpSpPr/>
            <p:nvPr/>
          </p:nvGrpSpPr>
          <p:grpSpPr>
            <a:xfrm>
              <a:off x="6860876" y="2205259"/>
              <a:ext cx="7431908" cy="1296145"/>
              <a:chOff x="4049945" y="2205259"/>
              <a:chExt cx="7431908" cy="1296145"/>
            </a:xfrm>
          </p:grpSpPr>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t="19635" b="61465"/>
              <a:stretch/>
            </p:blipFill>
            <p:spPr>
              <a:xfrm>
                <a:off x="4049945" y="2205259"/>
                <a:ext cx="7431908" cy="1296145"/>
              </a:xfrm>
              <a:prstGeom prst="rect">
                <a:avLst/>
              </a:prstGeom>
            </p:spPr>
          </p:pic>
          <p:sp>
            <p:nvSpPr>
              <p:cNvPr id="10" name="Rectangle 9"/>
              <p:cNvSpPr/>
              <p:nvPr/>
            </p:nvSpPr>
            <p:spPr bwMode="auto">
              <a:xfrm>
                <a:off x="5044403" y="2205259"/>
                <a:ext cx="3407828" cy="679656"/>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t="49638"/>
          <a:stretch/>
        </p:blipFill>
        <p:spPr>
          <a:xfrm>
            <a:off x="917302" y="3857456"/>
            <a:ext cx="3352164" cy="2391619"/>
          </a:xfrm>
          <a:prstGeom prst="rect">
            <a:avLst/>
          </a:prstGeom>
        </p:spPr>
      </p:pic>
      <p:pic>
        <p:nvPicPr>
          <p:cNvPr id="14" name="Imagen 13">
            <a:extLst>
              <a:ext uri="{FF2B5EF4-FFF2-40B4-BE49-F238E27FC236}">
                <a16:creationId xmlns:a16="http://schemas.microsoft.com/office/drawing/2014/main" id="{70D5EB95-B302-4F69-8706-DC4EC23E156A}"/>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48859204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FES: </a:t>
            </a:r>
            <a:r>
              <a:rPr lang="de-CH" dirty="0" err="1">
                <a:solidFill>
                  <a:srgbClr val="595959"/>
                </a:solidFill>
              </a:rPr>
              <a:t>Electrodes</a:t>
            </a:r>
            <a:endParaRPr lang="en-US"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35</a:t>
            </a:fld>
            <a:endParaRPr lang="de-CH" dirty="0"/>
          </a:p>
        </p:txBody>
      </p:sp>
      <p:pic>
        <p:nvPicPr>
          <p:cNvPr id="6" name="Picture 5"/>
          <p:cNvPicPr>
            <a:picLocks noChangeAspect="1"/>
          </p:cNvPicPr>
          <p:nvPr/>
        </p:nvPicPr>
        <p:blipFill>
          <a:blip r:embed="rId2"/>
          <a:stretch>
            <a:fillRect/>
          </a:stretch>
        </p:blipFill>
        <p:spPr>
          <a:xfrm>
            <a:off x="512167" y="2495118"/>
            <a:ext cx="5026620" cy="1965570"/>
          </a:xfrm>
          <a:prstGeom prst="rect">
            <a:avLst/>
          </a:prstGeom>
        </p:spPr>
      </p:pic>
      <p:pic>
        <p:nvPicPr>
          <p:cNvPr id="7" name="Picture 6"/>
          <p:cNvPicPr>
            <a:picLocks noChangeAspect="1"/>
          </p:cNvPicPr>
          <p:nvPr/>
        </p:nvPicPr>
        <p:blipFill>
          <a:blip r:embed="rId3"/>
          <a:stretch>
            <a:fillRect/>
          </a:stretch>
        </p:blipFill>
        <p:spPr>
          <a:xfrm>
            <a:off x="6018717" y="2495118"/>
            <a:ext cx="4207463" cy="2014002"/>
          </a:xfrm>
          <a:prstGeom prst="rect">
            <a:avLst/>
          </a:prstGeom>
        </p:spPr>
      </p:pic>
      <p:sp>
        <p:nvSpPr>
          <p:cNvPr id="8" name="TextBox 7"/>
          <p:cNvSpPr txBox="1"/>
          <p:nvPr/>
        </p:nvSpPr>
        <p:spPr>
          <a:xfrm>
            <a:off x="1766900" y="1879840"/>
            <a:ext cx="2892138" cy="397032"/>
          </a:xfrm>
          <a:prstGeom prst="rect">
            <a:avLst/>
          </a:prstGeom>
          <a:noFill/>
        </p:spPr>
        <p:txBody>
          <a:bodyPr wrap="none" rtlCol="0">
            <a:spAutoFit/>
          </a:bodyPr>
          <a:lstStyle/>
          <a:p>
            <a:r>
              <a:rPr lang="de-CH" sz="1980" dirty="0">
                <a:latin typeface="+mj-lt"/>
              </a:rPr>
              <a:t>Electrodos de superficie</a:t>
            </a:r>
            <a:endParaRPr lang="en-US" sz="1980" dirty="0">
              <a:latin typeface="+mj-lt"/>
            </a:endParaRPr>
          </a:p>
        </p:txBody>
      </p:sp>
      <p:sp>
        <p:nvSpPr>
          <p:cNvPr id="9" name="TextBox 8"/>
          <p:cNvSpPr txBox="1"/>
          <p:nvPr/>
        </p:nvSpPr>
        <p:spPr>
          <a:xfrm>
            <a:off x="6759735" y="1879840"/>
            <a:ext cx="2962671" cy="397032"/>
          </a:xfrm>
          <a:prstGeom prst="rect">
            <a:avLst/>
          </a:prstGeom>
          <a:noFill/>
        </p:spPr>
        <p:txBody>
          <a:bodyPr wrap="none" rtlCol="0">
            <a:spAutoFit/>
          </a:bodyPr>
          <a:lstStyle/>
          <a:p>
            <a:r>
              <a:rPr lang="de-CH" sz="1980" dirty="0">
                <a:latin typeface="+mj-lt"/>
              </a:rPr>
              <a:t>Electrodos sub cutáneos</a:t>
            </a:r>
            <a:endParaRPr lang="en-US" sz="1980" dirty="0">
              <a:latin typeface="+mj-lt"/>
            </a:endParaRPr>
          </a:p>
        </p:txBody>
      </p:sp>
      <p:sp>
        <p:nvSpPr>
          <p:cNvPr id="10" name="TextBox 9"/>
          <p:cNvSpPr txBox="1"/>
          <p:nvPr/>
        </p:nvSpPr>
        <p:spPr>
          <a:xfrm>
            <a:off x="1725510" y="5085184"/>
            <a:ext cx="3188795" cy="1154162"/>
          </a:xfrm>
          <a:prstGeom prst="rect">
            <a:avLst/>
          </a:prstGeom>
          <a:noFill/>
        </p:spPr>
        <p:txBody>
          <a:bodyPr wrap="square" rtlCol="0">
            <a:spAutoFit/>
          </a:bodyPr>
          <a:lstStyle/>
          <a:p>
            <a:pPr marL="285750" indent="-285750">
              <a:spcAft>
                <a:spcPts val="600"/>
              </a:spcAft>
              <a:buClr>
                <a:srgbClr val="93BA24"/>
              </a:buClr>
              <a:buSzPct val="130000"/>
              <a:buFont typeface="Arial" panose="020B0604020202020204" pitchFamily="34" charset="0"/>
              <a:buChar char="•"/>
            </a:pPr>
            <a:r>
              <a:rPr lang="de-CH" sz="1600" dirty="0"/>
              <a:t>No invasivos</a:t>
            </a:r>
          </a:p>
          <a:p>
            <a:pPr marL="285750" indent="-285750">
              <a:buClr>
                <a:srgbClr val="93BA24"/>
              </a:buClr>
              <a:buSzPct val="130000"/>
              <a:buFont typeface="Arial" panose="020B0604020202020204" pitchFamily="34" charset="0"/>
              <a:buChar char="•"/>
            </a:pPr>
            <a:r>
              <a:rPr lang="de-CH" sz="1600" dirty="0"/>
              <a:t>Necesita de un medio de conducción de la corriente (agua o gel)</a:t>
            </a:r>
            <a:endParaRPr lang="en-US" sz="1600" dirty="0"/>
          </a:p>
        </p:txBody>
      </p:sp>
      <p:sp>
        <p:nvSpPr>
          <p:cNvPr id="12" name="TextBox 11"/>
          <p:cNvSpPr txBox="1"/>
          <p:nvPr/>
        </p:nvSpPr>
        <p:spPr>
          <a:xfrm>
            <a:off x="5895819" y="4626848"/>
            <a:ext cx="1492716" cy="369332"/>
          </a:xfrm>
          <a:prstGeom prst="rect">
            <a:avLst/>
          </a:prstGeom>
          <a:noFill/>
        </p:spPr>
        <p:txBody>
          <a:bodyPr wrap="none" rtlCol="0">
            <a:spAutoFit/>
          </a:bodyPr>
          <a:lstStyle/>
          <a:p>
            <a:r>
              <a:rPr lang="de-CH" b="1" dirty="0"/>
              <a:t>pericutáneo</a:t>
            </a:r>
            <a:endParaRPr lang="en-US" b="1" dirty="0"/>
          </a:p>
        </p:txBody>
      </p:sp>
      <p:sp>
        <p:nvSpPr>
          <p:cNvPr id="13" name="TextBox 12"/>
          <p:cNvSpPr txBox="1"/>
          <p:nvPr/>
        </p:nvSpPr>
        <p:spPr>
          <a:xfrm>
            <a:off x="8802737" y="4626848"/>
            <a:ext cx="1415772" cy="369332"/>
          </a:xfrm>
          <a:prstGeom prst="rect">
            <a:avLst/>
          </a:prstGeom>
          <a:noFill/>
        </p:spPr>
        <p:txBody>
          <a:bodyPr wrap="none" rtlCol="0">
            <a:spAutoFit/>
          </a:bodyPr>
          <a:lstStyle/>
          <a:p>
            <a:r>
              <a:rPr lang="de-CH" b="1" dirty="0"/>
              <a:t>implantado</a:t>
            </a:r>
            <a:endParaRPr lang="en-US" b="1" dirty="0"/>
          </a:p>
        </p:txBody>
      </p:sp>
      <p:sp>
        <p:nvSpPr>
          <p:cNvPr id="14" name="TextBox 13"/>
          <p:cNvSpPr txBox="1"/>
          <p:nvPr/>
        </p:nvSpPr>
        <p:spPr>
          <a:xfrm>
            <a:off x="5152925" y="5085185"/>
            <a:ext cx="2994731" cy="661720"/>
          </a:xfrm>
          <a:prstGeom prst="rect">
            <a:avLst/>
          </a:prstGeom>
          <a:noFill/>
        </p:spPr>
        <p:txBody>
          <a:bodyPr wrap="none" rtlCol="0">
            <a:spAutoFit/>
          </a:bodyPr>
          <a:lstStyle/>
          <a:p>
            <a:pPr marL="285750" indent="-285750">
              <a:spcAft>
                <a:spcPts val="600"/>
              </a:spcAft>
              <a:buClr>
                <a:srgbClr val="93BA24"/>
              </a:buClr>
              <a:buSzPct val="130000"/>
              <a:buFont typeface="Arial" panose="020B0604020202020204" pitchFamily="34" charset="0"/>
              <a:buChar char="•"/>
            </a:pPr>
            <a:r>
              <a:rPr lang="de-CH" sz="1600" dirty="0"/>
              <a:t>Insertado a través de la piel</a:t>
            </a:r>
          </a:p>
          <a:p>
            <a:pPr marL="285750" indent="-285750">
              <a:buClr>
                <a:srgbClr val="93BA24"/>
              </a:buClr>
              <a:buSzPct val="130000"/>
              <a:buFont typeface="Arial" panose="020B0604020202020204" pitchFamily="34" charset="0"/>
              <a:buChar char="•"/>
            </a:pPr>
            <a:r>
              <a:rPr lang="de-CH" sz="1600" dirty="0"/>
              <a:t>temporal</a:t>
            </a:r>
            <a:endParaRPr lang="en-US" sz="1600" dirty="0"/>
          </a:p>
        </p:txBody>
      </p:sp>
      <p:sp>
        <p:nvSpPr>
          <p:cNvPr id="15" name="TextBox 14"/>
          <p:cNvSpPr txBox="1"/>
          <p:nvPr/>
        </p:nvSpPr>
        <p:spPr>
          <a:xfrm>
            <a:off x="8122448" y="5085185"/>
            <a:ext cx="2534668" cy="661720"/>
          </a:xfrm>
          <a:prstGeom prst="rect">
            <a:avLst/>
          </a:prstGeom>
          <a:noFill/>
        </p:spPr>
        <p:txBody>
          <a:bodyPr wrap="none" rtlCol="0">
            <a:spAutoFit/>
          </a:bodyPr>
          <a:lstStyle/>
          <a:p>
            <a:pPr marL="285750" indent="-285750">
              <a:spcAft>
                <a:spcPts val="600"/>
              </a:spcAft>
              <a:buClr>
                <a:srgbClr val="93BA24"/>
              </a:buClr>
              <a:buSzPct val="130000"/>
              <a:buFont typeface="Arial" panose="020B0604020202020204" pitchFamily="34" charset="0"/>
              <a:buChar char="•"/>
            </a:pPr>
            <a:r>
              <a:rPr lang="de-CH" sz="1600" dirty="0"/>
              <a:t>Implantado debajo piel</a:t>
            </a:r>
          </a:p>
          <a:p>
            <a:pPr marL="285750" indent="-285750">
              <a:buClr>
                <a:srgbClr val="93BA24"/>
              </a:buClr>
              <a:buSzPct val="130000"/>
              <a:buFont typeface="Arial" panose="020B0604020202020204" pitchFamily="34" charset="0"/>
              <a:buChar char="•"/>
            </a:pPr>
            <a:r>
              <a:rPr lang="de-CH" sz="1600" dirty="0"/>
              <a:t>permanente</a:t>
            </a:r>
            <a:endParaRPr lang="en-US" sz="1600" dirty="0"/>
          </a:p>
        </p:txBody>
      </p:sp>
      <p:pic>
        <p:nvPicPr>
          <p:cNvPr id="16" name="Imagen 15">
            <a:extLst>
              <a:ext uri="{FF2B5EF4-FFF2-40B4-BE49-F238E27FC236}">
                <a16:creationId xmlns:a16="http://schemas.microsoft.com/office/drawing/2014/main" id="{5D23D2D5-32D0-4D4B-A0F1-D67EA78056C2}"/>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389335177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FES: </a:t>
            </a:r>
            <a:r>
              <a:rPr lang="de-CH" dirty="0">
                <a:solidFill>
                  <a:srgbClr val="595959"/>
                </a:solidFill>
              </a:rPr>
              <a:t>Electrodos de superficie</a:t>
            </a:r>
            <a:endParaRPr lang="en-US"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36</a:t>
            </a:fld>
            <a:endParaRPr lang="de-CH" dirty="0"/>
          </a:p>
        </p:txBody>
      </p:sp>
      <p:graphicFrame>
        <p:nvGraphicFramePr>
          <p:cNvPr id="17" name="Table 16"/>
          <p:cNvGraphicFramePr>
            <a:graphicFrameLocks noGrp="1"/>
          </p:cNvGraphicFramePr>
          <p:nvPr>
            <p:extLst>
              <p:ext uri="{D42A27DB-BD31-4B8C-83A1-F6EECF244321}">
                <p14:modId xmlns:p14="http://schemas.microsoft.com/office/powerpoint/2010/main" val="2853680119"/>
              </p:ext>
            </p:extLst>
          </p:nvPr>
        </p:nvGraphicFramePr>
        <p:xfrm>
          <a:off x="1035262" y="2420888"/>
          <a:ext cx="4165372" cy="2190534"/>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tblGrid>
              <a:tr h="547298">
                <a:tc>
                  <a:txBody>
                    <a:bodyPr/>
                    <a:lstStyle/>
                    <a:p>
                      <a:pPr algn="ctr"/>
                      <a:r>
                        <a:rPr lang="de-CH" sz="2400" dirty="0">
                          <a:latin typeface="+mj-lt"/>
                        </a:rPr>
                        <a:t>Ventajas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algn="ctr">
                        <a:spcAft>
                          <a:spcPts val="1200"/>
                        </a:spcAft>
                      </a:pPr>
                      <a:r>
                        <a:rPr lang="en-US" sz="1500" dirty="0" err="1">
                          <a:solidFill>
                            <a:schemeClr val="accent2">
                              <a:lumMod val="50000"/>
                            </a:schemeClr>
                          </a:solidFill>
                        </a:rPr>
                        <a:t>Método</a:t>
                      </a:r>
                      <a:r>
                        <a:rPr lang="en-US" sz="1500" dirty="0">
                          <a:solidFill>
                            <a:schemeClr val="accent2">
                              <a:lumMod val="50000"/>
                            </a:schemeClr>
                          </a:solidFill>
                        </a:rPr>
                        <a:t> no </a:t>
                      </a:r>
                      <a:r>
                        <a:rPr lang="en-US" sz="1500" dirty="0" err="1">
                          <a:solidFill>
                            <a:schemeClr val="accent2">
                              <a:lumMod val="50000"/>
                            </a:schemeClr>
                          </a:solidFill>
                        </a:rPr>
                        <a:t>invasivo</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chemeClr val="accent2">
                              <a:lumMod val="50000"/>
                            </a:schemeClr>
                          </a:solidFill>
                        </a:rPr>
                        <a:t>Varios</a:t>
                      </a:r>
                      <a:r>
                        <a:rPr lang="en-US" sz="1500" dirty="0">
                          <a:solidFill>
                            <a:schemeClr val="accent2">
                              <a:lumMod val="50000"/>
                            </a:schemeClr>
                          </a:solidFill>
                        </a:rPr>
                        <a:t> </a:t>
                      </a:r>
                      <a:r>
                        <a:rPr lang="en-US" sz="1500" dirty="0" err="1">
                          <a:solidFill>
                            <a:schemeClr val="accent2">
                              <a:lumMod val="50000"/>
                            </a:schemeClr>
                          </a:solidFill>
                        </a:rPr>
                        <a:t>músculos</a:t>
                      </a:r>
                      <a:r>
                        <a:rPr lang="en-US" sz="1500" dirty="0">
                          <a:solidFill>
                            <a:schemeClr val="accent2">
                              <a:lumMod val="50000"/>
                            </a:schemeClr>
                          </a:solidFill>
                        </a:rPr>
                        <a:t> </a:t>
                      </a:r>
                      <a:r>
                        <a:rPr lang="en-US" sz="1500" dirty="0" err="1">
                          <a:solidFill>
                            <a:schemeClr val="accent2">
                              <a:lumMod val="50000"/>
                            </a:schemeClr>
                          </a:solidFill>
                        </a:rPr>
                        <a:t>pueden</a:t>
                      </a:r>
                      <a:r>
                        <a:rPr lang="en-US" sz="1500" dirty="0">
                          <a:solidFill>
                            <a:schemeClr val="accent2">
                              <a:lumMod val="50000"/>
                            </a:schemeClr>
                          </a:solidFill>
                        </a:rPr>
                        <a:t> ser </a:t>
                      </a:r>
                      <a:r>
                        <a:rPr lang="en-US" sz="1500" dirty="0" err="1">
                          <a:solidFill>
                            <a:schemeClr val="accent2">
                              <a:lumMod val="50000"/>
                            </a:schemeClr>
                          </a:solidFill>
                        </a:rPr>
                        <a:t>estimulados</a:t>
                      </a:r>
                      <a:r>
                        <a:rPr lang="en-US" sz="1500" dirty="0">
                          <a:solidFill>
                            <a:schemeClr val="accent2">
                              <a:lumMod val="50000"/>
                            </a:schemeClr>
                          </a:solidFill>
                        </a:rPr>
                        <a:t> con un solo </a:t>
                      </a:r>
                      <a:r>
                        <a:rPr lang="en-US" sz="1500" dirty="0" err="1">
                          <a:solidFill>
                            <a:schemeClr val="accent2">
                              <a:lumMod val="50000"/>
                            </a:schemeClr>
                          </a:solidFill>
                        </a:rPr>
                        <a:t>electrodo</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chemeClr val="accent2">
                              <a:lumMod val="50000"/>
                            </a:schemeClr>
                          </a:solidFill>
                        </a:rPr>
                        <a:t>Fácil de aplicar y barato</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grpSp>
        <p:nvGrpSpPr>
          <p:cNvPr id="18" name="Group 17"/>
          <p:cNvGrpSpPr/>
          <p:nvPr/>
        </p:nvGrpSpPr>
        <p:grpSpPr>
          <a:xfrm>
            <a:off x="377801" y="2978122"/>
            <a:ext cx="538277" cy="506658"/>
            <a:chOff x="74027" y="2856550"/>
            <a:chExt cx="827067" cy="778485"/>
          </a:xfrm>
        </p:grpSpPr>
        <p:pic>
          <p:nvPicPr>
            <p:cNvPr id="19" name="Picture 3"/>
            <p:cNvPicPr>
              <a:picLocks noChangeAspect="1" noChangeArrowheads="1"/>
            </p:cNvPicPr>
            <p:nvPr/>
          </p:nvPicPr>
          <p:blipFill>
            <a:blip r:embed="rId3">
              <a:clrChange>
                <a:clrFrom>
                  <a:srgbClr val="F7F7F7"/>
                </a:clrFrom>
                <a:clrTo>
                  <a:srgbClr val="F7F7F7">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74027" y="2856550"/>
              <a:ext cx="827067" cy="778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Gerade Verbindung 8"/>
            <p:cNvCxnSpPr/>
            <p:nvPr/>
          </p:nvCxnSpPr>
          <p:spPr>
            <a:xfrm>
              <a:off x="175045" y="2996938"/>
              <a:ext cx="625033" cy="509286"/>
            </a:xfrm>
            <a:prstGeom prst="line">
              <a:avLst/>
            </a:prstGeom>
            <a:noFill/>
            <a:ln w="28575" cap="flat" cmpd="sng" algn="ctr">
              <a:solidFill>
                <a:srgbClr val="000000">
                  <a:shade val="95000"/>
                  <a:satMod val="105000"/>
                </a:srgbClr>
              </a:solidFill>
              <a:prstDash val="solid"/>
            </a:ln>
            <a:effectLst/>
          </p:spPr>
        </p:cxnSp>
        <p:cxnSp>
          <p:nvCxnSpPr>
            <p:cNvPr id="21" name="Gerade Verbindung 10"/>
            <p:cNvCxnSpPr/>
            <p:nvPr/>
          </p:nvCxnSpPr>
          <p:spPr>
            <a:xfrm flipH="1">
              <a:off x="175045" y="2996938"/>
              <a:ext cx="625033" cy="509286"/>
            </a:xfrm>
            <a:prstGeom prst="line">
              <a:avLst/>
            </a:prstGeom>
            <a:noFill/>
            <a:ln w="28575" cap="flat" cmpd="sng" algn="ctr">
              <a:solidFill>
                <a:srgbClr val="000000">
                  <a:shade val="95000"/>
                  <a:satMod val="105000"/>
                </a:srgbClr>
              </a:solidFill>
              <a:prstDash val="solid"/>
            </a:ln>
            <a:effectLst/>
          </p:spPr>
        </p:cxnSp>
      </p:grpSp>
      <p:pic>
        <p:nvPicPr>
          <p:cNvPr id="22" name="Picture 4"/>
          <p:cNvPicPr>
            <a:picLocks noChangeAspect="1" noChangeArrowheads="1"/>
          </p:cNvPicPr>
          <p:nvPr/>
        </p:nvPicPr>
        <p:blipFill>
          <a:blip r:embed="rId4" cstate="print">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99929" y="3560375"/>
            <a:ext cx="491736" cy="49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6322" y="4076624"/>
            <a:ext cx="526629" cy="526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7" name="Group 36"/>
          <p:cNvGrpSpPr/>
          <p:nvPr/>
        </p:nvGrpSpPr>
        <p:grpSpPr>
          <a:xfrm>
            <a:off x="465243" y="4108381"/>
            <a:ext cx="312316" cy="473360"/>
            <a:chOff x="9882817" y="2148841"/>
            <a:chExt cx="899013" cy="1172102"/>
          </a:xfrm>
        </p:grpSpPr>
        <p:grpSp>
          <p:nvGrpSpPr>
            <p:cNvPr id="38" name="Group 37"/>
            <p:cNvGrpSpPr/>
            <p:nvPr/>
          </p:nvGrpSpPr>
          <p:grpSpPr>
            <a:xfrm rot="21381618">
              <a:off x="9882817" y="2148841"/>
              <a:ext cx="899013" cy="1172102"/>
              <a:chOff x="9882438" y="2148105"/>
              <a:chExt cx="899013" cy="1172102"/>
            </a:xfrm>
          </p:grpSpPr>
          <p:grpSp>
            <p:nvGrpSpPr>
              <p:cNvPr id="40" name="Group 39"/>
              <p:cNvGrpSpPr/>
              <p:nvPr/>
            </p:nvGrpSpPr>
            <p:grpSpPr>
              <a:xfrm>
                <a:off x="9882438" y="2148105"/>
                <a:ext cx="899013" cy="1172102"/>
                <a:chOff x="9019909" y="2082730"/>
                <a:chExt cx="899013" cy="1172102"/>
              </a:xfrm>
            </p:grpSpPr>
            <p:sp>
              <p:nvSpPr>
                <p:cNvPr id="48" name="Teardrop 25"/>
                <p:cNvSpPr/>
                <p:nvPr/>
              </p:nvSpPr>
              <p:spPr bwMode="auto">
                <a:xfrm rot="19247340">
                  <a:off x="9019909" y="2378157"/>
                  <a:ext cx="899013" cy="876675"/>
                </a:xfrm>
                <a:custGeom>
                  <a:avLst/>
                  <a:gdLst>
                    <a:gd name="connsiteX0" fmla="*/ 0 w 902795"/>
                    <a:gd name="connsiteY0" fmla="*/ 442187 h 884373"/>
                    <a:gd name="connsiteX1" fmla="*/ 451398 w 902795"/>
                    <a:gd name="connsiteY1" fmla="*/ 0 h 884373"/>
                    <a:gd name="connsiteX2" fmla="*/ 840304 w 902795"/>
                    <a:gd name="connsiteY2" fmla="*/ 61216 h 884373"/>
                    <a:gd name="connsiteX3" fmla="*/ 902795 w 902795"/>
                    <a:gd name="connsiteY3" fmla="*/ 442187 h 884373"/>
                    <a:gd name="connsiteX4" fmla="*/ 451397 w 902795"/>
                    <a:gd name="connsiteY4" fmla="*/ 884374 h 884373"/>
                    <a:gd name="connsiteX5" fmla="*/ -1 w 902795"/>
                    <a:gd name="connsiteY5" fmla="*/ 442187 h 884373"/>
                    <a:gd name="connsiteX6" fmla="*/ 0 w 902795"/>
                    <a:gd name="connsiteY6" fmla="*/ 442187 h 884373"/>
                    <a:gd name="connsiteX0" fmla="*/ 1 w 902796"/>
                    <a:gd name="connsiteY0" fmla="*/ 414888 h 857075"/>
                    <a:gd name="connsiteX1" fmla="*/ 383358 w 902796"/>
                    <a:gd name="connsiteY1" fmla="*/ 529 h 857075"/>
                    <a:gd name="connsiteX2" fmla="*/ 840305 w 902796"/>
                    <a:gd name="connsiteY2" fmla="*/ 33917 h 857075"/>
                    <a:gd name="connsiteX3" fmla="*/ 902796 w 902796"/>
                    <a:gd name="connsiteY3" fmla="*/ 414888 h 857075"/>
                    <a:gd name="connsiteX4" fmla="*/ 451398 w 902796"/>
                    <a:gd name="connsiteY4" fmla="*/ 857075 h 857075"/>
                    <a:gd name="connsiteX5" fmla="*/ 0 w 902796"/>
                    <a:gd name="connsiteY5" fmla="*/ 414888 h 857075"/>
                    <a:gd name="connsiteX6" fmla="*/ 1 w 902796"/>
                    <a:gd name="connsiteY6" fmla="*/ 414888 h 857075"/>
                    <a:gd name="connsiteX0" fmla="*/ 1 w 876537"/>
                    <a:gd name="connsiteY0" fmla="*/ 414888 h 857075"/>
                    <a:gd name="connsiteX1" fmla="*/ 383358 w 876537"/>
                    <a:gd name="connsiteY1" fmla="*/ 529 h 857075"/>
                    <a:gd name="connsiteX2" fmla="*/ 840305 w 876537"/>
                    <a:gd name="connsiteY2" fmla="*/ 33917 h 857075"/>
                    <a:gd name="connsiteX3" fmla="*/ 876276 w 876537"/>
                    <a:gd name="connsiteY3" fmla="*/ 471488 h 857075"/>
                    <a:gd name="connsiteX4" fmla="*/ 451398 w 876537"/>
                    <a:gd name="connsiteY4" fmla="*/ 857075 h 857075"/>
                    <a:gd name="connsiteX5" fmla="*/ 0 w 876537"/>
                    <a:gd name="connsiteY5" fmla="*/ 414888 h 857075"/>
                    <a:gd name="connsiteX6" fmla="*/ 1 w 876537"/>
                    <a:gd name="connsiteY6" fmla="*/ 414888 h 857075"/>
                    <a:gd name="connsiteX0" fmla="*/ 1 w 889050"/>
                    <a:gd name="connsiteY0" fmla="*/ 414888 h 857075"/>
                    <a:gd name="connsiteX1" fmla="*/ 383358 w 889050"/>
                    <a:gd name="connsiteY1" fmla="*/ 529 h 857075"/>
                    <a:gd name="connsiteX2" fmla="*/ 840305 w 889050"/>
                    <a:gd name="connsiteY2" fmla="*/ 33917 h 857075"/>
                    <a:gd name="connsiteX3" fmla="*/ 876276 w 889050"/>
                    <a:gd name="connsiteY3" fmla="*/ 471488 h 857075"/>
                    <a:gd name="connsiteX4" fmla="*/ 451398 w 889050"/>
                    <a:gd name="connsiteY4" fmla="*/ 857075 h 857075"/>
                    <a:gd name="connsiteX5" fmla="*/ 0 w 889050"/>
                    <a:gd name="connsiteY5" fmla="*/ 414888 h 857075"/>
                    <a:gd name="connsiteX6" fmla="*/ 1 w 889050"/>
                    <a:gd name="connsiteY6" fmla="*/ 414888 h 857075"/>
                    <a:gd name="connsiteX0" fmla="*/ 1 w 882286"/>
                    <a:gd name="connsiteY0" fmla="*/ 414888 h 857075"/>
                    <a:gd name="connsiteX1" fmla="*/ 383358 w 882286"/>
                    <a:gd name="connsiteY1" fmla="*/ 529 h 857075"/>
                    <a:gd name="connsiteX2" fmla="*/ 840305 w 882286"/>
                    <a:gd name="connsiteY2" fmla="*/ 33917 h 857075"/>
                    <a:gd name="connsiteX3" fmla="*/ 876276 w 882286"/>
                    <a:gd name="connsiteY3" fmla="*/ 471488 h 857075"/>
                    <a:gd name="connsiteX4" fmla="*/ 451398 w 882286"/>
                    <a:gd name="connsiteY4" fmla="*/ 857075 h 857075"/>
                    <a:gd name="connsiteX5" fmla="*/ 0 w 882286"/>
                    <a:gd name="connsiteY5" fmla="*/ 414888 h 857075"/>
                    <a:gd name="connsiteX6" fmla="*/ 1 w 882286"/>
                    <a:gd name="connsiteY6" fmla="*/ 414888 h 857075"/>
                    <a:gd name="connsiteX0" fmla="*/ 1 w 882286"/>
                    <a:gd name="connsiteY0" fmla="*/ 428569 h 870756"/>
                    <a:gd name="connsiteX1" fmla="*/ 383358 w 882286"/>
                    <a:gd name="connsiteY1" fmla="*/ 14210 h 870756"/>
                    <a:gd name="connsiteX2" fmla="*/ 840305 w 882286"/>
                    <a:gd name="connsiteY2" fmla="*/ 47598 h 870756"/>
                    <a:gd name="connsiteX3" fmla="*/ 876276 w 882286"/>
                    <a:gd name="connsiteY3" fmla="*/ 485169 h 870756"/>
                    <a:gd name="connsiteX4" fmla="*/ 451398 w 882286"/>
                    <a:gd name="connsiteY4" fmla="*/ 870756 h 870756"/>
                    <a:gd name="connsiteX5" fmla="*/ 0 w 882286"/>
                    <a:gd name="connsiteY5" fmla="*/ 428569 h 870756"/>
                    <a:gd name="connsiteX6" fmla="*/ 1 w 882286"/>
                    <a:gd name="connsiteY6" fmla="*/ 428569 h 870756"/>
                    <a:gd name="connsiteX0" fmla="*/ 1 w 882286"/>
                    <a:gd name="connsiteY0" fmla="*/ 421767 h 863954"/>
                    <a:gd name="connsiteX1" fmla="*/ 383358 w 882286"/>
                    <a:gd name="connsiteY1" fmla="*/ 7408 h 863954"/>
                    <a:gd name="connsiteX2" fmla="*/ 840305 w 882286"/>
                    <a:gd name="connsiteY2" fmla="*/ 40796 h 863954"/>
                    <a:gd name="connsiteX3" fmla="*/ 876276 w 882286"/>
                    <a:gd name="connsiteY3" fmla="*/ 478367 h 863954"/>
                    <a:gd name="connsiteX4" fmla="*/ 451398 w 882286"/>
                    <a:gd name="connsiteY4" fmla="*/ 863954 h 863954"/>
                    <a:gd name="connsiteX5" fmla="*/ 0 w 882286"/>
                    <a:gd name="connsiteY5" fmla="*/ 421767 h 863954"/>
                    <a:gd name="connsiteX6" fmla="*/ 1 w 882286"/>
                    <a:gd name="connsiteY6" fmla="*/ 421767 h 863954"/>
                    <a:gd name="connsiteX0" fmla="*/ 2352 w 884637"/>
                    <a:gd name="connsiteY0" fmla="*/ 421767 h 863954"/>
                    <a:gd name="connsiteX1" fmla="*/ 385709 w 884637"/>
                    <a:gd name="connsiteY1" fmla="*/ 7408 h 863954"/>
                    <a:gd name="connsiteX2" fmla="*/ 842656 w 884637"/>
                    <a:gd name="connsiteY2" fmla="*/ 40796 h 863954"/>
                    <a:gd name="connsiteX3" fmla="*/ 878627 w 884637"/>
                    <a:gd name="connsiteY3" fmla="*/ 478367 h 863954"/>
                    <a:gd name="connsiteX4" fmla="*/ 453749 w 884637"/>
                    <a:gd name="connsiteY4" fmla="*/ 863954 h 863954"/>
                    <a:gd name="connsiteX5" fmla="*/ 2351 w 884637"/>
                    <a:gd name="connsiteY5" fmla="*/ 421767 h 863954"/>
                    <a:gd name="connsiteX6" fmla="*/ 2352 w 884637"/>
                    <a:gd name="connsiteY6" fmla="*/ 421767 h 863954"/>
                    <a:gd name="connsiteX0" fmla="*/ 2352 w 884637"/>
                    <a:gd name="connsiteY0" fmla="*/ 421767 h 863954"/>
                    <a:gd name="connsiteX1" fmla="*/ 385709 w 884637"/>
                    <a:gd name="connsiteY1" fmla="*/ 7408 h 863954"/>
                    <a:gd name="connsiteX2" fmla="*/ 842656 w 884637"/>
                    <a:gd name="connsiteY2" fmla="*/ 40796 h 863954"/>
                    <a:gd name="connsiteX3" fmla="*/ 878627 w 884637"/>
                    <a:gd name="connsiteY3" fmla="*/ 478367 h 863954"/>
                    <a:gd name="connsiteX4" fmla="*/ 453749 w 884637"/>
                    <a:gd name="connsiteY4" fmla="*/ 863954 h 863954"/>
                    <a:gd name="connsiteX5" fmla="*/ 2351 w 884637"/>
                    <a:gd name="connsiteY5" fmla="*/ 421767 h 863954"/>
                    <a:gd name="connsiteX6" fmla="*/ 2352 w 884637"/>
                    <a:gd name="connsiteY6" fmla="*/ 421767 h 863954"/>
                    <a:gd name="connsiteX0" fmla="*/ 5654 w 887939"/>
                    <a:gd name="connsiteY0" fmla="*/ 421767 h 863954"/>
                    <a:gd name="connsiteX1" fmla="*/ 389011 w 887939"/>
                    <a:gd name="connsiteY1" fmla="*/ 7408 h 863954"/>
                    <a:gd name="connsiteX2" fmla="*/ 845958 w 887939"/>
                    <a:gd name="connsiteY2" fmla="*/ 40796 h 863954"/>
                    <a:gd name="connsiteX3" fmla="*/ 881929 w 887939"/>
                    <a:gd name="connsiteY3" fmla="*/ 478367 h 863954"/>
                    <a:gd name="connsiteX4" fmla="*/ 457051 w 887939"/>
                    <a:gd name="connsiteY4" fmla="*/ 863954 h 863954"/>
                    <a:gd name="connsiteX5" fmla="*/ 5653 w 887939"/>
                    <a:gd name="connsiteY5" fmla="*/ 421767 h 863954"/>
                    <a:gd name="connsiteX6" fmla="*/ 5654 w 887939"/>
                    <a:gd name="connsiteY6" fmla="*/ 421767 h 863954"/>
                    <a:gd name="connsiteX0" fmla="*/ 4828 w 887113"/>
                    <a:gd name="connsiteY0" fmla="*/ 443007 h 885194"/>
                    <a:gd name="connsiteX1" fmla="*/ 388185 w 887113"/>
                    <a:gd name="connsiteY1" fmla="*/ 28648 h 885194"/>
                    <a:gd name="connsiteX2" fmla="*/ 845132 w 887113"/>
                    <a:gd name="connsiteY2" fmla="*/ 62036 h 885194"/>
                    <a:gd name="connsiteX3" fmla="*/ 881103 w 887113"/>
                    <a:gd name="connsiteY3" fmla="*/ 499607 h 885194"/>
                    <a:gd name="connsiteX4" fmla="*/ 456225 w 887113"/>
                    <a:gd name="connsiteY4" fmla="*/ 885194 h 885194"/>
                    <a:gd name="connsiteX5" fmla="*/ 4827 w 887113"/>
                    <a:gd name="connsiteY5" fmla="*/ 443007 h 885194"/>
                    <a:gd name="connsiteX6" fmla="*/ 4828 w 887113"/>
                    <a:gd name="connsiteY6" fmla="*/ 443007 h 885194"/>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33663 w 915949"/>
                    <a:gd name="connsiteY5" fmla="*/ 441966 h 884153"/>
                    <a:gd name="connsiteX6" fmla="*/ 4491 w 915949"/>
                    <a:gd name="connsiteY6" fmla="*/ 427896 h 884153"/>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10737 w 915949"/>
                    <a:gd name="connsiteY5" fmla="*/ 459676 h 884153"/>
                    <a:gd name="connsiteX6" fmla="*/ 4491 w 915949"/>
                    <a:gd name="connsiteY6" fmla="*/ 427896 h 884153"/>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10737 w 915949"/>
                    <a:gd name="connsiteY5" fmla="*/ 459676 h 884153"/>
                    <a:gd name="connsiteX6" fmla="*/ 4491 w 915949"/>
                    <a:gd name="connsiteY6" fmla="*/ 427896 h 884153"/>
                    <a:gd name="connsiteX0" fmla="*/ 4569 w 908985"/>
                    <a:gd name="connsiteY0" fmla="*/ 291884 h 874779"/>
                    <a:gd name="connsiteX1" fmla="*/ 410057 w 908985"/>
                    <a:gd name="connsiteY1" fmla="*/ 18233 h 874779"/>
                    <a:gd name="connsiteX2" fmla="*/ 867004 w 908985"/>
                    <a:gd name="connsiteY2" fmla="*/ 51621 h 874779"/>
                    <a:gd name="connsiteX3" fmla="*/ 902975 w 908985"/>
                    <a:gd name="connsiteY3" fmla="*/ 489192 h 874779"/>
                    <a:gd name="connsiteX4" fmla="*/ 478097 w 908985"/>
                    <a:gd name="connsiteY4" fmla="*/ 874779 h 874779"/>
                    <a:gd name="connsiteX5" fmla="*/ 3773 w 908985"/>
                    <a:gd name="connsiteY5" fmla="*/ 450302 h 874779"/>
                    <a:gd name="connsiteX6" fmla="*/ 4569 w 908985"/>
                    <a:gd name="connsiteY6" fmla="*/ 291884 h 874779"/>
                    <a:gd name="connsiteX0" fmla="*/ 10849 w 915265"/>
                    <a:gd name="connsiteY0" fmla="*/ 291884 h 874779"/>
                    <a:gd name="connsiteX1" fmla="*/ 416337 w 915265"/>
                    <a:gd name="connsiteY1" fmla="*/ 18233 h 874779"/>
                    <a:gd name="connsiteX2" fmla="*/ 873284 w 915265"/>
                    <a:gd name="connsiteY2" fmla="*/ 51621 h 874779"/>
                    <a:gd name="connsiteX3" fmla="*/ 909255 w 915265"/>
                    <a:gd name="connsiteY3" fmla="*/ 489192 h 874779"/>
                    <a:gd name="connsiteX4" fmla="*/ 484377 w 915265"/>
                    <a:gd name="connsiteY4" fmla="*/ 874779 h 874779"/>
                    <a:gd name="connsiteX5" fmla="*/ 10053 w 915265"/>
                    <a:gd name="connsiteY5" fmla="*/ 450302 h 874779"/>
                    <a:gd name="connsiteX6" fmla="*/ 10849 w 915265"/>
                    <a:gd name="connsiteY6" fmla="*/ 291884 h 874779"/>
                    <a:gd name="connsiteX0" fmla="*/ 10849 w 915265"/>
                    <a:gd name="connsiteY0" fmla="*/ 291884 h 874779"/>
                    <a:gd name="connsiteX1" fmla="*/ 416337 w 915265"/>
                    <a:gd name="connsiteY1" fmla="*/ 18233 h 874779"/>
                    <a:gd name="connsiteX2" fmla="*/ 873284 w 915265"/>
                    <a:gd name="connsiteY2" fmla="*/ 51621 h 874779"/>
                    <a:gd name="connsiteX3" fmla="*/ 909255 w 915265"/>
                    <a:gd name="connsiteY3" fmla="*/ 489192 h 874779"/>
                    <a:gd name="connsiteX4" fmla="*/ 484377 w 915265"/>
                    <a:gd name="connsiteY4" fmla="*/ 874779 h 874779"/>
                    <a:gd name="connsiteX5" fmla="*/ 10053 w 915265"/>
                    <a:gd name="connsiteY5" fmla="*/ 450302 h 874779"/>
                    <a:gd name="connsiteX6" fmla="*/ 10849 w 915265"/>
                    <a:gd name="connsiteY6" fmla="*/ 291884 h 874779"/>
                    <a:gd name="connsiteX0" fmla="*/ 13774 w 918190"/>
                    <a:gd name="connsiteY0" fmla="*/ 291884 h 874779"/>
                    <a:gd name="connsiteX1" fmla="*/ 419262 w 918190"/>
                    <a:gd name="connsiteY1" fmla="*/ 18233 h 874779"/>
                    <a:gd name="connsiteX2" fmla="*/ 876209 w 918190"/>
                    <a:gd name="connsiteY2" fmla="*/ 51621 h 874779"/>
                    <a:gd name="connsiteX3" fmla="*/ 912180 w 918190"/>
                    <a:gd name="connsiteY3" fmla="*/ 489192 h 874779"/>
                    <a:gd name="connsiteX4" fmla="*/ 487302 w 918190"/>
                    <a:gd name="connsiteY4" fmla="*/ 874779 h 874779"/>
                    <a:gd name="connsiteX5" fmla="*/ 12978 w 918190"/>
                    <a:gd name="connsiteY5" fmla="*/ 450302 h 874779"/>
                    <a:gd name="connsiteX6" fmla="*/ 13774 w 918190"/>
                    <a:gd name="connsiteY6" fmla="*/ 291884 h 874779"/>
                    <a:gd name="connsiteX0" fmla="*/ 8575 w 912991"/>
                    <a:gd name="connsiteY0" fmla="*/ 291884 h 874779"/>
                    <a:gd name="connsiteX1" fmla="*/ 414063 w 912991"/>
                    <a:gd name="connsiteY1" fmla="*/ 18233 h 874779"/>
                    <a:gd name="connsiteX2" fmla="*/ 871010 w 912991"/>
                    <a:gd name="connsiteY2" fmla="*/ 51621 h 874779"/>
                    <a:gd name="connsiteX3" fmla="*/ 906981 w 912991"/>
                    <a:gd name="connsiteY3" fmla="*/ 489192 h 874779"/>
                    <a:gd name="connsiteX4" fmla="*/ 482103 w 912991"/>
                    <a:gd name="connsiteY4" fmla="*/ 874779 h 874779"/>
                    <a:gd name="connsiteX5" fmla="*/ 39079 w 912991"/>
                    <a:gd name="connsiteY5" fmla="*/ 565953 h 874779"/>
                    <a:gd name="connsiteX6" fmla="*/ 8575 w 912991"/>
                    <a:gd name="connsiteY6" fmla="*/ 291884 h 874779"/>
                    <a:gd name="connsiteX0" fmla="*/ 8575 w 912991"/>
                    <a:gd name="connsiteY0" fmla="*/ 291884 h 874779"/>
                    <a:gd name="connsiteX1" fmla="*/ 414063 w 912991"/>
                    <a:gd name="connsiteY1" fmla="*/ 18233 h 874779"/>
                    <a:gd name="connsiteX2" fmla="*/ 871010 w 912991"/>
                    <a:gd name="connsiteY2" fmla="*/ 51621 h 874779"/>
                    <a:gd name="connsiteX3" fmla="*/ 906981 w 912991"/>
                    <a:gd name="connsiteY3" fmla="*/ 489192 h 874779"/>
                    <a:gd name="connsiteX4" fmla="*/ 482103 w 912991"/>
                    <a:gd name="connsiteY4" fmla="*/ 874779 h 874779"/>
                    <a:gd name="connsiteX5" fmla="*/ 39079 w 912991"/>
                    <a:gd name="connsiteY5" fmla="*/ 565953 h 874779"/>
                    <a:gd name="connsiteX6" fmla="*/ 8575 w 912991"/>
                    <a:gd name="connsiteY6" fmla="*/ 291884 h 874779"/>
                    <a:gd name="connsiteX0" fmla="*/ 13429 w 917845"/>
                    <a:gd name="connsiteY0" fmla="*/ 291884 h 874779"/>
                    <a:gd name="connsiteX1" fmla="*/ 418917 w 917845"/>
                    <a:gd name="connsiteY1" fmla="*/ 18233 h 874779"/>
                    <a:gd name="connsiteX2" fmla="*/ 875864 w 917845"/>
                    <a:gd name="connsiteY2" fmla="*/ 51621 h 874779"/>
                    <a:gd name="connsiteX3" fmla="*/ 911835 w 917845"/>
                    <a:gd name="connsiteY3" fmla="*/ 489192 h 874779"/>
                    <a:gd name="connsiteX4" fmla="*/ 486957 w 917845"/>
                    <a:gd name="connsiteY4" fmla="*/ 874779 h 874779"/>
                    <a:gd name="connsiteX5" fmla="*/ 43933 w 917845"/>
                    <a:gd name="connsiteY5" fmla="*/ 565953 h 874779"/>
                    <a:gd name="connsiteX6" fmla="*/ 13429 w 91784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156 w 922572"/>
                    <a:gd name="connsiteY0" fmla="*/ 291884 h 874779"/>
                    <a:gd name="connsiteX1" fmla="*/ 423644 w 922572"/>
                    <a:gd name="connsiteY1" fmla="*/ 18233 h 874779"/>
                    <a:gd name="connsiteX2" fmla="*/ 880591 w 922572"/>
                    <a:gd name="connsiteY2" fmla="*/ 51621 h 874779"/>
                    <a:gd name="connsiteX3" fmla="*/ 916562 w 922572"/>
                    <a:gd name="connsiteY3" fmla="*/ 489192 h 874779"/>
                    <a:gd name="connsiteX4" fmla="*/ 491684 w 922572"/>
                    <a:gd name="connsiteY4" fmla="*/ 874779 h 874779"/>
                    <a:gd name="connsiteX5" fmla="*/ 48660 w 922572"/>
                    <a:gd name="connsiteY5" fmla="*/ 565953 h 874779"/>
                    <a:gd name="connsiteX6" fmla="*/ 18156 w 922572"/>
                    <a:gd name="connsiteY6" fmla="*/ 291884 h 874779"/>
                    <a:gd name="connsiteX0" fmla="*/ 18156 w 922572"/>
                    <a:gd name="connsiteY0" fmla="*/ 291884 h 876064"/>
                    <a:gd name="connsiteX1" fmla="*/ 423644 w 922572"/>
                    <a:gd name="connsiteY1" fmla="*/ 18233 h 876064"/>
                    <a:gd name="connsiteX2" fmla="*/ 880591 w 922572"/>
                    <a:gd name="connsiteY2" fmla="*/ 51621 h 876064"/>
                    <a:gd name="connsiteX3" fmla="*/ 916562 w 922572"/>
                    <a:gd name="connsiteY3" fmla="*/ 489192 h 876064"/>
                    <a:gd name="connsiteX4" fmla="*/ 491684 w 922572"/>
                    <a:gd name="connsiteY4" fmla="*/ 874779 h 876064"/>
                    <a:gd name="connsiteX5" fmla="*/ 48660 w 922572"/>
                    <a:gd name="connsiteY5" fmla="*/ 565953 h 876064"/>
                    <a:gd name="connsiteX6" fmla="*/ 18156 w 922572"/>
                    <a:gd name="connsiteY6" fmla="*/ 291884 h 876064"/>
                    <a:gd name="connsiteX0" fmla="*/ 18156 w 922572"/>
                    <a:gd name="connsiteY0" fmla="*/ 291884 h 876064"/>
                    <a:gd name="connsiteX1" fmla="*/ 423644 w 922572"/>
                    <a:gd name="connsiteY1" fmla="*/ 18233 h 876064"/>
                    <a:gd name="connsiteX2" fmla="*/ 880591 w 922572"/>
                    <a:gd name="connsiteY2" fmla="*/ 51621 h 876064"/>
                    <a:gd name="connsiteX3" fmla="*/ 916562 w 922572"/>
                    <a:gd name="connsiteY3" fmla="*/ 489192 h 876064"/>
                    <a:gd name="connsiteX4" fmla="*/ 491684 w 922572"/>
                    <a:gd name="connsiteY4" fmla="*/ 874779 h 876064"/>
                    <a:gd name="connsiteX5" fmla="*/ 48660 w 922572"/>
                    <a:gd name="connsiteY5" fmla="*/ 565953 h 876064"/>
                    <a:gd name="connsiteX6" fmla="*/ 18156 w 922572"/>
                    <a:gd name="connsiteY6" fmla="*/ 291884 h 876064"/>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6675"/>
                    <a:gd name="connsiteX1" fmla="*/ 400085 w 899013"/>
                    <a:gd name="connsiteY1" fmla="*/ 19792 h 876675"/>
                    <a:gd name="connsiteX2" fmla="*/ 857032 w 899013"/>
                    <a:gd name="connsiteY2" fmla="*/ 53180 h 876675"/>
                    <a:gd name="connsiteX3" fmla="*/ 893003 w 899013"/>
                    <a:gd name="connsiteY3" fmla="*/ 490751 h 876675"/>
                    <a:gd name="connsiteX4" fmla="*/ 468125 w 899013"/>
                    <a:gd name="connsiteY4" fmla="*/ 876338 h 876675"/>
                    <a:gd name="connsiteX5" fmla="*/ 25101 w 899013"/>
                    <a:gd name="connsiteY5" fmla="*/ 567512 h 876675"/>
                    <a:gd name="connsiteX6" fmla="*/ 31336 w 899013"/>
                    <a:gd name="connsiteY6" fmla="*/ 314530 h 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013" h="876675">
                      <a:moveTo>
                        <a:pt x="31336" y="314530"/>
                      </a:moveTo>
                      <a:cubicBezTo>
                        <a:pt x="67831" y="189706"/>
                        <a:pt x="262469" y="63350"/>
                        <a:pt x="400085" y="19792"/>
                      </a:cubicBezTo>
                      <a:cubicBezTo>
                        <a:pt x="537701" y="-23766"/>
                        <a:pt x="727397" y="12369"/>
                        <a:pt x="857032" y="53180"/>
                      </a:cubicBezTo>
                      <a:cubicBezTo>
                        <a:pt x="898693" y="180170"/>
                        <a:pt x="906383" y="362568"/>
                        <a:pt x="893003" y="490751"/>
                      </a:cubicBezTo>
                      <a:cubicBezTo>
                        <a:pt x="870732" y="704111"/>
                        <a:pt x="631837" y="870563"/>
                        <a:pt x="468125" y="876338"/>
                      </a:cubicBezTo>
                      <a:cubicBezTo>
                        <a:pt x="265818" y="886370"/>
                        <a:pt x="78211" y="670440"/>
                        <a:pt x="25101" y="567512"/>
                      </a:cubicBezTo>
                      <a:cubicBezTo>
                        <a:pt x="-29181" y="438121"/>
                        <a:pt x="19745" y="320019"/>
                        <a:pt x="31336" y="314530"/>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tabLst/>
                  </a:pPr>
                  <a:endParaRPr kumimoji="0" lang="en-US" sz="2400" b="0" i="0" u="none" strike="noStrike" cap="none" normalizeH="0" baseline="0" dirty="0">
                    <a:ln>
                      <a:noFill/>
                    </a:ln>
                    <a:solidFill>
                      <a:schemeClr val="bg1"/>
                    </a:solidFill>
                    <a:effectLst/>
                    <a:latin typeface="HelveticaNeue LT 77 BdCn" panose="020B0706030502030204" pitchFamily="34" charset="0"/>
                  </a:endParaRPr>
                </a:p>
              </p:txBody>
            </p:sp>
            <p:sp>
              <p:nvSpPr>
                <p:cNvPr id="49" name="Chord 26"/>
                <p:cNvSpPr/>
                <p:nvPr/>
              </p:nvSpPr>
              <p:spPr bwMode="auto">
                <a:xfrm>
                  <a:off x="9339703" y="2082730"/>
                  <a:ext cx="388864" cy="323943"/>
                </a:xfrm>
                <a:custGeom>
                  <a:avLst/>
                  <a:gdLst>
                    <a:gd name="connsiteX0" fmla="*/ 189106 w 205033"/>
                    <a:gd name="connsiteY0" fmla="*/ 248337 h 323496"/>
                    <a:gd name="connsiteX1" fmla="*/ 24575 w 205033"/>
                    <a:gd name="connsiteY1" fmla="*/ 266820 h 323496"/>
                    <a:gd name="connsiteX2" fmla="*/ 5423 w 205033"/>
                    <a:gd name="connsiteY2" fmla="*/ 109830 h 323496"/>
                    <a:gd name="connsiteX3" fmla="*/ 152944 w 205033"/>
                    <a:gd name="connsiteY3" fmla="*/ 20923 h 323496"/>
                    <a:gd name="connsiteX4" fmla="*/ 189106 w 205033"/>
                    <a:gd name="connsiteY4" fmla="*/ 248337 h 323496"/>
                    <a:gd name="connsiteX0" fmla="*/ 450820 w 450820"/>
                    <a:gd name="connsiteY0" fmla="*/ 317818 h 378877"/>
                    <a:gd name="connsiteX1" fmla="*/ 286289 w 450820"/>
                    <a:gd name="connsiteY1" fmla="*/ 336301 h 378877"/>
                    <a:gd name="connsiteX2" fmla="*/ 437 w 450820"/>
                    <a:gd name="connsiteY2" fmla="*/ 41199 h 378877"/>
                    <a:gd name="connsiteX3" fmla="*/ 414658 w 450820"/>
                    <a:gd name="connsiteY3" fmla="*/ 90404 h 378877"/>
                    <a:gd name="connsiteX4" fmla="*/ 450820 w 450820"/>
                    <a:gd name="connsiteY4" fmla="*/ 317818 h 378877"/>
                    <a:gd name="connsiteX0" fmla="*/ 455407 w 455407"/>
                    <a:gd name="connsiteY0" fmla="*/ 317818 h 358922"/>
                    <a:gd name="connsiteX1" fmla="*/ 71801 w 455407"/>
                    <a:gd name="connsiteY1" fmla="*/ 279151 h 358922"/>
                    <a:gd name="connsiteX2" fmla="*/ 5024 w 455407"/>
                    <a:gd name="connsiteY2" fmla="*/ 41199 h 358922"/>
                    <a:gd name="connsiteX3" fmla="*/ 419245 w 455407"/>
                    <a:gd name="connsiteY3" fmla="*/ 90404 h 358922"/>
                    <a:gd name="connsiteX4" fmla="*/ 455407 w 455407"/>
                    <a:gd name="connsiteY4" fmla="*/ 317818 h 358922"/>
                    <a:gd name="connsiteX0" fmla="*/ 513061 w 513061"/>
                    <a:gd name="connsiteY0" fmla="*/ 317818 h 355862"/>
                    <a:gd name="connsiteX1" fmla="*/ 129455 w 513061"/>
                    <a:gd name="connsiteY1" fmla="*/ 279151 h 355862"/>
                    <a:gd name="connsiteX2" fmla="*/ 62678 w 513061"/>
                    <a:gd name="connsiteY2" fmla="*/ 41199 h 355862"/>
                    <a:gd name="connsiteX3" fmla="*/ 476899 w 513061"/>
                    <a:gd name="connsiteY3" fmla="*/ 90404 h 355862"/>
                    <a:gd name="connsiteX4" fmla="*/ 513061 w 513061"/>
                    <a:gd name="connsiteY4" fmla="*/ 317818 h 355862"/>
                    <a:gd name="connsiteX0" fmla="*/ 540609 w 540609"/>
                    <a:gd name="connsiteY0" fmla="*/ 317818 h 355862"/>
                    <a:gd name="connsiteX1" fmla="*/ 157003 w 540609"/>
                    <a:gd name="connsiteY1" fmla="*/ 279151 h 355862"/>
                    <a:gd name="connsiteX2" fmla="*/ 90226 w 540609"/>
                    <a:gd name="connsiteY2" fmla="*/ 41199 h 355862"/>
                    <a:gd name="connsiteX3" fmla="*/ 504447 w 540609"/>
                    <a:gd name="connsiteY3" fmla="*/ 90404 h 355862"/>
                    <a:gd name="connsiteX4" fmla="*/ 540609 w 540609"/>
                    <a:gd name="connsiteY4" fmla="*/ 317818 h 355862"/>
                    <a:gd name="connsiteX0" fmla="*/ 540609 w 540609"/>
                    <a:gd name="connsiteY0" fmla="*/ 325461 h 363505"/>
                    <a:gd name="connsiteX1" fmla="*/ 157003 w 540609"/>
                    <a:gd name="connsiteY1" fmla="*/ 286794 h 363505"/>
                    <a:gd name="connsiteX2" fmla="*/ 90226 w 540609"/>
                    <a:gd name="connsiteY2" fmla="*/ 48842 h 363505"/>
                    <a:gd name="connsiteX3" fmla="*/ 380622 w 540609"/>
                    <a:gd name="connsiteY3" fmla="*/ 69472 h 363505"/>
                    <a:gd name="connsiteX4" fmla="*/ 540609 w 540609"/>
                    <a:gd name="connsiteY4" fmla="*/ 325461 h 363505"/>
                    <a:gd name="connsiteX0" fmla="*/ 540609 w 540609"/>
                    <a:gd name="connsiteY0" fmla="*/ 300423 h 338467"/>
                    <a:gd name="connsiteX1" fmla="*/ 157003 w 540609"/>
                    <a:gd name="connsiteY1" fmla="*/ 261756 h 338467"/>
                    <a:gd name="connsiteX2" fmla="*/ 90226 w 540609"/>
                    <a:gd name="connsiteY2" fmla="*/ 23804 h 338467"/>
                    <a:gd name="connsiteX3" fmla="*/ 380622 w 540609"/>
                    <a:gd name="connsiteY3" fmla="*/ 44434 h 338467"/>
                    <a:gd name="connsiteX4" fmla="*/ 540609 w 540609"/>
                    <a:gd name="connsiteY4" fmla="*/ 300423 h 338467"/>
                    <a:gd name="connsiteX0" fmla="*/ 540609 w 540609"/>
                    <a:gd name="connsiteY0" fmla="*/ 276619 h 314663"/>
                    <a:gd name="connsiteX1" fmla="*/ 157003 w 540609"/>
                    <a:gd name="connsiteY1" fmla="*/ 237952 h 314663"/>
                    <a:gd name="connsiteX2" fmla="*/ 90226 w 540609"/>
                    <a:gd name="connsiteY2" fmla="*/ 0 h 314663"/>
                    <a:gd name="connsiteX3" fmla="*/ 380622 w 540609"/>
                    <a:gd name="connsiteY3" fmla="*/ 20630 h 314663"/>
                    <a:gd name="connsiteX4" fmla="*/ 540609 w 540609"/>
                    <a:gd name="connsiteY4" fmla="*/ 276619 h 314663"/>
                    <a:gd name="connsiteX0" fmla="*/ 540609 w 540609"/>
                    <a:gd name="connsiteY0" fmla="*/ 276619 h 314663"/>
                    <a:gd name="connsiteX1" fmla="*/ 157003 w 540609"/>
                    <a:gd name="connsiteY1" fmla="*/ 237952 h 314663"/>
                    <a:gd name="connsiteX2" fmla="*/ 90226 w 540609"/>
                    <a:gd name="connsiteY2" fmla="*/ 0 h 314663"/>
                    <a:gd name="connsiteX3" fmla="*/ 380622 w 540609"/>
                    <a:gd name="connsiteY3" fmla="*/ 20630 h 314663"/>
                    <a:gd name="connsiteX4" fmla="*/ 540609 w 540609"/>
                    <a:gd name="connsiteY4" fmla="*/ 276619 h 314663"/>
                    <a:gd name="connsiteX0" fmla="*/ 255678 w 324291"/>
                    <a:gd name="connsiteY0" fmla="*/ 200419 h 266395"/>
                    <a:gd name="connsiteX1" fmla="*/ 100672 w 324291"/>
                    <a:gd name="connsiteY1" fmla="*/ 237952 h 266395"/>
                    <a:gd name="connsiteX2" fmla="*/ 33895 w 324291"/>
                    <a:gd name="connsiteY2" fmla="*/ 0 h 266395"/>
                    <a:gd name="connsiteX3" fmla="*/ 324291 w 324291"/>
                    <a:gd name="connsiteY3" fmla="*/ 20630 h 266395"/>
                    <a:gd name="connsiteX4" fmla="*/ 255678 w 324291"/>
                    <a:gd name="connsiteY4" fmla="*/ 200419 h 266395"/>
                    <a:gd name="connsiteX0" fmla="*/ 255678 w 324291"/>
                    <a:gd name="connsiteY0" fmla="*/ 200419 h 245879"/>
                    <a:gd name="connsiteX1" fmla="*/ 100672 w 324291"/>
                    <a:gd name="connsiteY1" fmla="*/ 237952 h 245879"/>
                    <a:gd name="connsiteX2" fmla="*/ 33895 w 324291"/>
                    <a:gd name="connsiteY2" fmla="*/ 0 h 245879"/>
                    <a:gd name="connsiteX3" fmla="*/ 324291 w 324291"/>
                    <a:gd name="connsiteY3" fmla="*/ 20630 h 245879"/>
                    <a:gd name="connsiteX4" fmla="*/ 255678 w 324291"/>
                    <a:gd name="connsiteY4" fmla="*/ 200419 h 245879"/>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20630 h 241740"/>
                    <a:gd name="connsiteX4" fmla="*/ 317504 w 386117"/>
                    <a:gd name="connsiteY4" fmla="*/ 200419 h 241740"/>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11105 h 241740"/>
                    <a:gd name="connsiteX4" fmla="*/ 317504 w 386117"/>
                    <a:gd name="connsiteY4" fmla="*/ 200419 h 241740"/>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11105 h 241740"/>
                    <a:gd name="connsiteX4" fmla="*/ 317504 w 386117"/>
                    <a:gd name="connsiteY4" fmla="*/ 200419 h 241740"/>
                    <a:gd name="connsiteX0" fmla="*/ 317504 w 390879"/>
                    <a:gd name="connsiteY0" fmla="*/ 203602 h 244923"/>
                    <a:gd name="connsiteX1" fmla="*/ 162498 w 390879"/>
                    <a:gd name="connsiteY1" fmla="*/ 241135 h 244923"/>
                    <a:gd name="connsiteX2" fmla="*/ 95721 w 390879"/>
                    <a:gd name="connsiteY2" fmla="*/ 3183 h 244923"/>
                    <a:gd name="connsiteX3" fmla="*/ 390879 w 390879"/>
                    <a:gd name="connsiteY3" fmla="*/ 0 h 244923"/>
                    <a:gd name="connsiteX4" fmla="*/ 317504 w 390879"/>
                    <a:gd name="connsiteY4" fmla="*/ 203602 h 244923"/>
                    <a:gd name="connsiteX0" fmla="*/ 317504 w 397331"/>
                    <a:gd name="connsiteY0" fmla="*/ 203602 h 244923"/>
                    <a:gd name="connsiteX1" fmla="*/ 162498 w 397331"/>
                    <a:gd name="connsiteY1" fmla="*/ 241135 h 244923"/>
                    <a:gd name="connsiteX2" fmla="*/ 95721 w 397331"/>
                    <a:gd name="connsiteY2" fmla="*/ 3183 h 244923"/>
                    <a:gd name="connsiteX3" fmla="*/ 390879 w 397331"/>
                    <a:gd name="connsiteY3" fmla="*/ 0 h 244923"/>
                    <a:gd name="connsiteX4" fmla="*/ 317504 w 397331"/>
                    <a:gd name="connsiteY4" fmla="*/ 203602 h 244923"/>
                    <a:gd name="connsiteX0" fmla="*/ 317504 w 397331"/>
                    <a:gd name="connsiteY0" fmla="*/ 203602 h 244923"/>
                    <a:gd name="connsiteX1" fmla="*/ 162498 w 397331"/>
                    <a:gd name="connsiteY1" fmla="*/ 241135 h 244923"/>
                    <a:gd name="connsiteX2" fmla="*/ 95721 w 397331"/>
                    <a:gd name="connsiteY2" fmla="*/ 3183 h 244923"/>
                    <a:gd name="connsiteX3" fmla="*/ 390879 w 397331"/>
                    <a:gd name="connsiteY3" fmla="*/ 0 h 244923"/>
                    <a:gd name="connsiteX4" fmla="*/ 317504 w 397331"/>
                    <a:gd name="connsiteY4" fmla="*/ 203602 h 244923"/>
                    <a:gd name="connsiteX0" fmla="*/ 322722 w 402549"/>
                    <a:gd name="connsiteY0" fmla="*/ 209468 h 250789"/>
                    <a:gd name="connsiteX1" fmla="*/ 167716 w 402549"/>
                    <a:gd name="connsiteY1" fmla="*/ 247001 h 250789"/>
                    <a:gd name="connsiteX2" fmla="*/ 100939 w 402549"/>
                    <a:gd name="connsiteY2" fmla="*/ 9049 h 250789"/>
                    <a:gd name="connsiteX3" fmla="*/ 396097 w 402549"/>
                    <a:gd name="connsiteY3" fmla="*/ 5866 h 250789"/>
                    <a:gd name="connsiteX4" fmla="*/ 322722 w 402549"/>
                    <a:gd name="connsiteY4" fmla="*/ 209468 h 250789"/>
                    <a:gd name="connsiteX0" fmla="*/ 322722 w 402549"/>
                    <a:gd name="connsiteY0" fmla="*/ 209468 h 250789"/>
                    <a:gd name="connsiteX1" fmla="*/ 167716 w 402549"/>
                    <a:gd name="connsiteY1" fmla="*/ 247001 h 250789"/>
                    <a:gd name="connsiteX2" fmla="*/ 100939 w 402549"/>
                    <a:gd name="connsiteY2" fmla="*/ 9049 h 250789"/>
                    <a:gd name="connsiteX3" fmla="*/ 396097 w 402549"/>
                    <a:gd name="connsiteY3" fmla="*/ 5866 h 250789"/>
                    <a:gd name="connsiteX4" fmla="*/ 322722 w 402549"/>
                    <a:gd name="connsiteY4" fmla="*/ 209468 h 250789"/>
                    <a:gd name="connsiteX0" fmla="*/ 274032 w 353859"/>
                    <a:gd name="connsiteY0" fmla="*/ 225780 h 272364"/>
                    <a:gd name="connsiteX1" fmla="*/ 119026 w 353859"/>
                    <a:gd name="connsiteY1" fmla="*/ 263313 h 272364"/>
                    <a:gd name="connsiteX2" fmla="*/ 37961 w 353859"/>
                    <a:gd name="connsiteY2" fmla="*/ 6311 h 272364"/>
                    <a:gd name="connsiteX3" fmla="*/ 347407 w 353859"/>
                    <a:gd name="connsiteY3" fmla="*/ 22178 h 272364"/>
                    <a:gd name="connsiteX4" fmla="*/ 274032 w 353859"/>
                    <a:gd name="connsiteY4" fmla="*/ 225780 h 272364"/>
                    <a:gd name="connsiteX0" fmla="*/ 319434 w 399261"/>
                    <a:gd name="connsiteY0" fmla="*/ 219469 h 266053"/>
                    <a:gd name="connsiteX1" fmla="*/ 164428 w 399261"/>
                    <a:gd name="connsiteY1" fmla="*/ 257002 h 266053"/>
                    <a:gd name="connsiteX2" fmla="*/ 83363 w 399261"/>
                    <a:gd name="connsiteY2" fmla="*/ 0 h 266053"/>
                    <a:gd name="connsiteX3" fmla="*/ 392809 w 399261"/>
                    <a:gd name="connsiteY3" fmla="*/ 15867 h 266053"/>
                    <a:gd name="connsiteX4" fmla="*/ 319434 w 399261"/>
                    <a:gd name="connsiteY4" fmla="*/ 219469 h 266053"/>
                    <a:gd name="connsiteX0" fmla="*/ 319434 w 399261"/>
                    <a:gd name="connsiteY0" fmla="*/ 219469 h 324715"/>
                    <a:gd name="connsiteX1" fmla="*/ 164428 w 399261"/>
                    <a:gd name="connsiteY1" fmla="*/ 318914 h 324715"/>
                    <a:gd name="connsiteX2" fmla="*/ 83363 w 399261"/>
                    <a:gd name="connsiteY2" fmla="*/ 0 h 324715"/>
                    <a:gd name="connsiteX3" fmla="*/ 392809 w 399261"/>
                    <a:gd name="connsiteY3" fmla="*/ 15867 h 324715"/>
                    <a:gd name="connsiteX4" fmla="*/ 319434 w 399261"/>
                    <a:gd name="connsiteY4" fmla="*/ 219469 h 324715"/>
                    <a:gd name="connsiteX0" fmla="*/ 313208 w 393035"/>
                    <a:gd name="connsiteY0" fmla="*/ 219469 h 279302"/>
                    <a:gd name="connsiteX1" fmla="*/ 191539 w 393035"/>
                    <a:gd name="connsiteY1" fmla="*/ 271289 h 279302"/>
                    <a:gd name="connsiteX2" fmla="*/ 77137 w 393035"/>
                    <a:gd name="connsiteY2" fmla="*/ 0 h 279302"/>
                    <a:gd name="connsiteX3" fmla="*/ 386583 w 393035"/>
                    <a:gd name="connsiteY3" fmla="*/ 15867 h 279302"/>
                    <a:gd name="connsiteX4" fmla="*/ 313208 w 393035"/>
                    <a:gd name="connsiteY4" fmla="*/ 219469 h 279302"/>
                    <a:gd name="connsiteX0" fmla="*/ 254608 w 389273"/>
                    <a:gd name="connsiteY0" fmla="*/ 267094 h 287704"/>
                    <a:gd name="connsiteX1" fmla="*/ 190089 w 389273"/>
                    <a:gd name="connsiteY1" fmla="*/ 271289 h 287704"/>
                    <a:gd name="connsiteX2" fmla="*/ 75687 w 389273"/>
                    <a:gd name="connsiteY2" fmla="*/ 0 h 287704"/>
                    <a:gd name="connsiteX3" fmla="*/ 385133 w 389273"/>
                    <a:gd name="connsiteY3" fmla="*/ 15867 h 287704"/>
                    <a:gd name="connsiteX4" fmla="*/ 254608 w 389273"/>
                    <a:gd name="connsiteY4" fmla="*/ 267094 h 287704"/>
                    <a:gd name="connsiteX0" fmla="*/ 254608 w 419865"/>
                    <a:gd name="connsiteY0" fmla="*/ 267334 h 287944"/>
                    <a:gd name="connsiteX1" fmla="*/ 190089 w 419865"/>
                    <a:gd name="connsiteY1" fmla="*/ 271529 h 287944"/>
                    <a:gd name="connsiteX2" fmla="*/ 75687 w 419865"/>
                    <a:gd name="connsiteY2" fmla="*/ 240 h 287944"/>
                    <a:gd name="connsiteX3" fmla="*/ 385133 w 419865"/>
                    <a:gd name="connsiteY3" fmla="*/ 16107 h 287944"/>
                    <a:gd name="connsiteX4" fmla="*/ 254608 w 419865"/>
                    <a:gd name="connsiteY4" fmla="*/ 267334 h 287944"/>
                    <a:gd name="connsiteX0" fmla="*/ 258680 w 423937"/>
                    <a:gd name="connsiteY0" fmla="*/ 267334 h 287944"/>
                    <a:gd name="connsiteX1" fmla="*/ 194161 w 423937"/>
                    <a:gd name="connsiteY1" fmla="*/ 271529 h 287944"/>
                    <a:gd name="connsiteX2" fmla="*/ 79759 w 423937"/>
                    <a:gd name="connsiteY2" fmla="*/ 240 h 287944"/>
                    <a:gd name="connsiteX3" fmla="*/ 389205 w 423937"/>
                    <a:gd name="connsiteY3" fmla="*/ 16107 h 287944"/>
                    <a:gd name="connsiteX4" fmla="*/ 258680 w 423937"/>
                    <a:gd name="connsiteY4" fmla="*/ 267334 h 287944"/>
                    <a:gd name="connsiteX0" fmla="*/ 289971 w 455228"/>
                    <a:gd name="connsiteY0" fmla="*/ 267334 h 267334"/>
                    <a:gd name="connsiteX1" fmla="*/ 92102 w 455228"/>
                    <a:gd name="connsiteY1" fmla="*/ 147704 h 267334"/>
                    <a:gd name="connsiteX2" fmla="*/ 111050 w 455228"/>
                    <a:gd name="connsiteY2" fmla="*/ 240 h 267334"/>
                    <a:gd name="connsiteX3" fmla="*/ 420496 w 455228"/>
                    <a:gd name="connsiteY3" fmla="*/ 16107 h 267334"/>
                    <a:gd name="connsiteX4" fmla="*/ 289971 w 455228"/>
                    <a:gd name="connsiteY4" fmla="*/ 267334 h 267334"/>
                    <a:gd name="connsiteX0" fmla="*/ 265105 w 451731"/>
                    <a:gd name="connsiteY0" fmla="*/ 271873 h 271873"/>
                    <a:gd name="connsiteX1" fmla="*/ 91049 w 451731"/>
                    <a:gd name="connsiteY1" fmla="*/ 147480 h 271873"/>
                    <a:gd name="connsiteX2" fmla="*/ 109997 w 451731"/>
                    <a:gd name="connsiteY2" fmla="*/ 16 h 271873"/>
                    <a:gd name="connsiteX3" fmla="*/ 419443 w 451731"/>
                    <a:gd name="connsiteY3" fmla="*/ 15883 h 271873"/>
                    <a:gd name="connsiteX4" fmla="*/ 265105 w 451731"/>
                    <a:gd name="connsiteY4" fmla="*/ 271873 h 271873"/>
                    <a:gd name="connsiteX0" fmla="*/ 220173 w 406799"/>
                    <a:gd name="connsiteY0" fmla="*/ 271873 h 271873"/>
                    <a:gd name="connsiteX1" fmla="*/ 46117 w 406799"/>
                    <a:gd name="connsiteY1" fmla="*/ 147480 h 271873"/>
                    <a:gd name="connsiteX2" fmla="*/ 131740 w 406799"/>
                    <a:gd name="connsiteY2" fmla="*/ 42879 h 271873"/>
                    <a:gd name="connsiteX3" fmla="*/ 374511 w 406799"/>
                    <a:gd name="connsiteY3" fmla="*/ 15883 h 271873"/>
                    <a:gd name="connsiteX4" fmla="*/ 220173 w 406799"/>
                    <a:gd name="connsiteY4" fmla="*/ 271873 h 271873"/>
                    <a:gd name="connsiteX0" fmla="*/ 185419 w 372045"/>
                    <a:gd name="connsiteY0" fmla="*/ 283651 h 283651"/>
                    <a:gd name="connsiteX1" fmla="*/ 11363 w 372045"/>
                    <a:gd name="connsiteY1" fmla="*/ 159258 h 283651"/>
                    <a:gd name="connsiteX2" fmla="*/ 96986 w 372045"/>
                    <a:gd name="connsiteY2" fmla="*/ 54657 h 283651"/>
                    <a:gd name="connsiteX3" fmla="*/ 339757 w 372045"/>
                    <a:gd name="connsiteY3" fmla="*/ 27661 h 283651"/>
                    <a:gd name="connsiteX4" fmla="*/ 185419 w 372045"/>
                    <a:gd name="connsiteY4" fmla="*/ 283651 h 283651"/>
                    <a:gd name="connsiteX0" fmla="*/ 227689 w 414315"/>
                    <a:gd name="connsiteY0" fmla="*/ 278584 h 278584"/>
                    <a:gd name="connsiteX1" fmla="*/ 53633 w 414315"/>
                    <a:gd name="connsiteY1" fmla="*/ 154191 h 278584"/>
                    <a:gd name="connsiteX2" fmla="*/ 139256 w 414315"/>
                    <a:gd name="connsiteY2" fmla="*/ 49590 h 278584"/>
                    <a:gd name="connsiteX3" fmla="*/ 382027 w 414315"/>
                    <a:gd name="connsiteY3" fmla="*/ 22594 h 278584"/>
                    <a:gd name="connsiteX4" fmla="*/ 227689 w 414315"/>
                    <a:gd name="connsiteY4" fmla="*/ 278584 h 278584"/>
                    <a:gd name="connsiteX0" fmla="*/ 210965 w 397591"/>
                    <a:gd name="connsiteY0" fmla="*/ 290776 h 290776"/>
                    <a:gd name="connsiteX1" fmla="*/ 36909 w 397591"/>
                    <a:gd name="connsiteY1" fmla="*/ 166383 h 290776"/>
                    <a:gd name="connsiteX2" fmla="*/ 122532 w 397591"/>
                    <a:gd name="connsiteY2" fmla="*/ 61782 h 290776"/>
                    <a:gd name="connsiteX3" fmla="*/ 365303 w 397591"/>
                    <a:gd name="connsiteY3" fmla="*/ 34786 h 290776"/>
                    <a:gd name="connsiteX4" fmla="*/ 210965 w 397591"/>
                    <a:gd name="connsiteY4" fmla="*/ 290776 h 290776"/>
                    <a:gd name="connsiteX0" fmla="*/ 210989 w 376246"/>
                    <a:gd name="connsiteY0" fmla="*/ 337325 h 337325"/>
                    <a:gd name="connsiteX1" fmla="*/ 13120 w 376246"/>
                    <a:gd name="connsiteY1" fmla="*/ 160544 h 337325"/>
                    <a:gd name="connsiteX2" fmla="*/ 98743 w 376246"/>
                    <a:gd name="connsiteY2" fmla="*/ 55943 h 337325"/>
                    <a:gd name="connsiteX3" fmla="*/ 341514 w 376246"/>
                    <a:gd name="connsiteY3" fmla="*/ 28947 h 337325"/>
                    <a:gd name="connsiteX4" fmla="*/ 210989 w 376246"/>
                    <a:gd name="connsiteY4" fmla="*/ 337325 h 337325"/>
                    <a:gd name="connsiteX0" fmla="*/ 210989 w 385044"/>
                    <a:gd name="connsiteY0" fmla="*/ 337325 h 337325"/>
                    <a:gd name="connsiteX1" fmla="*/ 13120 w 385044"/>
                    <a:gd name="connsiteY1" fmla="*/ 160544 h 337325"/>
                    <a:gd name="connsiteX2" fmla="*/ 98743 w 385044"/>
                    <a:gd name="connsiteY2" fmla="*/ 55943 h 337325"/>
                    <a:gd name="connsiteX3" fmla="*/ 341514 w 385044"/>
                    <a:gd name="connsiteY3" fmla="*/ 28947 h 337325"/>
                    <a:gd name="connsiteX4" fmla="*/ 210989 w 385044"/>
                    <a:gd name="connsiteY4" fmla="*/ 337325 h 337325"/>
                    <a:gd name="connsiteX0" fmla="*/ 232113 w 406168"/>
                    <a:gd name="connsiteY0" fmla="*/ 336618 h 336618"/>
                    <a:gd name="connsiteX1" fmla="*/ 34244 w 406168"/>
                    <a:gd name="connsiteY1" fmla="*/ 159837 h 336618"/>
                    <a:gd name="connsiteX2" fmla="*/ 119867 w 406168"/>
                    <a:gd name="connsiteY2" fmla="*/ 55236 h 336618"/>
                    <a:gd name="connsiteX3" fmla="*/ 362638 w 406168"/>
                    <a:gd name="connsiteY3" fmla="*/ 28240 h 336618"/>
                    <a:gd name="connsiteX4" fmla="*/ 232113 w 406168"/>
                    <a:gd name="connsiteY4" fmla="*/ 336618 h 336618"/>
                    <a:gd name="connsiteX0" fmla="*/ 212456 w 386511"/>
                    <a:gd name="connsiteY0" fmla="*/ 328551 h 328551"/>
                    <a:gd name="connsiteX1" fmla="*/ 14587 w 386511"/>
                    <a:gd name="connsiteY1" fmla="*/ 151770 h 328551"/>
                    <a:gd name="connsiteX2" fmla="*/ 100210 w 386511"/>
                    <a:gd name="connsiteY2" fmla="*/ 47169 h 328551"/>
                    <a:gd name="connsiteX3" fmla="*/ 342981 w 386511"/>
                    <a:gd name="connsiteY3" fmla="*/ 20173 h 328551"/>
                    <a:gd name="connsiteX4" fmla="*/ 212456 w 386511"/>
                    <a:gd name="connsiteY4" fmla="*/ 328551 h 328551"/>
                    <a:gd name="connsiteX0" fmla="*/ 216927 w 390982"/>
                    <a:gd name="connsiteY0" fmla="*/ 323943 h 323943"/>
                    <a:gd name="connsiteX1" fmla="*/ 19058 w 390982"/>
                    <a:gd name="connsiteY1" fmla="*/ 147162 h 323943"/>
                    <a:gd name="connsiteX2" fmla="*/ 104681 w 390982"/>
                    <a:gd name="connsiteY2" fmla="*/ 42561 h 323943"/>
                    <a:gd name="connsiteX3" fmla="*/ 347452 w 390982"/>
                    <a:gd name="connsiteY3" fmla="*/ 15565 h 323943"/>
                    <a:gd name="connsiteX4" fmla="*/ 216927 w 390982"/>
                    <a:gd name="connsiteY4" fmla="*/ 323943 h 323943"/>
                    <a:gd name="connsiteX0" fmla="*/ 216927 w 390982"/>
                    <a:gd name="connsiteY0" fmla="*/ 323943 h 323943"/>
                    <a:gd name="connsiteX1" fmla="*/ 19058 w 390982"/>
                    <a:gd name="connsiteY1" fmla="*/ 161449 h 323943"/>
                    <a:gd name="connsiteX2" fmla="*/ 104681 w 390982"/>
                    <a:gd name="connsiteY2" fmla="*/ 42561 h 323943"/>
                    <a:gd name="connsiteX3" fmla="*/ 347452 w 390982"/>
                    <a:gd name="connsiteY3" fmla="*/ 15565 h 323943"/>
                    <a:gd name="connsiteX4" fmla="*/ 216927 w 390982"/>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864" h="323943">
                      <a:moveTo>
                        <a:pt x="214809" y="323943"/>
                      </a:moveTo>
                      <a:cubicBezTo>
                        <a:pt x="85007" y="175372"/>
                        <a:pt x="50035" y="188521"/>
                        <a:pt x="16940" y="161449"/>
                      </a:cubicBezTo>
                      <a:cubicBezTo>
                        <a:pt x="-43885" y="111693"/>
                        <a:pt x="76677" y="-74891"/>
                        <a:pt x="102563" y="42561"/>
                      </a:cubicBezTo>
                      <a:cubicBezTo>
                        <a:pt x="142245" y="98908"/>
                        <a:pt x="156019" y="146651"/>
                        <a:pt x="345334" y="15565"/>
                      </a:cubicBezTo>
                      <a:cubicBezTo>
                        <a:pt x="465339" y="-68967"/>
                        <a:pt x="309117" y="213213"/>
                        <a:pt x="214809" y="323943"/>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41" name="Group 40"/>
              <p:cNvGrpSpPr/>
              <p:nvPr/>
            </p:nvGrpSpPr>
            <p:grpSpPr>
              <a:xfrm>
                <a:off x="10098881" y="2338251"/>
                <a:ext cx="564223" cy="191045"/>
                <a:chOff x="10098881" y="2338251"/>
                <a:chExt cx="564223" cy="191045"/>
              </a:xfrm>
            </p:grpSpPr>
            <p:grpSp>
              <p:nvGrpSpPr>
                <p:cNvPr id="42" name="Group 41"/>
                <p:cNvGrpSpPr/>
                <p:nvPr/>
              </p:nvGrpSpPr>
              <p:grpSpPr>
                <a:xfrm>
                  <a:off x="10098881" y="2340498"/>
                  <a:ext cx="564223" cy="188798"/>
                  <a:chOff x="10098881" y="2340498"/>
                  <a:chExt cx="564223" cy="188798"/>
                </a:xfrm>
              </p:grpSpPr>
              <p:sp>
                <p:nvSpPr>
                  <p:cNvPr id="44" name="Arc 43"/>
                  <p:cNvSpPr/>
                  <p:nvPr/>
                </p:nvSpPr>
                <p:spPr bwMode="auto">
                  <a:xfrm rot="11597803">
                    <a:off x="10098881" y="2340498"/>
                    <a:ext cx="564223" cy="45719"/>
                  </a:xfrm>
                  <a:prstGeom prst="arc">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5" name="Arc 44"/>
                  <p:cNvSpPr/>
                  <p:nvPr/>
                </p:nvSpPr>
                <p:spPr bwMode="auto">
                  <a:xfrm rot="10800000" flipV="1">
                    <a:off x="10143160" y="2388599"/>
                    <a:ext cx="519942" cy="140697"/>
                  </a:xfrm>
                  <a:prstGeom prst="arc">
                    <a:avLst>
                      <a:gd name="adj1" fmla="val 13988925"/>
                      <a:gd name="adj2" fmla="val 0"/>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6" name="Freeform 45"/>
                  <p:cNvSpPr/>
                  <p:nvPr/>
                </p:nvSpPr>
                <p:spPr bwMode="auto">
                  <a:xfrm>
                    <a:off x="10437019" y="2340769"/>
                    <a:ext cx="88436" cy="50006"/>
                  </a:xfrm>
                  <a:custGeom>
                    <a:avLst/>
                    <a:gdLst>
                      <a:gd name="connsiteX0" fmla="*/ 0 w 88436"/>
                      <a:gd name="connsiteY0" fmla="*/ 50006 h 50006"/>
                      <a:gd name="connsiteX1" fmla="*/ 64294 w 88436"/>
                      <a:gd name="connsiteY1" fmla="*/ 47625 h 50006"/>
                      <a:gd name="connsiteX2" fmla="*/ 71437 w 88436"/>
                      <a:gd name="connsiteY2" fmla="*/ 45244 h 50006"/>
                      <a:gd name="connsiteX3" fmla="*/ 80962 w 88436"/>
                      <a:gd name="connsiteY3" fmla="*/ 42862 h 50006"/>
                      <a:gd name="connsiteX4" fmla="*/ 85725 w 88436"/>
                      <a:gd name="connsiteY4" fmla="*/ 35719 h 50006"/>
                      <a:gd name="connsiteX5" fmla="*/ 85725 w 88436"/>
                      <a:gd name="connsiteY5" fmla="*/ 9525 h 50006"/>
                      <a:gd name="connsiteX6" fmla="*/ 80962 w 88436"/>
                      <a:gd name="connsiteY6" fmla="*/ 2381 h 50006"/>
                      <a:gd name="connsiteX7" fmla="*/ 73819 w 88436"/>
                      <a:gd name="connsiteY7" fmla="*/ 0 h 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436" h="50006">
                        <a:moveTo>
                          <a:pt x="0" y="50006"/>
                        </a:moveTo>
                        <a:cubicBezTo>
                          <a:pt x="21431" y="49212"/>
                          <a:pt x="42895" y="49051"/>
                          <a:pt x="64294" y="47625"/>
                        </a:cubicBezTo>
                        <a:cubicBezTo>
                          <a:pt x="66798" y="47458"/>
                          <a:pt x="69024" y="45934"/>
                          <a:pt x="71437" y="45244"/>
                        </a:cubicBezTo>
                        <a:cubicBezTo>
                          <a:pt x="74584" y="44345"/>
                          <a:pt x="77787" y="43656"/>
                          <a:pt x="80962" y="42862"/>
                        </a:cubicBezTo>
                        <a:cubicBezTo>
                          <a:pt x="82550" y="40481"/>
                          <a:pt x="84445" y="38279"/>
                          <a:pt x="85725" y="35719"/>
                        </a:cubicBezTo>
                        <a:cubicBezTo>
                          <a:pt x="90099" y="26971"/>
                          <a:pt x="88494" y="19677"/>
                          <a:pt x="85725" y="9525"/>
                        </a:cubicBezTo>
                        <a:cubicBezTo>
                          <a:pt x="84972" y="6764"/>
                          <a:pt x="83197" y="4169"/>
                          <a:pt x="80962" y="2381"/>
                        </a:cubicBezTo>
                        <a:cubicBezTo>
                          <a:pt x="79002" y="813"/>
                          <a:pt x="73819" y="0"/>
                          <a:pt x="73819" y="0"/>
                        </a:cubicBezTo>
                      </a:path>
                    </a:pathLst>
                  </a:cu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7" name="Freeform 46"/>
                  <p:cNvSpPr/>
                  <p:nvPr/>
                </p:nvSpPr>
                <p:spPr bwMode="auto">
                  <a:xfrm>
                    <a:off x="10470356" y="2371725"/>
                    <a:ext cx="76609" cy="57426"/>
                  </a:xfrm>
                  <a:custGeom>
                    <a:avLst/>
                    <a:gdLst>
                      <a:gd name="connsiteX0" fmla="*/ 4763 w 76609"/>
                      <a:gd name="connsiteY0" fmla="*/ 16669 h 57426"/>
                      <a:gd name="connsiteX1" fmla="*/ 16669 w 76609"/>
                      <a:gd name="connsiteY1" fmla="*/ 9525 h 57426"/>
                      <a:gd name="connsiteX2" fmla="*/ 28575 w 76609"/>
                      <a:gd name="connsiteY2" fmla="*/ 0 h 57426"/>
                      <a:gd name="connsiteX3" fmla="*/ 45244 w 76609"/>
                      <a:gd name="connsiteY3" fmla="*/ 4763 h 57426"/>
                      <a:gd name="connsiteX4" fmla="*/ 52388 w 76609"/>
                      <a:gd name="connsiteY4" fmla="*/ 9525 h 57426"/>
                      <a:gd name="connsiteX5" fmla="*/ 73819 w 76609"/>
                      <a:gd name="connsiteY5" fmla="*/ 14288 h 57426"/>
                      <a:gd name="connsiteX6" fmla="*/ 73819 w 76609"/>
                      <a:gd name="connsiteY6" fmla="*/ 38100 h 57426"/>
                      <a:gd name="connsiteX7" fmla="*/ 69057 w 76609"/>
                      <a:gd name="connsiteY7" fmla="*/ 52388 h 57426"/>
                      <a:gd name="connsiteX8" fmla="*/ 61913 w 76609"/>
                      <a:gd name="connsiteY8" fmla="*/ 57150 h 57426"/>
                      <a:gd name="connsiteX9" fmla="*/ 19050 w 76609"/>
                      <a:gd name="connsiteY9" fmla="*/ 50007 h 57426"/>
                      <a:gd name="connsiteX10" fmla="*/ 14288 w 76609"/>
                      <a:gd name="connsiteY10" fmla="*/ 42863 h 57426"/>
                      <a:gd name="connsiteX11" fmla="*/ 7144 w 76609"/>
                      <a:gd name="connsiteY11" fmla="*/ 16669 h 57426"/>
                      <a:gd name="connsiteX12" fmla="*/ 0 w 76609"/>
                      <a:gd name="connsiteY12" fmla="*/ 14288 h 57426"/>
                      <a:gd name="connsiteX13" fmla="*/ 4763 w 76609"/>
                      <a:gd name="connsiteY13" fmla="*/ 16669 h 5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9" h="57426">
                        <a:moveTo>
                          <a:pt x="4763" y="16669"/>
                        </a:moveTo>
                        <a:cubicBezTo>
                          <a:pt x="8732" y="14288"/>
                          <a:pt x="13155" y="12537"/>
                          <a:pt x="16669" y="9525"/>
                        </a:cubicBezTo>
                        <a:cubicBezTo>
                          <a:pt x="30378" y="-2225"/>
                          <a:pt x="12092" y="5497"/>
                          <a:pt x="28575" y="0"/>
                        </a:cubicBezTo>
                        <a:cubicBezTo>
                          <a:pt x="31622" y="762"/>
                          <a:pt x="41831" y="3057"/>
                          <a:pt x="45244" y="4763"/>
                        </a:cubicBezTo>
                        <a:cubicBezTo>
                          <a:pt x="47804" y="6043"/>
                          <a:pt x="49828" y="8245"/>
                          <a:pt x="52388" y="9525"/>
                        </a:cubicBezTo>
                        <a:cubicBezTo>
                          <a:pt x="58254" y="12458"/>
                          <a:pt x="68324" y="13372"/>
                          <a:pt x="73819" y="14288"/>
                        </a:cubicBezTo>
                        <a:cubicBezTo>
                          <a:pt x="77530" y="25422"/>
                          <a:pt x="77550" y="21932"/>
                          <a:pt x="73819" y="38100"/>
                        </a:cubicBezTo>
                        <a:cubicBezTo>
                          <a:pt x="72690" y="42992"/>
                          <a:pt x="73234" y="49604"/>
                          <a:pt x="69057" y="52388"/>
                        </a:cubicBezTo>
                        <a:lnTo>
                          <a:pt x="61913" y="57150"/>
                        </a:lnTo>
                        <a:cubicBezTo>
                          <a:pt x="48769" y="56274"/>
                          <a:pt x="30024" y="60981"/>
                          <a:pt x="19050" y="50007"/>
                        </a:cubicBezTo>
                        <a:cubicBezTo>
                          <a:pt x="17026" y="47983"/>
                          <a:pt x="15875" y="45244"/>
                          <a:pt x="14288" y="42863"/>
                        </a:cubicBezTo>
                        <a:cubicBezTo>
                          <a:pt x="13359" y="35428"/>
                          <a:pt x="14649" y="22673"/>
                          <a:pt x="7144" y="16669"/>
                        </a:cubicBezTo>
                        <a:cubicBezTo>
                          <a:pt x="5184" y="15101"/>
                          <a:pt x="2381" y="15082"/>
                          <a:pt x="0" y="14288"/>
                        </a:cubicBezTo>
                        <a:lnTo>
                          <a:pt x="4763" y="16669"/>
                        </a:lnTo>
                        <a:close/>
                      </a:path>
                    </a:pathLst>
                  </a:cu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43" name="Arc 42"/>
                <p:cNvSpPr/>
                <p:nvPr/>
              </p:nvSpPr>
              <p:spPr bwMode="auto">
                <a:xfrm rot="10800000">
                  <a:off x="10294669" y="2338251"/>
                  <a:ext cx="305522" cy="50211"/>
                </a:xfrm>
                <a:prstGeom prst="arc">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39" name="TextBox 38"/>
            <p:cNvSpPr txBox="1"/>
            <p:nvPr/>
          </p:nvSpPr>
          <p:spPr>
            <a:xfrm>
              <a:off x="9998174" y="2480398"/>
              <a:ext cx="780740" cy="762097"/>
            </a:xfrm>
            <a:prstGeom prst="rect">
              <a:avLst/>
            </a:prstGeom>
            <a:noFill/>
          </p:spPr>
          <p:txBody>
            <a:bodyPr wrap="none" rtlCol="0">
              <a:spAutoFit/>
            </a:bodyPr>
            <a:lstStyle/>
            <a:p>
              <a:r>
                <a:rPr lang="en-US" sz="1400" dirty="0">
                  <a:solidFill>
                    <a:schemeClr val="bg1"/>
                  </a:solidFill>
                  <a:latin typeface="HelveticaNeue LT 77 BdCn" panose="020B0706030502030204" pitchFamily="34" charset="0"/>
                </a:rPr>
                <a:t>$</a:t>
              </a:r>
            </a:p>
          </p:txBody>
        </p:sp>
      </p:grpSp>
      <p:pic>
        <p:nvPicPr>
          <p:cNvPr id="54" name="Picture 53"/>
          <p:cNvPicPr>
            <a:picLocks noChangeAspect="1"/>
          </p:cNvPicPr>
          <p:nvPr/>
        </p:nvPicPr>
        <p:blipFill>
          <a:blip r:embed="rId6" cstate="print">
            <a:clrChange>
              <a:clrFrom>
                <a:srgbClr val="F0F0F0"/>
              </a:clrFrom>
              <a:clrTo>
                <a:srgbClr val="F0F0F0">
                  <a:alpha val="0"/>
                </a:srgbClr>
              </a:clrTo>
            </a:clrChange>
            <a:extLst>
              <a:ext uri="{28A0092B-C50C-407E-A947-70E740481C1C}">
                <a14:useLocalDpi xmlns:a14="http://schemas.microsoft.com/office/drawing/2010/main" val="0"/>
              </a:ext>
            </a:extLst>
          </a:blip>
          <a:stretch>
            <a:fillRect/>
          </a:stretch>
        </p:blipFill>
        <p:spPr>
          <a:xfrm>
            <a:off x="5557356" y="4677704"/>
            <a:ext cx="490681" cy="425528"/>
          </a:xfrm>
          <a:prstGeom prst="rect">
            <a:avLst/>
          </a:prstGeom>
        </p:spPr>
      </p:pic>
      <p:grpSp>
        <p:nvGrpSpPr>
          <p:cNvPr id="63" name="Group 62"/>
          <p:cNvGrpSpPr/>
          <p:nvPr/>
        </p:nvGrpSpPr>
        <p:grpSpPr>
          <a:xfrm>
            <a:off x="5572922" y="3037802"/>
            <a:ext cx="453427" cy="399159"/>
            <a:chOff x="175531" y="3831166"/>
            <a:chExt cx="453427" cy="399159"/>
          </a:xfrm>
        </p:grpSpPr>
        <p:grpSp>
          <p:nvGrpSpPr>
            <p:cNvPr id="55" name="Group 54"/>
            <p:cNvGrpSpPr/>
            <p:nvPr/>
          </p:nvGrpSpPr>
          <p:grpSpPr>
            <a:xfrm>
              <a:off x="175531" y="3831166"/>
              <a:ext cx="449592" cy="399159"/>
              <a:chOff x="390121" y="3555358"/>
              <a:chExt cx="744198" cy="660719"/>
            </a:xfrm>
          </p:grpSpPr>
          <p:sp>
            <p:nvSpPr>
              <p:cNvPr id="56" name="Ellipse 17"/>
              <p:cNvSpPr/>
              <p:nvPr/>
            </p:nvSpPr>
            <p:spPr>
              <a:xfrm>
                <a:off x="390121" y="3926709"/>
                <a:ext cx="243068" cy="289368"/>
              </a:xfrm>
              <a:prstGeom prst="ellipse">
                <a:avLst/>
              </a:prstGeom>
              <a:noFill/>
              <a:ln w="31750" cap="flat" cmpd="sng" algn="ctr">
                <a:solidFill>
                  <a:srgbClr val="646E7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sp>
            <p:nvSpPr>
              <p:cNvPr id="57" name="Ellipse 26"/>
              <p:cNvSpPr/>
              <p:nvPr/>
            </p:nvSpPr>
            <p:spPr>
              <a:xfrm>
                <a:off x="395909" y="3555358"/>
                <a:ext cx="243068" cy="289368"/>
              </a:xfrm>
              <a:prstGeom prst="ellipse">
                <a:avLst/>
              </a:prstGeom>
              <a:noFill/>
              <a:ln w="31750" cap="flat" cmpd="sng" algn="ctr">
                <a:solidFill>
                  <a:srgbClr val="646E7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sp>
            <p:nvSpPr>
              <p:cNvPr id="58" name="Ellipse 27"/>
              <p:cNvSpPr/>
              <p:nvPr/>
            </p:nvSpPr>
            <p:spPr>
              <a:xfrm>
                <a:off x="475752" y="3653551"/>
                <a:ext cx="89385" cy="89385"/>
              </a:xfrm>
              <a:prstGeom prst="ellipse">
                <a:avLst/>
              </a:prstGeom>
              <a:solidFill>
                <a:srgbClr val="646E74">
                  <a:lumMod val="75000"/>
                </a:srgbClr>
              </a:solidFill>
              <a:ln w="19050" cap="flat" cmpd="sng" algn="ctr">
                <a:solidFill>
                  <a:srgbClr val="646E7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cxnSp>
            <p:nvCxnSpPr>
              <p:cNvPr id="59" name="Gerade Verbindung mit Pfeil 25"/>
              <p:cNvCxnSpPr/>
              <p:nvPr/>
            </p:nvCxnSpPr>
            <p:spPr>
              <a:xfrm flipH="1" flipV="1">
                <a:off x="729205" y="3754042"/>
                <a:ext cx="405114" cy="348200"/>
              </a:xfrm>
              <a:prstGeom prst="straightConnector1">
                <a:avLst/>
              </a:prstGeom>
              <a:noFill/>
              <a:ln w="31750" cap="flat" cmpd="sng" algn="ctr">
                <a:solidFill>
                  <a:srgbClr val="646E74">
                    <a:lumMod val="75000"/>
                  </a:srgbClr>
                </a:solidFill>
                <a:prstDash val="solid"/>
                <a:tailEnd type="arrow"/>
              </a:ln>
              <a:effectLst/>
            </p:spPr>
          </p:cxnSp>
        </p:grpSp>
        <p:cxnSp>
          <p:nvCxnSpPr>
            <p:cNvPr id="36" name="Gerade Verbindung 10"/>
            <p:cNvCxnSpPr/>
            <p:nvPr/>
          </p:nvCxnSpPr>
          <p:spPr>
            <a:xfrm flipH="1">
              <a:off x="388750" y="3950837"/>
              <a:ext cx="240208" cy="231078"/>
            </a:xfrm>
            <a:prstGeom prst="line">
              <a:avLst/>
            </a:prstGeom>
            <a:noFill/>
            <a:ln w="28575" cap="flat" cmpd="sng" algn="ctr">
              <a:solidFill>
                <a:srgbClr val="000000">
                  <a:shade val="95000"/>
                  <a:satMod val="105000"/>
                </a:srgbClr>
              </a:solidFill>
              <a:prstDash val="solid"/>
            </a:ln>
            <a:effectLst/>
          </p:spPr>
        </p:cxnSp>
      </p:grpSp>
      <p:grpSp>
        <p:nvGrpSpPr>
          <p:cNvPr id="66" name="Group 65"/>
          <p:cNvGrpSpPr/>
          <p:nvPr/>
        </p:nvGrpSpPr>
        <p:grpSpPr>
          <a:xfrm>
            <a:off x="5571080" y="3554988"/>
            <a:ext cx="546067" cy="466508"/>
            <a:chOff x="605732" y="4376387"/>
            <a:chExt cx="560982" cy="479250"/>
          </a:xfrm>
        </p:grpSpPr>
        <p:grpSp>
          <p:nvGrpSpPr>
            <p:cNvPr id="28" name="Group 27"/>
            <p:cNvGrpSpPr/>
            <p:nvPr/>
          </p:nvGrpSpPr>
          <p:grpSpPr>
            <a:xfrm>
              <a:off x="605732" y="4377458"/>
              <a:ext cx="560982" cy="478179"/>
              <a:chOff x="5174610" y="3991645"/>
              <a:chExt cx="680537" cy="580087"/>
            </a:xfrm>
          </p:grpSpPr>
          <p:grpSp>
            <p:nvGrpSpPr>
              <p:cNvPr id="29" name="Group 28"/>
              <p:cNvGrpSpPr/>
              <p:nvPr/>
            </p:nvGrpSpPr>
            <p:grpSpPr>
              <a:xfrm>
                <a:off x="5174610" y="4091266"/>
                <a:ext cx="680537" cy="480466"/>
                <a:chOff x="432505" y="4570070"/>
                <a:chExt cx="680537" cy="480466"/>
              </a:xfrm>
            </p:grpSpPr>
            <p:cxnSp>
              <p:nvCxnSpPr>
                <p:cNvPr id="32" name="Gerade Verbindung 30"/>
                <p:cNvCxnSpPr/>
                <p:nvPr/>
              </p:nvCxnSpPr>
              <p:spPr>
                <a:xfrm>
                  <a:off x="432505" y="4570070"/>
                  <a:ext cx="680537" cy="0"/>
                </a:xfrm>
                <a:prstGeom prst="line">
                  <a:avLst/>
                </a:prstGeom>
                <a:noFill/>
                <a:ln w="38100" cap="flat" cmpd="sng" algn="ctr">
                  <a:solidFill>
                    <a:srgbClr val="646E74">
                      <a:lumMod val="75000"/>
                    </a:srgbClr>
                  </a:solidFill>
                  <a:prstDash val="solid"/>
                </a:ln>
                <a:effectLst/>
              </p:spPr>
            </p:cxnSp>
            <p:sp>
              <p:nvSpPr>
                <p:cNvPr id="33" name="Ellipse 4095"/>
                <p:cNvSpPr/>
                <p:nvPr/>
              </p:nvSpPr>
              <p:spPr>
                <a:xfrm>
                  <a:off x="528313" y="4672667"/>
                  <a:ext cx="498601" cy="377869"/>
                </a:xfrm>
                <a:prstGeom prst="ellipse">
                  <a:avLst/>
                </a:prstGeom>
                <a:solidFill>
                  <a:srgbClr val="646E74">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sp>
              <p:nvSpPr>
                <p:cNvPr id="34" name="Pfeil nach unten 4096"/>
                <p:cNvSpPr/>
                <p:nvPr/>
              </p:nvSpPr>
              <p:spPr>
                <a:xfrm>
                  <a:off x="663441" y="4742495"/>
                  <a:ext cx="237968" cy="259101"/>
                </a:xfrm>
                <a:prstGeom prst="downArrow">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grpSp>
          <p:cxnSp>
            <p:nvCxnSpPr>
              <p:cNvPr id="31" name="Gerade Verbindung 10"/>
              <p:cNvCxnSpPr/>
              <p:nvPr/>
            </p:nvCxnSpPr>
            <p:spPr>
              <a:xfrm flipH="1">
                <a:off x="5344120" y="3991645"/>
                <a:ext cx="330866" cy="204351"/>
              </a:xfrm>
              <a:prstGeom prst="line">
                <a:avLst/>
              </a:prstGeom>
              <a:noFill/>
              <a:ln w="28575" cap="flat" cmpd="sng" algn="ctr">
                <a:solidFill>
                  <a:srgbClr val="000000">
                    <a:shade val="95000"/>
                    <a:satMod val="105000"/>
                  </a:srgbClr>
                </a:solidFill>
                <a:prstDash val="solid"/>
              </a:ln>
              <a:effectLst/>
            </p:spPr>
          </p:cxnSp>
        </p:grpSp>
        <p:cxnSp>
          <p:nvCxnSpPr>
            <p:cNvPr id="65" name="Gerade Verbindung 10"/>
            <p:cNvCxnSpPr/>
            <p:nvPr/>
          </p:nvCxnSpPr>
          <p:spPr>
            <a:xfrm flipH="1" flipV="1">
              <a:off x="753133" y="4376387"/>
              <a:ext cx="272740" cy="168452"/>
            </a:xfrm>
            <a:prstGeom prst="line">
              <a:avLst/>
            </a:prstGeom>
            <a:noFill/>
            <a:ln w="28575" cap="flat" cmpd="sng" algn="ctr">
              <a:solidFill>
                <a:srgbClr val="000000">
                  <a:shade val="95000"/>
                  <a:satMod val="105000"/>
                </a:srgbClr>
              </a:solidFill>
              <a:prstDash val="solid"/>
            </a:ln>
            <a:effectLst/>
          </p:spPr>
        </p:cxnSp>
      </p:grpSp>
      <p:graphicFrame>
        <p:nvGraphicFramePr>
          <p:cNvPr id="50" name="Table 49"/>
          <p:cNvGraphicFramePr>
            <a:graphicFrameLocks noGrp="1"/>
          </p:cNvGraphicFramePr>
          <p:nvPr>
            <p:extLst>
              <p:ext uri="{D42A27DB-BD31-4B8C-83A1-F6EECF244321}">
                <p14:modId xmlns:p14="http://schemas.microsoft.com/office/powerpoint/2010/main" val="2475462422"/>
              </p:ext>
            </p:extLst>
          </p:nvPr>
        </p:nvGraphicFramePr>
        <p:xfrm>
          <a:off x="6149533" y="2419360"/>
          <a:ext cx="4165372" cy="2967774"/>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tblGrid>
              <a:tr h="547298">
                <a:tc>
                  <a:txBody>
                    <a:bodyPr/>
                    <a:lstStyle/>
                    <a:p>
                      <a:pPr algn="ctr"/>
                      <a:r>
                        <a:rPr lang="de-CH" sz="2400" dirty="0">
                          <a:latin typeface="+mj-lt"/>
                        </a:rPr>
                        <a:t>Desventajas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1200" baseline="0" dirty="0">
                          <a:solidFill>
                            <a:srgbClr val="C00000"/>
                          </a:solidFill>
                          <a:latin typeface="+mn-lt"/>
                          <a:ea typeface="+mn-ea"/>
                          <a:cs typeface="+mn-cs"/>
                        </a:rPr>
                        <a:t>Pobre selectividad</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1200" baseline="0" dirty="0">
                          <a:solidFill>
                            <a:srgbClr val="C00000"/>
                          </a:solidFill>
                          <a:latin typeface="+mn-lt"/>
                          <a:ea typeface="+mn-ea"/>
                          <a:cs typeface="+mn-cs"/>
                        </a:rPr>
                        <a:t>No es posible estimular músculatura más profunda</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1200" baseline="0" dirty="0">
                          <a:solidFill>
                            <a:srgbClr val="C00000"/>
                          </a:solidFill>
                          <a:latin typeface="+mn-lt"/>
                          <a:ea typeface="+mn-ea"/>
                          <a:cs typeface="+mn-cs"/>
                        </a:rPr>
                        <a:t>Respuesta de estimulacion variable, </a:t>
                      </a:r>
                      <a:r>
                        <a:rPr lang="en-US" sz="1500" kern="1200" baseline="0" dirty="0" err="1">
                          <a:solidFill>
                            <a:srgbClr val="C00000"/>
                          </a:solidFill>
                          <a:latin typeface="+mn-lt"/>
                          <a:ea typeface="+mn-ea"/>
                          <a:cs typeface="+mn-cs"/>
                        </a:rPr>
                        <a:t>necesitando</a:t>
                      </a:r>
                      <a:r>
                        <a:rPr lang="en-US" sz="1500" kern="1200" baseline="0" dirty="0">
                          <a:solidFill>
                            <a:srgbClr val="C00000"/>
                          </a:solidFill>
                          <a:latin typeface="+mn-lt"/>
                          <a:ea typeface="+mn-ea"/>
                          <a:cs typeface="+mn-cs"/>
                        </a:rPr>
                        <a:t> </a:t>
                      </a:r>
                      <a:r>
                        <a:rPr lang="en-US" sz="1500" kern="1200" baseline="0" dirty="0" err="1">
                          <a:solidFill>
                            <a:srgbClr val="C00000"/>
                          </a:solidFill>
                          <a:latin typeface="+mn-lt"/>
                          <a:ea typeface="+mn-ea"/>
                          <a:cs typeface="+mn-cs"/>
                        </a:rPr>
                        <a:t>tiempo</a:t>
                      </a:r>
                      <a:r>
                        <a:rPr lang="en-US" sz="1500" kern="1200" baseline="0" dirty="0">
                          <a:solidFill>
                            <a:srgbClr val="C00000"/>
                          </a:solidFill>
                          <a:latin typeface="+mn-lt"/>
                          <a:ea typeface="+mn-ea"/>
                          <a:cs typeface="+mn-cs"/>
                        </a:rPr>
                        <a:t> para re </a:t>
                      </a:r>
                      <a:r>
                        <a:rPr lang="en-US" sz="1500" kern="1200" baseline="0" dirty="0" err="1">
                          <a:solidFill>
                            <a:srgbClr val="C00000"/>
                          </a:solidFill>
                          <a:latin typeface="+mn-lt"/>
                          <a:ea typeface="+mn-ea"/>
                          <a:cs typeface="+mn-cs"/>
                        </a:rPr>
                        <a:t>posicionar</a:t>
                      </a:r>
                      <a:r>
                        <a:rPr lang="en-US" sz="1500" kern="1200" baseline="0" dirty="0">
                          <a:solidFill>
                            <a:srgbClr val="C00000"/>
                          </a:solidFill>
                          <a:latin typeface="+mn-lt"/>
                          <a:ea typeface="+mn-ea"/>
                          <a:cs typeface="+mn-cs"/>
                        </a:rPr>
                        <a:t> los </a:t>
                      </a:r>
                      <a:r>
                        <a:rPr lang="en-US" sz="1500" kern="1200" baseline="0" dirty="0" err="1">
                          <a:solidFill>
                            <a:srgbClr val="C00000"/>
                          </a:solidFill>
                          <a:latin typeface="+mn-lt"/>
                          <a:ea typeface="+mn-ea"/>
                          <a:cs typeface="+mn-cs"/>
                        </a:rPr>
                        <a:t>electrodos</a:t>
                      </a:r>
                      <a:endParaRPr lang="en-US" sz="1500" kern="1200" baseline="0" dirty="0">
                        <a:solidFill>
                          <a:srgbClr val="C00000"/>
                        </a:solidFill>
                        <a:latin typeface="+mn-lt"/>
                        <a:ea typeface="+mn-ea"/>
                        <a:cs typeface="+mn-cs"/>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1200" baseline="0" dirty="0">
                          <a:solidFill>
                            <a:srgbClr val="C00000"/>
                          </a:solidFill>
                          <a:latin typeface="+mn-lt"/>
                          <a:ea typeface="+mn-ea"/>
                          <a:cs typeface="+mn-cs"/>
                        </a:rPr>
                        <a:t>Se requiere un mayor voltaje</a:t>
                      </a:r>
                      <a:endParaRPr lang="en-US" sz="1500" kern="1200" baseline="0" dirty="0">
                        <a:solidFill>
                          <a:srgbClr val="C00000"/>
                        </a:solidFill>
                        <a:latin typeface="+mn-lt"/>
                        <a:ea typeface="+mn-ea"/>
                        <a:cs typeface="+mn-cs"/>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51" name="Imagen 50">
            <a:extLst>
              <a:ext uri="{FF2B5EF4-FFF2-40B4-BE49-F238E27FC236}">
                <a16:creationId xmlns:a16="http://schemas.microsoft.com/office/drawing/2014/main" id="{B19800D1-704F-43A4-8D87-93D131894A08}"/>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317442564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extLst>
              <p:ext uri="{D42A27DB-BD31-4B8C-83A1-F6EECF244321}">
                <p14:modId xmlns:p14="http://schemas.microsoft.com/office/powerpoint/2010/main" val="4213066997"/>
              </p:ext>
            </p:extLst>
          </p:nvPr>
        </p:nvGraphicFramePr>
        <p:xfrm>
          <a:off x="1048896" y="2522841"/>
          <a:ext cx="4165372" cy="2737832"/>
        </p:xfrm>
        <a:graphic>
          <a:graphicData uri="http://schemas.openxmlformats.org/drawingml/2006/table">
            <a:tbl>
              <a:tblPr firstRow="1" bandRow="1">
                <a:tableStyleId>{21E4AEA4-8DFA-4A89-87EB-49C32662AFE0}</a:tableStyleId>
              </a:tblPr>
              <a:tblGrid>
                <a:gridCol w="2082686">
                  <a:extLst>
                    <a:ext uri="{9D8B030D-6E8A-4147-A177-3AD203B41FA5}">
                      <a16:colId xmlns:a16="http://schemas.microsoft.com/office/drawing/2014/main" val="20000"/>
                    </a:ext>
                  </a:extLst>
                </a:gridCol>
                <a:gridCol w="2082686">
                  <a:extLst>
                    <a:ext uri="{9D8B030D-6E8A-4147-A177-3AD203B41FA5}">
                      <a16:colId xmlns:a16="http://schemas.microsoft.com/office/drawing/2014/main" val="20001"/>
                    </a:ext>
                  </a:extLst>
                </a:gridCol>
              </a:tblGrid>
              <a:tr h="547298">
                <a:tc gridSpan="2">
                  <a:txBody>
                    <a:bodyPr/>
                    <a:lstStyle/>
                    <a:p>
                      <a:pPr algn="ctr"/>
                      <a:r>
                        <a:rPr lang="de-CH" sz="2400" dirty="0">
                          <a:latin typeface="+mj-lt"/>
                        </a:rPr>
                        <a:t>Ventajas</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hMerge="1">
                  <a:txBody>
                    <a:bodyPr/>
                    <a:lstStyle/>
                    <a:p>
                      <a:endParaRPr lang="en-US"/>
                    </a:p>
                  </a:txBody>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b="0" dirty="0">
                          <a:solidFill>
                            <a:schemeClr val="tx1"/>
                          </a:solidFill>
                          <a:latin typeface="+mj-lt"/>
                        </a:rPr>
                        <a:t>Pericutáneo</a:t>
                      </a:r>
                    </a:p>
                  </a:txBody>
                  <a:tcPr anchor="ctr">
                    <a:lnL w="12700" cap="flat" cmpd="sng" algn="ctr">
                      <a:noFill/>
                      <a:prstDash val="solid"/>
                      <a:round/>
                      <a:headEnd type="none" w="med" len="med"/>
                      <a:tailEnd type="none" w="med" len="med"/>
                    </a:lnL>
                    <a:lnR w="12700" cap="flat" cmpd="sng" algn="ctr">
                      <a:solidFill>
                        <a:srgbClr val="5A604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b="0" dirty="0">
                          <a:solidFill>
                            <a:schemeClr val="tx1"/>
                          </a:solidFill>
                          <a:latin typeface="+mj-lt"/>
                        </a:rPr>
                        <a:t>Implantado</a:t>
                      </a:r>
                    </a:p>
                  </a:txBody>
                  <a:tcPr anchor="ctr">
                    <a:lnL w="12700" cap="flat" cmpd="sng" algn="ctr">
                      <a:solidFill>
                        <a:srgbClr val="5A604F"/>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gridSpan="2">
                  <a:txBody>
                    <a:bodyPr/>
                    <a:lstStyle/>
                    <a:p>
                      <a:pPr marL="0" algn="ctr" defTabSz="823563" rtl="0" eaLnBrk="1" latinLnBrk="0" hangingPunct="1">
                        <a:spcAft>
                          <a:spcPts val="1200"/>
                        </a:spcAft>
                      </a:pPr>
                      <a:r>
                        <a:rPr lang="de-CH" sz="1500" kern="1200" dirty="0">
                          <a:solidFill>
                            <a:schemeClr val="accent2">
                              <a:lumMod val="50000"/>
                            </a:schemeClr>
                          </a:solidFill>
                          <a:latin typeface="+mn-lt"/>
                          <a:ea typeface="+mn-ea"/>
                          <a:cs typeface="+mn-cs"/>
                        </a:rPr>
                        <a:t>Buena selectividad</a:t>
                      </a:r>
                      <a:endParaRPr lang="en-US" sz="1500" kern="1200" dirty="0">
                        <a:solidFill>
                          <a:schemeClr val="accent2">
                            <a:lumMod val="50000"/>
                          </a:schemeClr>
                        </a:solidFill>
                        <a:latin typeface="+mn-lt"/>
                        <a:ea typeface="+mn-ea"/>
                        <a:cs typeface="+mn-cs"/>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0002"/>
                  </a:ext>
                </a:extLst>
              </a:tr>
              <a:tr h="547298">
                <a:tc gridSpan="2">
                  <a:txBody>
                    <a:bodyPr/>
                    <a:lstStyle/>
                    <a:p>
                      <a:pPr marL="0" marR="0" indent="0" algn="ctr" defTabSz="823563" rtl="0" eaLnBrk="1" fontAlgn="auto" latinLnBrk="0" hangingPunct="1">
                        <a:lnSpc>
                          <a:spcPct val="100000"/>
                        </a:lnSpc>
                        <a:spcBef>
                          <a:spcPts val="0"/>
                        </a:spcBef>
                        <a:spcAft>
                          <a:spcPts val="1200"/>
                        </a:spcAft>
                        <a:buClrTx/>
                        <a:buSzTx/>
                        <a:buFontTx/>
                        <a:buNone/>
                        <a:tabLst/>
                        <a:defRPr/>
                      </a:pPr>
                      <a:r>
                        <a:rPr lang="en-US" sz="1500" kern="1200" dirty="0">
                          <a:solidFill>
                            <a:schemeClr val="accent2">
                              <a:lumMod val="50000"/>
                            </a:schemeClr>
                          </a:solidFill>
                          <a:latin typeface="+mn-lt"/>
                          <a:ea typeface="+mn-ea"/>
                          <a:cs typeface="+mn-cs"/>
                        </a:rPr>
                        <a:t>Respuesta de </a:t>
                      </a:r>
                      <a:r>
                        <a:rPr lang="en-US" sz="1500" kern="1200" dirty="0" err="1">
                          <a:solidFill>
                            <a:schemeClr val="accent2">
                              <a:lumMod val="50000"/>
                            </a:schemeClr>
                          </a:solidFill>
                          <a:latin typeface="+mn-lt"/>
                          <a:ea typeface="+mn-ea"/>
                          <a:cs typeface="+mn-cs"/>
                        </a:rPr>
                        <a:t>percepción</a:t>
                      </a:r>
                      <a:r>
                        <a:rPr lang="en-US" sz="1500" kern="1200" dirty="0">
                          <a:solidFill>
                            <a:schemeClr val="accent2">
                              <a:lumMod val="50000"/>
                            </a:schemeClr>
                          </a:solidFill>
                          <a:latin typeface="+mn-lt"/>
                          <a:ea typeface="+mn-ea"/>
                          <a:cs typeface="+mn-cs"/>
                        </a:rPr>
                        <a:t> del </a:t>
                      </a:r>
                      <a:r>
                        <a:rPr lang="en-US" sz="1500" kern="1200" dirty="0" err="1">
                          <a:solidFill>
                            <a:schemeClr val="accent2">
                              <a:lumMod val="50000"/>
                            </a:schemeClr>
                          </a:solidFill>
                          <a:latin typeface="+mn-lt"/>
                          <a:ea typeface="+mn-ea"/>
                          <a:cs typeface="+mn-cs"/>
                        </a:rPr>
                        <a:t>estímulo</a:t>
                      </a:r>
                      <a:r>
                        <a:rPr lang="en-US" sz="1500" kern="1200" dirty="0">
                          <a:solidFill>
                            <a:schemeClr val="accent2">
                              <a:lumMod val="50000"/>
                            </a:schemeClr>
                          </a:solidFill>
                          <a:latin typeface="+mn-lt"/>
                          <a:ea typeface="+mn-ea"/>
                          <a:cs typeface="+mn-cs"/>
                        </a:rPr>
                        <a:t> </a:t>
                      </a:r>
                      <a:r>
                        <a:rPr lang="en-US" sz="1500" kern="1200" dirty="0" err="1">
                          <a:solidFill>
                            <a:schemeClr val="accent2">
                              <a:lumMod val="50000"/>
                            </a:schemeClr>
                          </a:solidFill>
                          <a:latin typeface="+mn-lt"/>
                          <a:ea typeface="+mn-ea"/>
                          <a:cs typeface="+mn-cs"/>
                        </a:rPr>
                        <a:t>constante</a:t>
                      </a:r>
                      <a:endParaRPr lang="en-US" sz="1500" kern="1200" dirty="0">
                        <a:solidFill>
                          <a:schemeClr val="accent2">
                            <a:lumMod val="50000"/>
                          </a:schemeClr>
                        </a:solidFill>
                        <a:latin typeface="+mn-lt"/>
                        <a:ea typeface="+mn-ea"/>
                        <a:cs typeface="+mn-cs"/>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0003"/>
                  </a:ext>
                </a:extLst>
              </a:tr>
              <a:tr h="547298">
                <a:tc gridSpan="2">
                  <a:txBody>
                    <a:bodyPr/>
                    <a:lstStyle/>
                    <a:p>
                      <a:pPr algn="ctr"/>
                      <a:r>
                        <a:rPr lang="de-CH" sz="1500" dirty="0">
                          <a:solidFill>
                            <a:srgbClr val="93BA24"/>
                          </a:solidFill>
                        </a:rPr>
                        <a:t>Menor voltaje requerido</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2" name="Title 1"/>
          <p:cNvSpPr>
            <a:spLocks noGrp="1"/>
          </p:cNvSpPr>
          <p:nvPr>
            <p:ph type="title"/>
          </p:nvPr>
        </p:nvSpPr>
        <p:spPr/>
        <p:txBody>
          <a:bodyPr/>
          <a:lstStyle/>
          <a:p>
            <a:r>
              <a:rPr lang="de-CH" dirty="0"/>
              <a:t>FES: </a:t>
            </a:r>
            <a:r>
              <a:rPr lang="de-CH" dirty="0">
                <a:solidFill>
                  <a:srgbClr val="595959"/>
                </a:solidFill>
              </a:rPr>
              <a:t>Electrodos subcutáneos</a:t>
            </a:r>
            <a:endParaRPr lang="en-US"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37</a:t>
            </a:fld>
            <a:endParaRPr lang="de-CH" dirty="0"/>
          </a:p>
        </p:txBody>
      </p:sp>
      <p:grpSp>
        <p:nvGrpSpPr>
          <p:cNvPr id="18" name="Group 17"/>
          <p:cNvGrpSpPr/>
          <p:nvPr/>
        </p:nvGrpSpPr>
        <p:grpSpPr>
          <a:xfrm>
            <a:off x="449809" y="3663515"/>
            <a:ext cx="449592" cy="399159"/>
            <a:chOff x="390121" y="3555358"/>
            <a:chExt cx="744198" cy="660719"/>
          </a:xfrm>
        </p:grpSpPr>
        <p:sp>
          <p:nvSpPr>
            <p:cNvPr id="19" name="Ellipse 17"/>
            <p:cNvSpPr/>
            <p:nvPr/>
          </p:nvSpPr>
          <p:spPr>
            <a:xfrm>
              <a:off x="390121" y="3926709"/>
              <a:ext cx="243068" cy="289368"/>
            </a:xfrm>
            <a:prstGeom prst="ellipse">
              <a:avLst/>
            </a:prstGeom>
            <a:noFill/>
            <a:ln w="31750" cap="flat" cmpd="sng" algn="ctr">
              <a:solidFill>
                <a:srgbClr val="646E7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sp>
          <p:nvSpPr>
            <p:cNvPr id="20" name="Ellipse 26"/>
            <p:cNvSpPr/>
            <p:nvPr/>
          </p:nvSpPr>
          <p:spPr>
            <a:xfrm>
              <a:off x="395909" y="3555358"/>
              <a:ext cx="243068" cy="289368"/>
            </a:xfrm>
            <a:prstGeom prst="ellipse">
              <a:avLst/>
            </a:prstGeom>
            <a:noFill/>
            <a:ln w="31750" cap="flat" cmpd="sng" algn="ctr">
              <a:solidFill>
                <a:srgbClr val="646E7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sp>
          <p:nvSpPr>
            <p:cNvPr id="21" name="Ellipse 27"/>
            <p:cNvSpPr/>
            <p:nvPr/>
          </p:nvSpPr>
          <p:spPr>
            <a:xfrm>
              <a:off x="481007" y="3664062"/>
              <a:ext cx="89385" cy="89385"/>
            </a:xfrm>
            <a:prstGeom prst="ellipse">
              <a:avLst/>
            </a:prstGeom>
            <a:solidFill>
              <a:srgbClr val="646E74">
                <a:lumMod val="75000"/>
              </a:srgbClr>
            </a:solidFill>
            <a:ln w="19050" cap="flat" cmpd="sng" algn="ctr">
              <a:solidFill>
                <a:srgbClr val="646E7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srgbClr val="FFFFFF"/>
                </a:solidFill>
                <a:effectLst/>
                <a:uLnTx/>
                <a:uFillTx/>
                <a:latin typeface="Arial Narrow"/>
                <a:ea typeface="+mn-ea"/>
                <a:cs typeface="+mn-cs"/>
              </a:endParaRPr>
            </a:p>
          </p:txBody>
        </p:sp>
        <p:cxnSp>
          <p:nvCxnSpPr>
            <p:cNvPr id="22" name="Gerade Verbindung mit Pfeil 25"/>
            <p:cNvCxnSpPr/>
            <p:nvPr/>
          </p:nvCxnSpPr>
          <p:spPr>
            <a:xfrm flipH="1" flipV="1">
              <a:off x="729205" y="3754042"/>
              <a:ext cx="405114" cy="348200"/>
            </a:xfrm>
            <a:prstGeom prst="straightConnector1">
              <a:avLst/>
            </a:prstGeom>
            <a:noFill/>
            <a:ln w="31750" cap="flat" cmpd="sng" algn="ctr">
              <a:solidFill>
                <a:srgbClr val="646E74">
                  <a:lumMod val="75000"/>
                </a:srgbClr>
              </a:solidFill>
              <a:prstDash val="solid"/>
              <a:tailEnd type="arrow"/>
            </a:ln>
            <a:effectLst/>
          </p:spPr>
        </p:cxnSp>
      </p:grpSp>
      <p:grpSp>
        <p:nvGrpSpPr>
          <p:cNvPr id="23" name="Gruppieren 21"/>
          <p:cNvGrpSpPr/>
          <p:nvPr/>
        </p:nvGrpSpPr>
        <p:grpSpPr>
          <a:xfrm>
            <a:off x="486606" y="4210969"/>
            <a:ext cx="438973" cy="395759"/>
            <a:chOff x="413271" y="2731720"/>
            <a:chExt cx="564791" cy="509191"/>
          </a:xfrm>
        </p:grpSpPr>
        <p:cxnSp>
          <p:nvCxnSpPr>
            <p:cNvPr id="24" name="Gerade Verbindung mit Pfeil 4"/>
            <p:cNvCxnSpPr/>
            <p:nvPr/>
          </p:nvCxnSpPr>
          <p:spPr>
            <a:xfrm>
              <a:off x="413271" y="3240911"/>
              <a:ext cx="564791" cy="0"/>
            </a:xfrm>
            <a:prstGeom prst="straightConnector1">
              <a:avLst/>
            </a:prstGeom>
            <a:noFill/>
            <a:ln w="19050" cap="flat" cmpd="sng" algn="ctr">
              <a:solidFill>
                <a:srgbClr val="646E74">
                  <a:lumMod val="75000"/>
                </a:srgbClr>
              </a:solidFill>
              <a:prstDash val="solid"/>
              <a:tailEnd type="arrow"/>
            </a:ln>
            <a:effectLst/>
          </p:spPr>
        </p:cxnSp>
        <p:cxnSp>
          <p:nvCxnSpPr>
            <p:cNvPr id="25" name="Gerade Verbindung mit Pfeil 11"/>
            <p:cNvCxnSpPr/>
            <p:nvPr/>
          </p:nvCxnSpPr>
          <p:spPr>
            <a:xfrm flipV="1">
              <a:off x="419059" y="2731720"/>
              <a:ext cx="0" cy="509191"/>
            </a:xfrm>
            <a:prstGeom prst="straightConnector1">
              <a:avLst/>
            </a:prstGeom>
            <a:noFill/>
            <a:ln w="19050" cap="flat" cmpd="sng" algn="ctr">
              <a:solidFill>
                <a:srgbClr val="646E74">
                  <a:lumMod val="75000"/>
                </a:srgbClr>
              </a:solidFill>
              <a:prstDash val="solid"/>
              <a:tailEnd type="arrow"/>
            </a:ln>
            <a:effectLst/>
          </p:spPr>
        </p:cxnSp>
        <p:cxnSp>
          <p:nvCxnSpPr>
            <p:cNvPr id="26" name="Gerade Verbindung 14"/>
            <p:cNvCxnSpPr/>
            <p:nvPr/>
          </p:nvCxnSpPr>
          <p:spPr>
            <a:xfrm>
              <a:off x="413271" y="2985788"/>
              <a:ext cx="483766" cy="0"/>
            </a:xfrm>
            <a:prstGeom prst="line">
              <a:avLst/>
            </a:prstGeom>
            <a:noFill/>
            <a:ln w="9525" cap="flat" cmpd="sng" algn="ctr">
              <a:solidFill>
                <a:srgbClr val="C00000"/>
              </a:solidFill>
              <a:prstDash val="solid"/>
            </a:ln>
            <a:effectLst/>
          </p:spPr>
        </p:cxnSp>
      </p:grpSp>
      <p:pic>
        <p:nvPicPr>
          <p:cNvPr id="31" name="Picture 3"/>
          <p:cNvPicPr>
            <a:picLocks noChangeAspect="1" noChangeArrowheads="1"/>
          </p:cNvPicPr>
          <p:nvPr/>
        </p:nvPicPr>
        <p:blipFill>
          <a:blip r:embed="rId3">
            <a:clrChange>
              <a:clrFrom>
                <a:srgbClr val="F7F7F7"/>
              </a:clrFrom>
              <a:clrTo>
                <a:srgbClr val="F7F7F7">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499649" y="3609977"/>
            <a:ext cx="538277" cy="506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1" name="Group 50"/>
          <p:cNvGrpSpPr/>
          <p:nvPr/>
        </p:nvGrpSpPr>
        <p:grpSpPr>
          <a:xfrm>
            <a:off x="5527689" y="4090286"/>
            <a:ext cx="514135" cy="636306"/>
            <a:chOff x="343521" y="5225452"/>
            <a:chExt cx="514135" cy="636306"/>
          </a:xfrm>
        </p:grpSpPr>
        <p:pic>
          <p:nvPicPr>
            <p:cNvPr id="27" name="Picture 2"/>
            <p:cNvPicPr>
              <a:picLocks noChangeAspect="1" noChangeArrowheads="1"/>
            </p:cNvPicPr>
            <p:nvPr/>
          </p:nvPicPr>
          <p:blipFill>
            <a:blip r:embed="rId4"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43521" y="5225452"/>
              <a:ext cx="514135" cy="636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8" name="Gerade Verbindung 10"/>
            <p:cNvCxnSpPr/>
            <p:nvPr/>
          </p:nvCxnSpPr>
          <p:spPr>
            <a:xfrm>
              <a:off x="447674" y="5398357"/>
              <a:ext cx="297985" cy="255122"/>
            </a:xfrm>
            <a:prstGeom prst="line">
              <a:avLst/>
            </a:prstGeom>
            <a:noFill/>
            <a:ln w="28575" cap="flat" cmpd="sng" algn="ctr">
              <a:solidFill>
                <a:srgbClr val="000000">
                  <a:shade val="95000"/>
                  <a:satMod val="105000"/>
                </a:srgbClr>
              </a:solidFill>
              <a:prstDash val="solid"/>
            </a:ln>
            <a:effectLst/>
          </p:spPr>
        </p:cxnSp>
      </p:grpSp>
      <p:grpSp>
        <p:nvGrpSpPr>
          <p:cNvPr id="72" name="Group 71"/>
          <p:cNvGrpSpPr/>
          <p:nvPr/>
        </p:nvGrpSpPr>
        <p:grpSpPr>
          <a:xfrm>
            <a:off x="549417" y="4764256"/>
            <a:ext cx="279241" cy="428585"/>
            <a:chOff x="5274345" y="5165615"/>
            <a:chExt cx="792088" cy="1215713"/>
          </a:xfrm>
        </p:grpSpPr>
        <p:sp>
          <p:nvSpPr>
            <p:cNvPr id="67" name="Rounded Rectangle 66"/>
            <p:cNvSpPr/>
            <p:nvPr/>
          </p:nvSpPr>
          <p:spPr bwMode="auto">
            <a:xfrm>
              <a:off x="5274345" y="5165615"/>
              <a:ext cx="792088" cy="1215713"/>
            </a:xfrm>
            <a:prstGeom prst="roundRect">
              <a:avLst/>
            </a:prstGeom>
            <a:solidFill>
              <a:srgbClr val="5A604F"/>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0" name="Rounded Rectangle 69"/>
            <p:cNvSpPr/>
            <p:nvPr/>
          </p:nvSpPr>
          <p:spPr bwMode="auto">
            <a:xfrm>
              <a:off x="5344765" y="5517233"/>
              <a:ext cx="648072" cy="336428"/>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8" name="Oval 67"/>
            <p:cNvSpPr/>
            <p:nvPr/>
          </p:nvSpPr>
          <p:spPr bwMode="auto">
            <a:xfrm>
              <a:off x="5344765" y="5299935"/>
              <a:ext cx="648072" cy="545551"/>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63" name="Group 62"/>
            <p:cNvGrpSpPr/>
            <p:nvPr/>
          </p:nvGrpSpPr>
          <p:grpSpPr>
            <a:xfrm>
              <a:off x="5346353" y="5432790"/>
              <a:ext cx="646484" cy="546502"/>
              <a:chOff x="3186113" y="5831249"/>
              <a:chExt cx="646484" cy="546502"/>
            </a:xfrm>
          </p:grpSpPr>
          <p:grpSp>
            <p:nvGrpSpPr>
              <p:cNvPr id="60" name="Group 59"/>
              <p:cNvGrpSpPr/>
              <p:nvPr/>
            </p:nvGrpSpPr>
            <p:grpSpPr>
              <a:xfrm>
                <a:off x="3186113" y="5831249"/>
                <a:ext cx="646484" cy="546502"/>
                <a:chOff x="4231507" y="5280026"/>
                <a:chExt cx="646484" cy="546502"/>
              </a:xfrm>
            </p:grpSpPr>
            <p:sp>
              <p:nvSpPr>
                <p:cNvPr id="58" name="Oval 57"/>
                <p:cNvSpPr/>
                <p:nvPr/>
              </p:nvSpPr>
              <p:spPr bwMode="auto">
                <a:xfrm>
                  <a:off x="4265613" y="5280026"/>
                  <a:ext cx="576684" cy="546502"/>
                </a:xfrm>
                <a:prstGeom prst="ellipse">
                  <a:avLst/>
                </a:prstGeom>
                <a:solidFill>
                  <a:srgbClr val="5A604F"/>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7" name="Oval 56"/>
                <p:cNvSpPr/>
                <p:nvPr/>
              </p:nvSpPr>
              <p:spPr bwMode="auto">
                <a:xfrm>
                  <a:off x="4302125" y="5346636"/>
                  <a:ext cx="433289" cy="469181"/>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9" name="Rounded Rectangle 58"/>
                <p:cNvSpPr/>
                <p:nvPr/>
              </p:nvSpPr>
              <p:spPr bwMode="auto">
                <a:xfrm>
                  <a:off x="4231507" y="5488290"/>
                  <a:ext cx="646484" cy="212606"/>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62" name="Group 61"/>
              <p:cNvGrpSpPr/>
              <p:nvPr/>
            </p:nvGrpSpPr>
            <p:grpSpPr>
              <a:xfrm>
                <a:off x="3331971" y="5839423"/>
                <a:ext cx="235074" cy="384569"/>
                <a:chOff x="2909696" y="5899748"/>
                <a:chExt cx="235074" cy="384569"/>
              </a:xfrm>
            </p:grpSpPr>
            <p:sp>
              <p:nvSpPr>
                <p:cNvPr id="55" name="Rectangle 54"/>
                <p:cNvSpPr/>
                <p:nvPr/>
              </p:nvSpPr>
              <p:spPr bwMode="auto">
                <a:xfrm>
                  <a:off x="2909696" y="5899748"/>
                  <a:ext cx="235074" cy="384569"/>
                </a:xfrm>
                <a:custGeom>
                  <a:avLst/>
                  <a:gdLst>
                    <a:gd name="connsiteX0" fmla="*/ 0 w 216024"/>
                    <a:gd name="connsiteY0" fmla="*/ 0 h 324244"/>
                    <a:gd name="connsiteX1" fmla="*/ 216024 w 216024"/>
                    <a:gd name="connsiteY1" fmla="*/ 0 h 324244"/>
                    <a:gd name="connsiteX2" fmla="*/ 216024 w 216024"/>
                    <a:gd name="connsiteY2" fmla="*/ 324244 h 324244"/>
                    <a:gd name="connsiteX3" fmla="*/ 0 w 216024"/>
                    <a:gd name="connsiteY3" fmla="*/ 324244 h 324244"/>
                    <a:gd name="connsiteX4" fmla="*/ 0 w 216024"/>
                    <a:gd name="connsiteY4" fmla="*/ 0 h 324244"/>
                    <a:gd name="connsiteX0" fmla="*/ 0 w 231899"/>
                    <a:gd name="connsiteY0" fmla="*/ 0 h 352819"/>
                    <a:gd name="connsiteX1" fmla="*/ 231899 w 231899"/>
                    <a:gd name="connsiteY1" fmla="*/ 28575 h 352819"/>
                    <a:gd name="connsiteX2" fmla="*/ 231899 w 231899"/>
                    <a:gd name="connsiteY2" fmla="*/ 352819 h 352819"/>
                    <a:gd name="connsiteX3" fmla="*/ 15875 w 231899"/>
                    <a:gd name="connsiteY3" fmla="*/ 352819 h 352819"/>
                    <a:gd name="connsiteX4" fmla="*/ 0 w 231899"/>
                    <a:gd name="connsiteY4" fmla="*/ 0 h 352819"/>
                    <a:gd name="connsiteX0" fmla="*/ 0 w 231899"/>
                    <a:gd name="connsiteY0" fmla="*/ 15875 h 368694"/>
                    <a:gd name="connsiteX1" fmla="*/ 38224 w 231899"/>
                    <a:gd name="connsiteY1" fmla="*/ 0 h 368694"/>
                    <a:gd name="connsiteX2" fmla="*/ 231899 w 231899"/>
                    <a:gd name="connsiteY2" fmla="*/ 368694 h 368694"/>
                    <a:gd name="connsiteX3" fmla="*/ 15875 w 231899"/>
                    <a:gd name="connsiteY3" fmla="*/ 368694 h 368694"/>
                    <a:gd name="connsiteX4" fmla="*/ 0 w 231899"/>
                    <a:gd name="connsiteY4" fmla="*/ 15875 h 368694"/>
                    <a:gd name="connsiteX0" fmla="*/ 0 w 241424"/>
                    <a:gd name="connsiteY0" fmla="*/ 15875 h 368694"/>
                    <a:gd name="connsiteX1" fmla="*/ 38224 w 241424"/>
                    <a:gd name="connsiteY1" fmla="*/ 0 h 368694"/>
                    <a:gd name="connsiteX2" fmla="*/ 241424 w 241424"/>
                    <a:gd name="connsiteY2" fmla="*/ 362344 h 368694"/>
                    <a:gd name="connsiteX3" fmla="*/ 15875 w 241424"/>
                    <a:gd name="connsiteY3" fmla="*/ 368694 h 368694"/>
                    <a:gd name="connsiteX4" fmla="*/ 0 w 241424"/>
                    <a:gd name="connsiteY4" fmla="*/ 15875 h 368694"/>
                    <a:gd name="connsiteX0" fmla="*/ 0 w 241424"/>
                    <a:gd name="connsiteY0" fmla="*/ 15875 h 387744"/>
                    <a:gd name="connsiteX1" fmla="*/ 38224 w 241424"/>
                    <a:gd name="connsiteY1" fmla="*/ 0 h 387744"/>
                    <a:gd name="connsiteX2" fmla="*/ 241424 w 241424"/>
                    <a:gd name="connsiteY2" fmla="*/ 362344 h 387744"/>
                    <a:gd name="connsiteX3" fmla="*/ 200025 w 241424"/>
                    <a:gd name="connsiteY3" fmla="*/ 387744 h 387744"/>
                    <a:gd name="connsiteX4" fmla="*/ 0 w 241424"/>
                    <a:gd name="connsiteY4" fmla="*/ 15875 h 387744"/>
                    <a:gd name="connsiteX0" fmla="*/ 0 w 235074"/>
                    <a:gd name="connsiteY0" fmla="*/ 12700 h 387744"/>
                    <a:gd name="connsiteX1" fmla="*/ 31874 w 235074"/>
                    <a:gd name="connsiteY1" fmla="*/ 0 h 387744"/>
                    <a:gd name="connsiteX2" fmla="*/ 235074 w 235074"/>
                    <a:gd name="connsiteY2" fmla="*/ 362344 h 387744"/>
                    <a:gd name="connsiteX3" fmla="*/ 193675 w 235074"/>
                    <a:gd name="connsiteY3" fmla="*/ 387744 h 387744"/>
                    <a:gd name="connsiteX4" fmla="*/ 0 w 235074"/>
                    <a:gd name="connsiteY4" fmla="*/ 12700 h 387744"/>
                    <a:gd name="connsiteX0" fmla="*/ 0 w 235074"/>
                    <a:gd name="connsiteY0" fmla="*/ 3175 h 378219"/>
                    <a:gd name="connsiteX1" fmla="*/ 25524 w 235074"/>
                    <a:gd name="connsiteY1" fmla="*/ 0 h 378219"/>
                    <a:gd name="connsiteX2" fmla="*/ 235074 w 235074"/>
                    <a:gd name="connsiteY2" fmla="*/ 352819 h 378219"/>
                    <a:gd name="connsiteX3" fmla="*/ 193675 w 235074"/>
                    <a:gd name="connsiteY3" fmla="*/ 378219 h 378219"/>
                    <a:gd name="connsiteX4" fmla="*/ 0 w 235074"/>
                    <a:gd name="connsiteY4" fmla="*/ 3175 h 378219"/>
                    <a:gd name="connsiteX0" fmla="*/ 0 w 235074"/>
                    <a:gd name="connsiteY0" fmla="*/ 6350 h 381394"/>
                    <a:gd name="connsiteX1" fmla="*/ 19174 w 235074"/>
                    <a:gd name="connsiteY1" fmla="*/ 0 h 381394"/>
                    <a:gd name="connsiteX2" fmla="*/ 235074 w 235074"/>
                    <a:gd name="connsiteY2" fmla="*/ 355994 h 381394"/>
                    <a:gd name="connsiteX3" fmla="*/ 193675 w 235074"/>
                    <a:gd name="connsiteY3" fmla="*/ 381394 h 381394"/>
                    <a:gd name="connsiteX4" fmla="*/ 0 w 235074"/>
                    <a:gd name="connsiteY4" fmla="*/ 6350 h 381394"/>
                    <a:gd name="connsiteX0" fmla="*/ 0 w 235074"/>
                    <a:gd name="connsiteY0" fmla="*/ 9525 h 384569"/>
                    <a:gd name="connsiteX1" fmla="*/ 15999 w 235074"/>
                    <a:gd name="connsiteY1" fmla="*/ 0 h 384569"/>
                    <a:gd name="connsiteX2" fmla="*/ 235074 w 235074"/>
                    <a:gd name="connsiteY2" fmla="*/ 359169 h 384569"/>
                    <a:gd name="connsiteX3" fmla="*/ 193675 w 235074"/>
                    <a:gd name="connsiteY3" fmla="*/ 384569 h 384569"/>
                    <a:gd name="connsiteX4" fmla="*/ 0 w 235074"/>
                    <a:gd name="connsiteY4" fmla="*/ 9525 h 38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074" h="384569">
                      <a:moveTo>
                        <a:pt x="0" y="9525"/>
                      </a:moveTo>
                      <a:lnTo>
                        <a:pt x="15999" y="0"/>
                      </a:lnTo>
                      <a:lnTo>
                        <a:pt x="235074" y="359169"/>
                      </a:lnTo>
                      <a:lnTo>
                        <a:pt x="193675" y="384569"/>
                      </a:lnTo>
                      <a:lnTo>
                        <a:pt x="0" y="9525"/>
                      </a:lnTo>
                      <a:close/>
                    </a:path>
                  </a:pathLst>
                </a:custGeom>
                <a:solidFill>
                  <a:srgbClr val="5A604F"/>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6" name="Oval 55"/>
                <p:cNvSpPr/>
                <p:nvPr/>
              </p:nvSpPr>
              <p:spPr bwMode="auto">
                <a:xfrm>
                  <a:off x="2991230" y="6093645"/>
                  <a:ext cx="144016" cy="144016"/>
                </a:xfrm>
                <a:prstGeom prst="ellipse">
                  <a:avLst/>
                </a:prstGeom>
                <a:solidFill>
                  <a:schemeClr val="bg1"/>
                </a:solidFill>
                <a:ln w="12700" cap="flat" cmpd="sng" algn="ctr">
                  <a:solidFill>
                    <a:srgbClr val="5A604F"/>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sp>
          <p:nvSpPr>
            <p:cNvPr id="69" name="Rectangle 68"/>
            <p:cNvSpPr/>
            <p:nvPr/>
          </p:nvSpPr>
          <p:spPr bwMode="auto">
            <a:xfrm>
              <a:off x="5352008" y="5847904"/>
              <a:ext cx="648071" cy="204433"/>
            </a:xfrm>
            <a:prstGeom prst="rect">
              <a:avLst/>
            </a:prstGeom>
            <a:solidFill>
              <a:srgbClr val="5A604F"/>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1" name="Oval 70"/>
            <p:cNvSpPr/>
            <p:nvPr/>
          </p:nvSpPr>
          <p:spPr bwMode="auto">
            <a:xfrm>
              <a:off x="5573745" y="6029996"/>
              <a:ext cx="179307" cy="179307"/>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aphicFrame>
        <p:nvGraphicFramePr>
          <p:cNvPr id="35" name="Table 34"/>
          <p:cNvGraphicFramePr>
            <a:graphicFrameLocks noGrp="1"/>
          </p:cNvGraphicFramePr>
          <p:nvPr>
            <p:extLst>
              <p:ext uri="{D42A27DB-BD31-4B8C-83A1-F6EECF244321}">
                <p14:modId xmlns:p14="http://schemas.microsoft.com/office/powerpoint/2010/main" val="1525469884"/>
              </p:ext>
            </p:extLst>
          </p:nvPr>
        </p:nvGraphicFramePr>
        <p:xfrm>
          <a:off x="6103753" y="2492896"/>
          <a:ext cx="4165372" cy="2190534"/>
        </p:xfrm>
        <a:graphic>
          <a:graphicData uri="http://schemas.openxmlformats.org/drawingml/2006/table">
            <a:tbl>
              <a:tblPr firstRow="1" bandRow="1">
                <a:tableStyleId>{21E4AEA4-8DFA-4A89-87EB-49C32662AFE0}</a:tableStyleId>
              </a:tblPr>
              <a:tblGrid>
                <a:gridCol w="2082686">
                  <a:extLst>
                    <a:ext uri="{9D8B030D-6E8A-4147-A177-3AD203B41FA5}">
                      <a16:colId xmlns:a16="http://schemas.microsoft.com/office/drawing/2014/main" val="20000"/>
                    </a:ext>
                  </a:extLst>
                </a:gridCol>
                <a:gridCol w="2082686">
                  <a:extLst>
                    <a:ext uri="{9D8B030D-6E8A-4147-A177-3AD203B41FA5}">
                      <a16:colId xmlns:a16="http://schemas.microsoft.com/office/drawing/2014/main" val="20001"/>
                    </a:ext>
                  </a:extLst>
                </a:gridCol>
              </a:tblGrid>
              <a:tr h="547298">
                <a:tc gridSpan="2">
                  <a:txBody>
                    <a:bodyPr/>
                    <a:lstStyle/>
                    <a:p>
                      <a:pPr algn="ctr"/>
                      <a:r>
                        <a:rPr lang="de-CH" sz="2400" dirty="0">
                          <a:latin typeface="+mj-lt"/>
                        </a:rPr>
                        <a:t>Desventajas</a:t>
                      </a: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tc hMerge="1">
                  <a:txBody>
                    <a:bodyPr/>
                    <a:lstStyle/>
                    <a:p>
                      <a:endParaRPr lang="en-US"/>
                    </a:p>
                  </a:txBody>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b="0" dirty="0">
                          <a:solidFill>
                            <a:schemeClr val="tx1"/>
                          </a:solidFill>
                          <a:latin typeface="+mj-lt"/>
                        </a:rPr>
                        <a:t>Pericutáneo</a:t>
                      </a:r>
                    </a:p>
                  </a:txBody>
                  <a:tcPr anchor="ctr">
                    <a:lnL w="12700" cap="flat" cmpd="sng" algn="ctr">
                      <a:noFill/>
                      <a:prstDash val="solid"/>
                      <a:round/>
                      <a:headEnd type="none" w="med" len="med"/>
                      <a:tailEnd type="none" w="med" len="med"/>
                    </a:lnL>
                    <a:lnR w="12700" cap="flat" cmpd="sng" algn="ctr">
                      <a:solidFill>
                        <a:srgbClr val="5A604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b="0" dirty="0">
                          <a:solidFill>
                            <a:schemeClr val="tx1"/>
                          </a:solidFill>
                          <a:latin typeface="+mj-lt"/>
                        </a:rPr>
                        <a:t>Implantado</a:t>
                      </a:r>
                    </a:p>
                  </a:txBody>
                  <a:tcPr anchor="ctr">
                    <a:lnL w="12700" cap="flat" cmpd="sng" algn="ctr">
                      <a:solidFill>
                        <a:srgbClr val="5A604F"/>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gridSpan="2">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rgbClr val="C00000"/>
                          </a:solidFill>
                        </a:rPr>
                        <a:t>Cirugía invasiva</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0002"/>
                  </a:ext>
                </a:extLst>
              </a:tr>
              <a:tr h="547298">
                <a:tc gridSpan="2">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rgbClr val="C00000"/>
                          </a:solidFill>
                        </a:rPr>
                        <a:t>Seguridad (riesgo de infección, que partes del electrodo se dañen)</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0003"/>
                  </a:ext>
                </a:extLst>
              </a:tr>
            </a:tbl>
          </a:graphicData>
        </a:graphic>
      </p:graphicFrame>
      <p:pic>
        <p:nvPicPr>
          <p:cNvPr id="34" name="Imagen 33">
            <a:extLst>
              <a:ext uri="{FF2B5EF4-FFF2-40B4-BE49-F238E27FC236}">
                <a16:creationId xmlns:a16="http://schemas.microsoft.com/office/drawing/2014/main" id="{37FEB91C-BFBC-4AC7-BD41-75CAF4B6E0BB}"/>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116565538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FES: </a:t>
            </a:r>
            <a:r>
              <a:rPr lang="de-CH" dirty="0">
                <a:solidFill>
                  <a:srgbClr val="595959"/>
                </a:solidFill>
              </a:rPr>
              <a:t>Applicación</a:t>
            </a:r>
            <a:endParaRPr lang="en-US"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38</a:t>
            </a:fld>
            <a:endParaRPr lang="de-CH" dirty="0"/>
          </a:p>
        </p:txBody>
      </p:sp>
      <p:sp>
        <p:nvSpPr>
          <p:cNvPr id="15" name="Textfeld 2"/>
          <p:cNvSpPr txBox="1"/>
          <p:nvPr/>
        </p:nvSpPr>
        <p:spPr>
          <a:xfrm>
            <a:off x="355449" y="2011440"/>
            <a:ext cx="5275226" cy="369332"/>
          </a:xfrm>
          <a:prstGeom prst="rect">
            <a:avLst/>
          </a:prstGeom>
          <a:solidFill>
            <a:srgbClr val="A7C138"/>
          </a:solidFill>
        </p:spPr>
        <p:txBody>
          <a:bodyPr wrap="square" rtlCol="0">
            <a:spAutoFit/>
          </a:bodyPr>
          <a:lstStyle/>
          <a:p>
            <a:pPr algn="ctr"/>
            <a:r>
              <a:rPr lang="de-CH" dirty="0">
                <a:solidFill>
                  <a:schemeClr val="bg1"/>
                </a:solidFill>
                <a:latin typeface="+mj-lt"/>
              </a:rPr>
              <a:t>Neuroprótesis</a:t>
            </a:r>
          </a:p>
        </p:txBody>
      </p:sp>
      <p:sp>
        <p:nvSpPr>
          <p:cNvPr id="16" name="Textfeld 3"/>
          <p:cNvSpPr txBox="1"/>
          <p:nvPr/>
        </p:nvSpPr>
        <p:spPr>
          <a:xfrm>
            <a:off x="5770762" y="2011440"/>
            <a:ext cx="4558631" cy="369332"/>
          </a:xfrm>
          <a:prstGeom prst="rect">
            <a:avLst/>
          </a:prstGeom>
          <a:solidFill>
            <a:srgbClr val="A7C138"/>
          </a:solidFill>
        </p:spPr>
        <p:txBody>
          <a:bodyPr wrap="square" rtlCol="0">
            <a:spAutoFit/>
          </a:bodyPr>
          <a:lstStyle/>
          <a:p>
            <a:pPr algn="ctr"/>
            <a:r>
              <a:rPr lang="de-CH" dirty="0">
                <a:solidFill>
                  <a:schemeClr val="bg1"/>
                </a:solidFill>
                <a:latin typeface="+mj-lt"/>
              </a:rPr>
              <a:t>Neuromodulación</a:t>
            </a:r>
          </a:p>
        </p:txBody>
      </p:sp>
      <p:sp>
        <p:nvSpPr>
          <p:cNvPr id="17" name="Textfeld 6"/>
          <p:cNvSpPr txBox="1"/>
          <p:nvPr/>
        </p:nvSpPr>
        <p:spPr>
          <a:xfrm>
            <a:off x="545774" y="2529220"/>
            <a:ext cx="4780345" cy="1200329"/>
          </a:xfrm>
          <a:prstGeom prst="rect">
            <a:avLst/>
          </a:prstGeom>
          <a:noFill/>
        </p:spPr>
        <p:txBody>
          <a:bodyPr wrap="square" rtlCol="0">
            <a:spAutoFit/>
          </a:bodyPr>
          <a:lstStyle/>
          <a:p>
            <a:r>
              <a:rPr lang="de-CH" dirty="0"/>
              <a:t>Funciones perdidas (caminar, agarre) se recuperan a través de señales eléctricas que reemplazan los comnados motores o las señales aferentes</a:t>
            </a:r>
          </a:p>
        </p:txBody>
      </p:sp>
      <p:sp>
        <p:nvSpPr>
          <p:cNvPr id="18" name="Textfeld 7"/>
          <p:cNvSpPr txBox="1"/>
          <p:nvPr/>
        </p:nvSpPr>
        <p:spPr>
          <a:xfrm>
            <a:off x="355448" y="3936907"/>
            <a:ext cx="2539819" cy="369332"/>
          </a:xfrm>
          <a:prstGeom prst="rect">
            <a:avLst/>
          </a:prstGeom>
          <a:solidFill>
            <a:srgbClr val="A7C138"/>
          </a:solidFill>
        </p:spPr>
        <p:txBody>
          <a:bodyPr wrap="square" rtlCol="0">
            <a:spAutoFit/>
          </a:bodyPr>
          <a:lstStyle/>
          <a:p>
            <a:pPr algn="ctr"/>
            <a:r>
              <a:rPr lang="de-CH" dirty="0">
                <a:solidFill>
                  <a:schemeClr val="bg1"/>
                </a:solidFill>
                <a:latin typeface="+mj-lt"/>
              </a:rPr>
              <a:t>Open-loop</a:t>
            </a:r>
          </a:p>
        </p:txBody>
      </p:sp>
      <p:sp>
        <p:nvSpPr>
          <p:cNvPr id="19" name="Textfeld 8"/>
          <p:cNvSpPr txBox="1"/>
          <p:nvPr/>
        </p:nvSpPr>
        <p:spPr>
          <a:xfrm>
            <a:off x="3090858" y="3936907"/>
            <a:ext cx="2539817" cy="369332"/>
          </a:xfrm>
          <a:prstGeom prst="rect">
            <a:avLst/>
          </a:prstGeom>
          <a:solidFill>
            <a:srgbClr val="A7C138"/>
          </a:solidFill>
        </p:spPr>
        <p:txBody>
          <a:bodyPr wrap="square" rtlCol="0">
            <a:spAutoFit/>
          </a:bodyPr>
          <a:lstStyle/>
          <a:p>
            <a:pPr algn="ctr"/>
            <a:r>
              <a:rPr lang="de-CH" dirty="0" err="1">
                <a:solidFill>
                  <a:schemeClr val="bg1"/>
                </a:solidFill>
                <a:latin typeface="+mj-lt"/>
              </a:rPr>
              <a:t>Closed</a:t>
            </a:r>
            <a:r>
              <a:rPr lang="de-CH" dirty="0">
                <a:solidFill>
                  <a:schemeClr val="bg1"/>
                </a:solidFill>
                <a:latin typeface="+mj-lt"/>
              </a:rPr>
              <a:t>-loop</a:t>
            </a:r>
          </a:p>
        </p:txBody>
      </p:sp>
      <p:sp>
        <p:nvSpPr>
          <p:cNvPr id="20" name="Textfeld 9"/>
          <p:cNvSpPr txBox="1"/>
          <p:nvPr/>
        </p:nvSpPr>
        <p:spPr>
          <a:xfrm>
            <a:off x="430272" y="4434630"/>
            <a:ext cx="2390172" cy="923330"/>
          </a:xfrm>
          <a:prstGeom prst="rect">
            <a:avLst/>
          </a:prstGeom>
          <a:noFill/>
        </p:spPr>
        <p:txBody>
          <a:bodyPr wrap="square" rtlCol="0">
            <a:spAutoFit/>
          </a:bodyPr>
          <a:lstStyle/>
          <a:p>
            <a:r>
              <a:rPr lang="de-CH" dirty="0"/>
              <a:t>Estímulo pre programado sin feedback sensitivo</a:t>
            </a:r>
          </a:p>
        </p:txBody>
      </p:sp>
      <p:sp>
        <p:nvSpPr>
          <p:cNvPr id="21" name="Textfeld 10"/>
          <p:cNvSpPr txBox="1"/>
          <p:nvPr/>
        </p:nvSpPr>
        <p:spPr>
          <a:xfrm>
            <a:off x="3165681" y="4460919"/>
            <a:ext cx="2390172" cy="1477328"/>
          </a:xfrm>
          <a:prstGeom prst="rect">
            <a:avLst/>
          </a:prstGeom>
          <a:noFill/>
        </p:spPr>
        <p:txBody>
          <a:bodyPr wrap="square" rtlCol="0">
            <a:spAutoFit/>
          </a:bodyPr>
          <a:lstStyle/>
          <a:p>
            <a:r>
              <a:rPr lang="de-CH" dirty="0"/>
              <a:t>El feedback sensitivo ajusta la intensidad del estímulo para controlar el movimiento</a:t>
            </a:r>
          </a:p>
        </p:txBody>
      </p:sp>
      <p:sp>
        <p:nvSpPr>
          <p:cNvPr id="22" name="Textfeld 11"/>
          <p:cNvSpPr txBox="1"/>
          <p:nvPr/>
        </p:nvSpPr>
        <p:spPr>
          <a:xfrm>
            <a:off x="6229640" y="2636484"/>
            <a:ext cx="4128224" cy="923330"/>
          </a:xfrm>
          <a:prstGeom prst="rect">
            <a:avLst/>
          </a:prstGeom>
          <a:noFill/>
        </p:spPr>
        <p:txBody>
          <a:bodyPr wrap="square" rtlCol="0">
            <a:spAutoFit/>
          </a:bodyPr>
          <a:lstStyle/>
          <a:p>
            <a:r>
              <a:rPr lang="en-US" dirty="0"/>
              <a:t>Nerve activity is altered through the delivery of electrical stimulation to normalize or modulate nerve function.</a:t>
            </a:r>
            <a:endParaRPr lang="de-CH" dirty="0"/>
          </a:p>
        </p:txBody>
      </p:sp>
      <p:sp>
        <p:nvSpPr>
          <p:cNvPr id="30" name="Rectangle 29"/>
          <p:cNvSpPr/>
          <p:nvPr/>
        </p:nvSpPr>
        <p:spPr bwMode="auto">
          <a:xfrm>
            <a:off x="355449" y="3831698"/>
            <a:ext cx="2539818" cy="2156389"/>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31" name="Rectangle 30"/>
          <p:cNvSpPr/>
          <p:nvPr/>
        </p:nvSpPr>
        <p:spPr bwMode="auto">
          <a:xfrm>
            <a:off x="3090858" y="3831698"/>
            <a:ext cx="2539818" cy="2156389"/>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32" name="Rectangle 31"/>
          <p:cNvSpPr/>
          <p:nvPr/>
        </p:nvSpPr>
        <p:spPr bwMode="auto">
          <a:xfrm>
            <a:off x="346766" y="1916832"/>
            <a:ext cx="5283909" cy="182099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33" name="Rectangle 32"/>
          <p:cNvSpPr/>
          <p:nvPr/>
        </p:nvSpPr>
        <p:spPr bwMode="auto">
          <a:xfrm>
            <a:off x="5770762" y="1916832"/>
            <a:ext cx="4558631" cy="182099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cxnSp>
        <p:nvCxnSpPr>
          <p:cNvPr id="35" name="Straight Connector 34"/>
          <p:cNvCxnSpPr>
            <a:stCxn id="30" idx="0"/>
          </p:cNvCxnSpPr>
          <p:nvPr/>
        </p:nvCxnSpPr>
        <p:spPr bwMode="auto">
          <a:xfrm flipH="1" flipV="1">
            <a:off x="1624013" y="3738563"/>
            <a:ext cx="1345" cy="93135"/>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a:stCxn id="31" idx="0"/>
          </p:cNvCxnSpPr>
          <p:nvPr/>
        </p:nvCxnSpPr>
        <p:spPr bwMode="auto">
          <a:xfrm flipV="1">
            <a:off x="4360767" y="3733800"/>
            <a:ext cx="1683" cy="9789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Imagen 22">
            <a:extLst>
              <a:ext uri="{FF2B5EF4-FFF2-40B4-BE49-F238E27FC236}">
                <a16:creationId xmlns:a16="http://schemas.microsoft.com/office/drawing/2014/main" id="{31DF8297-FE75-4DC9-A2CB-13D47C3ADD2B}"/>
              </a:ext>
            </a:extLst>
          </p:cNvPr>
          <p:cNvPicPr>
            <a:picLocks noChangeAspect="1"/>
          </p:cNvPicPr>
          <p:nvPr/>
        </p:nvPicPr>
        <p:blipFill>
          <a:blip r:embed="rId3"/>
          <a:stretch>
            <a:fillRect/>
          </a:stretch>
        </p:blipFill>
        <p:spPr>
          <a:xfrm>
            <a:off x="6886859" y="0"/>
            <a:ext cx="2200847" cy="1194920"/>
          </a:xfrm>
          <a:prstGeom prst="rect">
            <a:avLst/>
          </a:prstGeom>
        </p:spPr>
      </p:pic>
    </p:spTree>
    <p:extLst>
      <p:ext uri="{BB962C8B-B14F-4D97-AF65-F5344CB8AC3E}">
        <p14:creationId xmlns:p14="http://schemas.microsoft.com/office/powerpoint/2010/main" val="85214417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801" y="159115"/>
            <a:ext cx="6232855" cy="553998"/>
          </a:xfrm>
        </p:spPr>
        <p:txBody>
          <a:bodyPr/>
          <a:lstStyle/>
          <a:p>
            <a:r>
              <a:rPr lang="de-CH" dirty="0"/>
              <a:t>FES: </a:t>
            </a:r>
            <a:r>
              <a:rPr lang="de-CH" dirty="0">
                <a:solidFill>
                  <a:srgbClr val="595959"/>
                </a:solidFill>
              </a:rPr>
              <a:t>Ventajas y limitaciones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39</a:t>
            </a:fld>
            <a:endParaRPr lang="de-CH" dirty="0"/>
          </a:p>
        </p:txBody>
      </p:sp>
      <p:graphicFrame>
        <p:nvGraphicFramePr>
          <p:cNvPr id="8" name="Table 7"/>
          <p:cNvGraphicFramePr>
            <a:graphicFrameLocks noGrp="1"/>
          </p:cNvGraphicFramePr>
          <p:nvPr>
            <p:extLst>
              <p:ext uri="{D42A27DB-BD31-4B8C-83A1-F6EECF244321}">
                <p14:modId xmlns:p14="http://schemas.microsoft.com/office/powerpoint/2010/main" val="1705847902"/>
              </p:ext>
            </p:extLst>
          </p:nvPr>
        </p:nvGraphicFramePr>
        <p:xfrm>
          <a:off x="1046705" y="2341962"/>
          <a:ext cx="4165372" cy="2737832"/>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tblGrid>
              <a:tr h="547298">
                <a:tc>
                  <a:txBody>
                    <a:bodyPr/>
                    <a:lstStyle/>
                    <a:p>
                      <a:pPr algn="ctr"/>
                      <a:r>
                        <a:rPr lang="de-CH" sz="2400" dirty="0">
                          <a:latin typeface="+mj-lt"/>
                        </a:rPr>
                        <a:t>Ventajas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chemeClr val="accent2">
                              <a:lumMod val="50000"/>
                            </a:schemeClr>
                          </a:solidFill>
                        </a:rPr>
                        <a:t>Producción de «movimientos naturales»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algn="ctr">
                        <a:spcAft>
                          <a:spcPts val="1200"/>
                        </a:spcAft>
                      </a:pPr>
                      <a:r>
                        <a:rPr lang="en-US" sz="1500" dirty="0" err="1">
                          <a:solidFill>
                            <a:schemeClr val="accent2">
                              <a:lumMod val="50000"/>
                            </a:schemeClr>
                          </a:solidFill>
                        </a:rPr>
                        <a:t>Reemplaza</a:t>
                      </a:r>
                      <a:r>
                        <a:rPr lang="en-US" sz="1500" dirty="0">
                          <a:solidFill>
                            <a:schemeClr val="accent2">
                              <a:lumMod val="50000"/>
                            </a:schemeClr>
                          </a:solidFill>
                        </a:rPr>
                        <a:t> el feedback </a:t>
                      </a:r>
                      <a:r>
                        <a:rPr lang="en-US" sz="1500" dirty="0" err="1">
                          <a:solidFill>
                            <a:schemeClr val="accent2">
                              <a:lumMod val="50000"/>
                            </a:schemeClr>
                          </a:solidFill>
                        </a:rPr>
                        <a:t>dañado</a:t>
                      </a:r>
                      <a:r>
                        <a:rPr lang="en-US" sz="1500" dirty="0">
                          <a:solidFill>
                            <a:schemeClr val="accent2">
                              <a:lumMod val="50000"/>
                            </a:schemeClr>
                          </a:solidFill>
                        </a:rPr>
                        <a:t> o </a:t>
                      </a:r>
                      <a:r>
                        <a:rPr lang="en-US" sz="1500" dirty="0" err="1">
                          <a:solidFill>
                            <a:schemeClr val="accent2">
                              <a:lumMod val="50000"/>
                            </a:schemeClr>
                          </a:solidFill>
                        </a:rPr>
                        <a:t>perdido</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dirty="0">
                          <a:solidFill>
                            <a:schemeClr val="accent2">
                              <a:lumMod val="50000"/>
                            </a:schemeClr>
                          </a:solidFill>
                        </a:rPr>
                        <a:t>Prevención de la atrofia muscular, incremento de la fuerza</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Se </a:t>
                      </a:r>
                      <a:r>
                        <a:rPr lang="en-US" sz="1500" dirty="0" err="1">
                          <a:solidFill>
                            <a:schemeClr val="accent2">
                              <a:lumMod val="50000"/>
                            </a:schemeClr>
                          </a:solidFill>
                        </a:rPr>
                        <a:t>puede</a:t>
                      </a:r>
                      <a:r>
                        <a:rPr lang="en-US" sz="1500" dirty="0">
                          <a:solidFill>
                            <a:schemeClr val="accent2">
                              <a:lumMod val="50000"/>
                            </a:schemeClr>
                          </a:solidFill>
                        </a:rPr>
                        <a:t> </a:t>
                      </a:r>
                      <a:r>
                        <a:rPr lang="en-US" sz="1500" dirty="0" err="1">
                          <a:solidFill>
                            <a:schemeClr val="accent2">
                              <a:lumMod val="50000"/>
                            </a:schemeClr>
                          </a:solidFill>
                        </a:rPr>
                        <a:t>utilizar</a:t>
                      </a:r>
                      <a:r>
                        <a:rPr lang="en-US" sz="1500" dirty="0">
                          <a:solidFill>
                            <a:schemeClr val="accent2">
                              <a:lumMod val="50000"/>
                            </a:schemeClr>
                          </a:solidFill>
                        </a:rPr>
                        <a:t> en el </a:t>
                      </a:r>
                      <a:r>
                        <a:rPr lang="en-US" sz="1500" dirty="0" err="1">
                          <a:solidFill>
                            <a:schemeClr val="accent2">
                              <a:lumMod val="50000"/>
                            </a:schemeClr>
                          </a:solidFill>
                        </a:rPr>
                        <a:t>hogar</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graphicFrame>
        <p:nvGraphicFramePr>
          <p:cNvPr id="77" name="Table 76"/>
          <p:cNvGraphicFramePr>
            <a:graphicFrameLocks noGrp="1"/>
          </p:cNvGraphicFramePr>
          <p:nvPr>
            <p:extLst>
              <p:ext uri="{D42A27DB-BD31-4B8C-83A1-F6EECF244321}">
                <p14:modId xmlns:p14="http://schemas.microsoft.com/office/powerpoint/2010/main" val="1588964601"/>
              </p:ext>
            </p:extLst>
          </p:nvPr>
        </p:nvGraphicFramePr>
        <p:xfrm>
          <a:off x="5799233" y="2348880"/>
          <a:ext cx="4165372" cy="2737832"/>
        </p:xfrm>
        <a:graphic>
          <a:graphicData uri="http://schemas.openxmlformats.org/drawingml/2006/table">
            <a:tbl>
              <a:tblPr firstRow="1" bandRow="1">
                <a:tableStyleId>{21E4AEA4-8DFA-4A89-87EB-49C32662AFE0}</a:tableStyleId>
              </a:tblPr>
              <a:tblGrid>
                <a:gridCol w="4165372">
                  <a:extLst>
                    <a:ext uri="{9D8B030D-6E8A-4147-A177-3AD203B41FA5}">
                      <a16:colId xmlns:a16="http://schemas.microsoft.com/office/drawing/2014/main" val="20000"/>
                    </a:ext>
                  </a:extLst>
                </a:gridCol>
              </a:tblGrid>
              <a:tr h="547298">
                <a:tc>
                  <a:txBody>
                    <a:bodyPr/>
                    <a:lstStyle/>
                    <a:p>
                      <a:pPr algn="ctr"/>
                      <a:r>
                        <a:rPr lang="de-CH" sz="2400" dirty="0">
                          <a:latin typeface="+mj-lt"/>
                        </a:rPr>
                        <a:t>Limitaciones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Fatiga muscular</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Irritación de la piel</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7298">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Tolerancia variable al estímulo / dolor</a:t>
                      </a:r>
                      <a:endParaRPr lang="de-CH" sz="1500" dirty="0">
                        <a:solidFill>
                          <a:srgbClr val="C00000"/>
                        </a:solidFill>
                      </a:endParaRPr>
                    </a:p>
                  </a:txBody>
                  <a:tcPr marR="9000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298">
                <a:tc>
                  <a:txBody>
                    <a:bodyPr/>
                    <a:lstStyle/>
                    <a:p>
                      <a:pPr algn="ctr"/>
                      <a:r>
                        <a:rPr lang="de-CH" sz="1500" dirty="0">
                          <a:solidFill>
                            <a:srgbClr val="C00000"/>
                          </a:solidFill>
                        </a:rPr>
                        <a:t>Dificultad en la colocación precisa de los electrodos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7497" y="3509156"/>
            <a:ext cx="469404" cy="469404"/>
          </a:xfrm>
          <a:prstGeom prst="rect">
            <a:avLst/>
          </a:prstGeom>
        </p:spPr>
      </p:pic>
      <p:pic>
        <p:nvPicPr>
          <p:cNvPr id="14" name="Picture 13"/>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312714" y="4040722"/>
            <a:ext cx="469404" cy="469404"/>
          </a:xfrm>
          <a:prstGeom prst="rect">
            <a:avLst/>
          </a:prstGeom>
        </p:spPr>
      </p:pic>
      <p:pic>
        <p:nvPicPr>
          <p:cNvPr id="16" name="Picture 15"/>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02985" y="4538180"/>
            <a:ext cx="519236" cy="560102"/>
          </a:xfrm>
          <a:prstGeom prst="rect">
            <a:avLst/>
          </a:prstGeom>
        </p:spPr>
      </p:pic>
      <p:pic>
        <p:nvPicPr>
          <p:cNvPr id="18" name="Picture 4"/>
          <p:cNvPicPr>
            <a:picLocks noChangeAspect="1" noChangeArrowheads="1"/>
          </p:cNvPicPr>
          <p:nvPr/>
        </p:nvPicPr>
        <p:blipFill>
          <a:blip r:embed="rId6" cstate="print">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16735" y="3989069"/>
            <a:ext cx="491736" cy="49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7"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516735" y="3483522"/>
            <a:ext cx="476860" cy="476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6" name="Group 75"/>
          <p:cNvGrpSpPr/>
          <p:nvPr/>
        </p:nvGrpSpPr>
        <p:grpSpPr>
          <a:xfrm>
            <a:off x="661910" y="2970370"/>
            <a:ext cx="201385" cy="405842"/>
            <a:chOff x="683547" y="2958852"/>
            <a:chExt cx="201385" cy="405842"/>
          </a:xfrm>
        </p:grpSpPr>
        <p:sp>
          <p:nvSpPr>
            <p:cNvPr id="6" name="Oval 5"/>
            <p:cNvSpPr/>
            <p:nvPr/>
          </p:nvSpPr>
          <p:spPr bwMode="auto">
            <a:xfrm>
              <a:off x="757470" y="2958852"/>
              <a:ext cx="71206" cy="70098"/>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7" name="Oval 6"/>
            <p:cNvSpPr/>
            <p:nvPr/>
          </p:nvSpPr>
          <p:spPr bwMode="auto">
            <a:xfrm rot="701142">
              <a:off x="736389" y="3036004"/>
              <a:ext cx="84389" cy="144016"/>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cxnSp>
          <p:nvCxnSpPr>
            <p:cNvPr id="10" name="Straight Connector 9"/>
            <p:cNvCxnSpPr/>
            <p:nvPr/>
          </p:nvCxnSpPr>
          <p:spPr bwMode="auto">
            <a:xfrm>
              <a:off x="833224" y="3139640"/>
              <a:ext cx="51708" cy="38571"/>
            </a:xfrm>
            <a:prstGeom prst="line">
              <a:avLst/>
            </a:prstGeom>
            <a:noFill/>
            <a:ln w="34925"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804828" y="3073531"/>
              <a:ext cx="23848" cy="61347"/>
            </a:xfrm>
            <a:prstGeom prst="line">
              <a:avLst/>
            </a:prstGeom>
            <a:noFill/>
            <a:ln w="381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28"/>
            <p:cNvCxnSpPr/>
            <p:nvPr/>
          </p:nvCxnSpPr>
          <p:spPr bwMode="auto">
            <a:xfrm flipH="1">
              <a:off x="683547" y="3113907"/>
              <a:ext cx="14710" cy="72779"/>
            </a:xfrm>
            <a:prstGeom prst="line">
              <a:avLst/>
            </a:prstGeom>
            <a:noFill/>
            <a:ln w="34925"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flipH="1">
              <a:off x="705047" y="3055144"/>
              <a:ext cx="73622" cy="53652"/>
            </a:xfrm>
            <a:prstGeom prst="line">
              <a:avLst/>
            </a:prstGeom>
            <a:noFill/>
            <a:ln w="381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p:cNvCxnSpPr/>
            <p:nvPr/>
          </p:nvCxnSpPr>
          <p:spPr bwMode="auto">
            <a:xfrm flipH="1">
              <a:off x="722808" y="3103157"/>
              <a:ext cx="37017" cy="181963"/>
            </a:xfrm>
            <a:prstGeom prst="line">
              <a:avLst/>
            </a:pr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p:nvPr/>
          </p:nvCxnSpPr>
          <p:spPr bwMode="auto">
            <a:xfrm flipH="1">
              <a:off x="777288" y="3150296"/>
              <a:ext cx="8160" cy="55631"/>
            </a:xfrm>
            <a:prstGeom prst="line">
              <a:avLst/>
            </a:pr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p:cNvCxnSpPr/>
            <p:nvPr/>
          </p:nvCxnSpPr>
          <p:spPr bwMode="auto">
            <a:xfrm>
              <a:off x="778090" y="3209738"/>
              <a:ext cx="55134" cy="64392"/>
            </a:xfrm>
            <a:prstGeom prst="line">
              <a:avLst/>
            </a:pr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p:cNvCxnSpPr/>
            <p:nvPr/>
          </p:nvCxnSpPr>
          <p:spPr bwMode="auto">
            <a:xfrm>
              <a:off x="837621" y="3283557"/>
              <a:ext cx="10104" cy="74006"/>
            </a:xfrm>
            <a:prstGeom prst="line">
              <a:avLst/>
            </a:pr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Straight Connector 46"/>
            <p:cNvCxnSpPr/>
            <p:nvPr/>
          </p:nvCxnSpPr>
          <p:spPr bwMode="auto">
            <a:xfrm flipH="1">
              <a:off x="693012" y="3285679"/>
              <a:ext cx="27867" cy="79015"/>
            </a:xfrm>
            <a:prstGeom prst="line">
              <a:avLst/>
            </a:prstGeom>
            <a:noFill/>
            <a:ln w="444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81" name="Group 80"/>
          <p:cNvGrpSpPr/>
          <p:nvPr/>
        </p:nvGrpSpPr>
        <p:grpSpPr>
          <a:xfrm>
            <a:off x="5307497" y="2983764"/>
            <a:ext cx="436557" cy="373228"/>
            <a:chOff x="8641450" y="4466714"/>
            <a:chExt cx="1086115" cy="928559"/>
          </a:xfrm>
        </p:grpSpPr>
        <p:sp>
          <p:nvSpPr>
            <p:cNvPr id="53" name="Rectangle 52"/>
            <p:cNvSpPr/>
            <p:nvPr/>
          </p:nvSpPr>
          <p:spPr bwMode="auto">
            <a:xfrm>
              <a:off x="8787765" y="4690629"/>
              <a:ext cx="939800" cy="483220"/>
            </a:xfrm>
            <a:prstGeom prst="rect">
              <a:avLst/>
            </a:prstGeom>
            <a:noFill/>
            <a:ln w="25400" cap="flat"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4" name="Rectangle 53"/>
            <p:cNvSpPr/>
            <p:nvPr/>
          </p:nvSpPr>
          <p:spPr bwMode="auto">
            <a:xfrm>
              <a:off x="8641450" y="4787186"/>
              <a:ext cx="146314" cy="295735"/>
            </a:xfrm>
            <a:prstGeom prst="rect">
              <a:avLst/>
            </a:prstGeom>
            <a:noFill/>
            <a:ln w="25400" cap="flat"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5" name="Isosceles Triangle 2056"/>
            <p:cNvSpPr/>
            <p:nvPr/>
          </p:nvSpPr>
          <p:spPr bwMode="auto">
            <a:xfrm>
              <a:off x="9429734" y="4750141"/>
              <a:ext cx="237501" cy="362238"/>
            </a:xfrm>
            <a:custGeom>
              <a:avLst/>
              <a:gdLst>
                <a:gd name="connsiteX0" fmla="*/ 0 w 187495"/>
                <a:gd name="connsiteY0" fmla="*/ 378760 h 378760"/>
                <a:gd name="connsiteX1" fmla="*/ 93748 w 187495"/>
                <a:gd name="connsiteY1" fmla="*/ 0 h 378760"/>
                <a:gd name="connsiteX2" fmla="*/ 187495 w 187495"/>
                <a:gd name="connsiteY2" fmla="*/ 378760 h 378760"/>
                <a:gd name="connsiteX3" fmla="*/ 0 w 187495"/>
                <a:gd name="connsiteY3" fmla="*/ 378760 h 378760"/>
                <a:gd name="connsiteX0" fmla="*/ 0 w 187495"/>
                <a:gd name="connsiteY0" fmla="*/ 378760 h 378760"/>
                <a:gd name="connsiteX1" fmla="*/ 173123 w 187495"/>
                <a:gd name="connsiteY1" fmla="*/ 0 h 378760"/>
                <a:gd name="connsiteX2" fmla="*/ 187495 w 187495"/>
                <a:gd name="connsiteY2" fmla="*/ 378760 h 378760"/>
                <a:gd name="connsiteX3" fmla="*/ 0 w 187495"/>
                <a:gd name="connsiteY3" fmla="*/ 378760 h 378760"/>
                <a:gd name="connsiteX0" fmla="*/ 0 w 194639"/>
                <a:gd name="connsiteY0" fmla="*/ 369235 h 378760"/>
                <a:gd name="connsiteX1" fmla="*/ 180267 w 194639"/>
                <a:gd name="connsiteY1" fmla="*/ 0 h 378760"/>
                <a:gd name="connsiteX2" fmla="*/ 194639 w 194639"/>
                <a:gd name="connsiteY2" fmla="*/ 378760 h 378760"/>
                <a:gd name="connsiteX3" fmla="*/ 0 w 194639"/>
                <a:gd name="connsiteY3" fmla="*/ 369235 h 378760"/>
                <a:gd name="connsiteX0" fmla="*/ 0 w 182733"/>
                <a:gd name="connsiteY0" fmla="*/ 369235 h 369235"/>
                <a:gd name="connsiteX1" fmla="*/ 180267 w 182733"/>
                <a:gd name="connsiteY1" fmla="*/ 0 h 369235"/>
                <a:gd name="connsiteX2" fmla="*/ 182733 w 182733"/>
                <a:gd name="connsiteY2" fmla="*/ 366854 h 369235"/>
                <a:gd name="connsiteX3" fmla="*/ 0 w 182733"/>
                <a:gd name="connsiteY3" fmla="*/ 369235 h 369235"/>
                <a:gd name="connsiteX0" fmla="*/ 0 w 182733"/>
                <a:gd name="connsiteY0" fmla="*/ 369235 h 369235"/>
                <a:gd name="connsiteX1" fmla="*/ 180267 w 182733"/>
                <a:gd name="connsiteY1" fmla="*/ 0 h 369235"/>
                <a:gd name="connsiteX2" fmla="*/ 182733 w 182733"/>
                <a:gd name="connsiteY2" fmla="*/ 366854 h 369235"/>
                <a:gd name="connsiteX3" fmla="*/ 0 w 182733"/>
                <a:gd name="connsiteY3" fmla="*/ 369235 h 369235"/>
                <a:gd name="connsiteX0" fmla="*/ 0 w 237502"/>
                <a:gd name="connsiteY0" fmla="*/ 366854 h 366854"/>
                <a:gd name="connsiteX1" fmla="*/ 235036 w 237502"/>
                <a:gd name="connsiteY1" fmla="*/ 0 h 366854"/>
                <a:gd name="connsiteX2" fmla="*/ 237502 w 237502"/>
                <a:gd name="connsiteY2" fmla="*/ 366854 h 366854"/>
                <a:gd name="connsiteX3" fmla="*/ 0 w 237502"/>
                <a:gd name="connsiteY3" fmla="*/ 366854 h 366854"/>
              </a:gdLst>
              <a:ahLst/>
              <a:cxnLst>
                <a:cxn ang="0">
                  <a:pos x="connsiteX0" y="connsiteY0"/>
                </a:cxn>
                <a:cxn ang="0">
                  <a:pos x="connsiteX1" y="connsiteY1"/>
                </a:cxn>
                <a:cxn ang="0">
                  <a:pos x="connsiteX2" y="connsiteY2"/>
                </a:cxn>
                <a:cxn ang="0">
                  <a:pos x="connsiteX3" y="connsiteY3"/>
                </a:cxn>
              </a:cxnLst>
              <a:rect l="l" t="t" r="r" b="b"/>
              <a:pathLst>
                <a:path w="237502" h="366854">
                  <a:moveTo>
                    <a:pt x="0" y="366854"/>
                  </a:moveTo>
                  <a:lnTo>
                    <a:pt x="235036" y="0"/>
                  </a:lnTo>
                  <a:lnTo>
                    <a:pt x="237502" y="366854"/>
                  </a:lnTo>
                  <a:lnTo>
                    <a:pt x="0" y="366854"/>
                  </a:lnTo>
                  <a:close/>
                </a:path>
              </a:pathLst>
            </a:custGeom>
            <a:solidFill>
              <a:srgbClr val="424B51"/>
            </a:solidFill>
            <a:ln w="0" cap="rnd">
              <a:solidFill>
                <a:srgbClr val="424B5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cxnSp>
          <p:nvCxnSpPr>
            <p:cNvPr id="56" name="Straight Connector 55"/>
            <p:cNvCxnSpPr/>
            <p:nvPr/>
          </p:nvCxnSpPr>
          <p:spPr bwMode="auto">
            <a:xfrm flipH="1">
              <a:off x="9020515" y="4466714"/>
              <a:ext cx="465750" cy="928559"/>
            </a:xfrm>
            <a:prstGeom prst="line">
              <a:avLst/>
            </a:prstGeom>
            <a:noFill/>
            <a:ln w="3810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90" name="Group 89"/>
          <p:cNvGrpSpPr/>
          <p:nvPr/>
        </p:nvGrpSpPr>
        <p:grpSpPr>
          <a:xfrm>
            <a:off x="5366307" y="4576953"/>
            <a:ext cx="440250" cy="484822"/>
            <a:chOff x="5366307" y="4576953"/>
            <a:chExt cx="440250" cy="484822"/>
          </a:xfrm>
        </p:grpSpPr>
        <p:pic>
          <p:nvPicPr>
            <p:cNvPr id="82" name="Picture 8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66307" y="4621525"/>
              <a:ext cx="440250" cy="440250"/>
            </a:xfrm>
            <a:prstGeom prst="rect">
              <a:avLst/>
            </a:prstGeom>
          </p:spPr>
        </p:pic>
        <p:grpSp>
          <p:nvGrpSpPr>
            <p:cNvPr id="89" name="Group 88"/>
            <p:cNvGrpSpPr/>
            <p:nvPr/>
          </p:nvGrpSpPr>
          <p:grpSpPr>
            <a:xfrm>
              <a:off x="5450411" y="4576953"/>
              <a:ext cx="288000" cy="414016"/>
              <a:chOff x="5450411" y="4576953"/>
              <a:chExt cx="288000" cy="414016"/>
            </a:xfrm>
          </p:grpSpPr>
          <p:sp>
            <p:nvSpPr>
              <p:cNvPr id="83" name="Rectangle 82"/>
              <p:cNvSpPr/>
              <p:nvPr/>
            </p:nvSpPr>
            <p:spPr bwMode="auto">
              <a:xfrm rot="19957140">
                <a:off x="5514776" y="4576953"/>
                <a:ext cx="45719" cy="322104"/>
              </a:xfrm>
              <a:prstGeom prst="rect">
                <a:avLst/>
              </a:prstGeom>
              <a:solidFill>
                <a:srgbClr val="292E2B"/>
              </a:solidFill>
              <a:ln w="0" cap="rnd">
                <a:solidFill>
                  <a:srgbClr val="292E2B"/>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cxnSp>
            <p:nvCxnSpPr>
              <p:cNvPr id="85" name="Straight Connector 84"/>
              <p:cNvCxnSpPr/>
              <p:nvPr/>
            </p:nvCxnSpPr>
            <p:spPr bwMode="auto">
              <a:xfrm flipV="1">
                <a:off x="5450411" y="4702969"/>
                <a:ext cx="288000" cy="288000"/>
              </a:xfrm>
              <a:prstGeom prst="line">
                <a:avLst/>
              </a:prstGeom>
              <a:noFill/>
              <a:ln w="635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Oval 87"/>
              <p:cNvSpPr/>
              <p:nvPr/>
            </p:nvSpPr>
            <p:spPr bwMode="auto">
              <a:xfrm>
                <a:off x="5571551" y="4818790"/>
                <a:ext cx="45719" cy="45719"/>
              </a:xfrm>
              <a:prstGeom prst="ellipse">
                <a:avLst/>
              </a:prstGeom>
              <a:solidFill>
                <a:schemeClr val="bg1"/>
              </a:solidFill>
              <a:ln w="19050" cap="flat" cmpd="sng" algn="ctr">
                <a:solidFill>
                  <a:srgbClr val="292E2B"/>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pic>
        <p:nvPicPr>
          <p:cNvPr id="36" name="Imagen 35">
            <a:extLst>
              <a:ext uri="{FF2B5EF4-FFF2-40B4-BE49-F238E27FC236}">
                <a16:creationId xmlns:a16="http://schemas.microsoft.com/office/drawing/2014/main" id="{79282173-8001-4380-B6BD-04685B6CFDD0}"/>
              </a:ext>
            </a:extLst>
          </p:cNvPr>
          <p:cNvPicPr>
            <a:picLocks noChangeAspect="1"/>
          </p:cNvPicPr>
          <p:nvPr/>
        </p:nvPicPr>
        <p:blipFill>
          <a:blip r:embed="rId9"/>
          <a:stretch>
            <a:fillRect/>
          </a:stretch>
        </p:blipFill>
        <p:spPr>
          <a:xfrm>
            <a:off x="6886859" y="0"/>
            <a:ext cx="2200847" cy="1194920"/>
          </a:xfrm>
          <a:prstGeom prst="rect">
            <a:avLst/>
          </a:prstGeom>
        </p:spPr>
      </p:pic>
    </p:spTree>
    <p:extLst>
      <p:ext uri="{BB962C8B-B14F-4D97-AF65-F5344CB8AC3E}">
        <p14:creationId xmlns:p14="http://schemas.microsoft.com/office/powerpoint/2010/main" val="82365296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926994" y="1558929"/>
            <a:ext cx="2187112" cy="42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lgn="ctr">
              <a:buNone/>
            </a:pPr>
            <a:r>
              <a:rPr lang="de-CH" kern="0" dirty="0">
                <a:latin typeface="HelveticaNeue LT 77 BdCn" panose="020B0706030502030204" pitchFamily="34" charset="0"/>
              </a:rPr>
              <a:t>Sociedad</a:t>
            </a:r>
          </a:p>
          <a:p>
            <a:pPr lvl="1"/>
            <a:endParaRPr lang="de-CH" kern="0" dirty="0"/>
          </a:p>
          <a:p>
            <a:endParaRPr lang="de-CH" kern="0" dirty="0"/>
          </a:p>
        </p:txBody>
      </p:sp>
      <p:sp>
        <p:nvSpPr>
          <p:cNvPr id="6" name="Title 5"/>
          <p:cNvSpPr>
            <a:spLocks noGrp="1"/>
          </p:cNvSpPr>
          <p:nvPr>
            <p:ph type="title"/>
          </p:nvPr>
        </p:nvSpPr>
        <p:spPr>
          <a:xfrm>
            <a:off x="477199" y="268375"/>
            <a:ext cx="8557731" cy="1107996"/>
          </a:xfrm>
        </p:spPr>
        <p:txBody>
          <a:bodyPr/>
          <a:lstStyle/>
          <a:p>
            <a:r>
              <a:rPr lang="de-CH" dirty="0"/>
              <a:t>Razones para el uso de nuevas tecnologías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a:t>
            </a:fld>
            <a:endParaRPr lang="de-CH" dirty="0"/>
          </a:p>
        </p:txBody>
      </p:sp>
      <p:sp>
        <p:nvSpPr>
          <p:cNvPr id="9" name="Content Placeholder 2"/>
          <p:cNvSpPr txBox="1">
            <a:spLocks/>
          </p:cNvSpPr>
          <p:nvPr/>
        </p:nvSpPr>
        <p:spPr bwMode="auto">
          <a:xfrm>
            <a:off x="4161780" y="1456775"/>
            <a:ext cx="2263633" cy="44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lgn="ctr">
              <a:buNone/>
            </a:pPr>
            <a:r>
              <a:rPr lang="de-CH" kern="0" dirty="0">
                <a:latin typeface="HelveticaNeue LT 77 BdCn" panose="020B0706030502030204" pitchFamily="34" charset="0"/>
              </a:rPr>
              <a:t>Tecnológico</a:t>
            </a:r>
          </a:p>
          <a:p>
            <a:pPr lvl="1"/>
            <a:endParaRPr lang="de-CH" kern="0" dirty="0"/>
          </a:p>
          <a:p>
            <a:endParaRPr lang="de-CH" kern="0" dirty="0"/>
          </a:p>
        </p:txBody>
      </p:sp>
      <p:sp>
        <p:nvSpPr>
          <p:cNvPr id="10" name="Content Placeholder 2"/>
          <p:cNvSpPr txBox="1">
            <a:spLocks/>
          </p:cNvSpPr>
          <p:nvPr/>
        </p:nvSpPr>
        <p:spPr bwMode="auto">
          <a:xfrm>
            <a:off x="7794626" y="1558928"/>
            <a:ext cx="2088942" cy="393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lgn="ctr">
              <a:buNone/>
            </a:pPr>
            <a:r>
              <a:rPr lang="de-CH" kern="0" dirty="0">
                <a:latin typeface="HelveticaNeue LT 77 BdCn" panose="020B0706030502030204" pitchFamily="34" charset="0"/>
              </a:rPr>
              <a:t>Clínico</a:t>
            </a:r>
          </a:p>
          <a:p>
            <a:pPr lvl="1"/>
            <a:endParaRPr lang="de-CH" kern="0" dirty="0"/>
          </a:p>
          <a:p>
            <a:endParaRPr lang="de-CH" kern="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993" y="1952421"/>
            <a:ext cx="2187112" cy="2682857"/>
          </a:xfrm>
          <a:prstGeom prst="rect">
            <a:avLst/>
          </a:prstGeom>
        </p:spPr>
      </p:pic>
      <p:sp>
        <p:nvSpPr>
          <p:cNvPr id="11" name="Freihandform 14"/>
          <p:cNvSpPr/>
          <p:nvPr/>
        </p:nvSpPr>
        <p:spPr>
          <a:xfrm>
            <a:off x="953865" y="2996952"/>
            <a:ext cx="2160240" cy="1564212"/>
          </a:xfrm>
          <a:custGeom>
            <a:avLst/>
            <a:gdLst>
              <a:gd name="connsiteX0" fmla="*/ 0 w 2187615"/>
              <a:gd name="connsiteY0" fmla="*/ 1307939 h 1307939"/>
              <a:gd name="connsiteX1" fmla="*/ 1377387 w 2187615"/>
              <a:gd name="connsiteY1" fmla="*/ 787079 h 1307939"/>
              <a:gd name="connsiteX2" fmla="*/ 2187615 w 2187615"/>
              <a:gd name="connsiteY2" fmla="*/ 0 h 1307939"/>
            </a:gdLst>
            <a:ahLst/>
            <a:cxnLst>
              <a:cxn ang="0">
                <a:pos x="connsiteX0" y="connsiteY0"/>
              </a:cxn>
              <a:cxn ang="0">
                <a:pos x="connsiteX1" y="connsiteY1"/>
              </a:cxn>
              <a:cxn ang="0">
                <a:pos x="connsiteX2" y="connsiteY2"/>
              </a:cxn>
            </a:cxnLst>
            <a:rect l="l" t="t" r="r" b="b"/>
            <a:pathLst>
              <a:path w="2187615" h="1307939">
                <a:moveTo>
                  <a:pt x="0" y="1307939"/>
                </a:moveTo>
                <a:cubicBezTo>
                  <a:pt x="506392" y="1156504"/>
                  <a:pt x="1012785" y="1005069"/>
                  <a:pt x="1377387" y="787079"/>
                </a:cubicBezTo>
                <a:cubicBezTo>
                  <a:pt x="1741989" y="569089"/>
                  <a:pt x="1964802" y="284544"/>
                  <a:pt x="2187615" y="0"/>
                </a:cubicBezTo>
              </a:path>
            </a:pathLst>
          </a:custGeom>
          <a:ln w="76200">
            <a:solidFill>
              <a:srgbClr val="A7C138"/>
            </a:solidFill>
            <a:tailEnd type="triangle"/>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de-CH"/>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241" y="1955537"/>
            <a:ext cx="2263633" cy="1414771"/>
          </a:xfrm>
          <a:prstGeom prst="rect">
            <a:avLst/>
          </a:prstGeom>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1" t="7086" r="51814" b="79"/>
          <a:stretch/>
        </p:blipFill>
        <p:spPr>
          <a:xfrm>
            <a:off x="7794626" y="1952421"/>
            <a:ext cx="2088942" cy="2682857"/>
          </a:xfrm>
          <a:prstGeom prst="rect">
            <a:avLst/>
          </a:prstGeom>
        </p:spPr>
      </p:pic>
      <p:sp>
        <p:nvSpPr>
          <p:cNvPr id="15" name="TextBox 14"/>
          <p:cNvSpPr txBox="1"/>
          <p:nvPr/>
        </p:nvSpPr>
        <p:spPr>
          <a:xfrm>
            <a:off x="773553" y="4926049"/>
            <a:ext cx="2520863" cy="1477328"/>
          </a:xfrm>
          <a:prstGeom prst="rect">
            <a:avLst/>
          </a:prstGeom>
          <a:noFill/>
        </p:spPr>
        <p:txBody>
          <a:bodyPr wrap="square" rtlCol="0">
            <a:spAutoFit/>
          </a:bodyPr>
          <a:lstStyle/>
          <a:p>
            <a:pPr marL="285750" indent="-285750">
              <a:buClr>
                <a:srgbClr val="A7C138"/>
              </a:buClr>
              <a:buFont typeface="Arial" panose="020B0604020202020204" pitchFamily="34" charset="0"/>
              <a:buChar char="•"/>
            </a:pPr>
            <a:r>
              <a:rPr lang="de-CH" dirty="0"/>
              <a:t>Envejecimiento de la población.</a:t>
            </a:r>
          </a:p>
          <a:p>
            <a:pPr marL="285750" indent="-285750">
              <a:buClr>
                <a:srgbClr val="A7C138"/>
              </a:buClr>
              <a:buFont typeface="Arial" panose="020B0604020202020204" pitchFamily="34" charset="0"/>
              <a:buChar char="•"/>
            </a:pPr>
            <a:r>
              <a:rPr lang="de-CH" dirty="0"/>
              <a:t>Coste sanitario</a:t>
            </a:r>
          </a:p>
          <a:p>
            <a:pPr marL="285750" indent="-285750">
              <a:buClr>
                <a:srgbClr val="A7C138"/>
              </a:buClr>
              <a:buFont typeface="Arial" panose="020B0604020202020204" pitchFamily="34" charset="0"/>
              <a:buChar char="•"/>
            </a:pPr>
            <a:r>
              <a:rPr lang="de-CH" dirty="0"/>
              <a:t>Carga en la vida diaria</a:t>
            </a:r>
          </a:p>
        </p:txBody>
      </p:sp>
      <p:sp>
        <p:nvSpPr>
          <p:cNvPr id="16" name="TextBox 15"/>
          <p:cNvSpPr txBox="1"/>
          <p:nvPr/>
        </p:nvSpPr>
        <p:spPr>
          <a:xfrm>
            <a:off x="4161780" y="4926048"/>
            <a:ext cx="2657178" cy="1200329"/>
          </a:xfrm>
          <a:prstGeom prst="rect">
            <a:avLst/>
          </a:prstGeom>
          <a:noFill/>
        </p:spPr>
        <p:txBody>
          <a:bodyPr wrap="square" rtlCol="0">
            <a:spAutoFit/>
          </a:bodyPr>
          <a:lstStyle/>
          <a:p>
            <a:pPr marL="285750" indent="-285750">
              <a:buClr>
                <a:srgbClr val="A7C138"/>
              </a:buClr>
              <a:buFont typeface="Arial" panose="020B0604020202020204" pitchFamily="34" charset="0"/>
              <a:buChar char="•"/>
            </a:pPr>
            <a:r>
              <a:rPr lang="de-CH" dirty="0"/>
              <a:t>Tecnología disponible</a:t>
            </a:r>
          </a:p>
          <a:p>
            <a:pPr marL="285750" indent="-285750">
              <a:buClr>
                <a:srgbClr val="A7C138"/>
              </a:buClr>
              <a:buFont typeface="Arial" panose="020B0604020202020204" pitchFamily="34" charset="0"/>
              <a:buChar char="•"/>
            </a:pPr>
            <a:r>
              <a:rPr lang="de-CH" dirty="0"/>
              <a:t>Rápido crecimiento</a:t>
            </a:r>
          </a:p>
          <a:p>
            <a:pPr marL="285750" indent="-285750">
              <a:buClr>
                <a:srgbClr val="A7C138"/>
              </a:buClr>
              <a:buFont typeface="Arial" panose="020B0604020202020204" pitchFamily="34" charset="0"/>
              <a:buChar char="•"/>
            </a:pPr>
            <a:r>
              <a:rPr lang="de-CH" dirty="0"/>
              <a:t>Uso en el hogar</a:t>
            </a:r>
          </a:p>
        </p:txBody>
      </p:sp>
      <p:sp>
        <p:nvSpPr>
          <p:cNvPr id="17" name="TextBox 16"/>
          <p:cNvSpPr txBox="1"/>
          <p:nvPr/>
        </p:nvSpPr>
        <p:spPr>
          <a:xfrm>
            <a:off x="7578665" y="4926048"/>
            <a:ext cx="2520863" cy="1754326"/>
          </a:xfrm>
          <a:prstGeom prst="rect">
            <a:avLst/>
          </a:prstGeom>
          <a:noFill/>
        </p:spPr>
        <p:txBody>
          <a:bodyPr wrap="square" rtlCol="0">
            <a:spAutoFit/>
          </a:bodyPr>
          <a:lstStyle/>
          <a:p>
            <a:pPr marL="285750" indent="-285750">
              <a:buClr>
                <a:srgbClr val="A7C138"/>
              </a:buClr>
              <a:buFont typeface="Arial" panose="020B0604020202020204" pitchFamily="34" charset="0"/>
              <a:buChar char="•"/>
            </a:pPr>
            <a:r>
              <a:rPr lang="de-CH" dirty="0"/>
              <a:t>Potencial de recuperación sin usar</a:t>
            </a:r>
          </a:p>
          <a:p>
            <a:pPr marL="285750" indent="-285750">
              <a:buClr>
                <a:srgbClr val="A7C138"/>
              </a:buClr>
              <a:buFont typeface="Arial" panose="020B0604020202020204" pitchFamily="34" charset="0"/>
              <a:buChar char="•"/>
            </a:pPr>
            <a:r>
              <a:rPr lang="de-CH" dirty="0"/>
              <a:t>Conocimiento basado en la evidencia</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38241" y="3393511"/>
            <a:ext cx="2268126" cy="1509334"/>
          </a:xfrm>
          <a:prstGeom prst="rect">
            <a:avLst/>
          </a:prstGeom>
        </p:spPr>
      </p:pic>
      <p:pic>
        <p:nvPicPr>
          <p:cNvPr id="18" name="Imagen 17">
            <a:extLst>
              <a:ext uri="{FF2B5EF4-FFF2-40B4-BE49-F238E27FC236}">
                <a16:creationId xmlns:a16="http://schemas.microsoft.com/office/drawing/2014/main" id="{F5A327AD-353D-4A87-8D2A-9AA4A509850F}"/>
              </a:ext>
            </a:extLst>
          </p:cNvPr>
          <p:cNvPicPr>
            <a:picLocks noChangeAspect="1"/>
          </p:cNvPicPr>
          <p:nvPr/>
        </p:nvPicPr>
        <p:blipFill>
          <a:blip r:embed="rId7"/>
          <a:stretch>
            <a:fillRect/>
          </a:stretch>
        </p:blipFill>
        <p:spPr>
          <a:xfrm>
            <a:off x="7002537" y="0"/>
            <a:ext cx="2200847" cy="1194920"/>
          </a:xfrm>
          <a:prstGeom prst="rect">
            <a:avLst/>
          </a:prstGeom>
        </p:spPr>
      </p:pic>
    </p:spTree>
    <p:extLst>
      <p:ext uri="{BB962C8B-B14F-4D97-AF65-F5344CB8AC3E}">
        <p14:creationId xmlns:p14="http://schemas.microsoft.com/office/powerpoint/2010/main" val="204664264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Tecnología de sensores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40</a:t>
            </a:fld>
            <a:endParaRPr lang="de-CH" dirty="0"/>
          </a:p>
        </p:txBody>
      </p:sp>
      <p:sp>
        <p:nvSpPr>
          <p:cNvPr id="3" name="Text Placeholder 2"/>
          <p:cNvSpPr>
            <a:spLocks noGrp="1"/>
          </p:cNvSpPr>
          <p:nvPr>
            <p:ph type="body" sz="quarter" idx="13"/>
          </p:nvPr>
        </p:nvSpPr>
        <p:spPr/>
        <p:txBody>
          <a:bodyPr/>
          <a:lstStyle/>
          <a:p>
            <a:r>
              <a:rPr lang="de-CH" dirty="0"/>
              <a:t>4</a:t>
            </a:r>
          </a:p>
        </p:txBody>
      </p:sp>
      <p:pic>
        <p:nvPicPr>
          <p:cNvPr id="7" name="Imagen 6">
            <a:extLst>
              <a:ext uri="{FF2B5EF4-FFF2-40B4-BE49-F238E27FC236}">
                <a16:creationId xmlns:a16="http://schemas.microsoft.com/office/drawing/2014/main" id="{8A20624E-B860-4EF2-8543-C54F2A47A9A9}"/>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235661465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423" y="4563141"/>
            <a:ext cx="1660440" cy="16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p:txBody>
          <a:bodyPr/>
          <a:lstStyle/>
          <a:p>
            <a:r>
              <a:rPr lang="de-CH" dirty="0"/>
              <a:t>Tecnología de sensores</a:t>
            </a:r>
          </a:p>
        </p:txBody>
      </p:sp>
      <p:sp>
        <p:nvSpPr>
          <p:cNvPr id="7" name="Content Placeholder 6"/>
          <p:cNvSpPr>
            <a:spLocks noGrp="1"/>
          </p:cNvSpPr>
          <p:nvPr>
            <p:ph idx="1"/>
          </p:nvPr>
        </p:nvSpPr>
        <p:spPr>
          <a:xfrm>
            <a:off x="1601937" y="2708978"/>
            <a:ext cx="9073008" cy="1471459"/>
          </a:xfrm>
        </p:spPr>
        <p:txBody>
          <a:bodyPr>
            <a:normAutofit/>
          </a:bodyPr>
          <a:lstStyle/>
          <a:p>
            <a:pPr marL="0" indent="0">
              <a:buNone/>
            </a:pPr>
            <a:r>
              <a:rPr lang="en-US" sz="1800" dirty="0"/>
              <a:t>Las </a:t>
            </a:r>
            <a:r>
              <a:rPr lang="en-US" sz="1800" dirty="0" err="1"/>
              <a:t>condiciones</a:t>
            </a:r>
            <a:r>
              <a:rPr lang="en-US" sz="1800" dirty="0"/>
              <a:t> </a:t>
            </a:r>
            <a:r>
              <a:rPr lang="en-US" sz="1800" dirty="0" err="1"/>
              <a:t>demográficas</a:t>
            </a:r>
            <a:r>
              <a:rPr lang="en-US" sz="1800" dirty="0"/>
              <a:t> </a:t>
            </a:r>
            <a:r>
              <a:rPr lang="en-US" sz="1800" dirty="0" err="1"/>
              <a:t>plantean</a:t>
            </a:r>
            <a:r>
              <a:rPr lang="en-US" sz="1800" dirty="0"/>
              <a:t> una </a:t>
            </a:r>
            <a:r>
              <a:rPr lang="en-US" sz="1800" dirty="0" err="1"/>
              <a:t>serie</a:t>
            </a:r>
            <a:r>
              <a:rPr lang="en-US" sz="1800" dirty="0"/>
              <a:t> de </a:t>
            </a:r>
            <a:r>
              <a:rPr lang="en-US" sz="1800" dirty="0" err="1"/>
              <a:t>cuestiones</a:t>
            </a:r>
            <a:r>
              <a:rPr lang="en-US" sz="1800" dirty="0"/>
              <a:t> </a:t>
            </a:r>
            <a:r>
              <a:rPr lang="en-US" sz="1800" dirty="0" err="1"/>
              <a:t>básicas</a:t>
            </a:r>
            <a:r>
              <a:rPr lang="en-US" sz="1800" dirty="0"/>
              <a:t>:</a:t>
            </a:r>
          </a:p>
          <a:p>
            <a:r>
              <a:rPr lang="en-US" sz="1500" dirty="0"/>
              <a:t>¿</a:t>
            </a:r>
            <a:r>
              <a:rPr lang="en-US" sz="1500" dirty="0" err="1"/>
              <a:t>Cómo</a:t>
            </a:r>
            <a:r>
              <a:rPr lang="en-US" sz="1500" dirty="0"/>
              <a:t> </a:t>
            </a:r>
            <a:r>
              <a:rPr lang="en-US" sz="1500" dirty="0" err="1"/>
              <a:t>nos</a:t>
            </a:r>
            <a:r>
              <a:rPr lang="en-US" sz="1500" dirty="0"/>
              <a:t> </a:t>
            </a:r>
            <a:r>
              <a:rPr lang="en-US" sz="1500" dirty="0" err="1"/>
              <a:t>ocupamos</a:t>
            </a:r>
            <a:r>
              <a:rPr lang="en-US" sz="1500" dirty="0"/>
              <a:t> del </a:t>
            </a:r>
            <a:r>
              <a:rPr lang="en-US" sz="1500" dirty="0" err="1"/>
              <a:t>incremento</a:t>
            </a:r>
            <a:r>
              <a:rPr lang="en-US" sz="1500" dirty="0"/>
              <a:t> de personas con </a:t>
            </a:r>
            <a:r>
              <a:rPr lang="en-US" sz="1500" dirty="0" err="1"/>
              <a:t>condiciones</a:t>
            </a:r>
            <a:r>
              <a:rPr lang="en-US" sz="1500" dirty="0"/>
              <a:t> </a:t>
            </a:r>
            <a:r>
              <a:rPr lang="en-US" sz="1500" dirty="0" err="1"/>
              <a:t>médicas</a:t>
            </a:r>
            <a:r>
              <a:rPr lang="en-US" sz="1500" dirty="0"/>
              <a:t> </a:t>
            </a:r>
            <a:r>
              <a:rPr lang="en-US" sz="1500" dirty="0" err="1"/>
              <a:t>complejas</a:t>
            </a:r>
            <a:r>
              <a:rPr lang="en-US" sz="1500" dirty="0"/>
              <a:t>?</a:t>
            </a:r>
          </a:p>
          <a:p>
            <a:r>
              <a:rPr lang="en-US" sz="1500" dirty="0"/>
              <a:t>¿</a:t>
            </a:r>
            <a:r>
              <a:rPr lang="en-US" sz="1500" dirty="0" err="1"/>
              <a:t>Cómo</a:t>
            </a:r>
            <a:r>
              <a:rPr lang="en-US" sz="1500" dirty="0"/>
              <a:t> Podemos </a:t>
            </a:r>
            <a:r>
              <a:rPr lang="en-US" sz="1500" dirty="0" err="1"/>
              <a:t>mejorar</a:t>
            </a:r>
            <a:r>
              <a:rPr lang="en-US" sz="1500" dirty="0"/>
              <a:t> la </a:t>
            </a:r>
            <a:r>
              <a:rPr lang="en-US" sz="1500" dirty="0" err="1"/>
              <a:t>calidad</a:t>
            </a:r>
            <a:r>
              <a:rPr lang="en-US" sz="1500" dirty="0"/>
              <a:t> de la </a:t>
            </a:r>
            <a:r>
              <a:rPr lang="en-US" sz="1500" dirty="0" err="1"/>
              <a:t>atención</a:t>
            </a:r>
            <a:r>
              <a:rPr lang="en-US" sz="1500" dirty="0"/>
              <a:t> en </a:t>
            </a:r>
            <a:r>
              <a:rPr lang="en-US" sz="1500" dirty="0" err="1"/>
              <a:t>aquellas</a:t>
            </a:r>
            <a:r>
              <a:rPr lang="en-US" sz="1500" dirty="0"/>
              <a:t> zonas con </a:t>
            </a:r>
            <a:r>
              <a:rPr lang="en-US" sz="1500" dirty="0" err="1"/>
              <a:t>menor</a:t>
            </a:r>
            <a:r>
              <a:rPr lang="en-US" sz="1500" dirty="0"/>
              <a:t> </a:t>
            </a:r>
            <a:r>
              <a:rPr lang="en-US" sz="1500" dirty="0" err="1"/>
              <a:t>acceso</a:t>
            </a:r>
            <a:r>
              <a:rPr lang="en-US" sz="1500" dirty="0"/>
              <a:t>?</a:t>
            </a:r>
          </a:p>
          <a:p>
            <a:r>
              <a:rPr lang="en-US" sz="1500" dirty="0"/>
              <a:t>¿</a:t>
            </a:r>
            <a:r>
              <a:rPr lang="en-US" sz="1500" dirty="0" err="1"/>
              <a:t>Cómo</a:t>
            </a:r>
            <a:r>
              <a:rPr lang="en-US" sz="1500" dirty="0"/>
              <a:t> </a:t>
            </a:r>
            <a:r>
              <a:rPr lang="en-US" sz="1500" dirty="0" err="1"/>
              <a:t>incrementamos</a:t>
            </a:r>
            <a:r>
              <a:rPr lang="en-US" sz="1500" dirty="0"/>
              <a:t> la </a:t>
            </a:r>
            <a:r>
              <a:rPr lang="en-US" sz="1500" dirty="0" err="1"/>
              <a:t>independencia</a:t>
            </a:r>
            <a:r>
              <a:rPr lang="en-US" sz="1500" dirty="0"/>
              <a:t> y participacion de personas con </a:t>
            </a:r>
            <a:r>
              <a:rPr lang="en-US" sz="1500" dirty="0" err="1"/>
              <a:t>discapacidad</a:t>
            </a:r>
            <a:r>
              <a:rPr lang="en-US" sz="1500" dirty="0"/>
              <a:t>?</a:t>
            </a:r>
          </a:p>
          <a:p>
            <a:pPr lvl="1"/>
            <a:endParaRPr lang="en-US" sz="1600" dirty="0"/>
          </a:p>
          <a:p>
            <a:pPr lvl="1"/>
            <a:endParaRPr lang="en-US" sz="16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41</a:t>
            </a:fld>
            <a:endParaRPr lang="de-CH" dirty="0"/>
          </a:p>
        </p:txBody>
      </p:sp>
      <p:sp>
        <p:nvSpPr>
          <p:cNvPr id="2" name="Text Placeholder 1"/>
          <p:cNvSpPr>
            <a:spLocks noGrp="1"/>
          </p:cNvSpPr>
          <p:nvPr>
            <p:ph type="body" sz="quarter" idx="13"/>
          </p:nvPr>
        </p:nvSpPr>
        <p:spPr>
          <a:xfrm>
            <a:off x="233785" y="1484784"/>
            <a:ext cx="10441159" cy="1008112"/>
          </a:xfrm>
        </p:spPr>
        <p:txBody>
          <a:bodyPr>
            <a:normAutofit/>
          </a:bodyPr>
          <a:lstStyle/>
          <a:p>
            <a:pPr>
              <a:spcBef>
                <a:spcPts val="600"/>
              </a:spcBef>
            </a:pPr>
            <a:r>
              <a:rPr lang="en-US" sz="1900" dirty="0"/>
              <a:t>“Un </a:t>
            </a:r>
            <a:r>
              <a:rPr lang="en-US" sz="1900" dirty="0" err="1"/>
              <a:t>aparato</a:t>
            </a:r>
            <a:r>
              <a:rPr lang="en-US" sz="1900" dirty="0"/>
              <a:t> que </a:t>
            </a:r>
            <a:r>
              <a:rPr lang="en-US" sz="1900" dirty="0" err="1"/>
              <a:t>mide</a:t>
            </a:r>
            <a:r>
              <a:rPr lang="en-US" sz="1900" dirty="0"/>
              <a:t> o </a:t>
            </a:r>
            <a:r>
              <a:rPr lang="en-US" sz="1900" dirty="0" err="1"/>
              <a:t>detecta</a:t>
            </a:r>
            <a:r>
              <a:rPr lang="en-US" sz="1900" dirty="0"/>
              <a:t> las </a:t>
            </a:r>
            <a:r>
              <a:rPr lang="en-US" sz="1900" dirty="0" err="1"/>
              <a:t>condiciones</a:t>
            </a:r>
            <a:r>
              <a:rPr lang="en-US" sz="1900" dirty="0"/>
              <a:t> del </a:t>
            </a:r>
            <a:r>
              <a:rPr lang="en-US" sz="1900" dirty="0" err="1"/>
              <a:t>mundo</a:t>
            </a:r>
            <a:r>
              <a:rPr lang="en-US" sz="1900" dirty="0"/>
              <a:t> </a:t>
            </a:r>
            <a:r>
              <a:rPr lang="en-US" sz="1900" dirty="0" err="1"/>
              <a:t>ral</a:t>
            </a:r>
            <a:r>
              <a:rPr lang="en-US" sz="1900" dirty="0"/>
              <a:t>, tales </a:t>
            </a:r>
            <a:r>
              <a:rPr lang="en-US" sz="1900" dirty="0" err="1"/>
              <a:t>como</a:t>
            </a:r>
            <a:r>
              <a:rPr lang="en-US" sz="1900" dirty="0"/>
              <a:t> el movimiento, el </a:t>
            </a:r>
            <a:r>
              <a:rPr lang="en-US" sz="1900" dirty="0" err="1"/>
              <a:t>calor</a:t>
            </a:r>
            <a:r>
              <a:rPr lang="en-US" sz="1900" dirty="0"/>
              <a:t>, la luz y las </a:t>
            </a:r>
            <a:r>
              <a:rPr lang="en-US" sz="1900" dirty="0" err="1"/>
              <a:t>convierte</a:t>
            </a:r>
            <a:r>
              <a:rPr lang="en-US" sz="1900" dirty="0"/>
              <a:t> en una </a:t>
            </a:r>
            <a:r>
              <a:rPr lang="en-US" sz="1900" dirty="0" err="1"/>
              <a:t>representación</a:t>
            </a:r>
            <a:r>
              <a:rPr lang="en-US" sz="1900" dirty="0"/>
              <a:t> </a:t>
            </a:r>
            <a:r>
              <a:rPr lang="en-US" sz="1900" dirty="0" err="1"/>
              <a:t>analógica</a:t>
            </a:r>
            <a:r>
              <a:rPr lang="en-US" sz="1900" dirty="0"/>
              <a:t> o digital</a:t>
            </a:r>
            <a:r>
              <a:rPr lang="en-US" altLang="de-DE" dirty="0"/>
              <a:t>.</a:t>
            </a:r>
            <a:r>
              <a:rPr lang="en-US" dirty="0"/>
              <a:t>”</a:t>
            </a:r>
          </a:p>
          <a:p>
            <a:r>
              <a:rPr lang="en-US" altLang="de-DE" sz="1400" dirty="0"/>
              <a:t>Free Online Encyclopedia</a:t>
            </a:r>
            <a:endParaRPr lang="de-CH" sz="1400"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352" y="2708978"/>
            <a:ext cx="936104" cy="1059670"/>
          </a:xfrm>
          <a:prstGeom prst="rect">
            <a:avLst/>
          </a:prstGeom>
        </p:spPr>
      </p:pic>
      <p:sp>
        <p:nvSpPr>
          <p:cNvPr id="13" name="TextBox 12"/>
          <p:cNvSpPr txBox="1"/>
          <p:nvPr/>
        </p:nvSpPr>
        <p:spPr>
          <a:xfrm>
            <a:off x="4995682" y="4119756"/>
            <a:ext cx="1236236" cy="369332"/>
          </a:xfrm>
          <a:prstGeom prst="rect">
            <a:avLst/>
          </a:prstGeom>
          <a:noFill/>
        </p:spPr>
        <p:txBody>
          <a:bodyPr wrap="none" rtlCol="0">
            <a:spAutoFit/>
          </a:bodyPr>
          <a:lstStyle/>
          <a:p>
            <a:r>
              <a:rPr lang="de-CH" dirty="0">
                <a:latin typeface="+mj-lt"/>
              </a:rPr>
              <a:t>Concepto:</a:t>
            </a:r>
          </a:p>
        </p:txBody>
      </p:sp>
      <p:sp>
        <p:nvSpPr>
          <p:cNvPr id="15" name="TextBox 14"/>
          <p:cNvSpPr txBox="1"/>
          <p:nvPr/>
        </p:nvSpPr>
        <p:spPr>
          <a:xfrm>
            <a:off x="4986149" y="5935560"/>
            <a:ext cx="869149" cy="338554"/>
          </a:xfrm>
          <a:prstGeom prst="rect">
            <a:avLst/>
          </a:prstGeom>
          <a:noFill/>
        </p:spPr>
        <p:txBody>
          <a:bodyPr wrap="none" rtlCol="0" anchor="ctr">
            <a:spAutoFit/>
          </a:bodyPr>
          <a:lstStyle/>
          <a:p>
            <a:pPr algn="ctr"/>
            <a:r>
              <a:rPr lang="de-CH" sz="1600" dirty="0">
                <a:latin typeface="+mj-lt"/>
              </a:rPr>
              <a:t>monitor</a:t>
            </a:r>
          </a:p>
        </p:txBody>
      </p:sp>
      <p:sp>
        <p:nvSpPr>
          <p:cNvPr id="16" name="TextBox 15"/>
          <p:cNvSpPr txBox="1"/>
          <p:nvPr/>
        </p:nvSpPr>
        <p:spPr>
          <a:xfrm>
            <a:off x="6720184" y="5921046"/>
            <a:ext cx="2350003" cy="338554"/>
          </a:xfrm>
          <a:prstGeom prst="rect">
            <a:avLst/>
          </a:prstGeom>
          <a:noFill/>
        </p:spPr>
        <p:txBody>
          <a:bodyPr wrap="none" rtlCol="0" anchor="ctr">
            <a:spAutoFit/>
          </a:bodyPr>
          <a:lstStyle/>
          <a:p>
            <a:pPr algn="ctr"/>
            <a:r>
              <a:rPr lang="de-CH" sz="1600" dirty="0">
                <a:latin typeface="+mj-lt"/>
              </a:rPr>
              <a:t>Tecnología de sensores</a:t>
            </a:r>
          </a:p>
        </p:txBody>
      </p:sp>
      <p:sp>
        <p:nvSpPr>
          <p:cNvPr id="11" name="TextBox 10"/>
          <p:cNvSpPr txBox="1"/>
          <p:nvPr/>
        </p:nvSpPr>
        <p:spPr>
          <a:xfrm>
            <a:off x="3982737" y="4939478"/>
            <a:ext cx="373249" cy="584775"/>
          </a:xfrm>
          <a:prstGeom prst="rect">
            <a:avLst/>
          </a:prstGeom>
          <a:noFill/>
        </p:spPr>
        <p:txBody>
          <a:bodyPr wrap="square" rtlCol="0" anchor="ctr">
            <a:spAutoFit/>
          </a:bodyPr>
          <a:lstStyle/>
          <a:p>
            <a:pPr algn="ctr"/>
            <a:r>
              <a:rPr lang="de-CH" sz="3200" dirty="0">
                <a:latin typeface="+mj-lt"/>
              </a:rPr>
              <a:t>+</a:t>
            </a:r>
          </a:p>
        </p:txBody>
      </p:sp>
      <p:sp>
        <p:nvSpPr>
          <p:cNvPr id="12" name="TextBox 11"/>
          <p:cNvSpPr txBox="1"/>
          <p:nvPr/>
        </p:nvSpPr>
        <p:spPr>
          <a:xfrm>
            <a:off x="6244055" y="4939477"/>
            <a:ext cx="431528" cy="584775"/>
          </a:xfrm>
          <a:prstGeom prst="rect">
            <a:avLst/>
          </a:prstGeom>
          <a:noFill/>
        </p:spPr>
        <p:txBody>
          <a:bodyPr wrap="none" rtlCol="0" anchor="ctr">
            <a:spAutoFit/>
          </a:bodyPr>
          <a:lstStyle/>
          <a:p>
            <a:pPr algn="ctr"/>
            <a:r>
              <a:rPr lang="de-CH" sz="3200" dirty="0">
                <a:latin typeface="+mj-lt"/>
              </a:rPr>
              <a:t>=</a:t>
            </a:r>
          </a:p>
        </p:txBody>
      </p:sp>
      <p:sp>
        <p:nvSpPr>
          <p:cNvPr id="14" name="TextBox 13"/>
          <p:cNvSpPr txBox="1"/>
          <p:nvPr/>
        </p:nvSpPr>
        <p:spPr>
          <a:xfrm>
            <a:off x="2748031" y="5935560"/>
            <a:ext cx="745718" cy="338554"/>
          </a:xfrm>
          <a:prstGeom prst="rect">
            <a:avLst/>
          </a:prstGeom>
          <a:noFill/>
        </p:spPr>
        <p:txBody>
          <a:bodyPr wrap="none" rtlCol="0" anchor="ctr">
            <a:spAutoFit/>
          </a:bodyPr>
          <a:lstStyle/>
          <a:p>
            <a:pPr algn="ctr"/>
            <a:r>
              <a:rPr lang="de-CH" sz="1600" dirty="0" err="1">
                <a:latin typeface="+mj-lt"/>
              </a:rPr>
              <a:t>sensor</a:t>
            </a:r>
            <a:endParaRPr lang="de-CH" sz="1600" dirty="0">
              <a:latin typeface="+mj-lt"/>
            </a:endParaRPr>
          </a:p>
        </p:txBody>
      </p:sp>
      <p:sp>
        <p:nvSpPr>
          <p:cNvPr id="17" name="Rectangle 16"/>
          <p:cNvSpPr/>
          <p:nvPr/>
        </p:nvSpPr>
        <p:spPr bwMode="auto">
          <a:xfrm>
            <a:off x="1920734" y="4497220"/>
            <a:ext cx="7068735" cy="179228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3509" y="4810555"/>
            <a:ext cx="1274421" cy="1110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13615" y="4640093"/>
            <a:ext cx="934117" cy="1327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Imagen 17">
            <a:extLst>
              <a:ext uri="{FF2B5EF4-FFF2-40B4-BE49-F238E27FC236}">
                <a16:creationId xmlns:a16="http://schemas.microsoft.com/office/drawing/2014/main" id="{0CB6EBE0-9181-45AD-B73D-485B9409FE75}"/>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398562462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482" y="1556792"/>
            <a:ext cx="3053633" cy="4339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6"/>
          <p:cNvSpPr>
            <a:spLocks noGrp="1"/>
          </p:cNvSpPr>
          <p:nvPr>
            <p:ph type="title"/>
          </p:nvPr>
        </p:nvSpPr>
        <p:spPr>
          <a:xfrm>
            <a:off x="471093" y="179261"/>
            <a:ext cx="6596043" cy="1107996"/>
          </a:xfrm>
        </p:spPr>
        <p:txBody>
          <a:bodyPr/>
          <a:lstStyle/>
          <a:p>
            <a:r>
              <a:rPr lang="de-CH" dirty="0"/>
              <a:t>Tecnología de sensores: </a:t>
            </a:r>
            <a:r>
              <a:rPr lang="de-CH" dirty="0">
                <a:solidFill>
                  <a:srgbClr val="595959"/>
                </a:solidFill>
              </a:rPr>
              <a:t>Elementos</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42</a:t>
            </a:fld>
            <a:endParaRPr lang="de-CH" dirty="0"/>
          </a:p>
        </p:txBody>
      </p:sp>
      <p:sp>
        <p:nvSpPr>
          <p:cNvPr id="3" name="TextBox 2"/>
          <p:cNvSpPr txBox="1"/>
          <p:nvPr/>
        </p:nvSpPr>
        <p:spPr>
          <a:xfrm>
            <a:off x="6210450" y="2047101"/>
            <a:ext cx="4390001" cy="2113399"/>
          </a:xfrm>
          <a:prstGeom prst="rect">
            <a:avLst/>
          </a:prstGeom>
          <a:noFill/>
          <a:ln w="19050">
            <a:noFill/>
          </a:ln>
        </p:spPr>
        <p:txBody>
          <a:bodyPr wrap="square" rtlCol="0">
            <a:spAutoFit/>
          </a:bodyPr>
          <a:lstStyle/>
          <a:p>
            <a:pPr algn="ctr"/>
            <a:r>
              <a:rPr lang="de-CH" sz="1600" dirty="0"/>
              <a:t>Hardware sensores y recolección de datos</a:t>
            </a:r>
          </a:p>
          <a:p>
            <a:pPr marL="285750" indent="-285750">
              <a:spcAft>
                <a:spcPts val="800"/>
              </a:spcAft>
              <a:buClr>
                <a:srgbClr val="A7C138"/>
              </a:buClr>
              <a:buFont typeface="Arial" panose="020B0604020202020204" pitchFamily="34" charset="0"/>
              <a:buChar char="•"/>
            </a:pPr>
            <a:r>
              <a:rPr lang="en-US" sz="1400" dirty="0"/>
              <a:t>Para </a:t>
            </a:r>
            <a:r>
              <a:rPr lang="en-US" sz="1400" dirty="0" err="1"/>
              <a:t>recoger</a:t>
            </a:r>
            <a:r>
              <a:rPr lang="en-US" sz="1400" dirty="0"/>
              <a:t> </a:t>
            </a:r>
            <a:r>
              <a:rPr lang="en-US" sz="1400" dirty="0" err="1"/>
              <a:t>datos</a:t>
            </a:r>
            <a:r>
              <a:rPr lang="en-US" sz="1400" dirty="0"/>
              <a:t> de movimiento y </a:t>
            </a:r>
            <a:r>
              <a:rPr lang="en-US" sz="1400" dirty="0" err="1"/>
              <a:t>fisiológicos</a:t>
            </a:r>
            <a:endParaRPr lang="en-US" sz="1400" dirty="0"/>
          </a:p>
          <a:p>
            <a:pPr algn="ctr"/>
            <a:r>
              <a:rPr lang="de-CH" sz="1600" dirty="0"/>
              <a:t>Software de comunicación con hardware</a:t>
            </a:r>
          </a:p>
          <a:p>
            <a:pPr marL="285750" indent="-285750">
              <a:spcAft>
                <a:spcPts val="800"/>
              </a:spcAft>
              <a:buClr>
                <a:srgbClr val="A7C138"/>
              </a:buClr>
              <a:buFont typeface="Arial" panose="020B0604020202020204" pitchFamily="34" charset="0"/>
              <a:buChar char="•"/>
            </a:pPr>
            <a:r>
              <a:rPr lang="en-US" sz="1400" dirty="0"/>
              <a:t>Para </a:t>
            </a:r>
            <a:r>
              <a:rPr lang="en-US" sz="1400" dirty="0" err="1"/>
              <a:t>retransmitir</a:t>
            </a:r>
            <a:r>
              <a:rPr lang="en-US" sz="1400" dirty="0"/>
              <a:t> los </a:t>
            </a:r>
            <a:r>
              <a:rPr lang="en-US" sz="1400" dirty="0" err="1"/>
              <a:t>datos</a:t>
            </a:r>
            <a:r>
              <a:rPr lang="en-US" sz="1400" dirty="0"/>
              <a:t> a un </a:t>
            </a:r>
            <a:r>
              <a:rPr lang="en-US" sz="1400" dirty="0" err="1"/>
              <a:t>centro</a:t>
            </a:r>
            <a:r>
              <a:rPr lang="en-US" sz="1400" dirty="0"/>
              <a:t> </a:t>
            </a:r>
            <a:r>
              <a:rPr lang="en-US" sz="1400" dirty="0" err="1"/>
              <a:t>remoto</a:t>
            </a:r>
            <a:endParaRPr lang="en-US" sz="1400" dirty="0"/>
          </a:p>
          <a:p>
            <a:pPr algn="ctr"/>
            <a:r>
              <a:rPr lang="de-CH" sz="1600" dirty="0"/>
              <a:t>Técnicas de análisis de datos</a:t>
            </a:r>
          </a:p>
          <a:p>
            <a:pPr marL="285750" indent="-285750">
              <a:spcAft>
                <a:spcPts val="800"/>
              </a:spcAft>
              <a:buClr>
                <a:srgbClr val="A7C138"/>
              </a:buClr>
              <a:buFont typeface="Arial" panose="020B0604020202020204" pitchFamily="34" charset="0"/>
              <a:buChar char="•"/>
            </a:pPr>
            <a:r>
              <a:rPr lang="en-US" sz="1400" dirty="0"/>
              <a:t>Para </a:t>
            </a:r>
            <a:r>
              <a:rPr lang="en-US" sz="1400" dirty="0" err="1"/>
              <a:t>extraer</a:t>
            </a:r>
            <a:r>
              <a:rPr lang="en-US" sz="1400" dirty="0"/>
              <a:t> la </a:t>
            </a:r>
            <a:r>
              <a:rPr lang="en-US" sz="1400" dirty="0" err="1"/>
              <a:t>información</a:t>
            </a:r>
            <a:r>
              <a:rPr lang="en-US" sz="1400" dirty="0"/>
              <a:t> </a:t>
            </a:r>
            <a:r>
              <a:rPr lang="en-US" sz="1400" dirty="0" err="1"/>
              <a:t>clínicamente</a:t>
            </a:r>
            <a:r>
              <a:rPr lang="en-US" sz="1400" dirty="0"/>
              <a:t> </a:t>
            </a:r>
            <a:r>
              <a:rPr lang="en-US" sz="1400" dirty="0" err="1"/>
              <a:t>relevante</a:t>
            </a:r>
            <a:r>
              <a:rPr lang="en-US" sz="1400" dirty="0"/>
              <a:t> de los </a:t>
            </a:r>
            <a:r>
              <a:rPr lang="en-US" sz="1400" dirty="0" err="1"/>
              <a:t>datos</a:t>
            </a:r>
            <a:r>
              <a:rPr lang="en-US" sz="1400" dirty="0"/>
              <a:t> </a:t>
            </a:r>
            <a:r>
              <a:rPr lang="en-US" sz="1400" dirty="0" err="1"/>
              <a:t>fisiológicos</a:t>
            </a:r>
            <a:r>
              <a:rPr lang="en-US" sz="1400" dirty="0"/>
              <a:t> y de movimiento. </a:t>
            </a:r>
          </a:p>
        </p:txBody>
      </p:sp>
      <p:cxnSp>
        <p:nvCxnSpPr>
          <p:cNvPr id="45" name="Straight Connector 44"/>
          <p:cNvCxnSpPr/>
          <p:nvPr/>
        </p:nvCxnSpPr>
        <p:spPr bwMode="auto">
          <a:xfrm>
            <a:off x="6210449" y="2636912"/>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3996131" y="2923125"/>
            <a:ext cx="1708437" cy="715089"/>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Software de comunicación con hardware</a:t>
            </a:r>
          </a:p>
        </p:txBody>
      </p:sp>
      <p:grpSp>
        <p:nvGrpSpPr>
          <p:cNvPr id="64" name="Group 63"/>
          <p:cNvGrpSpPr/>
          <p:nvPr/>
        </p:nvGrpSpPr>
        <p:grpSpPr>
          <a:xfrm>
            <a:off x="1408523" y="1964709"/>
            <a:ext cx="4296045" cy="1320275"/>
            <a:chOff x="474244" y="2079496"/>
            <a:chExt cx="4296045" cy="1320275"/>
          </a:xfrm>
        </p:grpSpPr>
        <p:sp>
          <p:nvSpPr>
            <p:cNvPr id="49" name="TextBox 48"/>
            <p:cNvSpPr txBox="1"/>
            <p:nvPr/>
          </p:nvSpPr>
          <p:spPr>
            <a:xfrm>
              <a:off x="3043600" y="2079496"/>
              <a:ext cx="1726689"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Hardware sensores y recolección de datos</a:t>
              </a:r>
            </a:p>
          </p:txBody>
        </p:sp>
        <p:cxnSp>
          <p:nvCxnSpPr>
            <p:cNvPr id="55" name="Straight Arrow Connector 54"/>
            <p:cNvCxnSpPr>
              <a:stCxn id="49" idx="1"/>
            </p:cNvCxnSpPr>
            <p:nvPr/>
          </p:nvCxnSpPr>
          <p:spPr bwMode="auto">
            <a:xfrm flipH="1">
              <a:off x="474244" y="2334885"/>
              <a:ext cx="2569356" cy="1064886"/>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1" name="Straight Arrow Connector 22"/>
          <p:cNvCxnSpPr>
            <a:stCxn id="10" idx="1"/>
          </p:cNvCxnSpPr>
          <p:nvPr/>
        </p:nvCxnSpPr>
        <p:spPr bwMode="auto">
          <a:xfrm flipH="1" flipV="1">
            <a:off x="2394025" y="2705341"/>
            <a:ext cx="1602106" cy="575329"/>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44"/>
          <p:cNvCxnSpPr/>
          <p:nvPr/>
        </p:nvCxnSpPr>
        <p:spPr bwMode="auto">
          <a:xfrm>
            <a:off x="6210449" y="3212976"/>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9"/>
          <p:cNvSpPr txBox="1"/>
          <p:nvPr/>
        </p:nvSpPr>
        <p:spPr>
          <a:xfrm>
            <a:off x="3996131" y="4077072"/>
            <a:ext cx="1708437"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Técnicas de análisis de datos</a:t>
            </a:r>
          </a:p>
        </p:txBody>
      </p:sp>
      <p:cxnSp>
        <p:nvCxnSpPr>
          <p:cNvPr id="22" name="Straight Arrow Connector 22"/>
          <p:cNvCxnSpPr>
            <a:stCxn id="21" idx="1"/>
          </p:cNvCxnSpPr>
          <p:nvPr/>
        </p:nvCxnSpPr>
        <p:spPr bwMode="auto">
          <a:xfrm flipH="1" flipV="1">
            <a:off x="2531273" y="3284985"/>
            <a:ext cx="1464858" cy="1047476"/>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Imagen 16">
            <a:extLst>
              <a:ext uri="{FF2B5EF4-FFF2-40B4-BE49-F238E27FC236}">
                <a16:creationId xmlns:a16="http://schemas.microsoft.com/office/drawing/2014/main" id="{5EAC8E0E-3FB9-434F-BF34-2566C5DCDB65}"/>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4242865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9" presetClass="emph" presetSubtype="0" nodeType="withEffect">
                                  <p:stCondLst>
                                    <p:cond delay="0"/>
                                  </p:stCondLst>
                                  <p:childTnLst>
                                    <p:set>
                                      <p:cBhvr rctx="PPT">
                                        <p:cTn id="26" dur="indefinite"/>
                                        <p:tgtEl>
                                          <p:spTgt spid="3">
                                            <p:txEl>
                                              <p:pRg st="2" end="2"/>
                                            </p:txEl>
                                          </p:spTgt>
                                        </p:tgtEl>
                                        <p:attrNameLst>
                                          <p:attrName>style.opacity</p:attrName>
                                        </p:attrNameLst>
                                      </p:cBhvr>
                                      <p:to>
                                        <p:strVal val="0.5"/>
                                      </p:to>
                                    </p:set>
                                    <p:animEffect filter="image" prLst="opacity: 0.5">
                                      <p:cBhvr rctx="IE">
                                        <p:cTn id="27" dur="indefinite"/>
                                        <p:tgtEl>
                                          <p:spTgt spid="3">
                                            <p:txEl>
                                              <p:pRg st="2" end="2"/>
                                            </p:txEl>
                                          </p:spTgt>
                                        </p:tgtEl>
                                      </p:cBhvr>
                                    </p:animEffect>
                                  </p:childTnLst>
                                </p:cTn>
                              </p:par>
                              <p:par>
                                <p:cTn id="28" presetID="9" presetClass="emph" presetSubtype="0" nodeType="withEffect">
                                  <p:stCondLst>
                                    <p:cond delay="0"/>
                                  </p:stCondLst>
                                  <p:childTnLst>
                                    <p:set>
                                      <p:cBhvr rctx="PPT">
                                        <p:cTn id="29" dur="indefinite"/>
                                        <p:tgtEl>
                                          <p:spTgt spid="3">
                                            <p:txEl>
                                              <p:pRg st="3" end="3"/>
                                            </p:txEl>
                                          </p:spTgt>
                                        </p:tgtEl>
                                        <p:attrNameLst>
                                          <p:attrName>style.opacity</p:attrName>
                                        </p:attrNameLst>
                                      </p:cBhvr>
                                      <p:to>
                                        <p:strVal val="0.5"/>
                                      </p:to>
                                    </p:set>
                                    <p:animEffect filter="image" prLst="opacity: 0.5">
                                      <p:cBhvr rctx="IE">
                                        <p:cTn id="30"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78502" y="388938"/>
            <a:ext cx="5659939" cy="1107996"/>
          </a:xfrm>
        </p:spPr>
        <p:txBody>
          <a:bodyPr/>
          <a:lstStyle/>
          <a:p>
            <a:r>
              <a:rPr lang="de-CH" dirty="0"/>
              <a:t>Tecnología de sensores: </a:t>
            </a:r>
            <a:r>
              <a:rPr lang="de-CH" dirty="0">
                <a:solidFill>
                  <a:srgbClr val="595959"/>
                </a:solidFill>
              </a:rPr>
              <a:t>Factores habilitantes clave</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43</a:t>
            </a:fld>
            <a:endParaRPr lang="de-CH" dirty="0"/>
          </a:p>
        </p:txBody>
      </p:sp>
      <p:sp>
        <p:nvSpPr>
          <p:cNvPr id="18" name="Ellipse 17"/>
          <p:cNvSpPr/>
          <p:nvPr/>
        </p:nvSpPr>
        <p:spPr bwMode="auto">
          <a:xfrm>
            <a:off x="3800772" y="2015806"/>
            <a:ext cx="3168352" cy="3168000"/>
          </a:xfrm>
          <a:prstGeom prst="ellipse">
            <a:avLst/>
          </a:prstGeom>
          <a:solidFill>
            <a:srgbClr val="C5D777"/>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Textfeld 18"/>
          <p:cNvSpPr txBox="1"/>
          <p:nvPr/>
        </p:nvSpPr>
        <p:spPr>
          <a:xfrm>
            <a:off x="4120080" y="3041894"/>
            <a:ext cx="2522417" cy="1200329"/>
          </a:xfrm>
          <a:prstGeom prst="rect">
            <a:avLst/>
          </a:prstGeom>
          <a:noFill/>
        </p:spPr>
        <p:txBody>
          <a:bodyPr wrap="square" rtlCol="0">
            <a:spAutoFit/>
          </a:bodyPr>
          <a:lstStyle/>
          <a:p>
            <a:pPr algn="ctr"/>
            <a:r>
              <a:rPr lang="de-CH" b="1" dirty="0"/>
              <a:t>Micro Fabricación</a:t>
            </a:r>
          </a:p>
          <a:p>
            <a:pPr marL="285750" indent="-285750">
              <a:buFont typeface="Arial" panose="020B0604020202020204" pitchFamily="34" charset="0"/>
              <a:buChar char="•"/>
            </a:pPr>
            <a:r>
              <a:rPr lang="de-CH" dirty="0"/>
              <a:t>Miniaturización</a:t>
            </a:r>
          </a:p>
          <a:p>
            <a:pPr marL="285750" indent="-285750">
              <a:buFont typeface="Arial" panose="020B0604020202020204" pitchFamily="34" charset="0"/>
              <a:buChar char="•"/>
            </a:pPr>
            <a:r>
              <a:rPr lang="de-CH" dirty="0"/>
              <a:t>Sistema en chip</a:t>
            </a:r>
          </a:p>
          <a:p>
            <a:pPr marL="285750" indent="-285750">
              <a:buFont typeface="Arial" panose="020B0604020202020204" pitchFamily="34" charset="0"/>
              <a:buChar char="•"/>
            </a:pPr>
            <a:r>
              <a:rPr lang="de-CH" dirty="0"/>
              <a:t>Bajo coste</a:t>
            </a:r>
          </a:p>
        </p:txBody>
      </p:sp>
      <p:sp>
        <p:nvSpPr>
          <p:cNvPr id="20" name="Ellipse 19"/>
          <p:cNvSpPr/>
          <p:nvPr/>
        </p:nvSpPr>
        <p:spPr bwMode="auto">
          <a:xfrm>
            <a:off x="7270537" y="2015302"/>
            <a:ext cx="3168352" cy="3168000"/>
          </a:xfrm>
          <a:prstGeom prst="ellipse">
            <a:avLst/>
          </a:prstGeom>
          <a:solidFill>
            <a:srgbClr val="A7C138"/>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Textfeld 20"/>
          <p:cNvSpPr txBox="1"/>
          <p:nvPr/>
        </p:nvSpPr>
        <p:spPr>
          <a:xfrm>
            <a:off x="7589845" y="3039016"/>
            <a:ext cx="2509036" cy="1200329"/>
          </a:xfrm>
          <a:prstGeom prst="rect">
            <a:avLst/>
          </a:prstGeom>
          <a:noFill/>
        </p:spPr>
        <p:txBody>
          <a:bodyPr wrap="square" rtlCol="0">
            <a:spAutoFit/>
          </a:bodyPr>
          <a:lstStyle/>
          <a:p>
            <a:pPr algn="ctr"/>
            <a:r>
              <a:rPr lang="de-CH" b="1" dirty="0"/>
              <a:t>Tecnología móvil</a:t>
            </a:r>
          </a:p>
          <a:p>
            <a:pPr marL="285750" indent="-285750">
              <a:buFont typeface="Arial" panose="020B0604020202020204" pitchFamily="34" charset="0"/>
              <a:buChar char="•"/>
            </a:pPr>
            <a:r>
              <a:rPr lang="de-CH" dirty="0"/>
              <a:t>Puerta de enlace</a:t>
            </a:r>
          </a:p>
          <a:p>
            <a:pPr marL="285750" indent="-285750">
              <a:buFont typeface="Arial" panose="020B0604020202020204" pitchFamily="34" charset="0"/>
              <a:buChar char="•"/>
            </a:pPr>
            <a:r>
              <a:rPr lang="de-CH" dirty="0"/>
              <a:t>Localización</a:t>
            </a:r>
          </a:p>
          <a:p>
            <a:pPr marL="285750" indent="-285750">
              <a:buFont typeface="Arial" panose="020B0604020202020204" pitchFamily="34" charset="0"/>
              <a:buChar char="•"/>
            </a:pPr>
            <a:r>
              <a:rPr lang="de-CH" dirty="0"/>
              <a:t>Computación</a:t>
            </a:r>
          </a:p>
        </p:txBody>
      </p:sp>
      <p:sp>
        <p:nvSpPr>
          <p:cNvPr id="9" name="Ellipse 8"/>
          <p:cNvSpPr/>
          <p:nvPr/>
        </p:nvSpPr>
        <p:spPr bwMode="auto">
          <a:xfrm>
            <a:off x="333731" y="1996632"/>
            <a:ext cx="3168352" cy="3168000"/>
          </a:xfrm>
          <a:prstGeom prst="ellipse">
            <a:avLst/>
          </a:prstGeom>
          <a:solidFill>
            <a:srgbClr val="DEFF8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Textfeld 9"/>
          <p:cNvSpPr txBox="1"/>
          <p:nvPr/>
        </p:nvSpPr>
        <p:spPr>
          <a:xfrm>
            <a:off x="681312" y="3030650"/>
            <a:ext cx="2432793" cy="1754326"/>
          </a:xfrm>
          <a:prstGeom prst="rect">
            <a:avLst/>
          </a:prstGeom>
          <a:noFill/>
        </p:spPr>
        <p:txBody>
          <a:bodyPr wrap="square" rtlCol="0">
            <a:spAutoFit/>
          </a:bodyPr>
          <a:lstStyle/>
          <a:p>
            <a:pPr algn="ctr"/>
            <a:r>
              <a:rPr lang="de-CH" b="1" dirty="0"/>
              <a:t>Tecnología comunicación</a:t>
            </a:r>
          </a:p>
          <a:p>
            <a:pPr marL="285750" indent="-285750">
              <a:buFont typeface="Arial" panose="020B0604020202020204" pitchFamily="34" charset="0"/>
              <a:buChar char="•"/>
            </a:pPr>
            <a:r>
              <a:rPr lang="de-CH" dirty="0"/>
              <a:t>Baja energía</a:t>
            </a:r>
          </a:p>
          <a:p>
            <a:pPr marL="285750" indent="-285750">
              <a:buFont typeface="Arial" panose="020B0604020202020204" pitchFamily="34" charset="0"/>
              <a:buChar char="•"/>
            </a:pPr>
            <a:r>
              <a:rPr lang="de-CH" dirty="0"/>
              <a:t>Estándares Wireless</a:t>
            </a:r>
          </a:p>
          <a:p>
            <a:endParaRPr lang="de-CH" dirty="0"/>
          </a:p>
        </p:txBody>
      </p:sp>
      <p:pic>
        <p:nvPicPr>
          <p:cNvPr id="11" name="Imagen 10">
            <a:extLst>
              <a:ext uri="{FF2B5EF4-FFF2-40B4-BE49-F238E27FC236}">
                <a16:creationId xmlns:a16="http://schemas.microsoft.com/office/drawing/2014/main" id="{516C77E3-33E8-4E79-82BB-7B9D9C9DABAE}"/>
              </a:ext>
            </a:extLst>
          </p:cNvPr>
          <p:cNvPicPr>
            <a:picLocks noChangeAspect="1"/>
          </p:cNvPicPr>
          <p:nvPr/>
        </p:nvPicPr>
        <p:blipFill>
          <a:blip r:embed="rId3"/>
          <a:stretch>
            <a:fillRect/>
          </a:stretch>
        </p:blipFill>
        <p:spPr>
          <a:xfrm>
            <a:off x="6886859" y="0"/>
            <a:ext cx="2200847" cy="1194920"/>
          </a:xfrm>
          <a:prstGeom prst="rect">
            <a:avLst/>
          </a:prstGeom>
        </p:spPr>
      </p:pic>
    </p:spTree>
    <p:extLst>
      <p:ext uri="{BB962C8B-B14F-4D97-AF65-F5344CB8AC3E}">
        <p14:creationId xmlns:p14="http://schemas.microsoft.com/office/powerpoint/2010/main" val="292528445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Gerade Verbindung 14"/>
          <p:cNvCxnSpPr/>
          <p:nvPr/>
        </p:nvCxnSpPr>
        <p:spPr bwMode="auto">
          <a:xfrm>
            <a:off x="5357252" y="2229428"/>
            <a:ext cx="0" cy="1271556"/>
          </a:xfrm>
          <a:prstGeom prst="line">
            <a:avLst/>
          </a:prstGeom>
          <a:ln/>
        </p:spPr>
        <p:style>
          <a:lnRef idx="1">
            <a:schemeClr val="dk1"/>
          </a:lnRef>
          <a:fillRef idx="0">
            <a:schemeClr val="dk1"/>
          </a:fillRef>
          <a:effectRef idx="0">
            <a:schemeClr val="dk1"/>
          </a:effectRef>
          <a:fontRef idx="minor">
            <a:schemeClr val="tx1"/>
          </a:fontRef>
        </p:style>
      </p:cxnSp>
      <p:cxnSp>
        <p:nvCxnSpPr>
          <p:cNvPr id="13" name="Gerade Verbindung 12"/>
          <p:cNvCxnSpPr/>
          <p:nvPr/>
        </p:nvCxnSpPr>
        <p:spPr bwMode="auto">
          <a:xfrm>
            <a:off x="1909436" y="2060848"/>
            <a:ext cx="7181333" cy="0"/>
          </a:xfrm>
          <a:prstGeom prst="line">
            <a:avLst/>
          </a:prstGeom>
          <a:ln/>
        </p:spPr>
        <p:style>
          <a:lnRef idx="1">
            <a:schemeClr val="dk1"/>
          </a:lnRef>
          <a:fillRef idx="0">
            <a:schemeClr val="dk1"/>
          </a:fillRef>
          <a:effectRef idx="0">
            <a:schemeClr val="dk1"/>
          </a:effectRef>
          <a:fontRef idx="minor">
            <a:schemeClr val="tx1"/>
          </a:fontRef>
        </p:style>
      </p:cxnSp>
      <p:pic>
        <p:nvPicPr>
          <p:cNvPr id="3076" name="Picture 4"/>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25431" y="3810960"/>
            <a:ext cx="972707" cy="1022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6"/>
          <p:cNvSpPr>
            <a:spLocks noGrp="1"/>
          </p:cNvSpPr>
          <p:nvPr>
            <p:ph type="title"/>
          </p:nvPr>
        </p:nvSpPr>
        <p:spPr>
          <a:xfrm>
            <a:off x="233785" y="120193"/>
            <a:ext cx="6019979" cy="1107996"/>
          </a:xfrm>
        </p:spPr>
        <p:txBody>
          <a:bodyPr/>
          <a:lstStyle/>
          <a:p>
            <a:r>
              <a:rPr lang="de-CH" dirty="0"/>
              <a:t>Tecnología de sensores: </a:t>
            </a:r>
            <a:r>
              <a:rPr lang="de-CH" dirty="0">
                <a:solidFill>
                  <a:srgbClr val="595959"/>
                </a:solidFill>
              </a:rPr>
              <a:t>Campo de aplicación</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44</a:t>
            </a:fld>
            <a:endParaRPr lang="de-CH" dirty="0"/>
          </a:p>
        </p:txBody>
      </p:sp>
      <p:sp>
        <p:nvSpPr>
          <p:cNvPr id="3" name="Abgerundetes Rechteck 2"/>
          <p:cNvSpPr/>
          <p:nvPr/>
        </p:nvSpPr>
        <p:spPr bwMode="auto">
          <a:xfrm>
            <a:off x="1198078" y="3717032"/>
            <a:ext cx="1204232" cy="1084379"/>
          </a:xfrm>
          <a:prstGeom prst="roundRect">
            <a:avLst/>
          </a:prstGeom>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Abgerundetes Rechteck 19"/>
          <p:cNvSpPr/>
          <p:nvPr/>
        </p:nvSpPr>
        <p:spPr bwMode="auto">
          <a:xfrm>
            <a:off x="4772000" y="3712773"/>
            <a:ext cx="1204232" cy="1084379"/>
          </a:xfrm>
          <a:prstGeom prst="roundRect">
            <a:avLst/>
          </a:prstGeom>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Abgerundetes Rechteck 20"/>
          <p:cNvSpPr/>
          <p:nvPr/>
        </p:nvSpPr>
        <p:spPr bwMode="auto">
          <a:xfrm>
            <a:off x="8623941" y="3712773"/>
            <a:ext cx="1204232" cy="1084379"/>
          </a:xfrm>
          <a:prstGeom prst="roundRect">
            <a:avLst/>
          </a:prstGeom>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Textfeld 9"/>
          <p:cNvSpPr txBox="1"/>
          <p:nvPr/>
        </p:nvSpPr>
        <p:spPr>
          <a:xfrm>
            <a:off x="603004" y="4860967"/>
            <a:ext cx="2365399" cy="646331"/>
          </a:xfrm>
          <a:prstGeom prst="rect">
            <a:avLst/>
          </a:prstGeom>
          <a:noFill/>
        </p:spPr>
        <p:txBody>
          <a:bodyPr wrap="square" rtlCol="0">
            <a:spAutoFit/>
          </a:bodyPr>
          <a:lstStyle/>
          <a:p>
            <a:pPr algn="ctr"/>
            <a:r>
              <a:rPr lang="de-CH" dirty="0"/>
              <a:t>Sensores fisiológicos y de movimiento</a:t>
            </a:r>
          </a:p>
        </p:txBody>
      </p:sp>
      <p:sp>
        <p:nvSpPr>
          <p:cNvPr id="23" name="Textfeld 22"/>
          <p:cNvSpPr txBox="1"/>
          <p:nvPr/>
        </p:nvSpPr>
        <p:spPr>
          <a:xfrm>
            <a:off x="4242100" y="4879740"/>
            <a:ext cx="2365399" cy="646331"/>
          </a:xfrm>
          <a:prstGeom prst="rect">
            <a:avLst/>
          </a:prstGeom>
          <a:noFill/>
        </p:spPr>
        <p:txBody>
          <a:bodyPr wrap="square" rtlCol="0">
            <a:spAutoFit/>
          </a:bodyPr>
          <a:lstStyle/>
          <a:p>
            <a:pPr algn="ctr"/>
            <a:r>
              <a:rPr lang="de-CH" dirty="0"/>
              <a:t>Sensores biomecánicos</a:t>
            </a:r>
          </a:p>
        </p:txBody>
      </p:sp>
      <p:sp>
        <p:nvSpPr>
          <p:cNvPr id="26" name="Textfeld 25"/>
          <p:cNvSpPr txBox="1"/>
          <p:nvPr/>
        </p:nvSpPr>
        <p:spPr>
          <a:xfrm>
            <a:off x="8035985" y="4858856"/>
            <a:ext cx="2365399" cy="923330"/>
          </a:xfrm>
          <a:prstGeom prst="rect">
            <a:avLst/>
          </a:prstGeom>
          <a:noFill/>
        </p:spPr>
        <p:txBody>
          <a:bodyPr wrap="square" rtlCol="0">
            <a:spAutoFit/>
          </a:bodyPr>
          <a:lstStyle/>
          <a:p>
            <a:pPr algn="ctr"/>
            <a:r>
              <a:rPr lang="de-CH" dirty="0"/>
              <a:t>Sensores de movimiento y fisiológicos</a:t>
            </a:r>
          </a:p>
        </p:txBody>
      </p:sp>
      <p:sp>
        <p:nvSpPr>
          <p:cNvPr id="11" name="Textfeld 10"/>
          <p:cNvSpPr txBox="1"/>
          <p:nvPr/>
        </p:nvSpPr>
        <p:spPr>
          <a:xfrm>
            <a:off x="269969" y="1533794"/>
            <a:ext cx="3240000" cy="830997"/>
          </a:xfrm>
          <a:prstGeom prst="rect">
            <a:avLst/>
          </a:prstGeom>
          <a:solidFill>
            <a:srgbClr val="A7C138"/>
          </a:solidFill>
          <a:ln>
            <a:noFill/>
          </a:ln>
        </p:spPr>
        <p:txBody>
          <a:bodyPr wrap="square" rtlCol="0">
            <a:spAutoFit/>
          </a:bodyPr>
          <a:lstStyle/>
          <a:p>
            <a:pPr algn="ctr"/>
            <a:r>
              <a:rPr lang="de-CH" sz="2400" dirty="0">
                <a:latin typeface="+mj-lt"/>
              </a:rPr>
              <a:t>Aplicaciones diagnósticas</a:t>
            </a:r>
          </a:p>
        </p:txBody>
      </p:sp>
      <p:sp>
        <p:nvSpPr>
          <p:cNvPr id="27" name="Textfeld 26"/>
          <p:cNvSpPr txBox="1"/>
          <p:nvPr/>
        </p:nvSpPr>
        <p:spPr>
          <a:xfrm>
            <a:off x="3737252" y="1527406"/>
            <a:ext cx="3240000" cy="830997"/>
          </a:xfrm>
          <a:prstGeom prst="rect">
            <a:avLst/>
          </a:prstGeom>
          <a:solidFill>
            <a:srgbClr val="A7C138"/>
          </a:solidFill>
          <a:ln>
            <a:noFill/>
          </a:ln>
        </p:spPr>
        <p:txBody>
          <a:bodyPr wrap="square" rtlCol="0">
            <a:spAutoFit/>
          </a:bodyPr>
          <a:lstStyle/>
          <a:p>
            <a:pPr algn="ctr"/>
            <a:r>
              <a:rPr lang="de-CH" sz="2400" dirty="0">
                <a:latin typeface="+mj-lt"/>
              </a:rPr>
              <a:t>Aplicaciones monitorización</a:t>
            </a:r>
          </a:p>
        </p:txBody>
      </p:sp>
      <p:pic>
        <p:nvPicPr>
          <p:cNvPr id="3074" name="Picture 2"/>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394416" y="3864644"/>
            <a:ext cx="811555" cy="848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821508" y="3864644"/>
            <a:ext cx="843322" cy="880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extfeld 30"/>
          <p:cNvSpPr txBox="1"/>
          <p:nvPr/>
        </p:nvSpPr>
        <p:spPr>
          <a:xfrm>
            <a:off x="7204535" y="1712071"/>
            <a:ext cx="3240000" cy="461665"/>
          </a:xfrm>
          <a:prstGeom prst="rect">
            <a:avLst/>
          </a:prstGeom>
          <a:solidFill>
            <a:srgbClr val="A7C138"/>
          </a:solidFill>
          <a:ln>
            <a:noFill/>
          </a:ln>
        </p:spPr>
        <p:txBody>
          <a:bodyPr wrap="square" rtlCol="0">
            <a:spAutoFit/>
          </a:bodyPr>
          <a:lstStyle/>
          <a:p>
            <a:pPr algn="ctr"/>
            <a:r>
              <a:rPr lang="de-CH" sz="2400" dirty="0">
                <a:latin typeface="+mj-lt"/>
              </a:rPr>
              <a:t>Tratamiento en curso</a:t>
            </a:r>
          </a:p>
        </p:txBody>
      </p:sp>
      <p:cxnSp>
        <p:nvCxnSpPr>
          <p:cNvPr id="38" name="Gerade Verbindung 37"/>
          <p:cNvCxnSpPr/>
          <p:nvPr/>
        </p:nvCxnSpPr>
        <p:spPr bwMode="auto">
          <a:xfrm>
            <a:off x="1792822" y="3284984"/>
            <a:ext cx="7450347" cy="0"/>
          </a:xfrm>
          <a:prstGeom prst="line">
            <a:avLst/>
          </a:prstGeom>
          <a:ln/>
        </p:spPr>
        <p:style>
          <a:lnRef idx="1">
            <a:schemeClr val="dk1"/>
          </a:lnRef>
          <a:fillRef idx="0">
            <a:schemeClr val="dk1"/>
          </a:fillRef>
          <a:effectRef idx="0">
            <a:schemeClr val="dk1"/>
          </a:effectRef>
          <a:fontRef idx="minor">
            <a:schemeClr val="tx1"/>
          </a:fontRef>
        </p:style>
      </p:cxnSp>
      <p:cxnSp>
        <p:nvCxnSpPr>
          <p:cNvPr id="30" name="Gerade Verbindung 29"/>
          <p:cNvCxnSpPr/>
          <p:nvPr/>
        </p:nvCxnSpPr>
        <p:spPr bwMode="auto">
          <a:xfrm flipV="1">
            <a:off x="1781676" y="3284984"/>
            <a:ext cx="0" cy="218749"/>
          </a:xfrm>
          <a:prstGeom prst="line">
            <a:avLst/>
          </a:prstGeom>
          <a:ln/>
        </p:spPr>
        <p:style>
          <a:lnRef idx="1">
            <a:schemeClr val="dk1"/>
          </a:lnRef>
          <a:fillRef idx="0">
            <a:schemeClr val="dk1"/>
          </a:fillRef>
          <a:effectRef idx="0">
            <a:schemeClr val="dk1"/>
          </a:effectRef>
          <a:fontRef idx="minor">
            <a:schemeClr val="tx1"/>
          </a:fontRef>
        </p:style>
      </p:cxnSp>
      <p:cxnSp>
        <p:nvCxnSpPr>
          <p:cNvPr id="42" name="Gerade Verbindung 41"/>
          <p:cNvCxnSpPr/>
          <p:nvPr/>
        </p:nvCxnSpPr>
        <p:spPr bwMode="auto">
          <a:xfrm flipH="1" flipV="1">
            <a:off x="9243169" y="3287733"/>
            <a:ext cx="0" cy="216000"/>
          </a:xfrm>
          <a:prstGeom prst="line">
            <a:avLst/>
          </a:prstGeom>
          <a:ln/>
        </p:spPr>
        <p:style>
          <a:lnRef idx="1">
            <a:schemeClr val="dk1"/>
          </a:lnRef>
          <a:fillRef idx="0">
            <a:schemeClr val="dk1"/>
          </a:fillRef>
          <a:effectRef idx="0">
            <a:schemeClr val="dk1"/>
          </a:effectRef>
          <a:fontRef idx="minor">
            <a:schemeClr val="tx1"/>
          </a:fontRef>
        </p:style>
      </p:cxnSp>
      <p:pic>
        <p:nvPicPr>
          <p:cNvPr id="22" name="Imagen 21">
            <a:extLst>
              <a:ext uri="{FF2B5EF4-FFF2-40B4-BE49-F238E27FC236}">
                <a16:creationId xmlns:a16="http://schemas.microsoft.com/office/drawing/2014/main" id="{CB31853A-F63C-4CC0-A301-04CEFA018EE0}"/>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37656202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9"/>
          <p:cNvSpPr/>
          <p:nvPr/>
        </p:nvSpPr>
        <p:spPr bwMode="auto">
          <a:xfrm>
            <a:off x="298415" y="1893284"/>
            <a:ext cx="3214771" cy="792088"/>
          </a:xfrm>
          <a:prstGeom prst="roundRect">
            <a:avLst/>
          </a:prstGeom>
          <a:solidFill>
            <a:srgbClr val="A7C138"/>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68" name="Abgerundetes Rechteck 67"/>
          <p:cNvSpPr/>
          <p:nvPr/>
        </p:nvSpPr>
        <p:spPr bwMode="auto">
          <a:xfrm>
            <a:off x="3665506" y="1851095"/>
            <a:ext cx="3214800" cy="792088"/>
          </a:xfrm>
          <a:prstGeom prst="roundRect">
            <a:avLst/>
          </a:prstGeom>
          <a:solidFill>
            <a:srgbClr val="A7C138"/>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69" name="Abgerundetes Rechteck 68"/>
          <p:cNvSpPr/>
          <p:nvPr/>
        </p:nvSpPr>
        <p:spPr bwMode="auto">
          <a:xfrm>
            <a:off x="7164419" y="1893284"/>
            <a:ext cx="3214800" cy="792088"/>
          </a:xfrm>
          <a:prstGeom prst="roundRect">
            <a:avLst/>
          </a:prstGeom>
          <a:solidFill>
            <a:srgbClr val="A7C138"/>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5" name="Abgerundetes Rechteck 54"/>
          <p:cNvSpPr/>
          <p:nvPr/>
        </p:nvSpPr>
        <p:spPr bwMode="auto">
          <a:xfrm>
            <a:off x="313912" y="4636027"/>
            <a:ext cx="3214771" cy="738130"/>
          </a:xfrm>
          <a:prstGeom prst="roundRect">
            <a:avLst/>
          </a:prstGeom>
          <a:solidFill>
            <a:srgbClr val="424B51"/>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6" name="Abgerundetes Rechteck 55"/>
          <p:cNvSpPr/>
          <p:nvPr/>
        </p:nvSpPr>
        <p:spPr bwMode="auto">
          <a:xfrm>
            <a:off x="3769221" y="4636026"/>
            <a:ext cx="3214771" cy="738130"/>
          </a:xfrm>
          <a:prstGeom prst="roundRect">
            <a:avLst/>
          </a:prstGeom>
          <a:solidFill>
            <a:srgbClr val="424B51"/>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7" name="Abgerundetes Rechteck 56"/>
          <p:cNvSpPr/>
          <p:nvPr/>
        </p:nvSpPr>
        <p:spPr bwMode="auto">
          <a:xfrm>
            <a:off x="7177397" y="4639533"/>
            <a:ext cx="3214771" cy="538621"/>
          </a:xfrm>
          <a:prstGeom prst="roundRect">
            <a:avLst/>
          </a:prstGeom>
          <a:solidFill>
            <a:srgbClr val="424B51"/>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71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8601" y="2729285"/>
            <a:ext cx="2324100"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1236" y="2966143"/>
            <a:ext cx="1060089" cy="1060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29570" y="56740"/>
            <a:ext cx="6113721" cy="1107996"/>
          </a:xfrm>
        </p:spPr>
        <p:txBody>
          <a:bodyPr/>
          <a:lstStyle/>
          <a:p>
            <a:r>
              <a:rPr lang="de-CH" dirty="0"/>
              <a:t>Tecnología de sensores en rehabilitación I</a:t>
            </a:r>
          </a:p>
        </p:txBody>
      </p:sp>
      <p:sp>
        <p:nvSpPr>
          <p:cNvPr id="4" name="Footer Placeholder 3"/>
          <p:cNvSpPr>
            <a:spLocks noGrp="1"/>
          </p:cNvSpPr>
          <p:nvPr>
            <p:ph type="ftr" sz="quarter" idx="11"/>
          </p:nvPr>
        </p:nvSpPr>
        <p:spPr>
          <a:xfrm>
            <a:off x="525106" y="6449776"/>
            <a:ext cx="4578800" cy="363600"/>
          </a:xfrm>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a:xfrm>
            <a:off x="5196746" y="6442788"/>
            <a:ext cx="617727" cy="363600"/>
          </a:xfrm>
        </p:spPr>
        <p:txBody>
          <a:bodyPr/>
          <a:lstStyle/>
          <a:p>
            <a:fld id="{9F8E3E85-A5F1-45AC-BC8E-CB7307177C38}" type="slidenum">
              <a:rPr lang="de-CH" smtClean="0"/>
              <a:pPr/>
              <a:t>45</a:t>
            </a:fld>
            <a:endParaRPr lang="de-CH" dirty="0"/>
          </a:p>
        </p:txBody>
      </p:sp>
      <p:sp>
        <p:nvSpPr>
          <p:cNvPr id="3" name="Textfeld 2"/>
          <p:cNvSpPr txBox="1"/>
          <p:nvPr/>
        </p:nvSpPr>
        <p:spPr>
          <a:xfrm>
            <a:off x="298415" y="2104662"/>
            <a:ext cx="3196771" cy="400110"/>
          </a:xfrm>
          <a:prstGeom prst="rect">
            <a:avLst/>
          </a:prstGeom>
          <a:noFill/>
        </p:spPr>
        <p:txBody>
          <a:bodyPr wrap="square" rtlCol="0">
            <a:spAutoFit/>
          </a:bodyPr>
          <a:lstStyle/>
          <a:p>
            <a:pPr algn="ctr"/>
            <a:r>
              <a:rPr lang="de-CH" sz="2000" b="1" dirty="0">
                <a:latin typeface="+mj-lt"/>
              </a:rPr>
              <a:t>Salud y bienestar</a:t>
            </a:r>
          </a:p>
        </p:txBody>
      </p:sp>
      <p:sp>
        <p:nvSpPr>
          <p:cNvPr id="63" name="Textfeld 62"/>
          <p:cNvSpPr txBox="1"/>
          <p:nvPr/>
        </p:nvSpPr>
        <p:spPr>
          <a:xfrm>
            <a:off x="3730736" y="2054359"/>
            <a:ext cx="3214800" cy="400110"/>
          </a:xfrm>
          <a:prstGeom prst="rect">
            <a:avLst/>
          </a:prstGeom>
          <a:noFill/>
        </p:spPr>
        <p:txBody>
          <a:bodyPr wrap="square" rtlCol="0">
            <a:spAutoFit/>
          </a:bodyPr>
          <a:lstStyle/>
          <a:p>
            <a:pPr algn="ctr"/>
            <a:r>
              <a:rPr lang="de-CH" sz="2000" b="1" dirty="0">
                <a:latin typeface="+mj-lt"/>
              </a:rPr>
              <a:t>Monitorización</a:t>
            </a:r>
          </a:p>
        </p:txBody>
      </p:sp>
      <p:sp>
        <p:nvSpPr>
          <p:cNvPr id="64" name="Textfeld 63"/>
          <p:cNvSpPr txBox="1"/>
          <p:nvPr/>
        </p:nvSpPr>
        <p:spPr>
          <a:xfrm>
            <a:off x="7164419" y="1971399"/>
            <a:ext cx="3214800" cy="707886"/>
          </a:xfrm>
          <a:prstGeom prst="rect">
            <a:avLst/>
          </a:prstGeom>
          <a:noFill/>
        </p:spPr>
        <p:txBody>
          <a:bodyPr wrap="square" rtlCol="0">
            <a:spAutoFit/>
          </a:bodyPr>
          <a:lstStyle/>
          <a:p>
            <a:pPr algn="ctr"/>
            <a:r>
              <a:rPr lang="de-CH" sz="2000" b="1" dirty="0">
                <a:latin typeface="+mj-lt"/>
              </a:rPr>
              <a:t>Rehabilitación en el hogar</a:t>
            </a:r>
          </a:p>
        </p:txBody>
      </p:sp>
      <p:sp>
        <p:nvSpPr>
          <p:cNvPr id="72" name="Abgerundetes Rechteck 71"/>
          <p:cNvSpPr/>
          <p:nvPr/>
        </p:nvSpPr>
        <p:spPr bwMode="auto">
          <a:xfrm>
            <a:off x="298415" y="2775779"/>
            <a:ext cx="3227767" cy="17184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Textfeld 20"/>
          <p:cNvSpPr txBox="1"/>
          <p:nvPr/>
        </p:nvSpPr>
        <p:spPr>
          <a:xfrm>
            <a:off x="593297" y="4727826"/>
            <a:ext cx="2700000" cy="646331"/>
          </a:xfrm>
          <a:prstGeom prst="rect">
            <a:avLst/>
          </a:prstGeom>
          <a:noFill/>
        </p:spPr>
        <p:txBody>
          <a:bodyPr wrap="square" rtlCol="0">
            <a:spAutoFit/>
          </a:bodyPr>
          <a:lstStyle/>
          <a:p>
            <a:pPr algn="ctr"/>
            <a:r>
              <a:rPr lang="de-CH" b="1" dirty="0">
                <a:solidFill>
                  <a:schemeClr val="bg1"/>
                </a:solidFill>
              </a:rPr>
              <a:t>Monitorización de la actividad</a:t>
            </a:r>
          </a:p>
        </p:txBody>
      </p:sp>
      <p:sp>
        <p:nvSpPr>
          <p:cNvPr id="22" name="Textfeld 21"/>
          <p:cNvSpPr txBox="1"/>
          <p:nvPr/>
        </p:nvSpPr>
        <p:spPr>
          <a:xfrm>
            <a:off x="3779183" y="4733402"/>
            <a:ext cx="3176283" cy="646331"/>
          </a:xfrm>
          <a:prstGeom prst="rect">
            <a:avLst/>
          </a:prstGeom>
          <a:noFill/>
        </p:spPr>
        <p:txBody>
          <a:bodyPr wrap="square" rtlCol="0">
            <a:spAutoFit/>
          </a:bodyPr>
          <a:lstStyle/>
          <a:p>
            <a:pPr algn="ctr"/>
            <a:r>
              <a:rPr lang="de-CH" b="1" dirty="0">
                <a:solidFill>
                  <a:schemeClr val="bg1"/>
                </a:solidFill>
              </a:rPr>
              <a:t>Detección de caídas o problemas cardíacos</a:t>
            </a:r>
          </a:p>
        </p:txBody>
      </p:sp>
      <p:sp>
        <p:nvSpPr>
          <p:cNvPr id="23" name="Textfeld 22"/>
          <p:cNvSpPr txBox="1"/>
          <p:nvPr/>
        </p:nvSpPr>
        <p:spPr>
          <a:xfrm>
            <a:off x="7442815" y="4758822"/>
            <a:ext cx="2700000" cy="369332"/>
          </a:xfrm>
          <a:prstGeom prst="rect">
            <a:avLst/>
          </a:prstGeom>
          <a:noFill/>
        </p:spPr>
        <p:txBody>
          <a:bodyPr wrap="square" rtlCol="0">
            <a:spAutoFit/>
          </a:bodyPr>
          <a:lstStyle/>
          <a:p>
            <a:pPr algn="ctr"/>
            <a:r>
              <a:rPr lang="de-CH" b="1" dirty="0">
                <a:solidFill>
                  <a:schemeClr val="bg1"/>
                </a:solidFill>
              </a:rPr>
              <a:t>Ejercicio terapeútico</a:t>
            </a:r>
          </a:p>
        </p:txBody>
      </p:sp>
      <p:pic>
        <p:nvPicPr>
          <p:cNvPr id="7170" name="Picture 2" descr="https://encrypted-tbn3.gstatic.com/images?q=tbn:ANd9GcQl8s8FOdBpOXVw9ht8Po4ZmsBUquQn2k90vJbis5Oz2desUIgy">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2559" y="3010669"/>
            <a:ext cx="544425" cy="70609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50724" y="3221825"/>
            <a:ext cx="1105557" cy="427644"/>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8" name="Textfeld 27"/>
          <p:cNvSpPr txBox="1"/>
          <p:nvPr/>
        </p:nvSpPr>
        <p:spPr>
          <a:xfrm>
            <a:off x="518724" y="3998686"/>
            <a:ext cx="2700000" cy="646331"/>
          </a:xfrm>
          <a:prstGeom prst="rect">
            <a:avLst/>
          </a:prstGeom>
          <a:noFill/>
        </p:spPr>
        <p:txBody>
          <a:bodyPr wrap="square" rtlCol="0">
            <a:spAutoFit/>
          </a:bodyPr>
          <a:lstStyle/>
          <a:p>
            <a:pPr algn="ctr"/>
            <a:r>
              <a:rPr lang="de-CH" dirty="0"/>
              <a:t>«Gerontología ambiental»</a:t>
            </a:r>
          </a:p>
        </p:txBody>
      </p:sp>
      <p:sp>
        <p:nvSpPr>
          <p:cNvPr id="6" name="Pfeil nach unten 5"/>
          <p:cNvSpPr/>
          <p:nvPr/>
        </p:nvSpPr>
        <p:spPr bwMode="auto">
          <a:xfrm rot="10800000">
            <a:off x="1139635" y="3100577"/>
            <a:ext cx="358136" cy="495281"/>
          </a:xfrm>
          <a:prstGeom prst="downArrow">
            <a:avLst/>
          </a:prstGeom>
          <a:gradFill>
            <a:gsLst>
              <a:gs pos="0">
                <a:srgbClr val="A7C138"/>
              </a:gs>
              <a:gs pos="80000">
                <a:srgbClr val="DEFF81"/>
              </a:gs>
              <a:gs pos="100000">
                <a:srgbClr val="D8E5A3"/>
              </a:gs>
            </a:gsLst>
          </a:gradFill>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Geschweifte Klammer rechts 6"/>
          <p:cNvSpPr/>
          <p:nvPr/>
        </p:nvSpPr>
        <p:spPr bwMode="auto">
          <a:xfrm rot="5400000">
            <a:off x="1748274" y="2468771"/>
            <a:ext cx="200529" cy="2837936"/>
          </a:xfrm>
          <a:prstGeom prst="rightBrace">
            <a:avLst/>
          </a:prstGeom>
          <a:ln/>
        </p:spPr>
        <p:style>
          <a:lnRef idx="1">
            <a:schemeClr val="dk1"/>
          </a:lnRef>
          <a:fillRef idx="0">
            <a:schemeClr val="dk1"/>
          </a:fillRef>
          <a:effectRef idx="0">
            <a:schemeClr val="dk1"/>
          </a:effectRef>
          <a:fontRef idx="minor">
            <a:schemeClr val="tx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1" name="Pfeil nach unten 30"/>
          <p:cNvSpPr/>
          <p:nvPr/>
        </p:nvSpPr>
        <p:spPr bwMode="auto">
          <a:xfrm rot="10800000">
            <a:off x="2909371" y="3131573"/>
            <a:ext cx="358136" cy="495281"/>
          </a:xfrm>
          <a:prstGeom prst="downArrow">
            <a:avLst/>
          </a:prstGeom>
          <a:gradFill>
            <a:gsLst>
              <a:gs pos="0">
                <a:srgbClr val="A7C138"/>
              </a:gs>
              <a:gs pos="80000">
                <a:srgbClr val="DEFF81"/>
              </a:gs>
              <a:gs pos="100000">
                <a:srgbClr val="D8E5A3"/>
              </a:gs>
            </a:gsLst>
          </a:gradFill>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6" name="Abgerundetes Rechteck 35"/>
          <p:cNvSpPr/>
          <p:nvPr/>
        </p:nvSpPr>
        <p:spPr bwMode="auto">
          <a:xfrm>
            <a:off x="3737680" y="2775779"/>
            <a:ext cx="3227767" cy="17184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9" name="Abgerundetes Rechteck 38"/>
          <p:cNvSpPr/>
          <p:nvPr/>
        </p:nvSpPr>
        <p:spPr bwMode="auto">
          <a:xfrm>
            <a:off x="7169933" y="2786608"/>
            <a:ext cx="3227767" cy="17184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717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69389" y="3126224"/>
            <a:ext cx="1122834" cy="898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feld 48"/>
          <p:cNvSpPr txBox="1"/>
          <p:nvPr/>
        </p:nvSpPr>
        <p:spPr>
          <a:xfrm>
            <a:off x="7221345" y="4104711"/>
            <a:ext cx="3157873" cy="307777"/>
          </a:xfrm>
          <a:prstGeom prst="rect">
            <a:avLst/>
          </a:prstGeom>
          <a:noFill/>
        </p:spPr>
        <p:txBody>
          <a:bodyPr wrap="square" rtlCol="0">
            <a:spAutoFit/>
          </a:bodyPr>
          <a:lstStyle/>
          <a:p>
            <a:pPr algn="ctr"/>
            <a:r>
              <a:rPr lang="de-CH" sz="1400" dirty="0"/>
              <a:t>Combinación con realidad virtual</a:t>
            </a:r>
          </a:p>
        </p:txBody>
      </p:sp>
      <p:pic>
        <p:nvPicPr>
          <p:cNvPr id="30" name="Imagen 29">
            <a:extLst>
              <a:ext uri="{FF2B5EF4-FFF2-40B4-BE49-F238E27FC236}">
                <a16:creationId xmlns:a16="http://schemas.microsoft.com/office/drawing/2014/main" id="{E74965C9-9A92-4C2D-BB77-224708B04752}"/>
              </a:ext>
            </a:extLst>
          </p:cNvPr>
          <p:cNvPicPr>
            <a:picLocks noChangeAspect="1"/>
          </p:cNvPicPr>
          <p:nvPr/>
        </p:nvPicPr>
        <p:blipFill>
          <a:blip r:embed="rId9"/>
          <a:stretch>
            <a:fillRect/>
          </a:stretch>
        </p:blipFill>
        <p:spPr>
          <a:xfrm>
            <a:off x="6886859" y="0"/>
            <a:ext cx="2200847" cy="1194920"/>
          </a:xfrm>
          <a:prstGeom prst="rect">
            <a:avLst/>
          </a:prstGeom>
        </p:spPr>
      </p:pic>
    </p:spTree>
    <p:extLst>
      <p:ext uri="{BB962C8B-B14F-4D97-AF65-F5344CB8AC3E}">
        <p14:creationId xmlns:p14="http://schemas.microsoft.com/office/powerpoint/2010/main" val="322912404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9"/>
          <p:cNvSpPr/>
          <p:nvPr/>
        </p:nvSpPr>
        <p:spPr bwMode="auto">
          <a:xfrm>
            <a:off x="298415" y="1588490"/>
            <a:ext cx="3214771" cy="792088"/>
          </a:xfrm>
          <a:prstGeom prst="roundRect">
            <a:avLst/>
          </a:prstGeom>
          <a:solidFill>
            <a:srgbClr val="A7C138"/>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68" name="Abgerundetes Rechteck 67"/>
          <p:cNvSpPr/>
          <p:nvPr/>
        </p:nvSpPr>
        <p:spPr bwMode="auto">
          <a:xfrm>
            <a:off x="3714660" y="1567928"/>
            <a:ext cx="3214800" cy="792088"/>
          </a:xfrm>
          <a:prstGeom prst="roundRect">
            <a:avLst/>
          </a:prstGeom>
          <a:solidFill>
            <a:srgbClr val="A7C138"/>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5" name="Abgerundetes Rechteck 54"/>
          <p:cNvSpPr/>
          <p:nvPr/>
        </p:nvSpPr>
        <p:spPr bwMode="auto">
          <a:xfrm>
            <a:off x="313912" y="5075137"/>
            <a:ext cx="3214771" cy="754870"/>
          </a:xfrm>
          <a:prstGeom prst="roundRect">
            <a:avLst/>
          </a:prstGeom>
          <a:solidFill>
            <a:srgbClr val="424B51"/>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6" name="Abgerundetes Rechteck 55"/>
          <p:cNvSpPr/>
          <p:nvPr/>
        </p:nvSpPr>
        <p:spPr bwMode="auto">
          <a:xfrm>
            <a:off x="3769221" y="5075136"/>
            <a:ext cx="3214771" cy="538621"/>
          </a:xfrm>
          <a:prstGeom prst="roundRect">
            <a:avLst/>
          </a:prstGeom>
          <a:solidFill>
            <a:srgbClr val="424B51"/>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 name="Title 1"/>
          <p:cNvSpPr>
            <a:spLocks noGrp="1"/>
          </p:cNvSpPr>
          <p:nvPr>
            <p:ph type="title"/>
          </p:nvPr>
        </p:nvSpPr>
        <p:spPr>
          <a:xfrm>
            <a:off x="354148" y="105733"/>
            <a:ext cx="6163995" cy="1107996"/>
          </a:xfrm>
        </p:spPr>
        <p:txBody>
          <a:bodyPr/>
          <a:lstStyle/>
          <a:p>
            <a:r>
              <a:rPr lang="de-CH" dirty="0"/>
              <a:t>Tecnología de sensores en rehabilitación II</a:t>
            </a:r>
          </a:p>
        </p:txBody>
      </p:sp>
      <p:sp>
        <p:nvSpPr>
          <p:cNvPr id="4" name="Footer Placeholder 3"/>
          <p:cNvSpPr>
            <a:spLocks noGrp="1"/>
          </p:cNvSpPr>
          <p:nvPr>
            <p:ph type="ftr" sz="quarter" idx="11"/>
          </p:nvPr>
        </p:nvSpPr>
        <p:spPr>
          <a:xfrm>
            <a:off x="525106" y="6449776"/>
            <a:ext cx="4578800" cy="363600"/>
          </a:xfrm>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a:xfrm>
            <a:off x="5196746" y="6442788"/>
            <a:ext cx="617727" cy="363600"/>
          </a:xfrm>
        </p:spPr>
        <p:txBody>
          <a:bodyPr/>
          <a:lstStyle/>
          <a:p>
            <a:fld id="{9F8E3E85-A5F1-45AC-BC8E-CB7307177C38}" type="slidenum">
              <a:rPr lang="de-CH" smtClean="0"/>
              <a:pPr/>
              <a:t>46</a:t>
            </a:fld>
            <a:endParaRPr lang="de-CH" dirty="0"/>
          </a:p>
        </p:txBody>
      </p:sp>
      <p:sp>
        <p:nvSpPr>
          <p:cNvPr id="3" name="Textfeld 2"/>
          <p:cNvSpPr txBox="1"/>
          <p:nvPr/>
        </p:nvSpPr>
        <p:spPr>
          <a:xfrm>
            <a:off x="298415" y="1629390"/>
            <a:ext cx="3196771" cy="707886"/>
          </a:xfrm>
          <a:prstGeom prst="rect">
            <a:avLst/>
          </a:prstGeom>
          <a:noFill/>
        </p:spPr>
        <p:txBody>
          <a:bodyPr wrap="square" rtlCol="0">
            <a:spAutoFit/>
          </a:bodyPr>
          <a:lstStyle/>
          <a:p>
            <a:pPr algn="ctr"/>
            <a:r>
              <a:rPr lang="de-CH" sz="2000" b="1" dirty="0">
                <a:latin typeface="+mj-lt"/>
              </a:rPr>
              <a:t>Valoración de la eficacia del tratamiento</a:t>
            </a:r>
          </a:p>
        </p:txBody>
      </p:sp>
      <p:sp>
        <p:nvSpPr>
          <p:cNvPr id="63" name="Textfeld 62"/>
          <p:cNvSpPr txBox="1"/>
          <p:nvPr/>
        </p:nvSpPr>
        <p:spPr>
          <a:xfrm>
            <a:off x="3714660" y="1678594"/>
            <a:ext cx="3214800" cy="707886"/>
          </a:xfrm>
          <a:prstGeom prst="rect">
            <a:avLst/>
          </a:prstGeom>
          <a:noFill/>
        </p:spPr>
        <p:txBody>
          <a:bodyPr wrap="square" rtlCol="0">
            <a:spAutoFit/>
          </a:bodyPr>
          <a:lstStyle/>
          <a:p>
            <a:pPr algn="ctr"/>
            <a:r>
              <a:rPr lang="de-CH" sz="2000" b="1" dirty="0">
                <a:latin typeface="+mj-lt"/>
              </a:rPr>
              <a:t>Detección temprana de alteraciones</a:t>
            </a:r>
          </a:p>
        </p:txBody>
      </p:sp>
      <p:sp>
        <p:nvSpPr>
          <p:cNvPr id="72" name="Abgerundetes Rechteck 71"/>
          <p:cNvSpPr/>
          <p:nvPr/>
        </p:nvSpPr>
        <p:spPr bwMode="auto">
          <a:xfrm>
            <a:off x="298415" y="2470985"/>
            <a:ext cx="3227767" cy="17184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1" name="Textfeld 20"/>
          <p:cNvSpPr txBox="1"/>
          <p:nvPr/>
        </p:nvSpPr>
        <p:spPr>
          <a:xfrm>
            <a:off x="593297" y="5166936"/>
            <a:ext cx="2700000" cy="646331"/>
          </a:xfrm>
          <a:prstGeom prst="rect">
            <a:avLst/>
          </a:prstGeom>
          <a:noFill/>
        </p:spPr>
        <p:txBody>
          <a:bodyPr wrap="square" rtlCol="0">
            <a:spAutoFit/>
          </a:bodyPr>
          <a:lstStyle/>
          <a:p>
            <a:pPr algn="ctr"/>
            <a:r>
              <a:rPr lang="de-CH" b="1" dirty="0">
                <a:solidFill>
                  <a:schemeClr val="bg1"/>
                </a:solidFill>
              </a:rPr>
              <a:t>Manejo de la enfermedad</a:t>
            </a:r>
          </a:p>
        </p:txBody>
      </p:sp>
      <p:sp>
        <p:nvSpPr>
          <p:cNvPr id="22" name="Textfeld 21"/>
          <p:cNvSpPr txBox="1"/>
          <p:nvPr/>
        </p:nvSpPr>
        <p:spPr>
          <a:xfrm>
            <a:off x="3779183" y="5172512"/>
            <a:ext cx="3176283" cy="369332"/>
          </a:xfrm>
          <a:prstGeom prst="rect">
            <a:avLst/>
          </a:prstGeom>
          <a:noFill/>
        </p:spPr>
        <p:txBody>
          <a:bodyPr wrap="square" rtlCol="0">
            <a:spAutoFit/>
          </a:bodyPr>
          <a:lstStyle/>
          <a:p>
            <a:pPr algn="ctr"/>
            <a:r>
              <a:rPr lang="de-CH" b="1" dirty="0">
                <a:solidFill>
                  <a:schemeClr val="bg1"/>
                </a:solidFill>
              </a:rPr>
              <a:t>Estado del paciente</a:t>
            </a:r>
          </a:p>
        </p:txBody>
      </p:sp>
      <p:sp>
        <p:nvSpPr>
          <p:cNvPr id="28" name="Textfeld 27"/>
          <p:cNvSpPr txBox="1"/>
          <p:nvPr/>
        </p:nvSpPr>
        <p:spPr>
          <a:xfrm>
            <a:off x="3748258" y="3433722"/>
            <a:ext cx="3176283" cy="1477328"/>
          </a:xfrm>
          <a:prstGeom prst="rect">
            <a:avLst/>
          </a:prstGeom>
          <a:noFill/>
        </p:spPr>
        <p:txBody>
          <a:bodyPr wrap="square" rtlCol="0">
            <a:spAutoFit/>
          </a:bodyPr>
          <a:lstStyle/>
          <a:p>
            <a:pPr algn="ctr"/>
            <a:r>
              <a:rPr lang="de-CH" dirty="0"/>
              <a:t>Alcanzar una detección temprana de cambios en el estado del paciente que requieren de intervención clínica. </a:t>
            </a:r>
          </a:p>
        </p:txBody>
      </p:sp>
      <p:sp>
        <p:nvSpPr>
          <p:cNvPr id="34" name="Abgerundetes Rechteck 33"/>
          <p:cNvSpPr/>
          <p:nvPr/>
        </p:nvSpPr>
        <p:spPr bwMode="auto">
          <a:xfrm>
            <a:off x="313912" y="4797152"/>
            <a:ext cx="3214771" cy="1368152"/>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6" name="Abgerundetes Rechteck 35"/>
          <p:cNvSpPr/>
          <p:nvPr/>
        </p:nvSpPr>
        <p:spPr bwMode="auto">
          <a:xfrm>
            <a:off x="3737680" y="2470985"/>
            <a:ext cx="3227767" cy="17184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7" name="Abgerundetes Rechteck 36"/>
          <p:cNvSpPr/>
          <p:nvPr/>
        </p:nvSpPr>
        <p:spPr bwMode="auto">
          <a:xfrm>
            <a:off x="3753177" y="4797152"/>
            <a:ext cx="3214771" cy="1368152"/>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2" name="Textfeld 41"/>
          <p:cNvSpPr txBox="1"/>
          <p:nvPr/>
        </p:nvSpPr>
        <p:spPr>
          <a:xfrm>
            <a:off x="352400" y="3411832"/>
            <a:ext cx="3176283" cy="923330"/>
          </a:xfrm>
          <a:prstGeom prst="rect">
            <a:avLst/>
          </a:prstGeom>
          <a:noFill/>
        </p:spPr>
        <p:txBody>
          <a:bodyPr wrap="square" rtlCol="0">
            <a:spAutoFit/>
          </a:bodyPr>
          <a:lstStyle/>
          <a:p>
            <a:pPr algn="ctr"/>
            <a:r>
              <a:rPr lang="de-CH" dirty="0"/>
              <a:t>Ajustar las intervenciones de tratamiento en base a las necesidades del paciente. </a:t>
            </a:r>
            <a:endParaRPr lang="de-CH" sz="12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483" y="2552350"/>
            <a:ext cx="1098141" cy="77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468" y="2579471"/>
            <a:ext cx="849660" cy="671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Imagen 22">
            <a:extLst>
              <a:ext uri="{FF2B5EF4-FFF2-40B4-BE49-F238E27FC236}">
                <a16:creationId xmlns:a16="http://schemas.microsoft.com/office/drawing/2014/main" id="{DDCFE238-948D-4207-B91F-9ABDB64771EF}"/>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304776476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48025" y="2845458"/>
            <a:ext cx="540000"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31385" y="3488804"/>
            <a:ext cx="579512" cy="576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11478" y="2165001"/>
            <a:ext cx="430066" cy="452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60955" y="5523500"/>
            <a:ext cx="348609"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08983" y="4877810"/>
            <a:ext cx="640620" cy="609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05793" y="187145"/>
            <a:ext cx="6308011" cy="1107996"/>
          </a:xfrm>
        </p:spPr>
        <p:txBody>
          <a:bodyPr/>
          <a:lstStyle/>
          <a:p>
            <a:r>
              <a:rPr lang="de-CH" dirty="0"/>
              <a:t>Tecnología de sensores: </a:t>
            </a:r>
            <a:r>
              <a:rPr lang="de-CH" dirty="0">
                <a:solidFill>
                  <a:srgbClr val="595959"/>
                </a:solidFill>
              </a:rPr>
              <a:t>Ventajas y limitaciones</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47</a:t>
            </a:fld>
            <a:endParaRPr lang="de-CH" dirty="0"/>
          </a:p>
        </p:txBody>
      </p:sp>
      <p:graphicFrame>
        <p:nvGraphicFramePr>
          <p:cNvPr id="19" name="Table 18"/>
          <p:cNvGraphicFramePr>
            <a:graphicFrameLocks noGrp="1"/>
          </p:cNvGraphicFramePr>
          <p:nvPr>
            <p:extLst>
              <p:ext uri="{D42A27DB-BD31-4B8C-83A1-F6EECF244321}">
                <p14:modId xmlns:p14="http://schemas.microsoft.com/office/powerpoint/2010/main" val="2779148743"/>
              </p:ext>
            </p:extLst>
          </p:nvPr>
        </p:nvGraphicFramePr>
        <p:xfrm>
          <a:off x="2610049" y="1584218"/>
          <a:ext cx="6120680" cy="2442790"/>
        </p:xfrm>
        <a:graphic>
          <a:graphicData uri="http://schemas.openxmlformats.org/drawingml/2006/table">
            <a:tbl>
              <a:tblPr firstRow="1" bandRow="1">
                <a:tableStyleId>{21E4AEA4-8DFA-4A89-87EB-49C32662AFE0}</a:tableStyleId>
              </a:tblPr>
              <a:tblGrid>
                <a:gridCol w="6120680">
                  <a:extLst>
                    <a:ext uri="{9D8B030D-6E8A-4147-A177-3AD203B41FA5}">
                      <a16:colId xmlns:a16="http://schemas.microsoft.com/office/drawing/2014/main" val="20000"/>
                    </a:ext>
                  </a:extLst>
                </a:gridCol>
              </a:tblGrid>
              <a:tr h="552037">
                <a:tc>
                  <a:txBody>
                    <a:bodyPr/>
                    <a:lstStyle/>
                    <a:p>
                      <a:pPr algn="ctr"/>
                      <a:r>
                        <a:rPr lang="de-CH" sz="2400" dirty="0">
                          <a:latin typeface="+mj-lt"/>
                        </a:rPr>
                        <a:t>Ventajas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53391">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err="1">
                          <a:solidFill>
                            <a:schemeClr val="accent2">
                              <a:lumMod val="50000"/>
                            </a:schemeClr>
                          </a:solidFill>
                        </a:rPr>
                        <a:t>Asequible</a:t>
                      </a:r>
                      <a:r>
                        <a:rPr lang="en-US" sz="1500" dirty="0">
                          <a:solidFill>
                            <a:schemeClr val="accent2">
                              <a:lumMod val="50000"/>
                            </a:schemeClr>
                          </a:solidFill>
                        </a:rPr>
                        <a:t> para la </a:t>
                      </a:r>
                      <a:r>
                        <a:rPr lang="en-US" sz="1500" dirty="0" err="1">
                          <a:solidFill>
                            <a:schemeClr val="accent2">
                              <a:lumMod val="50000"/>
                            </a:schemeClr>
                          </a:solidFill>
                        </a:rPr>
                        <a:t>mayoria</a:t>
                      </a:r>
                      <a:r>
                        <a:rPr lang="en-US" sz="1500" dirty="0">
                          <a:solidFill>
                            <a:schemeClr val="accent2">
                              <a:lumMod val="50000"/>
                            </a:schemeClr>
                          </a:solidFill>
                        </a:rPr>
                        <a:t> de los </a:t>
                      </a:r>
                      <a:r>
                        <a:rPr lang="en-US" sz="1500" dirty="0" err="1">
                          <a:solidFill>
                            <a:schemeClr val="accent2">
                              <a:lumMod val="50000"/>
                            </a:schemeClr>
                          </a:solidFill>
                        </a:rPr>
                        <a:t>pacientes</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83971">
                <a:tc>
                  <a:txBody>
                    <a:bodyPr/>
                    <a:lstStyle/>
                    <a:p>
                      <a:pPr algn="ctr">
                        <a:spcAft>
                          <a:spcPts val="1200"/>
                        </a:spcAft>
                      </a:pPr>
                      <a:r>
                        <a:rPr lang="en-US" sz="1500" dirty="0" err="1">
                          <a:solidFill>
                            <a:schemeClr val="accent2">
                              <a:lumMod val="50000"/>
                            </a:schemeClr>
                          </a:solidFill>
                        </a:rPr>
                        <a:t>Soluciona</a:t>
                      </a:r>
                      <a:r>
                        <a:rPr lang="en-US" sz="1500" dirty="0">
                          <a:solidFill>
                            <a:schemeClr val="accent2">
                              <a:lumMod val="50000"/>
                            </a:schemeClr>
                          </a:solidFill>
                        </a:rPr>
                        <a:t> problemas de </a:t>
                      </a:r>
                      <a:r>
                        <a:rPr lang="en-US" sz="1500" dirty="0" err="1">
                          <a:solidFill>
                            <a:schemeClr val="accent2">
                              <a:lumMod val="50000"/>
                            </a:schemeClr>
                          </a:solidFill>
                        </a:rPr>
                        <a:t>acceso</a:t>
                      </a:r>
                      <a:r>
                        <a:rPr lang="en-US" sz="1500" dirty="0">
                          <a:solidFill>
                            <a:schemeClr val="accent2">
                              <a:lumMod val="50000"/>
                            </a:schemeClr>
                          </a:solidFill>
                        </a:rPr>
                        <a:t> a la </a:t>
                      </a:r>
                      <a:r>
                        <a:rPr lang="en-US" sz="1500" dirty="0" err="1">
                          <a:solidFill>
                            <a:schemeClr val="accent2">
                              <a:lumMod val="50000"/>
                            </a:schemeClr>
                          </a:solidFill>
                        </a:rPr>
                        <a:t>rehabilitación</a:t>
                      </a:r>
                      <a:r>
                        <a:rPr lang="en-US" sz="1500" dirty="0">
                          <a:solidFill>
                            <a:schemeClr val="accent2">
                              <a:lumMod val="50000"/>
                            </a:schemeClr>
                          </a:solidFill>
                        </a:rPr>
                        <a:t> (</a:t>
                      </a:r>
                      <a:r>
                        <a:rPr lang="en-US" sz="1500" dirty="0" err="1">
                          <a:solidFill>
                            <a:schemeClr val="accent2">
                              <a:lumMod val="50000"/>
                            </a:schemeClr>
                          </a:solidFill>
                        </a:rPr>
                        <a:t>pacientes</a:t>
                      </a:r>
                      <a:r>
                        <a:rPr lang="en-US" sz="1500" dirty="0">
                          <a:solidFill>
                            <a:schemeClr val="accent2">
                              <a:lumMod val="50000"/>
                            </a:schemeClr>
                          </a:solidFill>
                        </a:rPr>
                        <a:t> que </a:t>
                      </a:r>
                      <a:r>
                        <a:rPr lang="en-US" sz="1500" dirty="0" err="1">
                          <a:solidFill>
                            <a:schemeClr val="accent2">
                              <a:lumMod val="50000"/>
                            </a:schemeClr>
                          </a:solidFill>
                        </a:rPr>
                        <a:t>viven</a:t>
                      </a:r>
                      <a:r>
                        <a:rPr lang="en-US" sz="1500" dirty="0">
                          <a:solidFill>
                            <a:schemeClr val="accent2">
                              <a:lumMod val="50000"/>
                            </a:schemeClr>
                          </a:solidFill>
                        </a:rPr>
                        <a:t> </a:t>
                      </a:r>
                      <a:r>
                        <a:rPr lang="en-US" sz="1500" dirty="0" err="1">
                          <a:solidFill>
                            <a:schemeClr val="accent2">
                              <a:lumMod val="50000"/>
                            </a:schemeClr>
                          </a:solidFill>
                        </a:rPr>
                        <a:t>lejos</a:t>
                      </a:r>
                      <a:r>
                        <a:rPr lang="en-US" sz="1500" dirty="0">
                          <a:solidFill>
                            <a:schemeClr val="accent2">
                              <a:lumMod val="50000"/>
                            </a:schemeClr>
                          </a:solidFill>
                        </a:rPr>
                        <a:t> de las </a:t>
                      </a:r>
                      <a:r>
                        <a:rPr lang="en-US" sz="1500" dirty="0" err="1">
                          <a:solidFill>
                            <a:schemeClr val="accent2">
                              <a:lumMod val="50000"/>
                            </a:schemeClr>
                          </a:solidFill>
                        </a:rPr>
                        <a:t>clínicas</a:t>
                      </a:r>
                      <a:r>
                        <a:rPr lang="en-US" sz="1500" dirty="0">
                          <a:solidFill>
                            <a:schemeClr val="accent2">
                              <a:lumMod val="50000"/>
                            </a:schemeClr>
                          </a:solidFill>
                        </a:rPr>
                        <a:t>)</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53391">
                <a:tc>
                  <a:txBody>
                    <a:bodyPr/>
                    <a:lstStyle/>
                    <a:p>
                      <a:pPr algn="ctr">
                        <a:spcAft>
                          <a:spcPts val="1200"/>
                        </a:spcAft>
                      </a:pPr>
                      <a:r>
                        <a:rPr lang="en-US" sz="1500" dirty="0" err="1">
                          <a:solidFill>
                            <a:schemeClr val="accent2">
                              <a:lumMod val="50000"/>
                            </a:schemeClr>
                          </a:solidFill>
                        </a:rPr>
                        <a:t>Incrementa</a:t>
                      </a:r>
                      <a:r>
                        <a:rPr lang="en-US" sz="1500" dirty="0">
                          <a:solidFill>
                            <a:schemeClr val="accent2">
                              <a:lumMod val="50000"/>
                            </a:schemeClr>
                          </a:solidFill>
                        </a:rPr>
                        <a:t> la </a:t>
                      </a:r>
                      <a:r>
                        <a:rPr lang="en-US" sz="1500" dirty="0" err="1">
                          <a:solidFill>
                            <a:schemeClr val="accent2">
                              <a:lumMod val="50000"/>
                            </a:schemeClr>
                          </a:solidFill>
                        </a:rPr>
                        <a:t>independencia</a:t>
                      </a:r>
                      <a:r>
                        <a:rPr lang="en-US" sz="1500" dirty="0">
                          <a:solidFill>
                            <a:schemeClr val="accent2">
                              <a:lumMod val="50000"/>
                            </a:schemeClr>
                          </a:solidFill>
                        </a:rPr>
                        <a:t> y participacion del </a:t>
                      </a:r>
                      <a:r>
                        <a:rPr lang="en-US" sz="1500" dirty="0" err="1">
                          <a:solidFill>
                            <a:schemeClr val="accent2">
                              <a:lumMod val="50000"/>
                            </a:schemeClr>
                          </a:solidFill>
                        </a:rPr>
                        <a:t>paciente</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783177219"/>
              </p:ext>
            </p:extLst>
          </p:nvPr>
        </p:nvGraphicFramePr>
        <p:xfrm>
          <a:off x="2610049" y="4247992"/>
          <a:ext cx="6120680" cy="1868865"/>
        </p:xfrm>
        <a:graphic>
          <a:graphicData uri="http://schemas.openxmlformats.org/drawingml/2006/table">
            <a:tbl>
              <a:tblPr firstRow="1" bandRow="1">
                <a:tableStyleId>{21E4AEA4-8DFA-4A89-87EB-49C32662AFE0}</a:tableStyleId>
              </a:tblPr>
              <a:tblGrid>
                <a:gridCol w="6120680">
                  <a:extLst>
                    <a:ext uri="{9D8B030D-6E8A-4147-A177-3AD203B41FA5}">
                      <a16:colId xmlns:a16="http://schemas.microsoft.com/office/drawing/2014/main" val="20000"/>
                    </a:ext>
                  </a:extLst>
                </a:gridCol>
              </a:tblGrid>
              <a:tr h="622955">
                <a:tc>
                  <a:txBody>
                    <a:bodyPr/>
                    <a:lstStyle/>
                    <a:p>
                      <a:pPr algn="ctr"/>
                      <a:r>
                        <a:rPr lang="de-CH" sz="2400" dirty="0">
                          <a:latin typeface="+mj-lt"/>
                        </a:rPr>
                        <a:t>Limitaciones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622955">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a:solidFill>
                            <a:srgbClr val="C00000"/>
                          </a:solidFill>
                        </a:rPr>
                        <a:t>Barreras </a:t>
                      </a:r>
                      <a:r>
                        <a:rPr lang="en-US" sz="1500" kern="0" dirty="0" err="1">
                          <a:solidFill>
                            <a:srgbClr val="C00000"/>
                          </a:solidFill>
                        </a:rPr>
                        <a:t>técnicas</a:t>
                      </a:r>
                      <a:r>
                        <a:rPr lang="en-US" sz="1500" kern="0" dirty="0">
                          <a:solidFill>
                            <a:srgbClr val="C00000"/>
                          </a:solidFill>
                        </a:rPr>
                        <a:t> </a:t>
                      </a:r>
                      <a:r>
                        <a:rPr lang="en-US" sz="1500" kern="0" dirty="0" err="1">
                          <a:solidFill>
                            <a:srgbClr val="C00000"/>
                          </a:solidFill>
                        </a:rPr>
                        <a:t>como</a:t>
                      </a:r>
                      <a:r>
                        <a:rPr lang="en-US" sz="1500" kern="0" dirty="0">
                          <a:solidFill>
                            <a:srgbClr val="C00000"/>
                          </a:solidFill>
                        </a:rPr>
                        <a:t> por </a:t>
                      </a:r>
                      <a:r>
                        <a:rPr lang="en-US" sz="1500" kern="0" dirty="0" err="1">
                          <a:solidFill>
                            <a:srgbClr val="C00000"/>
                          </a:solidFill>
                        </a:rPr>
                        <a:t>ejemplo</a:t>
                      </a:r>
                      <a:r>
                        <a:rPr lang="en-US" sz="1500" kern="0" dirty="0">
                          <a:solidFill>
                            <a:srgbClr val="C00000"/>
                          </a:solidFill>
                        </a:rPr>
                        <a:t> las </a:t>
                      </a:r>
                      <a:r>
                        <a:rPr lang="en-US" sz="1500" kern="0" dirty="0" err="1">
                          <a:solidFill>
                            <a:srgbClr val="C00000"/>
                          </a:solidFill>
                        </a:rPr>
                        <a:t>limitaciones</a:t>
                      </a:r>
                      <a:r>
                        <a:rPr lang="en-US" sz="1500" kern="0" dirty="0">
                          <a:solidFill>
                            <a:srgbClr val="C00000"/>
                          </a:solidFill>
                        </a:rPr>
                        <a:t> de las </a:t>
                      </a:r>
                      <a:r>
                        <a:rPr lang="en-US" sz="1500" kern="0" dirty="0" err="1">
                          <a:solidFill>
                            <a:srgbClr val="C00000"/>
                          </a:solidFill>
                        </a:rPr>
                        <a:t>baterías</a:t>
                      </a:r>
                      <a:r>
                        <a:rPr lang="en-US" sz="1500" kern="0" dirty="0">
                          <a:solidFill>
                            <a:srgbClr val="C00000"/>
                          </a:solidFill>
                        </a:rPr>
                        <a:t> de los </a:t>
                      </a:r>
                      <a:r>
                        <a:rPr lang="en-US" sz="1500" kern="0" dirty="0" err="1">
                          <a:solidFill>
                            <a:srgbClr val="C00000"/>
                          </a:solidFill>
                        </a:rPr>
                        <a:t>sensores</a:t>
                      </a:r>
                      <a:endParaRPr lang="en-US" sz="1500" kern="0" dirty="0">
                        <a:solidFill>
                          <a:srgbClr val="C00000"/>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2955">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a:solidFill>
                            <a:srgbClr val="C00000"/>
                          </a:solidFill>
                        </a:rPr>
                        <a:t>Barreras </a:t>
                      </a:r>
                      <a:r>
                        <a:rPr lang="en-US" sz="1500" kern="0" dirty="0" err="1">
                          <a:solidFill>
                            <a:srgbClr val="C00000"/>
                          </a:solidFill>
                        </a:rPr>
                        <a:t>culturales</a:t>
                      </a:r>
                      <a:r>
                        <a:rPr lang="en-US" sz="1500" kern="0" dirty="0">
                          <a:solidFill>
                            <a:srgbClr val="C00000"/>
                          </a:solidFill>
                        </a:rPr>
                        <a:t> </a:t>
                      </a:r>
                      <a:r>
                        <a:rPr lang="en-US" sz="1500" kern="0" dirty="0" err="1">
                          <a:solidFill>
                            <a:srgbClr val="C00000"/>
                          </a:solidFill>
                        </a:rPr>
                        <a:t>asociadas</a:t>
                      </a:r>
                      <a:r>
                        <a:rPr lang="en-US" sz="1500" kern="0" dirty="0">
                          <a:solidFill>
                            <a:srgbClr val="C00000"/>
                          </a:solidFill>
                        </a:rPr>
                        <a:t> al </a:t>
                      </a:r>
                      <a:r>
                        <a:rPr lang="en-US" sz="1500" kern="0" dirty="0" err="1">
                          <a:solidFill>
                            <a:srgbClr val="C00000"/>
                          </a:solidFill>
                        </a:rPr>
                        <a:t>uso</a:t>
                      </a:r>
                      <a:r>
                        <a:rPr lang="en-US" sz="1500" kern="0" dirty="0">
                          <a:solidFill>
                            <a:srgbClr val="C00000"/>
                          </a:solidFill>
                        </a:rPr>
                        <a:t> de </a:t>
                      </a:r>
                      <a:r>
                        <a:rPr lang="en-US" sz="1500" kern="0" dirty="0" err="1">
                          <a:solidFill>
                            <a:srgbClr val="C00000"/>
                          </a:solidFill>
                        </a:rPr>
                        <a:t>dispositivos</a:t>
                      </a:r>
                      <a:r>
                        <a:rPr lang="en-US" sz="1500" kern="0" dirty="0">
                          <a:solidFill>
                            <a:srgbClr val="C00000"/>
                          </a:solidFill>
                        </a:rPr>
                        <a:t> medicos en el </a:t>
                      </a:r>
                      <a:r>
                        <a:rPr lang="en-US" sz="1500" kern="0" dirty="0" err="1">
                          <a:solidFill>
                            <a:srgbClr val="C00000"/>
                          </a:solidFill>
                        </a:rPr>
                        <a:t>hogar</a:t>
                      </a:r>
                      <a:r>
                        <a:rPr lang="en-US" sz="1500" kern="0" dirty="0">
                          <a:solidFill>
                            <a:srgbClr val="C00000"/>
                          </a:solidFill>
                        </a:rPr>
                        <a:t>. </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pic>
        <p:nvPicPr>
          <p:cNvPr id="12" name="Imagen 11">
            <a:extLst>
              <a:ext uri="{FF2B5EF4-FFF2-40B4-BE49-F238E27FC236}">
                <a16:creationId xmlns:a16="http://schemas.microsoft.com/office/drawing/2014/main" id="{19C81DBD-2598-41CA-8AC8-E8AEE3269D8D}"/>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274503713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Realidad virtual</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48</a:t>
            </a:fld>
            <a:endParaRPr lang="de-CH" dirty="0"/>
          </a:p>
        </p:txBody>
      </p:sp>
      <p:sp>
        <p:nvSpPr>
          <p:cNvPr id="3" name="Text Placeholder 2"/>
          <p:cNvSpPr>
            <a:spLocks noGrp="1"/>
          </p:cNvSpPr>
          <p:nvPr>
            <p:ph type="body" sz="quarter" idx="13"/>
          </p:nvPr>
        </p:nvSpPr>
        <p:spPr/>
        <p:txBody>
          <a:bodyPr/>
          <a:lstStyle/>
          <a:p>
            <a:r>
              <a:rPr lang="de-CH" dirty="0"/>
              <a:t>5</a:t>
            </a:r>
          </a:p>
        </p:txBody>
      </p:sp>
      <p:pic>
        <p:nvPicPr>
          <p:cNvPr id="7" name="Imagen 6">
            <a:extLst>
              <a:ext uri="{FF2B5EF4-FFF2-40B4-BE49-F238E27FC236}">
                <a16:creationId xmlns:a16="http://schemas.microsoft.com/office/drawing/2014/main" id="{755AEFDB-C324-48EA-8451-C6420005A3C8}"/>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154595163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Realidad Virtual</a:t>
            </a:r>
          </a:p>
        </p:txBody>
      </p:sp>
      <p:sp>
        <p:nvSpPr>
          <p:cNvPr id="7" name="Content Placeholder 6"/>
          <p:cNvSpPr>
            <a:spLocks noGrp="1"/>
          </p:cNvSpPr>
          <p:nvPr>
            <p:ph idx="1"/>
          </p:nvPr>
        </p:nvSpPr>
        <p:spPr>
          <a:xfrm>
            <a:off x="1431456" y="2851601"/>
            <a:ext cx="9315497" cy="1111045"/>
          </a:xfrm>
        </p:spPr>
        <p:txBody>
          <a:bodyPr>
            <a:normAutofit/>
          </a:bodyPr>
          <a:lstStyle/>
          <a:p>
            <a:pPr marL="0" indent="0">
              <a:buNone/>
            </a:pPr>
            <a:r>
              <a:rPr lang="en-US" sz="1800" dirty="0"/>
              <a:t>La idea de utilizer </a:t>
            </a:r>
            <a:r>
              <a:rPr lang="en-US" sz="1800" dirty="0" err="1"/>
              <a:t>realidad</a:t>
            </a:r>
            <a:r>
              <a:rPr lang="en-US" sz="1800" dirty="0"/>
              <a:t> virtual en </a:t>
            </a:r>
            <a:r>
              <a:rPr lang="en-US" sz="1800" dirty="0" err="1"/>
              <a:t>rehabilitación</a:t>
            </a:r>
            <a:r>
              <a:rPr lang="en-US" sz="1800" dirty="0"/>
              <a:t> surge en la </a:t>
            </a:r>
            <a:r>
              <a:rPr lang="en-US" sz="1800" dirty="0" err="1"/>
              <a:t>mitad</a:t>
            </a:r>
            <a:r>
              <a:rPr lang="en-US" sz="1800" dirty="0"/>
              <a:t> de la </a:t>
            </a:r>
            <a:r>
              <a:rPr lang="en-US" sz="1800" dirty="0" err="1"/>
              <a:t>década</a:t>
            </a:r>
            <a:r>
              <a:rPr lang="en-US" sz="1800" dirty="0"/>
              <a:t> de los 90</a:t>
            </a:r>
          </a:p>
          <a:p>
            <a:pPr lvl="1"/>
            <a:r>
              <a:rPr lang="en-US" sz="1600" dirty="0"/>
              <a:t>La </a:t>
            </a:r>
            <a:r>
              <a:rPr lang="en-US" sz="1600" dirty="0" err="1"/>
              <a:t>trayectoria</a:t>
            </a:r>
            <a:r>
              <a:rPr lang="en-US" sz="1600" dirty="0"/>
              <a:t> </a:t>
            </a:r>
            <a:r>
              <a:rPr lang="en-US" sz="1600" dirty="0" err="1"/>
              <a:t>definida</a:t>
            </a:r>
            <a:r>
              <a:rPr lang="en-US" sz="1600" dirty="0"/>
              <a:t> en el </a:t>
            </a:r>
            <a:r>
              <a:rPr lang="en-US" sz="1600" dirty="0" err="1"/>
              <a:t>entorno</a:t>
            </a:r>
            <a:r>
              <a:rPr lang="en-US" sz="1600" dirty="0"/>
              <a:t> virtual debe ser </a:t>
            </a:r>
            <a:r>
              <a:rPr lang="en-US" sz="1600" dirty="0" err="1"/>
              <a:t>realizada</a:t>
            </a:r>
            <a:r>
              <a:rPr lang="en-US" sz="1600" dirty="0"/>
              <a:t> por el </a:t>
            </a:r>
            <a:r>
              <a:rPr lang="en-US" sz="1600" dirty="0" err="1"/>
              <a:t>paciente</a:t>
            </a:r>
            <a:r>
              <a:rPr lang="en-US" sz="1600" dirty="0"/>
              <a:t> (Holden et al. 1999)</a:t>
            </a:r>
          </a:p>
          <a:p>
            <a:pPr lvl="1"/>
            <a:r>
              <a:rPr lang="en-US" sz="1600" dirty="0" err="1"/>
              <a:t>Incrementar</a:t>
            </a:r>
            <a:r>
              <a:rPr lang="en-US" sz="1600" dirty="0"/>
              <a:t> la </a:t>
            </a:r>
            <a:r>
              <a:rPr lang="en-US" sz="1600" dirty="0" err="1"/>
              <a:t>motivación</a:t>
            </a:r>
            <a:r>
              <a:rPr lang="en-US" sz="1600" dirty="0"/>
              <a:t> y </a:t>
            </a:r>
            <a:r>
              <a:rPr lang="en-US" sz="1600" dirty="0" err="1"/>
              <a:t>simplificar</a:t>
            </a:r>
            <a:r>
              <a:rPr lang="en-US" sz="1600" dirty="0"/>
              <a:t> el feedback (feedback de </a:t>
            </a:r>
            <a:r>
              <a:rPr lang="en-US" sz="1600" dirty="0" err="1"/>
              <a:t>ejecución</a:t>
            </a:r>
            <a:r>
              <a:rPr lang="en-US" sz="1600" dirty="0"/>
              <a:t>)</a:t>
            </a:r>
          </a:p>
          <a:p>
            <a:pPr lvl="1"/>
            <a:endParaRPr lang="en-US" sz="1600" dirty="0"/>
          </a:p>
          <a:p>
            <a:pPr lvl="1"/>
            <a:endParaRPr lang="en-US" sz="16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49</a:t>
            </a:fld>
            <a:endParaRPr lang="de-CH" dirty="0"/>
          </a:p>
        </p:txBody>
      </p:sp>
      <p:sp>
        <p:nvSpPr>
          <p:cNvPr id="2" name="Text Placeholder 1"/>
          <p:cNvSpPr>
            <a:spLocks noGrp="1"/>
          </p:cNvSpPr>
          <p:nvPr>
            <p:ph type="body" sz="quarter" idx="13"/>
          </p:nvPr>
        </p:nvSpPr>
        <p:spPr/>
        <p:txBody>
          <a:bodyPr>
            <a:normAutofit fontScale="92500" lnSpcReduction="10000"/>
          </a:bodyPr>
          <a:lstStyle/>
          <a:p>
            <a:pPr>
              <a:spcBef>
                <a:spcPts val="600"/>
              </a:spcBef>
            </a:pPr>
            <a:r>
              <a:rPr lang="en-US" dirty="0"/>
              <a:t>“La </a:t>
            </a:r>
            <a:r>
              <a:rPr lang="en-US" dirty="0" err="1"/>
              <a:t>realidad</a:t>
            </a:r>
            <a:r>
              <a:rPr lang="en-US" dirty="0"/>
              <a:t> virtual se </a:t>
            </a:r>
            <a:r>
              <a:rPr lang="en-US" dirty="0" err="1"/>
              <a:t>refiere</a:t>
            </a:r>
            <a:r>
              <a:rPr lang="en-US" dirty="0"/>
              <a:t> al </a:t>
            </a:r>
            <a:r>
              <a:rPr lang="en-US" dirty="0" err="1"/>
              <a:t>uso</a:t>
            </a:r>
            <a:r>
              <a:rPr lang="en-US" dirty="0"/>
              <a:t> de </a:t>
            </a:r>
            <a:r>
              <a:rPr lang="en-US" dirty="0" err="1"/>
              <a:t>estimulaciones</a:t>
            </a:r>
            <a:r>
              <a:rPr lang="en-US" dirty="0"/>
              <a:t> </a:t>
            </a:r>
            <a:r>
              <a:rPr lang="en-US" dirty="0" err="1"/>
              <a:t>interactivas</a:t>
            </a:r>
            <a:r>
              <a:rPr lang="en-US" dirty="0"/>
              <a:t> </a:t>
            </a:r>
            <a:r>
              <a:rPr lang="en-US" dirty="0" err="1"/>
              <a:t>creadas</a:t>
            </a:r>
            <a:r>
              <a:rPr lang="en-US" dirty="0"/>
              <a:t> con un hardware y software de </a:t>
            </a:r>
            <a:r>
              <a:rPr lang="en-US" dirty="0" err="1"/>
              <a:t>ordenador</a:t>
            </a:r>
            <a:r>
              <a:rPr lang="en-US" dirty="0"/>
              <a:t> para </a:t>
            </a:r>
            <a:r>
              <a:rPr lang="en-US" dirty="0" err="1"/>
              <a:t>presentar</a:t>
            </a:r>
            <a:r>
              <a:rPr lang="en-US" dirty="0"/>
              <a:t> a los </a:t>
            </a:r>
            <a:r>
              <a:rPr lang="en-US" dirty="0" err="1"/>
              <a:t>usuarios</a:t>
            </a:r>
            <a:r>
              <a:rPr lang="en-US" dirty="0"/>
              <a:t> </a:t>
            </a:r>
            <a:r>
              <a:rPr lang="en-US" dirty="0" err="1"/>
              <a:t>oportunidades</a:t>
            </a:r>
            <a:r>
              <a:rPr lang="en-US" dirty="0"/>
              <a:t> de </a:t>
            </a:r>
            <a:r>
              <a:rPr lang="en-US" dirty="0" err="1"/>
              <a:t>interaccionar</a:t>
            </a:r>
            <a:r>
              <a:rPr lang="en-US" dirty="0"/>
              <a:t> con </a:t>
            </a:r>
            <a:r>
              <a:rPr lang="en-US" dirty="0" err="1"/>
              <a:t>entornos</a:t>
            </a:r>
            <a:r>
              <a:rPr lang="en-US" dirty="0"/>
              <a:t> que se </a:t>
            </a:r>
            <a:r>
              <a:rPr lang="en-US" dirty="0" err="1"/>
              <a:t>vean</a:t>
            </a:r>
            <a:r>
              <a:rPr lang="en-US" dirty="0"/>
              <a:t> y </a:t>
            </a:r>
            <a:r>
              <a:rPr lang="en-US" dirty="0" err="1"/>
              <a:t>sientan</a:t>
            </a:r>
            <a:r>
              <a:rPr lang="en-US" dirty="0"/>
              <a:t> </a:t>
            </a:r>
            <a:r>
              <a:rPr lang="en-US" dirty="0" err="1"/>
              <a:t>similares</a:t>
            </a:r>
            <a:r>
              <a:rPr lang="en-US" dirty="0"/>
              <a:t> a los que </a:t>
            </a:r>
            <a:r>
              <a:rPr lang="en-US" dirty="0" err="1"/>
              <a:t>suceden</a:t>
            </a:r>
            <a:r>
              <a:rPr lang="en-US" dirty="0"/>
              <a:t> en la </a:t>
            </a:r>
            <a:r>
              <a:rPr lang="en-US" dirty="0" err="1"/>
              <a:t>vida</a:t>
            </a:r>
            <a:r>
              <a:rPr lang="en-US" dirty="0"/>
              <a:t> </a:t>
            </a:r>
            <a:r>
              <a:rPr lang="en-US" dirty="0" err="1"/>
              <a:t>diaria</a:t>
            </a:r>
            <a:r>
              <a:rPr lang="en-US" altLang="de-DE" dirty="0"/>
              <a:t>.</a:t>
            </a:r>
            <a:r>
              <a:rPr lang="en-US" dirty="0"/>
              <a:t>”</a:t>
            </a:r>
          </a:p>
          <a:p>
            <a:r>
              <a:rPr lang="en-US" altLang="de-DE" sz="1400" dirty="0"/>
              <a:t>Weiss et al. 2004</a:t>
            </a:r>
            <a:endParaRPr lang="de-CH" sz="14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52" y="2708978"/>
            <a:ext cx="936104" cy="1059670"/>
          </a:xfrm>
          <a:prstGeom prst="rect">
            <a:avLst/>
          </a:prstGeom>
        </p:spPr>
      </p:pic>
      <p:sp>
        <p:nvSpPr>
          <p:cNvPr id="13" name="TextBox 12"/>
          <p:cNvSpPr txBox="1"/>
          <p:nvPr/>
        </p:nvSpPr>
        <p:spPr>
          <a:xfrm>
            <a:off x="4995682" y="3995772"/>
            <a:ext cx="1236236" cy="369332"/>
          </a:xfrm>
          <a:prstGeom prst="rect">
            <a:avLst/>
          </a:prstGeom>
          <a:noFill/>
        </p:spPr>
        <p:txBody>
          <a:bodyPr wrap="none" rtlCol="0">
            <a:spAutoFit/>
          </a:bodyPr>
          <a:lstStyle/>
          <a:p>
            <a:r>
              <a:rPr lang="de-CH" dirty="0">
                <a:latin typeface="+mj-lt"/>
              </a:rPr>
              <a:t>Concepto:</a:t>
            </a:r>
          </a:p>
        </p:txBody>
      </p:sp>
      <p:sp>
        <p:nvSpPr>
          <p:cNvPr id="15" name="TextBox 14"/>
          <p:cNvSpPr txBox="1"/>
          <p:nvPr/>
        </p:nvSpPr>
        <p:spPr>
          <a:xfrm>
            <a:off x="4986149" y="5811576"/>
            <a:ext cx="869149" cy="338554"/>
          </a:xfrm>
          <a:prstGeom prst="rect">
            <a:avLst/>
          </a:prstGeom>
          <a:noFill/>
        </p:spPr>
        <p:txBody>
          <a:bodyPr wrap="none" rtlCol="0" anchor="ctr">
            <a:spAutoFit/>
          </a:bodyPr>
          <a:lstStyle/>
          <a:p>
            <a:pPr algn="ctr"/>
            <a:r>
              <a:rPr lang="de-CH" sz="1600" dirty="0">
                <a:latin typeface="+mj-lt"/>
              </a:rPr>
              <a:t>monitor</a:t>
            </a:r>
          </a:p>
        </p:txBody>
      </p:sp>
      <p:sp>
        <p:nvSpPr>
          <p:cNvPr id="16" name="TextBox 15"/>
          <p:cNvSpPr txBox="1"/>
          <p:nvPr/>
        </p:nvSpPr>
        <p:spPr>
          <a:xfrm>
            <a:off x="7097527" y="5797062"/>
            <a:ext cx="1595310" cy="338554"/>
          </a:xfrm>
          <a:prstGeom prst="rect">
            <a:avLst/>
          </a:prstGeom>
          <a:noFill/>
        </p:spPr>
        <p:txBody>
          <a:bodyPr wrap="none" rtlCol="0" anchor="ctr">
            <a:spAutoFit/>
          </a:bodyPr>
          <a:lstStyle/>
          <a:p>
            <a:pPr algn="ctr"/>
            <a:r>
              <a:rPr lang="de-CH" sz="1600" dirty="0">
                <a:latin typeface="+mj-lt"/>
              </a:rPr>
              <a:t>Realidad virtual</a:t>
            </a:r>
          </a:p>
        </p:txBody>
      </p:sp>
      <p:sp>
        <p:nvSpPr>
          <p:cNvPr id="11" name="TextBox 10"/>
          <p:cNvSpPr txBox="1"/>
          <p:nvPr/>
        </p:nvSpPr>
        <p:spPr>
          <a:xfrm>
            <a:off x="4075725" y="4815494"/>
            <a:ext cx="373249" cy="584775"/>
          </a:xfrm>
          <a:prstGeom prst="rect">
            <a:avLst/>
          </a:prstGeom>
          <a:noFill/>
        </p:spPr>
        <p:txBody>
          <a:bodyPr wrap="square" rtlCol="0" anchor="ctr">
            <a:spAutoFit/>
          </a:bodyPr>
          <a:lstStyle/>
          <a:p>
            <a:pPr algn="ctr"/>
            <a:r>
              <a:rPr lang="de-CH" sz="3200" dirty="0">
                <a:latin typeface="+mj-lt"/>
              </a:rPr>
              <a:t>+</a:t>
            </a:r>
          </a:p>
        </p:txBody>
      </p:sp>
      <p:sp>
        <p:nvSpPr>
          <p:cNvPr id="12" name="TextBox 11"/>
          <p:cNvSpPr txBox="1"/>
          <p:nvPr/>
        </p:nvSpPr>
        <p:spPr>
          <a:xfrm>
            <a:off x="6244055" y="4815493"/>
            <a:ext cx="431528" cy="584775"/>
          </a:xfrm>
          <a:prstGeom prst="rect">
            <a:avLst/>
          </a:prstGeom>
          <a:noFill/>
        </p:spPr>
        <p:txBody>
          <a:bodyPr wrap="none" rtlCol="0" anchor="ctr">
            <a:spAutoFit/>
          </a:bodyPr>
          <a:lstStyle/>
          <a:p>
            <a:pPr algn="ctr"/>
            <a:r>
              <a:rPr lang="de-CH" sz="3200" dirty="0">
                <a:latin typeface="+mj-lt"/>
              </a:rPr>
              <a:t>=</a:t>
            </a:r>
          </a:p>
        </p:txBody>
      </p:sp>
      <p:sp>
        <p:nvSpPr>
          <p:cNvPr id="14" name="TextBox 13"/>
          <p:cNvSpPr txBox="1"/>
          <p:nvPr/>
        </p:nvSpPr>
        <p:spPr>
          <a:xfrm>
            <a:off x="1638370" y="5588876"/>
            <a:ext cx="3180512" cy="584775"/>
          </a:xfrm>
          <a:prstGeom prst="rect">
            <a:avLst/>
          </a:prstGeom>
          <a:noFill/>
        </p:spPr>
        <p:txBody>
          <a:bodyPr wrap="square" rtlCol="0" anchor="ctr">
            <a:spAutoFit/>
          </a:bodyPr>
          <a:lstStyle/>
          <a:p>
            <a:pPr algn="ctr"/>
            <a:r>
              <a:rPr lang="de-CH" sz="1600" dirty="0">
                <a:latin typeface="+mj-lt"/>
              </a:rPr>
              <a:t>input/usuario o dispositivo seguimiento</a:t>
            </a:r>
          </a:p>
        </p:txBody>
      </p:sp>
      <p:sp>
        <p:nvSpPr>
          <p:cNvPr id="17" name="Rectangle 16"/>
          <p:cNvSpPr/>
          <p:nvPr/>
        </p:nvSpPr>
        <p:spPr bwMode="auto">
          <a:xfrm>
            <a:off x="1920734" y="4373236"/>
            <a:ext cx="7068735" cy="179228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6907" y="4534792"/>
            <a:ext cx="1725612"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3509" y="4686571"/>
            <a:ext cx="1274421" cy="1110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4226" y="4691236"/>
            <a:ext cx="1912660" cy="902070"/>
          </a:xfrm>
          <a:prstGeom prst="rect">
            <a:avLst/>
          </a:prstGeom>
        </p:spPr>
      </p:pic>
      <p:pic>
        <p:nvPicPr>
          <p:cNvPr id="18" name="Imagen 17">
            <a:extLst>
              <a:ext uri="{FF2B5EF4-FFF2-40B4-BE49-F238E27FC236}">
                <a16:creationId xmlns:a16="http://schemas.microsoft.com/office/drawing/2014/main" id="{9F62DDAF-F79F-4057-AA84-B3E411D4F7B0}"/>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35811353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857" y="126952"/>
            <a:ext cx="6812067" cy="553998"/>
          </a:xfrm>
        </p:spPr>
        <p:txBody>
          <a:bodyPr/>
          <a:lstStyle/>
          <a:p>
            <a:r>
              <a:rPr lang="de-CH" dirty="0"/>
              <a:t>Utilización de las nuevas tecnologías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a:t>
            </a:fld>
            <a:endParaRPr lang="de-CH" dirty="0"/>
          </a:p>
        </p:txBody>
      </p:sp>
      <p:sp>
        <p:nvSpPr>
          <p:cNvPr id="9" name="Circular Arrow 8"/>
          <p:cNvSpPr/>
          <p:nvPr/>
        </p:nvSpPr>
        <p:spPr bwMode="auto">
          <a:xfrm rot="10800000" flipH="1">
            <a:off x="-470673" y="1353482"/>
            <a:ext cx="13017825" cy="4460711"/>
          </a:xfrm>
          <a:prstGeom prst="circularArrow">
            <a:avLst>
              <a:gd name="adj1" fmla="val 7367"/>
              <a:gd name="adj2" fmla="val 369987"/>
              <a:gd name="adj3" fmla="val 20406083"/>
              <a:gd name="adj4" fmla="val 11251609"/>
              <a:gd name="adj5" fmla="val 15647"/>
            </a:avLst>
          </a:prstGeom>
          <a:gradFill flip="none" rotWithShape="1">
            <a:gsLst>
              <a:gs pos="0">
                <a:srgbClr val="A7C138">
                  <a:alpha val="50000"/>
                </a:srgbClr>
              </a:gs>
              <a:gs pos="50000">
                <a:srgbClr val="DFF654"/>
              </a:gs>
              <a:gs pos="100000">
                <a:srgbClr val="F1FBB3"/>
              </a:gs>
            </a:gsLst>
            <a:lin ang="5400000" scaled="1"/>
            <a:tileRect/>
          </a:gra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 name="Rounded Rectangle 10"/>
          <p:cNvSpPr/>
          <p:nvPr/>
        </p:nvSpPr>
        <p:spPr bwMode="auto">
          <a:xfrm>
            <a:off x="664768" y="2230477"/>
            <a:ext cx="1662708" cy="1681390"/>
          </a:xfrm>
          <a:prstGeom prst="roundRect">
            <a:avLst/>
          </a:prstGeom>
          <a:blipFill>
            <a:blip r:embed="rId3"/>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Rounded Rectangle 13"/>
          <p:cNvSpPr/>
          <p:nvPr/>
        </p:nvSpPr>
        <p:spPr bwMode="auto">
          <a:xfrm>
            <a:off x="2429413" y="2230477"/>
            <a:ext cx="1662708" cy="1681390"/>
          </a:xfrm>
          <a:prstGeom prst="roundRect">
            <a:avLst/>
          </a:prstGeom>
          <a:solidFill>
            <a:schemeClr val="bg1"/>
          </a:solid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7" name="Rounded Rectangle 16"/>
          <p:cNvSpPr/>
          <p:nvPr/>
        </p:nvSpPr>
        <p:spPr bwMode="auto">
          <a:xfrm>
            <a:off x="5952591" y="2233160"/>
            <a:ext cx="1662708" cy="1681390"/>
          </a:xfrm>
          <a:prstGeom prst="roundRect">
            <a:avLst/>
          </a:prstGeom>
          <a:blipFill>
            <a:blip r:embed="rId4"/>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Rounded Rectangle 18"/>
          <p:cNvSpPr/>
          <p:nvPr/>
        </p:nvSpPr>
        <p:spPr bwMode="auto">
          <a:xfrm>
            <a:off x="4194058" y="2230477"/>
            <a:ext cx="1662708" cy="1681390"/>
          </a:xfrm>
          <a:prstGeom prst="roundRect">
            <a:avLst/>
          </a:prstGeom>
          <a:blipFill>
            <a:blip r:embed="rId5"/>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Box 19"/>
          <p:cNvSpPr txBox="1"/>
          <p:nvPr/>
        </p:nvSpPr>
        <p:spPr>
          <a:xfrm>
            <a:off x="467641" y="1798644"/>
            <a:ext cx="2056973" cy="369332"/>
          </a:xfrm>
          <a:prstGeom prst="rect">
            <a:avLst/>
          </a:prstGeom>
          <a:noFill/>
        </p:spPr>
        <p:txBody>
          <a:bodyPr wrap="none" rtlCol="0" anchor="ctr">
            <a:spAutoFit/>
          </a:bodyPr>
          <a:lstStyle/>
          <a:p>
            <a:pPr algn="ctr"/>
            <a:r>
              <a:rPr lang="de-CH" dirty="0">
                <a:latin typeface="+mj-lt"/>
              </a:rPr>
              <a:t>Aprendizaje motor</a:t>
            </a:r>
          </a:p>
        </p:txBody>
      </p:sp>
      <p:sp>
        <p:nvSpPr>
          <p:cNvPr id="21" name="TextBox 20"/>
          <p:cNvSpPr txBox="1"/>
          <p:nvPr/>
        </p:nvSpPr>
        <p:spPr>
          <a:xfrm>
            <a:off x="2443875" y="1802739"/>
            <a:ext cx="1633782" cy="369332"/>
          </a:xfrm>
          <a:prstGeom prst="rect">
            <a:avLst/>
          </a:prstGeom>
          <a:noFill/>
        </p:spPr>
        <p:txBody>
          <a:bodyPr wrap="none" rtlCol="0" anchor="ctr">
            <a:spAutoFit/>
          </a:bodyPr>
          <a:lstStyle/>
          <a:p>
            <a:pPr algn="ctr"/>
            <a:r>
              <a:rPr lang="de-CH" dirty="0">
                <a:latin typeface="+mj-lt"/>
              </a:rPr>
              <a:t>Daño cerebral</a:t>
            </a:r>
          </a:p>
        </p:txBody>
      </p:sp>
      <p:sp>
        <p:nvSpPr>
          <p:cNvPr id="23" name="TextBox 22"/>
          <p:cNvSpPr txBox="1"/>
          <p:nvPr/>
        </p:nvSpPr>
        <p:spPr>
          <a:xfrm>
            <a:off x="4548625" y="1800186"/>
            <a:ext cx="941348" cy="369332"/>
          </a:xfrm>
          <a:prstGeom prst="rect">
            <a:avLst/>
          </a:prstGeom>
          <a:noFill/>
        </p:spPr>
        <p:txBody>
          <a:bodyPr wrap="none" rtlCol="0" anchor="ctr">
            <a:spAutoFit/>
          </a:bodyPr>
          <a:lstStyle/>
          <a:p>
            <a:pPr algn="ctr"/>
            <a:r>
              <a:rPr lang="de-CH" dirty="0">
                <a:latin typeface="+mj-lt"/>
              </a:rPr>
              <a:t>Terapia</a:t>
            </a:r>
          </a:p>
        </p:txBody>
      </p:sp>
      <p:sp>
        <p:nvSpPr>
          <p:cNvPr id="15" name="Rounded Rectangle 14"/>
          <p:cNvSpPr/>
          <p:nvPr/>
        </p:nvSpPr>
        <p:spPr bwMode="auto">
          <a:xfrm>
            <a:off x="7711124" y="2230477"/>
            <a:ext cx="1662708" cy="1681390"/>
          </a:xfrm>
          <a:prstGeom prst="roundRect">
            <a:avLst/>
          </a:prstGeom>
          <a:blipFill dpi="0" rotWithShape="1">
            <a:blip r:embed="rId6"/>
            <a:srcRect/>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6" name="TextBox 15"/>
          <p:cNvSpPr txBox="1"/>
          <p:nvPr/>
        </p:nvSpPr>
        <p:spPr>
          <a:xfrm>
            <a:off x="6033322" y="1798644"/>
            <a:ext cx="1501245" cy="369332"/>
          </a:xfrm>
          <a:prstGeom prst="rect">
            <a:avLst/>
          </a:prstGeom>
          <a:noFill/>
        </p:spPr>
        <p:txBody>
          <a:bodyPr wrap="none" rtlCol="0" anchor="ctr">
            <a:spAutoFit/>
          </a:bodyPr>
          <a:lstStyle/>
          <a:p>
            <a:pPr algn="ctr"/>
            <a:r>
              <a:rPr lang="de-CH" dirty="0">
                <a:latin typeface="+mj-lt"/>
              </a:rPr>
              <a:t>Valoraciones</a:t>
            </a:r>
          </a:p>
        </p:txBody>
      </p:sp>
      <p:sp>
        <p:nvSpPr>
          <p:cNvPr id="18" name="TextBox 17"/>
          <p:cNvSpPr txBox="1"/>
          <p:nvPr/>
        </p:nvSpPr>
        <p:spPr>
          <a:xfrm>
            <a:off x="7492886" y="1798644"/>
            <a:ext cx="2108269" cy="369332"/>
          </a:xfrm>
          <a:prstGeom prst="rect">
            <a:avLst/>
          </a:prstGeom>
          <a:noFill/>
        </p:spPr>
        <p:txBody>
          <a:bodyPr wrap="none" rtlCol="0" anchor="ctr">
            <a:spAutoFit/>
          </a:bodyPr>
          <a:lstStyle/>
          <a:p>
            <a:pPr algn="ctr"/>
            <a:r>
              <a:rPr lang="de-CH" dirty="0">
                <a:latin typeface="+mj-lt"/>
              </a:rPr>
              <a:t>Actividades diarias</a:t>
            </a:r>
          </a:p>
        </p:txBody>
      </p:sp>
      <p:sp>
        <p:nvSpPr>
          <p:cNvPr id="3" name="TextBox 2"/>
          <p:cNvSpPr txBox="1"/>
          <p:nvPr/>
        </p:nvSpPr>
        <p:spPr>
          <a:xfrm>
            <a:off x="3206741" y="5494697"/>
            <a:ext cx="3625115" cy="923330"/>
          </a:xfrm>
          <a:prstGeom prst="rect">
            <a:avLst/>
          </a:prstGeom>
          <a:noFill/>
        </p:spPr>
        <p:txBody>
          <a:bodyPr wrap="square" rtlCol="0">
            <a:spAutoFit/>
          </a:bodyPr>
          <a:lstStyle/>
          <a:p>
            <a:pPr algn="ctr"/>
            <a:r>
              <a:rPr lang="de-CH" dirty="0"/>
              <a:t>Nuevas tecnologías para mejorar la eficacia y efectividad de la terapia. </a:t>
            </a:r>
          </a:p>
        </p:txBody>
      </p:sp>
      <p:sp>
        <p:nvSpPr>
          <p:cNvPr id="26" name="TextBox 25"/>
          <p:cNvSpPr txBox="1"/>
          <p:nvPr/>
        </p:nvSpPr>
        <p:spPr>
          <a:xfrm>
            <a:off x="6639227" y="5492381"/>
            <a:ext cx="3077880" cy="646331"/>
          </a:xfrm>
          <a:prstGeom prst="rect">
            <a:avLst/>
          </a:prstGeom>
          <a:noFill/>
        </p:spPr>
        <p:txBody>
          <a:bodyPr wrap="square" rtlCol="0">
            <a:spAutoFit/>
          </a:bodyPr>
          <a:lstStyle/>
          <a:p>
            <a:pPr algn="ctr"/>
            <a:r>
              <a:rPr lang="de-CH" dirty="0"/>
              <a:t>...y valorar el progreso en la recuperación</a:t>
            </a:r>
          </a:p>
        </p:txBody>
      </p:sp>
      <p:grpSp>
        <p:nvGrpSpPr>
          <p:cNvPr id="12" name="Group 11"/>
          <p:cNvGrpSpPr/>
          <p:nvPr/>
        </p:nvGrpSpPr>
        <p:grpSpPr>
          <a:xfrm>
            <a:off x="1351403" y="3911867"/>
            <a:ext cx="289436" cy="632017"/>
            <a:chOff x="1351403" y="3911867"/>
            <a:chExt cx="289436" cy="632017"/>
          </a:xfrm>
        </p:grpSpPr>
        <p:cxnSp>
          <p:nvCxnSpPr>
            <p:cNvPr id="27" name="Straight Connector 26"/>
            <p:cNvCxnSpPr>
              <a:stCxn id="11" idx="2"/>
              <a:endCxn id="28" idx="0"/>
            </p:cNvCxnSpPr>
            <p:nvPr/>
          </p:nvCxnSpPr>
          <p:spPr bwMode="auto">
            <a:xfrm flipH="1">
              <a:off x="1496121" y="3911867"/>
              <a:ext cx="1" cy="342581"/>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Oval 27"/>
            <p:cNvSpPr/>
            <p:nvPr/>
          </p:nvSpPr>
          <p:spPr bwMode="auto">
            <a:xfrm>
              <a:off x="1351403" y="4254448"/>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10" name="Group 9"/>
          <p:cNvGrpSpPr/>
          <p:nvPr/>
        </p:nvGrpSpPr>
        <p:grpSpPr>
          <a:xfrm>
            <a:off x="3116048" y="3911867"/>
            <a:ext cx="289436" cy="1036125"/>
            <a:chOff x="3116048" y="3911867"/>
            <a:chExt cx="289436" cy="1036125"/>
          </a:xfrm>
        </p:grpSpPr>
        <p:cxnSp>
          <p:nvCxnSpPr>
            <p:cNvPr id="29" name="Straight Connector 28"/>
            <p:cNvCxnSpPr>
              <a:stCxn id="14" idx="2"/>
              <a:endCxn id="30" idx="0"/>
            </p:cNvCxnSpPr>
            <p:nvPr/>
          </p:nvCxnSpPr>
          <p:spPr bwMode="auto">
            <a:xfrm flipH="1">
              <a:off x="3260766" y="3911867"/>
              <a:ext cx="1" cy="746689"/>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Oval 29"/>
            <p:cNvSpPr/>
            <p:nvPr/>
          </p:nvSpPr>
          <p:spPr bwMode="auto">
            <a:xfrm>
              <a:off x="3116048" y="4658556"/>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8" name="Group 7"/>
          <p:cNvGrpSpPr/>
          <p:nvPr/>
        </p:nvGrpSpPr>
        <p:grpSpPr>
          <a:xfrm>
            <a:off x="4874581" y="3911866"/>
            <a:ext cx="289436" cy="1199768"/>
            <a:chOff x="4874581" y="3911867"/>
            <a:chExt cx="289436" cy="1215007"/>
          </a:xfrm>
        </p:grpSpPr>
        <p:cxnSp>
          <p:nvCxnSpPr>
            <p:cNvPr id="36" name="Straight Connector 35"/>
            <p:cNvCxnSpPr>
              <a:stCxn id="19" idx="2"/>
              <a:endCxn id="37" idx="0"/>
            </p:cNvCxnSpPr>
            <p:nvPr/>
          </p:nvCxnSpPr>
          <p:spPr bwMode="auto">
            <a:xfrm flipH="1">
              <a:off x="5019299" y="3911867"/>
              <a:ext cx="6113" cy="925571"/>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Oval 36"/>
            <p:cNvSpPr/>
            <p:nvPr/>
          </p:nvSpPr>
          <p:spPr bwMode="auto">
            <a:xfrm>
              <a:off x="4874581" y="4837438"/>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7" name="Group 6"/>
          <p:cNvGrpSpPr/>
          <p:nvPr/>
        </p:nvGrpSpPr>
        <p:grpSpPr>
          <a:xfrm>
            <a:off x="8397760" y="3911867"/>
            <a:ext cx="289436" cy="1064784"/>
            <a:chOff x="8397760" y="3911867"/>
            <a:chExt cx="289436" cy="1011443"/>
          </a:xfrm>
        </p:grpSpPr>
        <p:cxnSp>
          <p:nvCxnSpPr>
            <p:cNvPr id="40" name="Straight Connector 39"/>
            <p:cNvCxnSpPr>
              <a:stCxn id="15" idx="2"/>
              <a:endCxn id="41" idx="0"/>
            </p:cNvCxnSpPr>
            <p:nvPr/>
          </p:nvCxnSpPr>
          <p:spPr bwMode="auto">
            <a:xfrm>
              <a:off x="8542478" y="3911867"/>
              <a:ext cx="0" cy="722007"/>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Oval 40"/>
            <p:cNvSpPr/>
            <p:nvPr/>
          </p:nvSpPr>
          <p:spPr bwMode="auto">
            <a:xfrm>
              <a:off x="8397760" y="4633874"/>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6" name="Group 5"/>
          <p:cNvGrpSpPr/>
          <p:nvPr/>
        </p:nvGrpSpPr>
        <p:grpSpPr>
          <a:xfrm>
            <a:off x="6639227" y="3911866"/>
            <a:ext cx="289436" cy="1197105"/>
            <a:chOff x="6639227" y="3914550"/>
            <a:chExt cx="289436" cy="1153478"/>
          </a:xfrm>
        </p:grpSpPr>
        <p:cxnSp>
          <p:nvCxnSpPr>
            <p:cNvPr id="48" name="Straight Connector 47"/>
            <p:cNvCxnSpPr>
              <a:stCxn id="17" idx="2"/>
              <a:endCxn id="49" idx="0"/>
            </p:cNvCxnSpPr>
            <p:nvPr/>
          </p:nvCxnSpPr>
          <p:spPr bwMode="auto">
            <a:xfrm>
              <a:off x="6783945" y="3914550"/>
              <a:ext cx="0" cy="864042"/>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Oval 48"/>
            <p:cNvSpPr/>
            <p:nvPr/>
          </p:nvSpPr>
          <p:spPr bwMode="auto">
            <a:xfrm>
              <a:off x="6639227" y="4778592"/>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pic>
        <p:nvPicPr>
          <p:cNvPr id="4098" name="Picture 2" descr="M:\3 Leistungserbringung\33 Projektabwicklung\334 Produkteschulung\3346 Customer Support\IISART\5_Working Groups\52_Working Group Education\Education Slides\Graphs and Pictures\FIGURE-0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03643" y="2283220"/>
            <a:ext cx="1114248" cy="1575904"/>
          </a:xfrm>
          <a:prstGeom prst="rect">
            <a:avLst/>
          </a:prstGeom>
          <a:noFill/>
          <a:extLst>
            <a:ext uri="{909E8E84-426E-40DD-AFC4-6F175D3DCCD1}">
              <a14:hiddenFill xmlns:a14="http://schemas.microsoft.com/office/drawing/2010/main">
                <a:solidFill>
                  <a:srgbClr val="FFFFFF"/>
                </a:solidFill>
              </a14:hiddenFill>
            </a:ext>
          </a:extLst>
        </p:spPr>
      </p:pic>
      <p:pic>
        <p:nvPicPr>
          <p:cNvPr id="34" name="Imagen 33">
            <a:extLst>
              <a:ext uri="{FF2B5EF4-FFF2-40B4-BE49-F238E27FC236}">
                <a16:creationId xmlns:a16="http://schemas.microsoft.com/office/drawing/2014/main" id="{994759E4-D70B-427B-84AE-ADCD96D1B03A}"/>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4109145753"/>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8502" y="169020"/>
            <a:ext cx="6408357" cy="1107996"/>
          </a:xfrm>
        </p:spPr>
        <p:txBody>
          <a:bodyPr/>
          <a:lstStyle/>
          <a:p>
            <a:r>
              <a:rPr lang="de-CH" dirty="0"/>
              <a:t>Modelo de RV basado en la rehabilitación</a:t>
            </a:r>
          </a:p>
        </p:txBody>
      </p:sp>
      <p:sp>
        <p:nvSpPr>
          <p:cNvPr id="4" name="Fußzeilenplatzhalt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50</a:t>
            </a:fld>
            <a:endParaRPr lang="de-CH" dirty="0"/>
          </a:p>
        </p:txBody>
      </p:sp>
      <p:sp>
        <p:nvSpPr>
          <p:cNvPr id="3" name="Ellipse 2"/>
          <p:cNvSpPr/>
          <p:nvPr/>
        </p:nvSpPr>
        <p:spPr bwMode="auto">
          <a:xfrm>
            <a:off x="2639077" y="1254246"/>
            <a:ext cx="5040000" cy="5040000"/>
          </a:xfrm>
          <a:prstGeom prst="ellipse">
            <a:avLst/>
          </a:prstGeom>
          <a:solidFill>
            <a:srgbClr val="93BA2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Ellipse 6"/>
          <p:cNvSpPr/>
          <p:nvPr/>
        </p:nvSpPr>
        <p:spPr bwMode="auto">
          <a:xfrm>
            <a:off x="3355609" y="1983636"/>
            <a:ext cx="3600000" cy="3600000"/>
          </a:xfrm>
          <a:prstGeom prst="ellipse">
            <a:avLst/>
          </a:prstGeom>
          <a:solidFill>
            <a:srgbClr val="D8E5A3"/>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8" name="Ellipse 7"/>
          <p:cNvSpPr/>
          <p:nvPr/>
        </p:nvSpPr>
        <p:spPr bwMode="auto">
          <a:xfrm>
            <a:off x="3907694" y="2535876"/>
            <a:ext cx="2520000" cy="2520000"/>
          </a:xfrm>
          <a:prstGeom prst="ellipse">
            <a:avLst/>
          </a:prstGeom>
          <a:solidFill>
            <a:srgbClr val="93BA2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6" name="Textfeld 5"/>
          <p:cNvSpPr txBox="1"/>
          <p:nvPr/>
        </p:nvSpPr>
        <p:spPr>
          <a:xfrm>
            <a:off x="8283042" y="2593829"/>
            <a:ext cx="2538041" cy="1569660"/>
          </a:xfrm>
          <a:prstGeom prst="rect">
            <a:avLst/>
          </a:prstGeom>
          <a:noFill/>
        </p:spPr>
        <p:txBody>
          <a:bodyPr wrap="square" rtlCol="0">
            <a:spAutoFit/>
          </a:bodyPr>
          <a:lstStyle/>
          <a:p>
            <a:r>
              <a:rPr lang="de-CH" sz="1600" dirty="0"/>
              <a:t>El objetivo es ayudar al paciente a conseguir la participación en el mundo real, superando, adaptando o minimizando las barreras del entorno. </a:t>
            </a:r>
            <a:endParaRPr lang="de-CH" sz="1600" b="1" dirty="0"/>
          </a:p>
        </p:txBody>
      </p:sp>
      <p:sp>
        <p:nvSpPr>
          <p:cNvPr id="10" name="Textfeld 9"/>
          <p:cNvSpPr txBox="1"/>
          <p:nvPr/>
        </p:nvSpPr>
        <p:spPr>
          <a:xfrm>
            <a:off x="145139" y="2794252"/>
            <a:ext cx="2394025" cy="1077218"/>
          </a:xfrm>
          <a:prstGeom prst="rect">
            <a:avLst/>
          </a:prstGeom>
          <a:noFill/>
        </p:spPr>
        <p:txBody>
          <a:bodyPr wrap="square" rtlCol="0">
            <a:spAutoFit/>
          </a:bodyPr>
          <a:lstStyle/>
          <a:p>
            <a:r>
              <a:rPr lang="de-CH" sz="1600" dirty="0"/>
              <a:t>Transferencia de destrezas o tareas entrenadas del entorno virtual al mundo real. </a:t>
            </a:r>
            <a:endParaRPr lang="de-CH" sz="1600" b="1" dirty="0"/>
          </a:p>
        </p:txBody>
      </p:sp>
      <p:sp>
        <p:nvSpPr>
          <p:cNvPr id="11" name="Textfeld 10"/>
          <p:cNvSpPr txBox="1"/>
          <p:nvPr/>
        </p:nvSpPr>
        <p:spPr>
          <a:xfrm>
            <a:off x="3998909" y="3544805"/>
            <a:ext cx="2304256" cy="584775"/>
          </a:xfrm>
          <a:prstGeom prst="rect">
            <a:avLst/>
          </a:prstGeom>
          <a:noFill/>
        </p:spPr>
        <p:txBody>
          <a:bodyPr wrap="square" rtlCol="0">
            <a:spAutoFit/>
          </a:bodyPr>
          <a:lstStyle/>
          <a:p>
            <a:pPr algn="ctr"/>
            <a:r>
              <a:rPr lang="de-CH" sz="1600" dirty="0"/>
              <a:t>Ejecución de la tarea en el entorno virtual</a:t>
            </a:r>
          </a:p>
        </p:txBody>
      </p:sp>
      <p:cxnSp>
        <p:nvCxnSpPr>
          <p:cNvPr id="12" name="Gerade Verbindung mit Pfeil 11"/>
          <p:cNvCxnSpPr/>
          <p:nvPr/>
        </p:nvCxnSpPr>
        <p:spPr bwMode="auto">
          <a:xfrm flipV="1">
            <a:off x="2303159" y="3086903"/>
            <a:ext cx="1549781" cy="639939"/>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 name="Gerade Verbindung mit Pfeil 13"/>
          <p:cNvCxnSpPr/>
          <p:nvPr/>
        </p:nvCxnSpPr>
        <p:spPr bwMode="auto">
          <a:xfrm flipH="1">
            <a:off x="7157019" y="3628398"/>
            <a:ext cx="1044116" cy="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8" name="Textfeld 17"/>
          <p:cNvSpPr txBox="1"/>
          <p:nvPr/>
        </p:nvSpPr>
        <p:spPr>
          <a:xfrm>
            <a:off x="4135949" y="1369879"/>
            <a:ext cx="2088232" cy="369332"/>
          </a:xfrm>
          <a:prstGeom prst="rect">
            <a:avLst/>
          </a:prstGeom>
          <a:noFill/>
        </p:spPr>
        <p:txBody>
          <a:bodyPr wrap="square" rtlCol="0">
            <a:spAutoFit/>
          </a:bodyPr>
          <a:lstStyle/>
          <a:p>
            <a:pPr algn="ctr"/>
            <a:r>
              <a:rPr lang="de-CH" dirty="0">
                <a:latin typeface="+mj-lt"/>
              </a:rPr>
              <a:t>Mundo real</a:t>
            </a:r>
          </a:p>
        </p:txBody>
      </p:sp>
      <p:sp>
        <p:nvSpPr>
          <p:cNvPr id="20" name="Textfeld 19"/>
          <p:cNvSpPr txBox="1"/>
          <p:nvPr/>
        </p:nvSpPr>
        <p:spPr>
          <a:xfrm>
            <a:off x="4084290" y="2011642"/>
            <a:ext cx="2088232" cy="646331"/>
          </a:xfrm>
          <a:prstGeom prst="rect">
            <a:avLst/>
          </a:prstGeom>
          <a:noFill/>
        </p:spPr>
        <p:txBody>
          <a:bodyPr wrap="square" rtlCol="0">
            <a:spAutoFit/>
          </a:bodyPr>
          <a:lstStyle/>
          <a:p>
            <a:pPr algn="ctr"/>
            <a:r>
              <a:rPr lang="de-CH" dirty="0">
                <a:latin typeface="+mj-lt"/>
              </a:rPr>
              <a:t>Fase de transferencia</a:t>
            </a:r>
          </a:p>
        </p:txBody>
      </p:sp>
      <p:sp>
        <p:nvSpPr>
          <p:cNvPr id="21" name="Textfeld 20"/>
          <p:cNvSpPr txBox="1"/>
          <p:nvPr/>
        </p:nvSpPr>
        <p:spPr>
          <a:xfrm>
            <a:off x="3801358" y="2895075"/>
            <a:ext cx="2699358" cy="646331"/>
          </a:xfrm>
          <a:prstGeom prst="rect">
            <a:avLst/>
          </a:prstGeom>
          <a:noFill/>
        </p:spPr>
        <p:txBody>
          <a:bodyPr wrap="square" rtlCol="0">
            <a:spAutoFit/>
          </a:bodyPr>
          <a:lstStyle/>
          <a:p>
            <a:pPr algn="ctr"/>
            <a:r>
              <a:rPr lang="de-CH" dirty="0">
                <a:latin typeface="+mj-lt"/>
              </a:rPr>
              <a:t>«Espacio de interacción»</a:t>
            </a:r>
          </a:p>
        </p:txBody>
      </p:sp>
      <p:sp>
        <p:nvSpPr>
          <p:cNvPr id="23" name="Textfeld 22"/>
          <p:cNvSpPr txBox="1"/>
          <p:nvPr/>
        </p:nvSpPr>
        <p:spPr>
          <a:xfrm>
            <a:off x="3618161" y="1639346"/>
            <a:ext cx="3096344" cy="338554"/>
          </a:xfrm>
          <a:prstGeom prst="rect">
            <a:avLst/>
          </a:prstGeom>
          <a:noFill/>
        </p:spPr>
        <p:txBody>
          <a:bodyPr wrap="square" rtlCol="0">
            <a:spAutoFit/>
          </a:bodyPr>
          <a:lstStyle/>
          <a:p>
            <a:pPr algn="ctr"/>
            <a:r>
              <a:rPr lang="de-CH" sz="1600" dirty="0"/>
              <a:t>Ejecución en el mundo real</a:t>
            </a:r>
          </a:p>
        </p:txBody>
      </p:sp>
      <p:sp>
        <p:nvSpPr>
          <p:cNvPr id="25" name="Textfeld 24"/>
          <p:cNvSpPr txBox="1"/>
          <p:nvPr/>
        </p:nvSpPr>
        <p:spPr>
          <a:xfrm>
            <a:off x="3852940" y="4486751"/>
            <a:ext cx="2699358" cy="369332"/>
          </a:xfrm>
          <a:prstGeom prst="rect">
            <a:avLst/>
          </a:prstGeom>
          <a:noFill/>
        </p:spPr>
        <p:txBody>
          <a:bodyPr wrap="square" rtlCol="0">
            <a:spAutoFit/>
          </a:bodyPr>
          <a:lstStyle/>
          <a:p>
            <a:pPr algn="ctr"/>
            <a:r>
              <a:rPr lang="de-CH" dirty="0">
                <a:solidFill>
                  <a:schemeClr val="accent3"/>
                </a:solidFill>
                <a:latin typeface="+mj-lt"/>
              </a:rPr>
              <a:t>Actividad</a:t>
            </a:r>
          </a:p>
        </p:txBody>
      </p:sp>
      <p:sp>
        <p:nvSpPr>
          <p:cNvPr id="26" name="Textfeld 25"/>
          <p:cNvSpPr txBox="1"/>
          <p:nvPr/>
        </p:nvSpPr>
        <p:spPr>
          <a:xfrm>
            <a:off x="3816654" y="5686289"/>
            <a:ext cx="2699358" cy="369332"/>
          </a:xfrm>
          <a:prstGeom prst="rect">
            <a:avLst/>
          </a:prstGeom>
          <a:noFill/>
        </p:spPr>
        <p:txBody>
          <a:bodyPr wrap="square" rtlCol="0">
            <a:spAutoFit/>
          </a:bodyPr>
          <a:lstStyle/>
          <a:p>
            <a:pPr algn="ctr"/>
            <a:r>
              <a:rPr lang="de-CH" dirty="0">
                <a:solidFill>
                  <a:schemeClr val="accent3"/>
                </a:solidFill>
                <a:latin typeface="+mj-lt"/>
              </a:rPr>
              <a:t>Participación</a:t>
            </a:r>
          </a:p>
        </p:txBody>
      </p:sp>
      <p:pic>
        <p:nvPicPr>
          <p:cNvPr id="19" name="Imagen 18">
            <a:extLst>
              <a:ext uri="{FF2B5EF4-FFF2-40B4-BE49-F238E27FC236}">
                <a16:creationId xmlns:a16="http://schemas.microsoft.com/office/drawing/2014/main" id="{57BA6ECD-3440-43F4-9255-9841A824B208}"/>
              </a:ext>
            </a:extLst>
          </p:cNvPr>
          <p:cNvPicPr>
            <a:picLocks noChangeAspect="1"/>
          </p:cNvPicPr>
          <p:nvPr/>
        </p:nvPicPr>
        <p:blipFill>
          <a:blip r:embed="rId3"/>
          <a:stretch>
            <a:fillRect/>
          </a:stretch>
        </p:blipFill>
        <p:spPr>
          <a:xfrm>
            <a:off x="6886859" y="0"/>
            <a:ext cx="2200847" cy="1194920"/>
          </a:xfrm>
          <a:prstGeom prst="rect">
            <a:avLst/>
          </a:prstGeom>
        </p:spPr>
      </p:pic>
    </p:spTree>
    <p:extLst>
      <p:ext uri="{BB962C8B-B14F-4D97-AF65-F5344CB8AC3E}">
        <p14:creationId xmlns:p14="http://schemas.microsoft.com/office/powerpoint/2010/main" val="10454846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270" y="1521073"/>
            <a:ext cx="3445095" cy="452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6"/>
          <p:cNvSpPr>
            <a:spLocks noGrp="1"/>
          </p:cNvSpPr>
          <p:nvPr>
            <p:ph type="title"/>
          </p:nvPr>
        </p:nvSpPr>
        <p:spPr/>
        <p:txBody>
          <a:bodyPr/>
          <a:lstStyle/>
          <a:p>
            <a:r>
              <a:rPr lang="de-CH" dirty="0"/>
              <a:t>Realidad virtual: </a:t>
            </a:r>
            <a:r>
              <a:rPr lang="de-CH" dirty="0">
                <a:solidFill>
                  <a:srgbClr val="595959"/>
                </a:solidFill>
              </a:rPr>
              <a:t>Elementos</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51</a:t>
            </a:fld>
            <a:endParaRPr lang="de-CH" dirty="0"/>
          </a:p>
        </p:txBody>
      </p:sp>
      <p:sp>
        <p:nvSpPr>
          <p:cNvPr id="3" name="TextBox 2"/>
          <p:cNvSpPr txBox="1"/>
          <p:nvPr/>
        </p:nvSpPr>
        <p:spPr>
          <a:xfrm>
            <a:off x="6356952" y="1322216"/>
            <a:ext cx="4390001" cy="3672800"/>
          </a:xfrm>
          <a:prstGeom prst="rect">
            <a:avLst/>
          </a:prstGeom>
          <a:noFill/>
          <a:ln w="19050">
            <a:noFill/>
          </a:ln>
        </p:spPr>
        <p:txBody>
          <a:bodyPr wrap="square" rtlCol="0">
            <a:spAutoFit/>
          </a:bodyPr>
          <a:lstStyle/>
          <a:p>
            <a:pPr algn="ctr"/>
            <a:r>
              <a:rPr lang="de-CH" sz="1600" dirty="0"/>
              <a:t>Componentes hardware</a:t>
            </a:r>
          </a:p>
          <a:p>
            <a:pPr marL="285750" indent="-285750">
              <a:spcAft>
                <a:spcPts val="800"/>
              </a:spcAft>
              <a:buClr>
                <a:srgbClr val="A7C138"/>
              </a:buClr>
              <a:buFont typeface="Arial" panose="020B0604020202020204" pitchFamily="34" charset="0"/>
              <a:buChar char="•"/>
            </a:pPr>
            <a:r>
              <a:rPr lang="en-US" sz="1400" dirty="0"/>
              <a:t>Input </a:t>
            </a:r>
            <a:r>
              <a:rPr lang="en-US" sz="1400" dirty="0" err="1"/>
              <a:t>primario</a:t>
            </a:r>
            <a:r>
              <a:rPr lang="en-US" sz="1400" dirty="0"/>
              <a:t> </a:t>
            </a:r>
            <a:r>
              <a:rPr lang="en-US" sz="1400" dirty="0" err="1"/>
              <a:t>usuario</a:t>
            </a:r>
            <a:r>
              <a:rPr lang="en-US" sz="1400" dirty="0"/>
              <a:t> (</a:t>
            </a:r>
            <a:r>
              <a:rPr lang="en-US" sz="1400" dirty="0" err="1"/>
              <a:t>Teclado</a:t>
            </a:r>
            <a:r>
              <a:rPr lang="en-US" sz="1400" dirty="0"/>
              <a:t>, </a:t>
            </a:r>
            <a:r>
              <a:rPr lang="en-US" sz="1400" dirty="0" err="1"/>
              <a:t>ratón</a:t>
            </a:r>
            <a:r>
              <a:rPr lang="en-US" sz="1400" dirty="0"/>
              <a:t>, Joystick/3D, </a:t>
            </a:r>
            <a:r>
              <a:rPr lang="en-US" sz="1400" dirty="0" err="1"/>
              <a:t>dispositivos</a:t>
            </a:r>
            <a:r>
              <a:rPr lang="en-US" sz="1400" dirty="0"/>
              <a:t> para </a:t>
            </a:r>
            <a:r>
              <a:rPr lang="en-US" sz="1400" dirty="0" err="1"/>
              <a:t>apuntar</a:t>
            </a:r>
            <a:r>
              <a:rPr lang="en-US" sz="1400" dirty="0"/>
              <a:t> (con la mano o </a:t>
            </a:r>
            <a:r>
              <a:rPr lang="en-US" sz="1400" dirty="0" err="1"/>
              <a:t>todo</a:t>
            </a:r>
            <a:r>
              <a:rPr lang="en-US" sz="1400" dirty="0"/>
              <a:t> el </a:t>
            </a:r>
            <a:r>
              <a:rPr lang="en-US" sz="1400" dirty="0" err="1"/>
              <a:t>cuerpo</a:t>
            </a:r>
            <a:r>
              <a:rPr lang="en-US" sz="1400" dirty="0"/>
              <a:t>)</a:t>
            </a:r>
          </a:p>
          <a:p>
            <a:pPr marL="285750" indent="-285750">
              <a:spcAft>
                <a:spcPts val="800"/>
              </a:spcAft>
              <a:buClr>
                <a:srgbClr val="A7C138"/>
              </a:buClr>
              <a:buFont typeface="Arial" panose="020B0604020202020204" pitchFamily="34" charset="0"/>
              <a:buChar char="•"/>
            </a:pPr>
            <a:r>
              <a:rPr lang="en-US" sz="1400" dirty="0" err="1"/>
              <a:t>Interfaz</a:t>
            </a:r>
            <a:r>
              <a:rPr lang="en-US" sz="1400" dirty="0"/>
              <a:t> de </a:t>
            </a:r>
            <a:r>
              <a:rPr lang="en-US" sz="1400" dirty="0" err="1"/>
              <a:t>seguimiento</a:t>
            </a:r>
            <a:r>
              <a:rPr lang="en-US" sz="1400" dirty="0"/>
              <a:t> (cabeza, </a:t>
            </a:r>
            <a:r>
              <a:rPr lang="en-US" sz="1400" dirty="0" err="1"/>
              <a:t>cuerpo</a:t>
            </a:r>
            <a:r>
              <a:rPr lang="en-US" sz="1400" dirty="0"/>
              <a:t>, mano o el </a:t>
            </a:r>
            <a:r>
              <a:rPr lang="en-US" sz="1400" dirty="0" err="1"/>
              <a:t>ojo</a:t>
            </a:r>
            <a:r>
              <a:rPr lang="en-US" sz="1400" dirty="0"/>
              <a:t>)</a:t>
            </a:r>
          </a:p>
          <a:p>
            <a:pPr marL="285750" indent="-285750">
              <a:spcAft>
                <a:spcPts val="800"/>
              </a:spcAft>
              <a:buClr>
                <a:srgbClr val="A7C138"/>
              </a:buClr>
              <a:buFont typeface="Arial" panose="020B0604020202020204" pitchFamily="34" charset="0"/>
              <a:buChar char="•"/>
            </a:pPr>
            <a:r>
              <a:rPr lang="en-US" sz="1400" dirty="0" err="1"/>
              <a:t>Interfaz</a:t>
            </a:r>
            <a:r>
              <a:rPr lang="en-US" sz="1400" dirty="0"/>
              <a:t> </a:t>
            </a:r>
            <a:r>
              <a:rPr lang="en-US" sz="1400" dirty="0" err="1"/>
              <a:t>háptica</a:t>
            </a:r>
            <a:r>
              <a:rPr lang="en-US" sz="1400" dirty="0"/>
              <a:t>, visual, auditive. </a:t>
            </a:r>
          </a:p>
          <a:p>
            <a:pPr>
              <a:spcAft>
                <a:spcPts val="800"/>
              </a:spcAft>
              <a:buClr>
                <a:srgbClr val="A7C138"/>
              </a:buClr>
            </a:pPr>
            <a:endParaRPr lang="en-US" sz="1400" dirty="0"/>
          </a:p>
          <a:p>
            <a:r>
              <a:rPr lang="de-CH" sz="1600" dirty="0">
                <a:latin typeface="+mj-lt"/>
              </a:rPr>
              <a:t>Componentes de software</a:t>
            </a:r>
          </a:p>
          <a:p>
            <a:pPr marL="285750" indent="-285750">
              <a:spcAft>
                <a:spcPts val="800"/>
              </a:spcAft>
              <a:buClr>
                <a:srgbClr val="A7C138"/>
              </a:buClr>
              <a:buFont typeface="Arial" panose="020B0604020202020204" pitchFamily="34" charset="0"/>
              <a:buChar char="•"/>
            </a:pPr>
            <a:r>
              <a:rPr lang="en-US" sz="1400" dirty="0" err="1"/>
              <a:t>Procesos</a:t>
            </a:r>
            <a:r>
              <a:rPr lang="en-US" sz="1400" dirty="0"/>
              <a:t> input</a:t>
            </a:r>
          </a:p>
          <a:p>
            <a:pPr marL="285750" indent="-285750">
              <a:spcAft>
                <a:spcPts val="800"/>
              </a:spcAft>
              <a:buClr>
                <a:srgbClr val="A7C138"/>
              </a:buClr>
              <a:buFont typeface="Arial" panose="020B0604020202020204" pitchFamily="34" charset="0"/>
              <a:buChar char="•"/>
            </a:pPr>
            <a:r>
              <a:rPr lang="en-US" sz="1400" dirty="0" err="1"/>
              <a:t>Procesos</a:t>
            </a:r>
            <a:r>
              <a:rPr lang="en-US" sz="1400" dirty="0"/>
              <a:t> </a:t>
            </a:r>
            <a:r>
              <a:rPr lang="en-US" sz="1400" dirty="0" err="1"/>
              <a:t>simulación</a:t>
            </a:r>
            <a:endParaRPr lang="en-US" sz="1400" dirty="0"/>
          </a:p>
          <a:p>
            <a:pPr marL="285750" indent="-285750">
              <a:spcAft>
                <a:spcPts val="800"/>
              </a:spcAft>
              <a:buClr>
                <a:srgbClr val="A7C138"/>
              </a:buClr>
              <a:buFont typeface="Arial" panose="020B0604020202020204" pitchFamily="34" charset="0"/>
              <a:buChar char="•"/>
            </a:pPr>
            <a:r>
              <a:rPr lang="en-US" sz="1400" dirty="0" err="1"/>
              <a:t>Proceso</a:t>
            </a:r>
            <a:r>
              <a:rPr lang="en-US" sz="1400" dirty="0"/>
              <a:t> de </a:t>
            </a:r>
            <a:r>
              <a:rPr lang="en-US" sz="1400" dirty="0" err="1"/>
              <a:t>renderizado</a:t>
            </a:r>
            <a:endParaRPr lang="en-US" sz="1400" dirty="0"/>
          </a:p>
          <a:p>
            <a:pPr marL="285750" indent="-285750">
              <a:spcAft>
                <a:spcPts val="800"/>
              </a:spcAft>
              <a:buClr>
                <a:srgbClr val="A7C138"/>
              </a:buClr>
              <a:buFont typeface="Arial" panose="020B0604020202020204" pitchFamily="34" charset="0"/>
              <a:buChar char="•"/>
            </a:pPr>
            <a:r>
              <a:rPr lang="en-US" sz="1400" dirty="0"/>
              <a:t>Base de </a:t>
            </a:r>
            <a:r>
              <a:rPr lang="en-US" sz="1400" dirty="0" err="1"/>
              <a:t>datos</a:t>
            </a:r>
            <a:r>
              <a:rPr lang="en-US" sz="1400" dirty="0"/>
              <a:t> </a:t>
            </a:r>
          </a:p>
        </p:txBody>
      </p:sp>
      <p:cxnSp>
        <p:nvCxnSpPr>
          <p:cNvPr id="45" name="Straight Connector 44"/>
          <p:cNvCxnSpPr/>
          <p:nvPr/>
        </p:nvCxnSpPr>
        <p:spPr bwMode="auto">
          <a:xfrm>
            <a:off x="6371465" y="3097096"/>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1" name="Group 60"/>
          <p:cNvGrpSpPr/>
          <p:nvPr/>
        </p:nvGrpSpPr>
        <p:grpSpPr>
          <a:xfrm>
            <a:off x="1961979" y="2600366"/>
            <a:ext cx="3600396" cy="2168918"/>
            <a:chOff x="-1655397" y="2443439"/>
            <a:chExt cx="3600396" cy="2168918"/>
          </a:xfrm>
        </p:grpSpPr>
        <p:sp>
          <p:nvSpPr>
            <p:cNvPr id="10" name="TextBox 9"/>
            <p:cNvSpPr txBox="1"/>
            <p:nvPr/>
          </p:nvSpPr>
          <p:spPr>
            <a:xfrm>
              <a:off x="767270" y="4101579"/>
              <a:ext cx="1177729"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Componentes software</a:t>
              </a:r>
            </a:p>
          </p:txBody>
        </p:sp>
        <p:cxnSp>
          <p:nvCxnSpPr>
            <p:cNvPr id="23" name="Straight Arrow Connector 22"/>
            <p:cNvCxnSpPr>
              <a:cxnSpLocks/>
              <a:stCxn id="10" idx="0"/>
            </p:cNvCxnSpPr>
            <p:nvPr/>
          </p:nvCxnSpPr>
          <p:spPr bwMode="auto">
            <a:xfrm flipH="1" flipV="1">
              <a:off x="-1655397" y="2443439"/>
              <a:ext cx="3011532" cy="1658140"/>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4" name="Group 63"/>
          <p:cNvGrpSpPr/>
          <p:nvPr/>
        </p:nvGrpSpPr>
        <p:grpSpPr>
          <a:xfrm>
            <a:off x="2489818" y="1837015"/>
            <a:ext cx="3072559" cy="1015921"/>
            <a:chOff x="1836428" y="2079496"/>
            <a:chExt cx="3072559" cy="1015921"/>
          </a:xfrm>
        </p:grpSpPr>
        <p:sp>
          <p:nvSpPr>
            <p:cNvPr id="49" name="TextBox 48"/>
            <p:cNvSpPr txBox="1"/>
            <p:nvPr/>
          </p:nvSpPr>
          <p:spPr>
            <a:xfrm>
              <a:off x="3731257" y="2079496"/>
              <a:ext cx="1177730"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Componentes hardware</a:t>
              </a:r>
            </a:p>
          </p:txBody>
        </p:sp>
        <p:cxnSp>
          <p:nvCxnSpPr>
            <p:cNvPr id="50" name="Straight Arrow Connector 49"/>
            <p:cNvCxnSpPr>
              <a:cxnSpLocks/>
              <a:stCxn id="49" idx="2"/>
            </p:cNvCxnSpPr>
            <p:nvPr/>
          </p:nvCxnSpPr>
          <p:spPr bwMode="auto">
            <a:xfrm flipH="1">
              <a:off x="1836428" y="2590274"/>
              <a:ext cx="2483694" cy="505143"/>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Arrow Connector 54"/>
            <p:cNvCxnSpPr>
              <a:cxnSpLocks/>
              <a:stCxn id="49" idx="1"/>
            </p:cNvCxnSpPr>
            <p:nvPr/>
          </p:nvCxnSpPr>
          <p:spPr bwMode="auto">
            <a:xfrm flipH="1">
              <a:off x="2028667" y="2334885"/>
              <a:ext cx="1702590" cy="1"/>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1" name="Straight Arrow Connector 22"/>
          <p:cNvCxnSpPr>
            <a:cxnSpLocks/>
            <a:stCxn id="10" idx="1"/>
          </p:cNvCxnSpPr>
          <p:nvPr/>
        </p:nvCxnSpPr>
        <p:spPr bwMode="auto">
          <a:xfrm flipH="1">
            <a:off x="767272" y="4513895"/>
            <a:ext cx="3617374" cy="255389"/>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Imagen 15">
            <a:extLst>
              <a:ext uri="{FF2B5EF4-FFF2-40B4-BE49-F238E27FC236}">
                <a16:creationId xmlns:a16="http://schemas.microsoft.com/office/drawing/2014/main" id="{CD2E36D4-6D02-4510-A202-15F2212E6374}"/>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16612457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8557731" cy="553998"/>
          </a:xfrm>
        </p:spPr>
        <p:txBody>
          <a:bodyPr/>
          <a:lstStyle/>
          <a:p>
            <a:r>
              <a:rPr lang="de-CH" dirty="0"/>
              <a:t>Realidad virtual: </a:t>
            </a:r>
            <a:r>
              <a:rPr lang="de-CH" dirty="0">
                <a:solidFill>
                  <a:srgbClr val="595959"/>
                </a:solidFill>
              </a:rPr>
              <a:t>Hardware</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52</a:t>
            </a:fld>
            <a:endParaRPr lang="de-CH"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4631" y="1426804"/>
            <a:ext cx="1433553" cy="937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0113" y="1426804"/>
            <a:ext cx="1583295" cy="1355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37785" y="1442036"/>
            <a:ext cx="1339685" cy="966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7519" y="4338802"/>
            <a:ext cx="2534223" cy="988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8"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50409" y="4248991"/>
            <a:ext cx="1944216" cy="1458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eck 6"/>
          <p:cNvSpPr/>
          <p:nvPr/>
        </p:nvSpPr>
        <p:spPr bwMode="auto">
          <a:xfrm>
            <a:off x="449809" y="1413900"/>
            <a:ext cx="3168352" cy="2736304"/>
          </a:xfrm>
          <a:prstGeom prst="rect">
            <a:avLst/>
          </a:prstGeom>
          <a:noFill/>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3" name="Rechteck 12"/>
          <p:cNvSpPr/>
          <p:nvPr/>
        </p:nvSpPr>
        <p:spPr bwMode="auto">
          <a:xfrm>
            <a:off x="3896427" y="1413900"/>
            <a:ext cx="3168352" cy="2736304"/>
          </a:xfrm>
          <a:prstGeom prst="rect">
            <a:avLst/>
          </a:prstGeom>
          <a:noFill/>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Rechteck 13"/>
          <p:cNvSpPr/>
          <p:nvPr/>
        </p:nvSpPr>
        <p:spPr bwMode="auto">
          <a:xfrm>
            <a:off x="7290569" y="1420278"/>
            <a:ext cx="3168352" cy="2736304"/>
          </a:xfrm>
          <a:prstGeom prst="rect">
            <a:avLst/>
          </a:prstGeom>
          <a:noFill/>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Rechteck 14"/>
          <p:cNvSpPr/>
          <p:nvPr/>
        </p:nvSpPr>
        <p:spPr bwMode="auto">
          <a:xfrm>
            <a:off x="449809" y="4230089"/>
            <a:ext cx="4896544" cy="2042630"/>
          </a:xfrm>
          <a:prstGeom prst="rect">
            <a:avLst/>
          </a:prstGeom>
          <a:noFill/>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6" name="Rechteck 15"/>
          <p:cNvSpPr/>
          <p:nvPr/>
        </p:nvSpPr>
        <p:spPr bwMode="auto">
          <a:xfrm>
            <a:off x="5567261" y="4239894"/>
            <a:ext cx="4891660" cy="2042630"/>
          </a:xfrm>
          <a:prstGeom prst="rect">
            <a:avLst/>
          </a:prstGeom>
          <a:noFill/>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8" name="Textfeld 7"/>
          <p:cNvSpPr txBox="1"/>
          <p:nvPr/>
        </p:nvSpPr>
        <p:spPr>
          <a:xfrm>
            <a:off x="491102" y="2215291"/>
            <a:ext cx="3127059" cy="1815882"/>
          </a:xfrm>
          <a:prstGeom prst="rect">
            <a:avLst/>
          </a:prstGeom>
          <a:noFill/>
        </p:spPr>
        <p:txBody>
          <a:bodyPr wrap="square" rtlCol="0">
            <a:spAutoFit/>
          </a:bodyPr>
          <a:lstStyle/>
          <a:p>
            <a:pPr marL="292100" lvl="1" indent="-285750">
              <a:buClr>
                <a:schemeClr val="accent2"/>
              </a:buClr>
              <a:buFont typeface="Arial" panose="020B0604020202020204" pitchFamily="34" charset="0"/>
              <a:buChar char="•"/>
            </a:pPr>
            <a:r>
              <a:rPr lang="en-US" sz="1600" dirty="0"/>
              <a:t>Casco o mascara que </a:t>
            </a:r>
            <a:r>
              <a:rPr lang="en-US" sz="1600" dirty="0" err="1"/>
              <a:t>proporciona</a:t>
            </a:r>
            <a:r>
              <a:rPr lang="en-US" sz="1600" dirty="0"/>
              <a:t> un </a:t>
            </a:r>
            <a:r>
              <a:rPr lang="en-US" sz="1600" dirty="0" err="1"/>
              <a:t>estímulo</a:t>
            </a:r>
            <a:r>
              <a:rPr lang="en-US" sz="1600" dirty="0"/>
              <a:t> visual o </a:t>
            </a:r>
            <a:r>
              <a:rPr lang="en-US" sz="1600" dirty="0" err="1"/>
              <a:t>auditivo</a:t>
            </a:r>
            <a:r>
              <a:rPr lang="en-US" sz="1600" dirty="0"/>
              <a:t> </a:t>
            </a:r>
          </a:p>
          <a:p>
            <a:pPr marL="292100" lvl="1" indent="-285750">
              <a:buClr>
                <a:schemeClr val="accent2"/>
              </a:buClr>
              <a:buFont typeface="Arial" panose="020B0604020202020204" pitchFamily="34" charset="0"/>
              <a:buChar char="•"/>
            </a:pPr>
            <a:r>
              <a:rPr lang="en-US" sz="1600" dirty="0"/>
              <a:t>LCD o CRT para </a:t>
            </a:r>
            <a:r>
              <a:rPr lang="en-US" sz="1600" dirty="0" err="1"/>
              <a:t>imágenes</a:t>
            </a:r>
            <a:r>
              <a:rPr lang="en-US" sz="1600" dirty="0"/>
              <a:t> </a:t>
            </a:r>
            <a:r>
              <a:rPr lang="en-US" sz="1600" dirty="0" err="1"/>
              <a:t>estéreo</a:t>
            </a:r>
            <a:endParaRPr lang="en-US" sz="1600" dirty="0"/>
          </a:p>
          <a:p>
            <a:pPr marL="292100" lvl="1" indent="-285750">
              <a:buClr>
                <a:schemeClr val="accent2"/>
              </a:buClr>
              <a:buFont typeface="Arial" panose="020B0604020202020204" pitchFamily="34" charset="0"/>
              <a:buChar char="•"/>
            </a:pPr>
            <a:r>
              <a:rPr lang="en-US" sz="1600" dirty="0" err="1"/>
              <a:t>Opciones</a:t>
            </a:r>
            <a:r>
              <a:rPr lang="en-US" sz="1600" dirty="0"/>
              <a:t> de </a:t>
            </a:r>
            <a:r>
              <a:rPr lang="en-US" sz="1600" dirty="0" err="1"/>
              <a:t>seguimiento</a:t>
            </a:r>
            <a:r>
              <a:rPr lang="en-US" sz="1600" dirty="0"/>
              <a:t> de cabeza y cascos </a:t>
            </a:r>
            <a:r>
              <a:rPr lang="en-US" sz="1600" dirty="0" err="1"/>
              <a:t>estéreo</a:t>
            </a:r>
            <a:r>
              <a:rPr lang="en-US" sz="1600" dirty="0"/>
              <a:t>. </a:t>
            </a:r>
            <a:endParaRPr lang="de-CH" sz="1600" dirty="0"/>
          </a:p>
        </p:txBody>
      </p:sp>
      <p:sp>
        <p:nvSpPr>
          <p:cNvPr id="18" name="Textfeld 17"/>
          <p:cNvSpPr txBox="1"/>
          <p:nvPr/>
        </p:nvSpPr>
        <p:spPr>
          <a:xfrm>
            <a:off x="435031" y="1603077"/>
            <a:ext cx="1910091" cy="584775"/>
          </a:xfrm>
          <a:prstGeom prst="rect">
            <a:avLst/>
          </a:prstGeom>
          <a:noFill/>
        </p:spPr>
        <p:txBody>
          <a:bodyPr wrap="square" rtlCol="0">
            <a:spAutoFit/>
          </a:bodyPr>
          <a:lstStyle/>
          <a:p>
            <a:r>
              <a:rPr lang="de-CH" sz="1600" b="1" dirty="0"/>
              <a:t>Head-Mounted Display (HMD)</a:t>
            </a:r>
          </a:p>
        </p:txBody>
      </p:sp>
      <p:sp>
        <p:nvSpPr>
          <p:cNvPr id="19" name="Textfeld 18"/>
          <p:cNvSpPr txBox="1"/>
          <p:nvPr/>
        </p:nvSpPr>
        <p:spPr>
          <a:xfrm>
            <a:off x="3906463" y="2879309"/>
            <a:ext cx="3127059" cy="1323439"/>
          </a:xfrm>
          <a:prstGeom prst="rect">
            <a:avLst/>
          </a:prstGeom>
          <a:noFill/>
        </p:spPr>
        <p:txBody>
          <a:bodyPr wrap="square" rtlCol="0">
            <a:spAutoFit/>
          </a:bodyPr>
          <a:lstStyle/>
          <a:p>
            <a:pPr marL="292100" lvl="1" indent="-285750">
              <a:buClr>
                <a:schemeClr val="accent2"/>
              </a:buClr>
              <a:buFont typeface="Arial" panose="020B0604020202020204" pitchFamily="34" charset="0"/>
              <a:buChar char="•"/>
            </a:pPr>
            <a:r>
              <a:rPr lang="en-US" sz="1600" dirty="0" err="1"/>
              <a:t>Dispositivo</a:t>
            </a:r>
            <a:r>
              <a:rPr lang="en-US" sz="1600" dirty="0"/>
              <a:t> </a:t>
            </a:r>
            <a:r>
              <a:rPr lang="en-US" sz="1600" dirty="0" err="1"/>
              <a:t>esteroscópico</a:t>
            </a:r>
            <a:r>
              <a:rPr lang="en-US" sz="1600" dirty="0"/>
              <a:t> </a:t>
            </a:r>
            <a:r>
              <a:rPr lang="en-US" sz="1600" dirty="0" err="1"/>
              <a:t>acoplado</a:t>
            </a:r>
            <a:r>
              <a:rPr lang="en-US" sz="1600" dirty="0"/>
              <a:t> a la cabeza</a:t>
            </a:r>
          </a:p>
          <a:p>
            <a:pPr marL="292100" lvl="1" indent="-285750">
              <a:buClr>
                <a:schemeClr val="accent2"/>
              </a:buClr>
              <a:buFont typeface="Arial" panose="020B0604020202020204" pitchFamily="34" charset="0"/>
              <a:buChar char="•"/>
            </a:pPr>
            <a:r>
              <a:rPr lang="en-US" sz="1600" dirty="0"/>
              <a:t>CRT para </a:t>
            </a:r>
            <a:r>
              <a:rPr lang="en-US" sz="1600" dirty="0" err="1"/>
              <a:t>alta</a:t>
            </a:r>
            <a:r>
              <a:rPr lang="en-US" sz="1600" dirty="0"/>
              <a:t> </a:t>
            </a:r>
            <a:r>
              <a:rPr lang="en-US" sz="1600" dirty="0" err="1"/>
              <a:t>resolución</a:t>
            </a:r>
            <a:endParaRPr lang="en-US" sz="1600" dirty="0"/>
          </a:p>
          <a:p>
            <a:pPr marL="292100" lvl="1" indent="-285750">
              <a:buClr>
                <a:schemeClr val="accent2"/>
              </a:buClr>
              <a:buFont typeface="Arial" panose="020B0604020202020204" pitchFamily="34" charset="0"/>
              <a:buChar char="•"/>
            </a:pPr>
            <a:r>
              <a:rPr lang="en-US" sz="1600" dirty="0" err="1"/>
              <a:t>Seguimiento</a:t>
            </a:r>
            <a:r>
              <a:rPr lang="en-US" sz="1600" dirty="0"/>
              <a:t> de </a:t>
            </a:r>
            <a:r>
              <a:rPr lang="en-US" sz="1600" dirty="0" err="1"/>
              <a:t>movimientos</a:t>
            </a:r>
            <a:r>
              <a:rPr lang="en-US" sz="1600" dirty="0"/>
              <a:t> </a:t>
            </a:r>
            <a:r>
              <a:rPr lang="en-US" sz="1600" dirty="0" err="1"/>
              <a:t>integrado</a:t>
            </a:r>
            <a:endParaRPr lang="en-US" sz="1600" dirty="0"/>
          </a:p>
        </p:txBody>
      </p:sp>
      <p:sp>
        <p:nvSpPr>
          <p:cNvPr id="20" name="Textfeld 19"/>
          <p:cNvSpPr txBox="1"/>
          <p:nvPr/>
        </p:nvSpPr>
        <p:spPr>
          <a:xfrm>
            <a:off x="7321191" y="2444684"/>
            <a:ext cx="3127059" cy="1569660"/>
          </a:xfrm>
          <a:prstGeom prst="rect">
            <a:avLst/>
          </a:prstGeom>
          <a:noFill/>
        </p:spPr>
        <p:txBody>
          <a:bodyPr wrap="square" rtlCol="0">
            <a:spAutoFit/>
          </a:bodyPr>
          <a:lstStyle/>
          <a:p>
            <a:pPr marL="292100" lvl="1" indent="-285750">
              <a:buClr>
                <a:schemeClr val="accent2"/>
              </a:buClr>
              <a:buFont typeface="Arial" panose="020B0604020202020204" pitchFamily="34" charset="0"/>
              <a:buChar char="•"/>
            </a:pPr>
            <a:r>
              <a:rPr lang="en-US" sz="1600" dirty="0" err="1"/>
              <a:t>Proyección</a:t>
            </a:r>
            <a:r>
              <a:rPr lang="en-US" sz="1600" dirty="0"/>
              <a:t> de </a:t>
            </a:r>
            <a:r>
              <a:rPr lang="en-US" sz="1600" dirty="0" err="1"/>
              <a:t>imágenes</a:t>
            </a:r>
            <a:r>
              <a:rPr lang="en-US" sz="1600" dirty="0"/>
              <a:t> </a:t>
            </a:r>
            <a:r>
              <a:rPr lang="en-US" sz="1600" dirty="0" err="1"/>
              <a:t>estéreo</a:t>
            </a:r>
            <a:r>
              <a:rPr lang="en-US" sz="1600" dirty="0"/>
              <a:t> en un </a:t>
            </a:r>
            <a:r>
              <a:rPr lang="en-US" sz="1600" dirty="0" err="1"/>
              <a:t>habitáculo</a:t>
            </a:r>
            <a:r>
              <a:rPr lang="en-US" sz="1600" dirty="0"/>
              <a:t> en </a:t>
            </a:r>
            <a:r>
              <a:rPr lang="en-US" sz="1600" dirty="0" err="1"/>
              <a:t>cubo</a:t>
            </a:r>
            <a:r>
              <a:rPr lang="en-US" sz="1600" dirty="0"/>
              <a:t>. </a:t>
            </a:r>
          </a:p>
          <a:p>
            <a:pPr marL="292100" lvl="1" indent="-285750">
              <a:buClr>
                <a:schemeClr val="accent2"/>
              </a:buClr>
              <a:buFont typeface="Arial" panose="020B0604020202020204" pitchFamily="34" charset="0"/>
              <a:buChar char="•"/>
            </a:pPr>
            <a:r>
              <a:rPr lang="en-US" sz="1600" dirty="0"/>
              <a:t>El </a:t>
            </a:r>
            <a:r>
              <a:rPr lang="en-US" sz="1600" dirty="0" err="1"/>
              <a:t>seguimiento</a:t>
            </a:r>
            <a:r>
              <a:rPr lang="en-US" sz="1600" dirty="0"/>
              <a:t> de la cabeza </a:t>
            </a:r>
            <a:r>
              <a:rPr lang="en-US" sz="1600" dirty="0" err="1"/>
              <a:t>ajusta</a:t>
            </a:r>
            <a:r>
              <a:rPr lang="en-US" sz="1600" dirty="0"/>
              <a:t> la </a:t>
            </a:r>
            <a:r>
              <a:rPr lang="en-US" sz="1600" dirty="0" err="1"/>
              <a:t>proyección</a:t>
            </a:r>
            <a:r>
              <a:rPr lang="en-US" sz="1600" dirty="0"/>
              <a:t> a la </a:t>
            </a:r>
            <a:r>
              <a:rPr lang="en-US" sz="1600" dirty="0" err="1"/>
              <a:t>posición</a:t>
            </a:r>
            <a:r>
              <a:rPr lang="en-US" sz="1600" dirty="0"/>
              <a:t> de la persona</a:t>
            </a:r>
            <a:endParaRPr lang="de-CH" sz="1600" dirty="0"/>
          </a:p>
        </p:txBody>
      </p:sp>
      <p:sp>
        <p:nvSpPr>
          <p:cNvPr id="21" name="Textfeld 20"/>
          <p:cNvSpPr txBox="1"/>
          <p:nvPr/>
        </p:nvSpPr>
        <p:spPr>
          <a:xfrm>
            <a:off x="5113395" y="1519007"/>
            <a:ext cx="1910091" cy="830997"/>
          </a:xfrm>
          <a:prstGeom prst="rect">
            <a:avLst/>
          </a:prstGeom>
          <a:noFill/>
        </p:spPr>
        <p:txBody>
          <a:bodyPr wrap="square" rtlCol="0">
            <a:spAutoFit/>
          </a:bodyPr>
          <a:lstStyle/>
          <a:p>
            <a:r>
              <a:rPr lang="de-CH" sz="1600" b="1" dirty="0" err="1"/>
              <a:t>Binocular</a:t>
            </a:r>
            <a:r>
              <a:rPr lang="de-CH" sz="1600" b="1" dirty="0"/>
              <a:t> </a:t>
            </a:r>
            <a:r>
              <a:rPr lang="de-CH" sz="1600" b="1" dirty="0" err="1"/>
              <a:t>Omni</a:t>
            </a:r>
            <a:r>
              <a:rPr lang="de-CH" sz="1600" b="1" dirty="0"/>
              <a:t>-Orientation Monitor (BOOM)</a:t>
            </a:r>
          </a:p>
        </p:txBody>
      </p:sp>
      <p:sp>
        <p:nvSpPr>
          <p:cNvPr id="22" name="Textfeld 21"/>
          <p:cNvSpPr txBox="1"/>
          <p:nvPr/>
        </p:nvSpPr>
        <p:spPr>
          <a:xfrm>
            <a:off x="8724686" y="1374600"/>
            <a:ext cx="1994926" cy="1323439"/>
          </a:xfrm>
          <a:prstGeom prst="rect">
            <a:avLst/>
          </a:prstGeom>
          <a:noFill/>
        </p:spPr>
        <p:txBody>
          <a:bodyPr wrap="square" rtlCol="0">
            <a:spAutoFit/>
          </a:bodyPr>
          <a:lstStyle/>
          <a:p>
            <a:r>
              <a:rPr lang="de-CH" sz="1600" b="1" dirty="0"/>
              <a:t>Cave Automatic Virtual Environment (CAVE)</a:t>
            </a:r>
          </a:p>
          <a:p>
            <a:endParaRPr lang="de-CH" sz="1600" b="1" dirty="0"/>
          </a:p>
        </p:txBody>
      </p:sp>
      <p:sp>
        <p:nvSpPr>
          <p:cNvPr id="23" name="Textfeld 22"/>
          <p:cNvSpPr txBox="1"/>
          <p:nvPr/>
        </p:nvSpPr>
        <p:spPr>
          <a:xfrm>
            <a:off x="487705" y="5291655"/>
            <a:ext cx="4959025" cy="830997"/>
          </a:xfrm>
          <a:prstGeom prst="rect">
            <a:avLst/>
          </a:prstGeom>
          <a:noFill/>
        </p:spPr>
        <p:txBody>
          <a:bodyPr wrap="square" rtlCol="0">
            <a:spAutoFit/>
          </a:bodyPr>
          <a:lstStyle/>
          <a:p>
            <a:pPr marL="292100" lvl="1" indent="-285750">
              <a:buClr>
                <a:schemeClr val="accent2"/>
              </a:buClr>
              <a:buFont typeface="Arial" panose="020B0604020202020204" pitchFamily="34" charset="0"/>
              <a:buChar char="•"/>
            </a:pPr>
            <a:r>
              <a:rPr lang="en-US" sz="1600" dirty="0" err="1"/>
              <a:t>Sensores</a:t>
            </a:r>
            <a:r>
              <a:rPr lang="en-US" sz="1600" dirty="0"/>
              <a:t> de </a:t>
            </a:r>
            <a:r>
              <a:rPr lang="en-US" sz="1600" dirty="0" err="1"/>
              <a:t>seguimiento</a:t>
            </a:r>
            <a:r>
              <a:rPr lang="en-US" sz="1600" dirty="0"/>
              <a:t> de la </a:t>
            </a:r>
            <a:r>
              <a:rPr lang="en-US" sz="1600" dirty="0" err="1"/>
              <a:t>posición</a:t>
            </a:r>
            <a:r>
              <a:rPr lang="en-US" sz="1600" dirty="0"/>
              <a:t> y </a:t>
            </a:r>
            <a:r>
              <a:rPr lang="en-US" sz="1600" dirty="0" err="1"/>
              <a:t>orientación</a:t>
            </a:r>
            <a:r>
              <a:rPr lang="en-US" sz="1600" dirty="0"/>
              <a:t> de los </a:t>
            </a:r>
            <a:r>
              <a:rPr lang="en-US" sz="1600" dirty="0" err="1"/>
              <a:t>dedos</a:t>
            </a:r>
            <a:r>
              <a:rPr lang="en-US" sz="1600" dirty="0"/>
              <a:t>. </a:t>
            </a:r>
          </a:p>
          <a:p>
            <a:pPr marL="292100" lvl="1" indent="-285750">
              <a:buClr>
                <a:schemeClr val="accent2"/>
              </a:buClr>
              <a:buFont typeface="Arial" panose="020B0604020202020204" pitchFamily="34" charset="0"/>
              <a:buChar char="•"/>
            </a:pPr>
            <a:r>
              <a:rPr lang="en-US" sz="1600" dirty="0" err="1"/>
              <a:t>Permite</a:t>
            </a:r>
            <a:r>
              <a:rPr lang="en-US" sz="1600" dirty="0"/>
              <a:t> una </a:t>
            </a:r>
            <a:r>
              <a:rPr lang="en-US" sz="1600" dirty="0" err="1"/>
              <a:t>interacción</a:t>
            </a:r>
            <a:r>
              <a:rPr lang="en-US" sz="1600" dirty="0"/>
              <a:t> natural con </a:t>
            </a:r>
            <a:r>
              <a:rPr lang="en-US" sz="1600" dirty="0" err="1"/>
              <a:t>objetos</a:t>
            </a:r>
            <a:endParaRPr lang="en-US" sz="1600" dirty="0"/>
          </a:p>
        </p:txBody>
      </p:sp>
      <p:sp>
        <p:nvSpPr>
          <p:cNvPr id="24" name="Textfeld 23"/>
          <p:cNvSpPr txBox="1"/>
          <p:nvPr/>
        </p:nvSpPr>
        <p:spPr>
          <a:xfrm>
            <a:off x="3488184" y="4639519"/>
            <a:ext cx="1636505" cy="338554"/>
          </a:xfrm>
          <a:prstGeom prst="rect">
            <a:avLst/>
          </a:prstGeom>
          <a:noFill/>
        </p:spPr>
        <p:txBody>
          <a:bodyPr wrap="square" rtlCol="0">
            <a:spAutoFit/>
          </a:bodyPr>
          <a:lstStyle/>
          <a:p>
            <a:r>
              <a:rPr lang="de-CH" sz="1600" b="1" dirty="0"/>
              <a:t>Data Glove</a:t>
            </a:r>
          </a:p>
        </p:txBody>
      </p:sp>
      <p:sp>
        <p:nvSpPr>
          <p:cNvPr id="25" name="Textfeld 24"/>
          <p:cNvSpPr txBox="1"/>
          <p:nvPr/>
        </p:nvSpPr>
        <p:spPr>
          <a:xfrm>
            <a:off x="8017307" y="4588053"/>
            <a:ext cx="1910091" cy="338554"/>
          </a:xfrm>
          <a:prstGeom prst="rect">
            <a:avLst/>
          </a:prstGeom>
          <a:noFill/>
        </p:spPr>
        <p:txBody>
          <a:bodyPr wrap="square" rtlCol="0">
            <a:spAutoFit/>
          </a:bodyPr>
          <a:lstStyle/>
          <a:p>
            <a:r>
              <a:rPr lang="de-CH" sz="1600" b="1" dirty="0"/>
              <a:t>Control Devices</a:t>
            </a:r>
          </a:p>
        </p:txBody>
      </p:sp>
      <p:sp>
        <p:nvSpPr>
          <p:cNvPr id="26" name="Textfeld 25"/>
          <p:cNvSpPr txBox="1"/>
          <p:nvPr/>
        </p:nvSpPr>
        <p:spPr>
          <a:xfrm>
            <a:off x="5564251" y="5686809"/>
            <a:ext cx="4959025" cy="338554"/>
          </a:xfrm>
          <a:prstGeom prst="rect">
            <a:avLst/>
          </a:prstGeom>
          <a:noFill/>
        </p:spPr>
        <p:txBody>
          <a:bodyPr wrap="square" rtlCol="0">
            <a:spAutoFit/>
          </a:bodyPr>
          <a:lstStyle/>
          <a:p>
            <a:pPr marL="292100" lvl="1" indent="-285750">
              <a:buClr>
                <a:schemeClr val="accent2"/>
              </a:buClr>
              <a:buFont typeface="Arial" panose="020B0604020202020204" pitchFamily="34" charset="0"/>
              <a:buChar char="•"/>
            </a:pPr>
            <a:r>
              <a:rPr lang="en-US" sz="1600" dirty="0"/>
              <a:t>Control virtual de </a:t>
            </a:r>
            <a:r>
              <a:rPr lang="en-US" sz="1600" dirty="0" err="1"/>
              <a:t>objetos</a:t>
            </a:r>
            <a:r>
              <a:rPr lang="en-US" sz="1600" dirty="0"/>
              <a:t> en 3D (Joystick, </a:t>
            </a:r>
            <a:r>
              <a:rPr lang="en-US" sz="1600" dirty="0" err="1"/>
              <a:t>ratón</a:t>
            </a:r>
            <a:r>
              <a:rPr lang="en-US" sz="1600" dirty="0"/>
              <a:t>)</a:t>
            </a:r>
          </a:p>
        </p:txBody>
      </p:sp>
      <p:pic>
        <p:nvPicPr>
          <p:cNvPr id="27" name="Imagen 26">
            <a:extLst>
              <a:ext uri="{FF2B5EF4-FFF2-40B4-BE49-F238E27FC236}">
                <a16:creationId xmlns:a16="http://schemas.microsoft.com/office/drawing/2014/main" id="{03691D1B-0923-4615-9941-6DF507111061}"/>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2412009150"/>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65010" y="124813"/>
            <a:ext cx="5293727" cy="1107996"/>
          </a:xfrm>
        </p:spPr>
        <p:txBody>
          <a:bodyPr/>
          <a:lstStyle/>
          <a:p>
            <a:r>
              <a:rPr lang="de-CH" dirty="0"/>
              <a:t>Realidad virtual: </a:t>
            </a:r>
            <a:r>
              <a:rPr lang="de-CH" dirty="0">
                <a:solidFill>
                  <a:srgbClr val="595959"/>
                </a:solidFill>
              </a:rPr>
              <a:t>Campos de aplicación</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53</a:t>
            </a:fld>
            <a:endParaRPr lang="de-CH" dirty="0"/>
          </a:p>
        </p:txBody>
      </p:sp>
      <p:sp>
        <p:nvSpPr>
          <p:cNvPr id="2" name="Textfeld 1"/>
          <p:cNvSpPr txBox="1"/>
          <p:nvPr/>
        </p:nvSpPr>
        <p:spPr>
          <a:xfrm>
            <a:off x="2027813" y="1820548"/>
            <a:ext cx="8424936" cy="369332"/>
          </a:xfrm>
          <a:prstGeom prst="rect">
            <a:avLst/>
          </a:prstGeom>
          <a:noFill/>
        </p:spPr>
        <p:txBody>
          <a:bodyPr wrap="square" rtlCol="0">
            <a:spAutoFit/>
          </a:bodyPr>
          <a:lstStyle/>
          <a:p>
            <a:pPr algn="just"/>
            <a:r>
              <a:rPr lang="de-CH" dirty="0"/>
              <a:t>Diseño, ingeniería, marketing y fabricación</a:t>
            </a:r>
          </a:p>
        </p:txBody>
      </p:sp>
      <p:sp>
        <p:nvSpPr>
          <p:cNvPr id="17" name="Textfeld 16"/>
          <p:cNvSpPr txBox="1"/>
          <p:nvPr/>
        </p:nvSpPr>
        <p:spPr>
          <a:xfrm>
            <a:off x="2027813" y="5486207"/>
            <a:ext cx="3744416" cy="369332"/>
          </a:xfrm>
          <a:prstGeom prst="rect">
            <a:avLst/>
          </a:prstGeom>
          <a:noFill/>
        </p:spPr>
        <p:txBody>
          <a:bodyPr wrap="square" rtlCol="0">
            <a:spAutoFit/>
          </a:bodyPr>
          <a:lstStyle/>
          <a:p>
            <a:r>
              <a:rPr lang="de-CH" dirty="0"/>
              <a:t>Medicina y cuidado de la salud</a:t>
            </a:r>
          </a:p>
        </p:txBody>
      </p:sp>
      <p:sp>
        <p:nvSpPr>
          <p:cNvPr id="18" name="Textfeld 17"/>
          <p:cNvSpPr txBox="1"/>
          <p:nvPr/>
        </p:nvSpPr>
        <p:spPr>
          <a:xfrm>
            <a:off x="2027813" y="3055156"/>
            <a:ext cx="8546096" cy="369332"/>
          </a:xfrm>
          <a:prstGeom prst="rect">
            <a:avLst/>
          </a:prstGeom>
          <a:noFill/>
        </p:spPr>
        <p:txBody>
          <a:bodyPr wrap="square" rtlCol="0">
            <a:spAutoFit/>
          </a:bodyPr>
          <a:lstStyle/>
          <a:p>
            <a:r>
              <a:rPr lang="es-ES" b="0" i="0" dirty="0">
                <a:solidFill>
                  <a:srgbClr val="000000"/>
                </a:solidFill>
                <a:effectLst/>
                <a:latin typeface="Roboto"/>
              </a:rPr>
              <a:t>Operaciones peligrosas en entornos extremos u hostiles </a:t>
            </a:r>
            <a:endParaRPr lang="de-CH" dirty="0"/>
          </a:p>
        </p:txBody>
      </p:sp>
      <p:sp>
        <p:nvSpPr>
          <p:cNvPr id="19" name="Textfeld 18"/>
          <p:cNvSpPr txBox="1"/>
          <p:nvPr/>
        </p:nvSpPr>
        <p:spPr>
          <a:xfrm>
            <a:off x="2027813" y="4163909"/>
            <a:ext cx="8546096" cy="646331"/>
          </a:xfrm>
          <a:prstGeom prst="rect">
            <a:avLst/>
          </a:prstGeom>
          <a:noFill/>
        </p:spPr>
        <p:txBody>
          <a:bodyPr wrap="square" rtlCol="0">
            <a:spAutoFit/>
          </a:bodyPr>
          <a:lstStyle/>
          <a:p>
            <a:pPr rtl="0"/>
            <a:r>
              <a:rPr lang="es-ES" dirty="0">
                <a:solidFill>
                  <a:srgbClr val="000000"/>
                </a:solidFill>
                <a:effectLst/>
              </a:rPr>
              <a:t>Capacitación en operación de maquinaria militar e industrial, enseñanza médica y planificación / capacitación quirúrgica.</a:t>
            </a:r>
          </a:p>
        </p:txBody>
      </p:sp>
      <p:sp>
        <p:nvSpPr>
          <p:cNvPr id="6" name="Rechteck 5"/>
          <p:cNvSpPr/>
          <p:nvPr/>
        </p:nvSpPr>
        <p:spPr bwMode="auto">
          <a:xfrm>
            <a:off x="809849" y="1469708"/>
            <a:ext cx="1224136" cy="1080120"/>
          </a:xfrm>
          <a:prstGeom prst="rect">
            <a:avLst/>
          </a:prstGeom>
          <a:solidFill>
            <a:schemeClr val="bg1">
              <a:lumMod val="85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2" name="Rechteck 21"/>
          <p:cNvSpPr/>
          <p:nvPr/>
        </p:nvSpPr>
        <p:spPr bwMode="auto">
          <a:xfrm>
            <a:off x="809849" y="2693844"/>
            <a:ext cx="1224136" cy="1080120"/>
          </a:xfrm>
          <a:prstGeom prst="rect">
            <a:avLst/>
          </a:prstGeom>
          <a:solidFill>
            <a:schemeClr val="bg1">
              <a:lumMod val="85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4" name="Rechteck 23"/>
          <p:cNvSpPr/>
          <p:nvPr/>
        </p:nvSpPr>
        <p:spPr bwMode="auto">
          <a:xfrm>
            <a:off x="816623" y="3926364"/>
            <a:ext cx="1224136" cy="1080120"/>
          </a:xfrm>
          <a:prstGeom prst="rect">
            <a:avLst/>
          </a:prstGeom>
          <a:solidFill>
            <a:schemeClr val="bg1">
              <a:lumMod val="85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5" name="Rechteck 24"/>
          <p:cNvSpPr/>
          <p:nvPr/>
        </p:nvSpPr>
        <p:spPr bwMode="auto">
          <a:xfrm>
            <a:off x="816623" y="5132849"/>
            <a:ext cx="1224136" cy="1080120"/>
          </a:xfrm>
          <a:prstGeom prst="rect">
            <a:avLst/>
          </a:prstGeom>
          <a:solidFill>
            <a:schemeClr val="bg1">
              <a:lumMod val="85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1028" name="Picture 4"/>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71699" y="4016206"/>
            <a:ext cx="932222" cy="932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86213" y="1544087"/>
            <a:ext cx="918270" cy="918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14139" y="2816928"/>
            <a:ext cx="861316" cy="861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986213" y="5218995"/>
            <a:ext cx="903756" cy="903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Imagen 19">
            <a:extLst>
              <a:ext uri="{FF2B5EF4-FFF2-40B4-BE49-F238E27FC236}">
                <a16:creationId xmlns:a16="http://schemas.microsoft.com/office/drawing/2014/main" id="{801D26D5-0CFA-4552-A202-B51C5D633D20}"/>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103400144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hteck 26"/>
          <p:cNvSpPr/>
          <p:nvPr/>
        </p:nvSpPr>
        <p:spPr bwMode="auto">
          <a:xfrm>
            <a:off x="3528000" y="1746457"/>
            <a:ext cx="4680000" cy="396000"/>
          </a:xfrm>
          <a:prstGeom prst="rect">
            <a:avLst/>
          </a:prstGeom>
          <a:solidFill>
            <a:srgbClr val="BED367"/>
          </a:solidFill>
          <a:ln>
            <a:noFill/>
          </a:ln>
          <a:effectLst/>
        </p:spPr>
        <p:txBody>
          <a:bodyPr vert="horz" wrap="square" lIns="0" tIns="0" rIns="0" bIns="0" numCol="1" rtlCol="0" anchor="ctr" anchorCtr="0" compatLnSpc="1">
            <a:prstTxWarp prst="textNoShape">
              <a:avLst/>
            </a:prstTxWarp>
          </a:bodyPr>
          <a:lstStyle/>
          <a:p>
            <a:pPr algn="ctr"/>
            <a:r>
              <a:rPr lang="de-CH" sz="1400" b="1" dirty="0"/>
              <a:t>Movimiento de todo el cuerpo</a:t>
            </a:r>
          </a:p>
        </p:txBody>
      </p:sp>
      <p:sp>
        <p:nvSpPr>
          <p:cNvPr id="23" name="Rechteck 22"/>
          <p:cNvSpPr/>
          <p:nvPr/>
        </p:nvSpPr>
        <p:spPr bwMode="auto">
          <a:xfrm>
            <a:off x="3528000" y="1332139"/>
            <a:ext cx="7056000" cy="360000"/>
          </a:xfrm>
          <a:prstGeom prst="rect">
            <a:avLst/>
          </a:prstGeom>
          <a:solidFill>
            <a:srgbClr val="93BA24"/>
          </a:solidFill>
          <a:ln>
            <a:noFill/>
          </a:ln>
          <a:effectLst/>
        </p:spPr>
        <p:txBody>
          <a:bodyPr vert="horz" wrap="square" lIns="0" tIns="0" rIns="0" bIns="0" numCol="1" rtlCol="0" anchor="ctr" anchorCtr="0" compatLnSpc="1">
            <a:prstTxWarp prst="textNoShape">
              <a:avLst/>
            </a:prstTxWarp>
          </a:bodyPr>
          <a:lstStyle/>
          <a:p>
            <a:pPr algn="ctr"/>
            <a:r>
              <a:rPr lang="de-CH" dirty="0">
                <a:latin typeface="+mj-lt"/>
              </a:rPr>
              <a:t>No inmersivos</a:t>
            </a:r>
          </a:p>
        </p:txBody>
      </p:sp>
      <p:sp>
        <p:nvSpPr>
          <p:cNvPr id="7" name="Rechteck 6"/>
          <p:cNvSpPr/>
          <p:nvPr/>
        </p:nvSpPr>
        <p:spPr bwMode="auto">
          <a:xfrm>
            <a:off x="1135771" y="1336073"/>
            <a:ext cx="2304000" cy="1440000"/>
          </a:xfrm>
          <a:prstGeom prst="rect">
            <a:avLst/>
          </a:prstGeom>
          <a:solidFill>
            <a:srgbClr val="93BA24"/>
          </a:solidFill>
          <a:ln>
            <a:noFill/>
          </a:ln>
          <a:effectLst/>
        </p:spPr>
        <p:txBody>
          <a:bodyPr vert="horz" wrap="square" lIns="0" tIns="0" rIns="0" bIns="0" numCol="1" rtlCol="0" anchor="ctr" anchorCtr="0" compatLnSpc="1">
            <a:prstTxWarp prst="textNoShape">
              <a:avLst/>
            </a:prstTxWarp>
          </a:bodyPr>
          <a:lstStyle/>
          <a:p>
            <a:pPr algn="ctr"/>
            <a:r>
              <a:rPr lang="de-CH" dirty="0">
                <a:latin typeface="+mj-lt"/>
              </a:rPr>
              <a:t>Inmersivos</a:t>
            </a:r>
          </a:p>
        </p:txBody>
      </p:sp>
      <p:sp>
        <p:nvSpPr>
          <p:cNvPr id="2" name="Title 1"/>
          <p:cNvSpPr>
            <a:spLocks noGrp="1"/>
          </p:cNvSpPr>
          <p:nvPr>
            <p:ph type="title"/>
          </p:nvPr>
        </p:nvSpPr>
        <p:spPr/>
        <p:txBody>
          <a:bodyPr/>
          <a:lstStyle/>
          <a:p>
            <a:r>
              <a:rPr lang="de-CH" dirty="0"/>
              <a:t>Realidad virtual: </a:t>
            </a:r>
            <a:r>
              <a:rPr lang="de-CH" dirty="0">
                <a:solidFill>
                  <a:srgbClr val="595959"/>
                </a:solidFill>
              </a:rPr>
              <a:t>Dispositivos</a:t>
            </a:r>
            <a:endParaRPr lang="de-CH" dirty="0"/>
          </a:p>
        </p:txBody>
      </p:sp>
      <p:sp>
        <p:nvSpPr>
          <p:cNvPr id="4" name="Footer Placeholder 3"/>
          <p:cNvSpPr>
            <a:spLocks noGrp="1"/>
          </p:cNvSpPr>
          <p:nvPr>
            <p:ph type="ftr" sz="quarter" idx="11"/>
          </p:nvPr>
        </p:nvSpPr>
        <p:spPr>
          <a:xfrm>
            <a:off x="525106" y="6449776"/>
            <a:ext cx="4578800" cy="363600"/>
          </a:xfrm>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a:xfrm>
            <a:off x="5196746" y="6442788"/>
            <a:ext cx="617727" cy="363600"/>
          </a:xfrm>
        </p:spPr>
        <p:txBody>
          <a:bodyPr/>
          <a:lstStyle/>
          <a:p>
            <a:fld id="{9F8E3E85-A5F1-45AC-BC8E-CB7307177C38}" type="slidenum">
              <a:rPr lang="de-CH" smtClean="0"/>
              <a:pPr/>
              <a:t>54</a:t>
            </a:fld>
            <a:endParaRPr lang="de-CH" dirty="0"/>
          </a:p>
        </p:txBody>
      </p:sp>
      <p:grpSp>
        <p:nvGrpSpPr>
          <p:cNvPr id="17" name="Gruppieren 16"/>
          <p:cNvGrpSpPr/>
          <p:nvPr/>
        </p:nvGrpSpPr>
        <p:grpSpPr>
          <a:xfrm>
            <a:off x="178173" y="1725157"/>
            <a:ext cx="795114" cy="661831"/>
            <a:chOff x="178173" y="1807126"/>
            <a:chExt cx="795114" cy="661831"/>
          </a:xfrm>
        </p:grpSpPr>
        <p:pic>
          <p:nvPicPr>
            <p:cNvPr id="2056"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867" y="1880000"/>
              <a:ext cx="535222" cy="535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Abgerundetes Rechteck 14"/>
            <p:cNvSpPr/>
            <p:nvPr/>
          </p:nvSpPr>
          <p:spPr bwMode="auto">
            <a:xfrm>
              <a:off x="178173" y="1807126"/>
              <a:ext cx="795114" cy="6618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30" name="Rechteck 29"/>
          <p:cNvSpPr/>
          <p:nvPr/>
        </p:nvSpPr>
        <p:spPr bwMode="auto">
          <a:xfrm>
            <a:off x="8280000" y="1746000"/>
            <a:ext cx="2304000" cy="396000"/>
          </a:xfrm>
          <a:prstGeom prst="rect">
            <a:avLst/>
          </a:prstGeom>
          <a:solidFill>
            <a:srgbClr val="BED367"/>
          </a:solidFill>
          <a:ln>
            <a:noFill/>
          </a:ln>
          <a:effectLst/>
        </p:spPr>
        <p:txBody>
          <a:bodyPr vert="horz" wrap="square" lIns="0" tIns="0" rIns="0" bIns="0" numCol="1" rtlCol="0" anchor="ctr" anchorCtr="0" compatLnSpc="1">
            <a:prstTxWarp prst="textNoShape">
              <a:avLst/>
            </a:prstTxWarp>
          </a:bodyPr>
          <a:lstStyle/>
          <a:p>
            <a:pPr algn="ctr"/>
            <a:r>
              <a:rPr lang="de-CH" sz="1400" b="1" dirty="0"/>
              <a:t>Sin movimiento de todo el cuerpo</a:t>
            </a:r>
          </a:p>
        </p:txBody>
      </p:sp>
      <p:sp>
        <p:nvSpPr>
          <p:cNvPr id="31" name="Rechteck 30"/>
          <p:cNvSpPr/>
          <p:nvPr/>
        </p:nvSpPr>
        <p:spPr bwMode="auto">
          <a:xfrm>
            <a:off x="5904000" y="2196000"/>
            <a:ext cx="2304000" cy="576000"/>
          </a:xfrm>
          <a:prstGeom prst="rect">
            <a:avLst/>
          </a:prstGeom>
          <a:solidFill>
            <a:schemeClr val="accent2">
              <a:lumMod val="40000"/>
              <a:lumOff val="60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Captura del movimiento por sensores</a:t>
            </a:r>
          </a:p>
        </p:txBody>
      </p:sp>
      <p:sp>
        <p:nvSpPr>
          <p:cNvPr id="34" name="Rechteck 33"/>
          <p:cNvSpPr/>
          <p:nvPr/>
        </p:nvSpPr>
        <p:spPr bwMode="auto">
          <a:xfrm>
            <a:off x="3528000" y="2195713"/>
            <a:ext cx="2304000" cy="576000"/>
          </a:xfrm>
          <a:prstGeom prst="rect">
            <a:avLst/>
          </a:prstGeom>
          <a:solidFill>
            <a:schemeClr val="accent2">
              <a:lumMod val="40000"/>
              <a:lumOff val="60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Captura del movimiento por cámara / video</a:t>
            </a:r>
          </a:p>
        </p:txBody>
      </p:sp>
      <p:sp>
        <p:nvSpPr>
          <p:cNvPr id="35" name="Rechteck 34"/>
          <p:cNvSpPr/>
          <p:nvPr/>
        </p:nvSpPr>
        <p:spPr bwMode="auto">
          <a:xfrm>
            <a:off x="8280000" y="2196000"/>
            <a:ext cx="2304000" cy="576000"/>
          </a:xfrm>
          <a:prstGeom prst="rect">
            <a:avLst/>
          </a:prstGeom>
          <a:solidFill>
            <a:schemeClr val="accent2">
              <a:lumMod val="40000"/>
              <a:lumOff val="60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Interacción con joystick, teclado o ratón</a:t>
            </a:r>
          </a:p>
        </p:txBody>
      </p:sp>
      <p:sp>
        <p:nvSpPr>
          <p:cNvPr id="9" name="Rechteck 8"/>
          <p:cNvSpPr/>
          <p:nvPr/>
        </p:nvSpPr>
        <p:spPr bwMode="auto">
          <a:xfrm>
            <a:off x="1079967" y="1284691"/>
            <a:ext cx="9576000" cy="1548000"/>
          </a:xfrm>
          <a:prstGeom prst="rect">
            <a:avLst/>
          </a:prstGeom>
          <a:noFill/>
          <a:ln w="28575">
            <a:solidFill>
              <a:schemeClr val="tx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16" name="Gruppieren 15"/>
          <p:cNvGrpSpPr/>
          <p:nvPr/>
        </p:nvGrpSpPr>
        <p:grpSpPr>
          <a:xfrm>
            <a:off x="178173" y="2845852"/>
            <a:ext cx="795114" cy="700553"/>
            <a:chOff x="178173" y="2986005"/>
            <a:chExt cx="795114" cy="700553"/>
          </a:xfrm>
        </p:grpSpPr>
        <p:pic>
          <p:nvPicPr>
            <p:cNvPr id="53" name="Picture 4"/>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7013" y="2986005"/>
              <a:ext cx="700553" cy="700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Abgerundetes Rechteck 41"/>
            <p:cNvSpPr/>
            <p:nvPr/>
          </p:nvSpPr>
          <p:spPr bwMode="auto">
            <a:xfrm>
              <a:off x="178173" y="2994699"/>
              <a:ext cx="795114" cy="6618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43" name="Rechteck 42"/>
          <p:cNvSpPr/>
          <p:nvPr/>
        </p:nvSpPr>
        <p:spPr bwMode="auto">
          <a:xfrm>
            <a:off x="1145219" y="3681401"/>
            <a:ext cx="2304000" cy="57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Específicos rehabilitación</a:t>
            </a:r>
          </a:p>
        </p:txBody>
      </p:sp>
      <p:sp>
        <p:nvSpPr>
          <p:cNvPr id="44" name="Rechteck 43"/>
          <p:cNvSpPr/>
          <p:nvPr/>
        </p:nvSpPr>
        <p:spPr bwMode="auto">
          <a:xfrm>
            <a:off x="3539460" y="3689266"/>
            <a:ext cx="2304000" cy="57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Específicos de rehabilitación disponibles comercialmente</a:t>
            </a:r>
          </a:p>
        </p:txBody>
      </p:sp>
      <p:sp>
        <p:nvSpPr>
          <p:cNvPr id="45" name="Rechteck 44"/>
          <p:cNvSpPr/>
          <p:nvPr/>
        </p:nvSpPr>
        <p:spPr bwMode="auto">
          <a:xfrm>
            <a:off x="5904000" y="3689266"/>
            <a:ext cx="2304000" cy="57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Específicos de rehabilitación disponibles comercialmente</a:t>
            </a:r>
          </a:p>
        </p:txBody>
      </p:sp>
      <p:sp>
        <p:nvSpPr>
          <p:cNvPr id="46" name="Rechteck 45"/>
          <p:cNvSpPr/>
          <p:nvPr/>
        </p:nvSpPr>
        <p:spPr bwMode="auto">
          <a:xfrm>
            <a:off x="8280000" y="3689266"/>
            <a:ext cx="2304000" cy="57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Específicos de rehabilitación disponibles comercialmente</a:t>
            </a:r>
          </a:p>
        </p:txBody>
      </p:sp>
      <p:grpSp>
        <p:nvGrpSpPr>
          <p:cNvPr id="14" name="Gruppieren 13"/>
          <p:cNvGrpSpPr/>
          <p:nvPr/>
        </p:nvGrpSpPr>
        <p:grpSpPr>
          <a:xfrm>
            <a:off x="178173" y="3649155"/>
            <a:ext cx="795114" cy="661831"/>
            <a:chOff x="178173" y="3801555"/>
            <a:chExt cx="795114" cy="661831"/>
          </a:xfrm>
        </p:grpSpPr>
        <p:pic>
          <p:nvPicPr>
            <p:cNvPr id="1027" name="Picture 3"/>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2476" y="3855416"/>
              <a:ext cx="563093" cy="5630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Abgerundetes Rechteck 46"/>
            <p:cNvSpPr/>
            <p:nvPr/>
          </p:nvSpPr>
          <p:spPr bwMode="auto">
            <a:xfrm>
              <a:off x="178173" y="3801555"/>
              <a:ext cx="795114" cy="6618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48" name="Rechteck 47"/>
          <p:cNvSpPr/>
          <p:nvPr/>
        </p:nvSpPr>
        <p:spPr bwMode="auto">
          <a:xfrm>
            <a:off x="1145219" y="4320000"/>
            <a:ext cx="2304000" cy="111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Monitor montado en cabeza Guantes feedback</a:t>
            </a:r>
          </a:p>
        </p:txBody>
      </p:sp>
      <p:sp>
        <p:nvSpPr>
          <p:cNvPr id="49" name="Rechteck 48"/>
          <p:cNvSpPr/>
          <p:nvPr/>
        </p:nvSpPr>
        <p:spPr bwMode="auto">
          <a:xfrm>
            <a:off x="3528000" y="4320000"/>
            <a:ext cx="2304000" cy="111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Cámara detecta los movimientos del cuerpo de la persona</a:t>
            </a:r>
          </a:p>
        </p:txBody>
      </p:sp>
      <p:sp>
        <p:nvSpPr>
          <p:cNvPr id="50" name="Rechteck 49"/>
          <p:cNvSpPr/>
          <p:nvPr/>
        </p:nvSpPr>
        <p:spPr bwMode="auto">
          <a:xfrm>
            <a:off x="5904000" y="4320000"/>
            <a:ext cx="2304000" cy="111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Sensores de movimiento detectan el movimiento del aparato (control remoto o guante)o el movimiento del usuario en el sistema (plataforma, robot)</a:t>
            </a:r>
          </a:p>
        </p:txBody>
      </p:sp>
      <p:sp>
        <p:nvSpPr>
          <p:cNvPr id="51" name="Rechteck 50"/>
          <p:cNvSpPr/>
          <p:nvPr/>
        </p:nvSpPr>
        <p:spPr bwMode="auto">
          <a:xfrm>
            <a:off x="8280000" y="4320000"/>
            <a:ext cx="2304000" cy="11160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Joystick, teclado o ratón</a:t>
            </a:r>
          </a:p>
        </p:txBody>
      </p:sp>
      <p:grpSp>
        <p:nvGrpSpPr>
          <p:cNvPr id="13" name="Gruppieren 12"/>
          <p:cNvGrpSpPr/>
          <p:nvPr/>
        </p:nvGrpSpPr>
        <p:grpSpPr>
          <a:xfrm>
            <a:off x="178173" y="4547934"/>
            <a:ext cx="795114" cy="661831"/>
            <a:chOff x="178173" y="4613642"/>
            <a:chExt cx="795114" cy="661831"/>
          </a:xfrm>
        </p:grpSpPr>
        <p:pic>
          <p:nvPicPr>
            <p:cNvPr id="1026" name="Picture 2"/>
            <p:cNvPicPr>
              <a:picLocks noChangeAspect="1" noChangeArrowheads="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8454" y="4685476"/>
              <a:ext cx="537115" cy="537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 name="Abgerundetes Rechteck 51"/>
            <p:cNvSpPr/>
            <p:nvPr/>
          </p:nvSpPr>
          <p:spPr bwMode="auto">
            <a:xfrm>
              <a:off x="178173" y="4613642"/>
              <a:ext cx="795114" cy="6618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54" name="Rechteck 53"/>
          <p:cNvSpPr/>
          <p:nvPr/>
        </p:nvSpPr>
        <p:spPr bwMode="auto">
          <a:xfrm>
            <a:off x="1145219" y="5508000"/>
            <a:ext cx="2304000" cy="769144"/>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Totalmente inmersivos, vista en primera persona</a:t>
            </a:r>
          </a:p>
        </p:txBody>
      </p:sp>
      <p:sp>
        <p:nvSpPr>
          <p:cNvPr id="55" name="Rechteck 54"/>
          <p:cNvSpPr/>
          <p:nvPr/>
        </p:nvSpPr>
        <p:spPr bwMode="auto">
          <a:xfrm>
            <a:off x="3528000" y="5508000"/>
            <a:ext cx="2304000" cy="769144"/>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Relfejo de la imagen en espejo</a:t>
            </a:r>
          </a:p>
        </p:txBody>
      </p:sp>
      <p:sp>
        <p:nvSpPr>
          <p:cNvPr id="56" name="Rechteck 55"/>
          <p:cNvSpPr/>
          <p:nvPr/>
        </p:nvSpPr>
        <p:spPr bwMode="auto">
          <a:xfrm>
            <a:off x="5904000" y="5508000"/>
            <a:ext cx="2304000" cy="770400"/>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El usuario es representado como un avatar: vista en primera o 3 persona</a:t>
            </a:r>
          </a:p>
        </p:txBody>
      </p:sp>
      <p:sp>
        <p:nvSpPr>
          <p:cNvPr id="57" name="Rechteck 56"/>
          <p:cNvSpPr/>
          <p:nvPr/>
        </p:nvSpPr>
        <p:spPr bwMode="auto">
          <a:xfrm>
            <a:off x="8280000" y="5508000"/>
            <a:ext cx="2304000" cy="769144"/>
          </a:xfrm>
          <a:prstGeom prst="rect">
            <a:avLst/>
          </a:prstGeom>
          <a:solidFill>
            <a:schemeClr val="bg1">
              <a:lumMod val="95000"/>
            </a:schemeClr>
          </a:solidFill>
          <a:ln>
            <a:noFill/>
          </a:ln>
          <a:effectLst/>
        </p:spPr>
        <p:txBody>
          <a:bodyPr vert="horz" wrap="square" lIns="0" tIns="0" rIns="0" bIns="0" numCol="1" rtlCol="0" anchor="ctr" anchorCtr="0" compatLnSpc="1">
            <a:prstTxWarp prst="textNoShape">
              <a:avLst/>
            </a:prstTxWarp>
          </a:bodyPr>
          <a:lstStyle/>
          <a:p>
            <a:pPr algn="ctr"/>
            <a:r>
              <a:rPr lang="de-CH" sz="1400" dirty="0"/>
              <a:t>El usuario es representado como un avatar: vista en primera o 3 persona</a:t>
            </a:r>
          </a:p>
        </p:txBody>
      </p:sp>
      <p:grpSp>
        <p:nvGrpSpPr>
          <p:cNvPr id="12" name="Gruppieren 11"/>
          <p:cNvGrpSpPr/>
          <p:nvPr/>
        </p:nvGrpSpPr>
        <p:grpSpPr>
          <a:xfrm>
            <a:off x="178173" y="5561710"/>
            <a:ext cx="795114" cy="661831"/>
            <a:chOff x="178173" y="5422441"/>
            <a:chExt cx="795114" cy="661831"/>
          </a:xfrm>
        </p:grpSpPr>
        <p:pic>
          <p:nvPicPr>
            <p:cNvPr id="1028" name="Picture 4"/>
            <p:cNvPicPr>
              <a:picLocks noChangeAspect="1" noChangeArrowheads="1"/>
            </p:cNvPicPr>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1996" y="5538752"/>
              <a:ext cx="630585" cy="457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8" name="Abgerundetes Rechteck 57"/>
            <p:cNvSpPr/>
            <p:nvPr/>
          </p:nvSpPr>
          <p:spPr bwMode="auto">
            <a:xfrm>
              <a:off x="178173" y="5422441"/>
              <a:ext cx="795114" cy="661831"/>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11" name="Gleichschenkliges Dreieck 10"/>
          <p:cNvSpPr/>
          <p:nvPr/>
        </p:nvSpPr>
        <p:spPr bwMode="auto">
          <a:xfrm>
            <a:off x="1135771" y="2909969"/>
            <a:ext cx="9468557" cy="576000"/>
          </a:xfrm>
          <a:prstGeom prst="triangle">
            <a:avLst>
              <a:gd name="adj" fmla="val 0"/>
            </a:avLst>
          </a:prstGeom>
          <a:solidFill>
            <a:schemeClr val="bg1">
              <a:lumMod val="85000"/>
            </a:schemeClr>
          </a:solidFill>
          <a:ln w="38100">
            <a:solidFill>
              <a:schemeClr val="bg1">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41" name="Imagen 40">
            <a:extLst>
              <a:ext uri="{FF2B5EF4-FFF2-40B4-BE49-F238E27FC236}">
                <a16:creationId xmlns:a16="http://schemas.microsoft.com/office/drawing/2014/main" id="{1ADFAB78-A650-4AC5-BB74-D7170E208DBD}"/>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299240189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77801" y="117307"/>
            <a:ext cx="6163995" cy="553998"/>
          </a:xfrm>
        </p:spPr>
        <p:txBody>
          <a:bodyPr/>
          <a:lstStyle/>
          <a:p>
            <a:r>
              <a:rPr lang="de-CH" dirty="0"/>
              <a:t>Realidad virtual: </a:t>
            </a:r>
            <a:r>
              <a:rPr lang="de-CH" dirty="0">
                <a:solidFill>
                  <a:srgbClr val="595959"/>
                </a:solidFill>
              </a:rPr>
              <a:t>Dispositivos inmersivos</a:t>
            </a:r>
            <a:endParaRPr lang="de-CH" dirty="0"/>
          </a:p>
        </p:txBody>
      </p:sp>
      <p:sp>
        <p:nvSpPr>
          <p:cNvPr id="8" name="Content Placeholder 7"/>
          <p:cNvSpPr>
            <a:spLocks noGrp="1"/>
          </p:cNvSpPr>
          <p:nvPr>
            <p:ph idx="1"/>
          </p:nvPr>
        </p:nvSpPr>
        <p:spPr>
          <a:xfrm>
            <a:off x="509866" y="2818800"/>
            <a:ext cx="4643976" cy="3447979"/>
          </a:xfrm>
        </p:spPr>
        <p:txBody>
          <a:bodyPr>
            <a:normAutofit/>
          </a:bodyPr>
          <a:lstStyle/>
          <a:p>
            <a:pPr>
              <a:spcAft>
                <a:spcPts val="600"/>
              </a:spcAft>
            </a:pPr>
            <a:r>
              <a:rPr lang="en-US" dirty="0"/>
              <a:t>Vista en primera persona de un </a:t>
            </a:r>
            <a:r>
              <a:rPr lang="en-US" dirty="0" err="1"/>
              <a:t>mundo</a:t>
            </a:r>
            <a:r>
              <a:rPr lang="en-US" dirty="0"/>
              <a:t> 3d virtual</a:t>
            </a:r>
          </a:p>
          <a:p>
            <a:pPr>
              <a:spcAft>
                <a:spcPts val="600"/>
              </a:spcAft>
            </a:pPr>
            <a:r>
              <a:rPr lang="en-US" dirty="0"/>
              <a:t>El Usuario </a:t>
            </a:r>
            <a:r>
              <a:rPr lang="en-US" dirty="0" err="1"/>
              <a:t>lleva</a:t>
            </a:r>
            <a:r>
              <a:rPr lang="en-US" dirty="0"/>
              <a:t> </a:t>
            </a:r>
            <a:r>
              <a:rPr lang="en-US" dirty="0" err="1"/>
              <a:t>normalmente</a:t>
            </a:r>
            <a:r>
              <a:rPr lang="en-US" dirty="0"/>
              <a:t> </a:t>
            </a:r>
            <a:r>
              <a:rPr lang="en-US" dirty="0" err="1"/>
              <a:t>gafas</a:t>
            </a:r>
            <a:endParaRPr lang="en-US" dirty="0"/>
          </a:p>
          <a:p>
            <a:pPr>
              <a:spcAft>
                <a:spcPts val="600"/>
              </a:spcAft>
            </a:pPr>
            <a:r>
              <a:rPr lang="en-US" dirty="0" err="1"/>
              <a:t>Sensación</a:t>
            </a:r>
            <a:r>
              <a:rPr lang="en-US" dirty="0"/>
              <a:t> de </a:t>
            </a:r>
            <a:r>
              <a:rPr lang="en-US" dirty="0" err="1"/>
              <a:t>presencia</a:t>
            </a:r>
            <a:endParaRPr lang="en-US" dirty="0"/>
          </a:p>
          <a:p>
            <a:pPr>
              <a:spcAft>
                <a:spcPts val="600"/>
              </a:spcAft>
            </a:pPr>
            <a:r>
              <a:rPr lang="en-US" dirty="0"/>
              <a:t>Las </a:t>
            </a:r>
            <a:r>
              <a:rPr lang="en-US" dirty="0" err="1"/>
              <a:t>escenas</a:t>
            </a:r>
            <a:r>
              <a:rPr lang="en-US" dirty="0"/>
              <a:t> </a:t>
            </a:r>
            <a:r>
              <a:rPr lang="en-US" dirty="0" err="1"/>
              <a:t>virtuales</a:t>
            </a:r>
            <a:r>
              <a:rPr lang="en-US" dirty="0"/>
              <a:t> </a:t>
            </a:r>
            <a:r>
              <a:rPr lang="en-US" dirty="0" err="1"/>
              <a:t>responden</a:t>
            </a:r>
            <a:r>
              <a:rPr lang="en-US" dirty="0"/>
              <a:t> a las </a:t>
            </a:r>
            <a:r>
              <a:rPr lang="en-US" dirty="0" err="1"/>
              <a:t>acciones</a:t>
            </a:r>
            <a:r>
              <a:rPr lang="en-US" dirty="0"/>
              <a:t> del </a:t>
            </a:r>
            <a:r>
              <a:rPr lang="en-US" dirty="0" err="1"/>
              <a:t>sujeto</a:t>
            </a:r>
            <a:endParaRPr lang="en-US" dirty="0"/>
          </a:p>
          <a:p>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55</a:t>
            </a:fld>
            <a:endParaRPr lang="de-CH" dirty="0"/>
          </a:p>
        </p:txBody>
      </p:sp>
      <p:sp>
        <p:nvSpPr>
          <p:cNvPr id="3" name="Text Placeholder 2"/>
          <p:cNvSpPr>
            <a:spLocks noGrp="1"/>
          </p:cNvSpPr>
          <p:nvPr>
            <p:ph type="body" sz="quarter" idx="13"/>
          </p:nvPr>
        </p:nvSpPr>
        <p:spPr/>
        <p:txBody>
          <a:bodyPr>
            <a:normAutofit/>
          </a:bodyPr>
          <a:lstStyle/>
          <a:p>
            <a:pPr>
              <a:spcBef>
                <a:spcPts val="600"/>
              </a:spcBef>
            </a:pPr>
            <a:r>
              <a:rPr lang="en-US" dirty="0"/>
              <a:t>“El </a:t>
            </a:r>
            <a:r>
              <a:rPr lang="en-US" dirty="0" err="1"/>
              <a:t>objetivo</a:t>
            </a:r>
            <a:r>
              <a:rPr lang="en-US" dirty="0"/>
              <a:t> de la </a:t>
            </a:r>
            <a:r>
              <a:rPr lang="en-US" dirty="0" err="1"/>
              <a:t>realidad</a:t>
            </a:r>
            <a:r>
              <a:rPr lang="en-US" dirty="0"/>
              <a:t> virtual </a:t>
            </a:r>
            <a:r>
              <a:rPr lang="en-US" dirty="0" err="1"/>
              <a:t>inmersiva</a:t>
            </a:r>
            <a:r>
              <a:rPr lang="en-US" dirty="0"/>
              <a:t> es que el Usuario se meta </a:t>
            </a:r>
            <a:r>
              <a:rPr lang="en-US" dirty="0" err="1"/>
              <a:t>completamente</a:t>
            </a:r>
            <a:r>
              <a:rPr lang="en-US" dirty="0"/>
              <a:t> dentro del </a:t>
            </a:r>
            <a:r>
              <a:rPr lang="en-US" dirty="0" err="1"/>
              <a:t>mundo</a:t>
            </a:r>
            <a:r>
              <a:rPr lang="en-US" dirty="0"/>
              <a:t> </a:t>
            </a:r>
            <a:r>
              <a:rPr lang="en-US" dirty="0" err="1"/>
              <a:t>generado</a:t>
            </a:r>
            <a:r>
              <a:rPr lang="en-US" dirty="0"/>
              <a:t> por el </a:t>
            </a:r>
            <a:r>
              <a:rPr lang="en-US" dirty="0" err="1"/>
              <a:t>ordenador</a:t>
            </a:r>
            <a:r>
              <a:rPr lang="en-US" dirty="0"/>
              <a:t>.”</a:t>
            </a:r>
          </a:p>
          <a:p>
            <a:r>
              <a:rPr lang="en-US" sz="1400" dirty="0"/>
              <a:t>Furht 2008, Encyclopedia of Multimedia</a:t>
            </a:r>
            <a:endParaRPr lang="en-US" dirty="0"/>
          </a:p>
          <a:p>
            <a:endParaRPr lang="de-CH" dirty="0"/>
          </a:p>
        </p:txBody>
      </p:sp>
      <p:grpSp>
        <p:nvGrpSpPr>
          <p:cNvPr id="112" name="Gruppieren 111"/>
          <p:cNvGrpSpPr/>
          <p:nvPr/>
        </p:nvGrpSpPr>
        <p:grpSpPr>
          <a:xfrm>
            <a:off x="4974952" y="2787376"/>
            <a:ext cx="4826148" cy="3195696"/>
            <a:chOff x="4773478" y="2554906"/>
            <a:chExt cx="4826148" cy="3195696"/>
          </a:xfrm>
        </p:grpSpPr>
        <p:sp>
          <p:nvSpPr>
            <p:cNvPr id="24" name="Ellipse 23"/>
            <p:cNvSpPr/>
            <p:nvPr/>
          </p:nvSpPr>
          <p:spPr bwMode="auto">
            <a:xfrm>
              <a:off x="4775090" y="4441383"/>
              <a:ext cx="4824536" cy="1309219"/>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0" name="Freihandform 109"/>
            <p:cNvSpPr/>
            <p:nvPr/>
          </p:nvSpPr>
          <p:spPr bwMode="auto">
            <a:xfrm>
              <a:off x="4773478" y="2554906"/>
              <a:ext cx="4804475" cy="2513039"/>
            </a:xfrm>
            <a:custGeom>
              <a:avLst/>
              <a:gdLst>
                <a:gd name="connsiteX0" fmla="*/ 0 w 4804475"/>
                <a:gd name="connsiteY0" fmla="*/ 2513039 h 2513039"/>
                <a:gd name="connsiteX1" fmla="*/ 790414 w 4804475"/>
                <a:gd name="connsiteY1" fmla="*/ 684239 h 2513039"/>
                <a:gd name="connsiteX2" fmla="*/ 2293749 w 4804475"/>
                <a:gd name="connsiteY2" fmla="*/ 2314 h 2513039"/>
                <a:gd name="connsiteX3" fmla="*/ 3998563 w 4804475"/>
                <a:gd name="connsiteY3" fmla="*/ 544755 h 2513039"/>
                <a:gd name="connsiteX4" fmla="*/ 4804475 w 4804475"/>
                <a:gd name="connsiteY4" fmla="*/ 2497541 h 2513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475" h="2513039">
                  <a:moveTo>
                    <a:pt x="0" y="2513039"/>
                  </a:moveTo>
                  <a:cubicBezTo>
                    <a:pt x="204061" y="1807866"/>
                    <a:pt x="408123" y="1102693"/>
                    <a:pt x="790414" y="684239"/>
                  </a:cubicBezTo>
                  <a:cubicBezTo>
                    <a:pt x="1172706" y="265785"/>
                    <a:pt x="1759058" y="25561"/>
                    <a:pt x="2293749" y="2314"/>
                  </a:cubicBezTo>
                  <a:cubicBezTo>
                    <a:pt x="2828440" y="-20933"/>
                    <a:pt x="3580109" y="128884"/>
                    <a:pt x="3998563" y="544755"/>
                  </a:cubicBezTo>
                  <a:cubicBezTo>
                    <a:pt x="4417017" y="960626"/>
                    <a:pt x="4610746" y="1729083"/>
                    <a:pt x="4804475" y="2497541"/>
                  </a:cubicBez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111" name="Gruppieren 110"/>
          <p:cNvGrpSpPr/>
          <p:nvPr/>
        </p:nvGrpSpPr>
        <p:grpSpPr>
          <a:xfrm>
            <a:off x="6277510" y="3361356"/>
            <a:ext cx="2222645" cy="2456608"/>
            <a:chOff x="6076036" y="3128886"/>
            <a:chExt cx="2222645" cy="2456608"/>
          </a:xfrm>
        </p:grpSpPr>
        <p:pic>
          <p:nvPicPr>
            <p:cNvPr id="101"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6036" y="3128886"/>
              <a:ext cx="2222645" cy="2456608"/>
            </a:xfrm>
            <a:prstGeom prst="rect">
              <a:avLst/>
            </a:prstGeom>
          </p:spPr>
        </p:pic>
        <p:grpSp>
          <p:nvGrpSpPr>
            <p:cNvPr id="14" name="Gruppieren 13"/>
            <p:cNvGrpSpPr/>
            <p:nvPr/>
          </p:nvGrpSpPr>
          <p:grpSpPr>
            <a:xfrm>
              <a:off x="7074545" y="3353700"/>
              <a:ext cx="636737" cy="313055"/>
              <a:chOff x="8347013" y="3011642"/>
              <a:chExt cx="1000036" cy="457089"/>
            </a:xfrm>
          </p:grpSpPr>
          <p:sp>
            <p:nvSpPr>
              <p:cNvPr id="2" name="Gleichschenkliges Dreieck 1"/>
              <p:cNvSpPr/>
              <p:nvPr/>
            </p:nvSpPr>
            <p:spPr bwMode="auto">
              <a:xfrm rot="15858838">
                <a:off x="8566648" y="2885908"/>
                <a:ext cx="343943" cy="783213"/>
              </a:xfrm>
              <a:prstGeom prst="triangle">
                <a:avLst/>
              </a:prstGeom>
              <a:ln/>
            </p:spPr>
            <p:style>
              <a:lnRef idx="2">
                <a:schemeClr val="dk1">
                  <a:shade val="50000"/>
                </a:schemeClr>
              </a:lnRef>
              <a:fillRef idx="1">
                <a:schemeClr val="dk1"/>
              </a:fillRef>
              <a:effectRef idx="0">
                <a:schemeClr val="dk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Ellipse 9"/>
              <p:cNvSpPr/>
              <p:nvPr/>
            </p:nvSpPr>
            <p:spPr bwMode="auto">
              <a:xfrm>
                <a:off x="8616498" y="3084053"/>
                <a:ext cx="275238" cy="384678"/>
              </a:xfrm>
              <a:prstGeom prst="ellipse">
                <a:avLst/>
              </a:prstGeom>
              <a:ln>
                <a:solidFill>
                  <a:schemeClr val="tx1">
                    <a:lumMod val="75000"/>
                    <a:lumOff val="25000"/>
                  </a:schemeClr>
                </a:solidFill>
              </a:ln>
            </p:spPr>
            <p:style>
              <a:lnRef idx="2">
                <a:schemeClr val="dk1">
                  <a:shade val="50000"/>
                </a:schemeClr>
              </a:lnRef>
              <a:fillRef idx="1">
                <a:schemeClr val="dk1"/>
              </a:fillRef>
              <a:effectRef idx="0">
                <a:schemeClr val="dk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 name="Rechteck 10"/>
              <p:cNvSpPr/>
              <p:nvPr/>
            </p:nvSpPr>
            <p:spPr bwMode="auto">
              <a:xfrm rot="21335717">
                <a:off x="9157215" y="3011642"/>
                <a:ext cx="189834" cy="421609"/>
              </a:xfrm>
              <a:prstGeom prst="rect">
                <a:avLst/>
              </a:prstGeom>
              <a:ln>
                <a:solidFill>
                  <a:schemeClr val="tx1">
                    <a:lumMod val="75000"/>
                    <a:lumOff val="25000"/>
                  </a:schemeClr>
                </a:solidFill>
              </a:ln>
            </p:spPr>
            <p:style>
              <a:lnRef idx="2">
                <a:schemeClr val="dk1">
                  <a:shade val="50000"/>
                </a:schemeClr>
              </a:lnRef>
              <a:fillRef idx="1">
                <a:schemeClr val="dk1"/>
              </a:fillRef>
              <a:effectRef idx="0">
                <a:schemeClr val="dk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pic>
        <p:nvPicPr>
          <p:cNvPr id="16" name="Imagen 15">
            <a:extLst>
              <a:ext uri="{FF2B5EF4-FFF2-40B4-BE49-F238E27FC236}">
                <a16:creationId xmlns:a16="http://schemas.microsoft.com/office/drawing/2014/main" id="{F3913845-73D2-473C-BD83-B43B3DAE736A}"/>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389803264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77801" y="146801"/>
            <a:ext cx="6408357" cy="1107996"/>
          </a:xfrm>
        </p:spPr>
        <p:txBody>
          <a:bodyPr/>
          <a:lstStyle/>
          <a:p>
            <a:r>
              <a:rPr lang="de-CH" dirty="0"/>
              <a:t>Realidad virtual: </a:t>
            </a:r>
            <a:r>
              <a:rPr lang="de-CH" dirty="0">
                <a:solidFill>
                  <a:srgbClr val="595959"/>
                </a:solidFill>
              </a:rPr>
              <a:t>Dispositivos no inmersivos</a:t>
            </a:r>
            <a:endParaRPr lang="de-CH" dirty="0"/>
          </a:p>
        </p:txBody>
      </p:sp>
      <p:sp>
        <p:nvSpPr>
          <p:cNvPr id="8" name="Content Placeholder 7"/>
          <p:cNvSpPr>
            <a:spLocks noGrp="1"/>
          </p:cNvSpPr>
          <p:nvPr>
            <p:ph idx="1"/>
          </p:nvPr>
        </p:nvSpPr>
        <p:spPr>
          <a:xfrm>
            <a:off x="511200" y="2818800"/>
            <a:ext cx="4642468" cy="3447979"/>
          </a:xfrm>
        </p:spPr>
        <p:txBody>
          <a:bodyPr>
            <a:normAutofit/>
          </a:bodyPr>
          <a:lstStyle/>
          <a:p>
            <a:pPr>
              <a:spcAft>
                <a:spcPts val="600"/>
              </a:spcAft>
            </a:pPr>
            <a:r>
              <a:rPr lang="en-US" dirty="0" err="1"/>
              <a:t>Uso</a:t>
            </a:r>
            <a:r>
              <a:rPr lang="en-US" dirty="0"/>
              <a:t> del monitor para </a:t>
            </a:r>
            <a:r>
              <a:rPr lang="en-US" dirty="0" err="1"/>
              <a:t>proyectar</a:t>
            </a:r>
            <a:r>
              <a:rPr lang="en-US" dirty="0"/>
              <a:t> el </a:t>
            </a:r>
            <a:r>
              <a:rPr lang="en-US" dirty="0" err="1"/>
              <a:t>mundo</a:t>
            </a:r>
            <a:r>
              <a:rPr lang="en-US" dirty="0"/>
              <a:t> virtual. </a:t>
            </a:r>
          </a:p>
          <a:p>
            <a:pPr>
              <a:spcAft>
                <a:spcPts val="600"/>
              </a:spcAft>
            </a:pPr>
            <a:r>
              <a:rPr lang="en-US" dirty="0" err="1"/>
              <a:t>Interacción</a:t>
            </a:r>
            <a:r>
              <a:rPr lang="en-US" dirty="0"/>
              <a:t> a </a:t>
            </a:r>
            <a:r>
              <a:rPr lang="en-US" dirty="0" err="1"/>
              <a:t>través</a:t>
            </a:r>
            <a:r>
              <a:rPr lang="en-US" dirty="0"/>
              <a:t> de los </a:t>
            </a:r>
            <a:r>
              <a:rPr lang="en-US" dirty="0" err="1"/>
              <a:t>sensores</a:t>
            </a:r>
            <a:r>
              <a:rPr lang="en-US" dirty="0"/>
              <a:t> de movimiento.</a:t>
            </a:r>
          </a:p>
          <a:p>
            <a:pPr>
              <a:spcAft>
                <a:spcPts val="600"/>
              </a:spcAft>
            </a:pPr>
            <a:r>
              <a:rPr lang="en-US" dirty="0"/>
              <a:t>Los </a:t>
            </a:r>
            <a:r>
              <a:rPr lang="en-US" dirty="0" err="1"/>
              <a:t>sujetos</a:t>
            </a:r>
            <a:r>
              <a:rPr lang="en-US" dirty="0"/>
              <a:t> </a:t>
            </a:r>
            <a:r>
              <a:rPr lang="en-US" dirty="0" err="1"/>
              <a:t>responden</a:t>
            </a:r>
            <a:r>
              <a:rPr lang="en-US" dirty="0"/>
              <a:t> </a:t>
            </a:r>
            <a:r>
              <a:rPr lang="en-US" dirty="0" err="1"/>
              <a:t>totalmente</a:t>
            </a:r>
            <a:r>
              <a:rPr lang="en-US" dirty="0"/>
              <a:t> en el </a:t>
            </a:r>
            <a:r>
              <a:rPr lang="en-US" dirty="0" err="1"/>
              <a:t>entorno</a:t>
            </a:r>
            <a:r>
              <a:rPr lang="en-US" dirty="0"/>
              <a:t> real. </a:t>
            </a:r>
          </a:p>
          <a:p>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56</a:t>
            </a:fld>
            <a:endParaRPr lang="de-CH" dirty="0"/>
          </a:p>
        </p:txBody>
      </p:sp>
      <p:sp>
        <p:nvSpPr>
          <p:cNvPr id="2" name="Text Placeholder 1"/>
          <p:cNvSpPr>
            <a:spLocks noGrp="1"/>
          </p:cNvSpPr>
          <p:nvPr>
            <p:ph type="body" sz="quarter" idx="13"/>
          </p:nvPr>
        </p:nvSpPr>
        <p:spPr/>
        <p:txBody>
          <a:bodyPr>
            <a:normAutofit/>
          </a:bodyPr>
          <a:lstStyle/>
          <a:p>
            <a:pPr>
              <a:spcBef>
                <a:spcPts val="600"/>
              </a:spcBef>
            </a:pPr>
            <a:r>
              <a:rPr lang="en-US" dirty="0"/>
              <a:t>“El Sistema de </a:t>
            </a:r>
            <a:r>
              <a:rPr lang="en-US" dirty="0" err="1"/>
              <a:t>realidad</a:t>
            </a:r>
            <a:r>
              <a:rPr lang="en-US" dirty="0"/>
              <a:t> virtual a menudo </a:t>
            </a:r>
            <a:r>
              <a:rPr lang="en-US" dirty="0" err="1"/>
              <a:t>consiste</a:t>
            </a:r>
            <a:r>
              <a:rPr lang="en-US" dirty="0"/>
              <a:t> en un monitor de </a:t>
            </a:r>
            <a:r>
              <a:rPr lang="en-US" dirty="0" err="1"/>
              <a:t>ordenador</a:t>
            </a:r>
            <a:r>
              <a:rPr lang="en-US" dirty="0"/>
              <a:t>, un </a:t>
            </a:r>
            <a:r>
              <a:rPr lang="en-US" dirty="0" err="1"/>
              <a:t>ratón</a:t>
            </a:r>
            <a:r>
              <a:rPr lang="en-US" dirty="0"/>
              <a:t>, un </a:t>
            </a:r>
            <a:r>
              <a:rPr lang="en-US" dirty="0" err="1"/>
              <a:t>teclado</a:t>
            </a:r>
            <a:r>
              <a:rPr lang="en-US" dirty="0"/>
              <a:t>, joystick, </a:t>
            </a:r>
            <a:r>
              <a:rPr lang="en-US" dirty="0" err="1"/>
              <a:t>dispositivos</a:t>
            </a:r>
            <a:r>
              <a:rPr lang="en-US" dirty="0"/>
              <a:t> </a:t>
            </a:r>
            <a:r>
              <a:rPr lang="en-US" dirty="0" err="1"/>
              <a:t>hápticos</a:t>
            </a:r>
            <a:r>
              <a:rPr lang="en-US" dirty="0"/>
              <a:t> y sensors de fuerza.”</a:t>
            </a:r>
          </a:p>
          <a:p>
            <a:r>
              <a:rPr lang="en-US" sz="1400" dirty="0"/>
              <a:t>Ortiz-Catalan et al., 2014</a:t>
            </a:r>
          </a:p>
          <a:p>
            <a:endParaRPr lang="de-CH" dirty="0"/>
          </a:p>
        </p:txBody>
      </p:sp>
      <p:pic>
        <p:nvPicPr>
          <p:cNvPr id="4098" name="Picture 2"/>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60147" y="3429000"/>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Freihandform 14"/>
          <p:cNvSpPr/>
          <p:nvPr/>
        </p:nvSpPr>
        <p:spPr bwMode="auto">
          <a:xfrm>
            <a:off x="8942522" y="3766088"/>
            <a:ext cx="681925" cy="418454"/>
          </a:xfrm>
          <a:custGeom>
            <a:avLst/>
            <a:gdLst>
              <a:gd name="connsiteX0" fmla="*/ 0 w 681925"/>
              <a:gd name="connsiteY0" fmla="*/ 0 h 418454"/>
              <a:gd name="connsiteX1" fmla="*/ 92990 w 681925"/>
              <a:gd name="connsiteY1" fmla="*/ 232475 h 418454"/>
              <a:gd name="connsiteX2" fmla="*/ 387458 w 681925"/>
              <a:gd name="connsiteY2" fmla="*/ 263471 h 418454"/>
              <a:gd name="connsiteX3" fmla="*/ 511444 w 681925"/>
              <a:gd name="connsiteY3" fmla="*/ 418454 h 418454"/>
              <a:gd name="connsiteX4" fmla="*/ 681925 w 681925"/>
              <a:gd name="connsiteY4" fmla="*/ 263471 h 418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925" h="418454">
                <a:moveTo>
                  <a:pt x="0" y="0"/>
                </a:moveTo>
                <a:cubicBezTo>
                  <a:pt x="14207" y="94281"/>
                  <a:pt x="28414" y="188563"/>
                  <a:pt x="92990" y="232475"/>
                </a:cubicBezTo>
                <a:cubicBezTo>
                  <a:pt x="157566" y="276387"/>
                  <a:pt x="317716" y="232475"/>
                  <a:pt x="387458" y="263471"/>
                </a:cubicBezTo>
                <a:cubicBezTo>
                  <a:pt x="457200" y="294467"/>
                  <a:pt x="462366" y="418454"/>
                  <a:pt x="511444" y="418454"/>
                </a:cubicBezTo>
                <a:cubicBezTo>
                  <a:pt x="560522" y="418454"/>
                  <a:pt x="621223" y="340962"/>
                  <a:pt x="681925" y="263471"/>
                </a:cubicBezTo>
              </a:path>
            </a:pathLst>
          </a:custGeom>
          <a:ln>
            <a:prstDash val="sysDash"/>
          </a:ln>
        </p:spPr>
        <p:style>
          <a:lnRef idx="2">
            <a:schemeClr val="accent1"/>
          </a:lnRef>
          <a:fillRef idx="0">
            <a:schemeClr val="accent1"/>
          </a:fillRef>
          <a:effectRef idx="1">
            <a:schemeClr val="accent1"/>
          </a:effectRef>
          <a:fontRef idx="minor">
            <a:schemeClr val="tx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7" name="Ellipse 16"/>
          <p:cNvSpPr/>
          <p:nvPr/>
        </p:nvSpPr>
        <p:spPr bwMode="auto">
          <a:xfrm>
            <a:off x="9593451" y="3928821"/>
            <a:ext cx="186402" cy="209227"/>
          </a:xfrm>
          <a:prstGeom prst="ellipse">
            <a:avLst/>
          </a:prstGeom>
          <a:ln/>
        </p:spPr>
        <p:style>
          <a:lnRef idx="3">
            <a:schemeClr val="lt1"/>
          </a:lnRef>
          <a:fillRef idx="1">
            <a:schemeClr val="accent1"/>
          </a:fillRef>
          <a:effectRef idx="1">
            <a:schemeClr val="accent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3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4555" y="2956238"/>
            <a:ext cx="2222645" cy="2456608"/>
          </a:xfrm>
          <a:prstGeom prst="rect">
            <a:avLst/>
          </a:prstGeom>
        </p:spPr>
      </p:pic>
      <p:sp>
        <p:nvSpPr>
          <p:cNvPr id="42" name="Freihandform 41"/>
          <p:cNvSpPr/>
          <p:nvPr/>
        </p:nvSpPr>
        <p:spPr bwMode="auto">
          <a:xfrm>
            <a:off x="7168255" y="4622047"/>
            <a:ext cx="681925" cy="418454"/>
          </a:xfrm>
          <a:custGeom>
            <a:avLst/>
            <a:gdLst>
              <a:gd name="connsiteX0" fmla="*/ 0 w 681925"/>
              <a:gd name="connsiteY0" fmla="*/ 0 h 418454"/>
              <a:gd name="connsiteX1" fmla="*/ 92990 w 681925"/>
              <a:gd name="connsiteY1" fmla="*/ 232475 h 418454"/>
              <a:gd name="connsiteX2" fmla="*/ 387458 w 681925"/>
              <a:gd name="connsiteY2" fmla="*/ 263471 h 418454"/>
              <a:gd name="connsiteX3" fmla="*/ 511444 w 681925"/>
              <a:gd name="connsiteY3" fmla="*/ 418454 h 418454"/>
              <a:gd name="connsiteX4" fmla="*/ 681925 w 681925"/>
              <a:gd name="connsiteY4" fmla="*/ 263471 h 418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925" h="418454">
                <a:moveTo>
                  <a:pt x="0" y="0"/>
                </a:moveTo>
                <a:cubicBezTo>
                  <a:pt x="14207" y="94281"/>
                  <a:pt x="28414" y="188563"/>
                  <a:pt x="92990" y="232475"/>
                </a:cubicBezTo>
                <a:cubicBezTo>
                  <a:pt x="157566" y="276387"/>
                  <a:pt x="317716" y="232475"/>
                  <a:pt x="387458" y="263471"/>
                </a:cubicBezTo>
                <a:cubicBezTo>
                  <a:pt x="457200" y="294467"/>
                  <a:pt x="462366" y="418454"/>
                  <a:pt x="511444" y="418454"/>
                </a:cubicBezTo>
                <a:cubicBezTo>
                  <a:pt x="560522" y="418454"/>
                  <a:pt x="621223" y="340962"/>
                  <a:pt x="681925" y="263471"/>
                </a:cubicBezTo>
              </a:path>
            </a:pathLst>
          </a:custGeom>
          <a:ln w="28575">
            <a:prstDash val="sysDash"/>
          </a:ln>
        </p:spPr>
        <p:style>
          <a:lnRef idx="1">
            <a:schemeClr val="dk1"/>
          </a:lnRef>
          <a:fillRef idx="0">
            <a:schemeClr val="dk1"/>
          </a:fillRef>
          <a:effectRef idx="0">
            <a:schemeClr val="dk1"/>
          </a:effectRef>
          <a:fontRef idx="minor">
            <a:schemeClr val="tx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3" name="Ellipse 42"/>
          <p:cNvSpPr/>
          <p:nvPr/>
        </p:nvSpPr>
        <p:spPr bwMode="auto">
          <a:xfrm>
            <a:off x="7832310" y="4699537"/>
            <a:ext cx="186402" cy="209227"/>
          </a:xfrm>
          <a:prstGeom prst="ellipse">
            <a:avLst/>
          </a:prstGeom>
          <a:ln/>
        </p:spPr>
        <p:style>
          <a:lnRef idx="2">
            <a:schemeClr val="dk1">
              <a:shade val="50000"/>
            </a:schemeClr>
          </a:lnRef>
          <a:fillRef idx="1">
            <a:schemeClr val="dk1"/>
          </a:fillRef>
          <a:effectRef idx="0">
            <a:schemeClr val="dk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13" name="Imagen 12">
            <a:extLst>
              <a:ext uri="{FF2B5EF4-FFF2-40B4-BE49-F238E27FC236}">
                <a16:creationId xmlns:a16="http://schemas.microsoft.com/office/drawing/2014/main" id="{70BCA298-128C-43F4-9B7D-4D67D04A3D02}"/>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2009247928"/>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7571" y="4436312"/>
            <a:ext cx="456220" cy="456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55096" y="3712044"/>
            <a:ext cx="819475" cy="614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62661" y="3067858"/>
            <a:ext cx="539620" cy="539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de-CH" dirty="0"/>
              <a:t>Realidad virtual: </a:t>
            </a:r>
            <a:r>
              <a:rPr lang="de-CH" dirty="0">
                <a:solidFill>
                  <a:srgbClr val="595959"/>
                </a:solidFill>
              </a:rPr>
              <a:t>Ventajas</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57</a:t>
            </a:fld>
            <a:endParaRPr lang="de-CH" dirty="0"/>
          </a:p>
        </p:txBody>
      </p:sp>
      <p:sp>
        <p:nvSpPr>
          <p:cNvPr id="6" name="Abgerundetes Rechteck 5"/>
          <p:cNvSpPr/>
          <p:nvPr/>
        </p:nvSpPr>
        <p:spPr bwMode="auto">
          <a:xfrm>
            <a:off x="1726217" y="3122206"/>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9" name="Abgerundetes Rechteck 8"/>
          <p:cNvSpPr/>
          <p:nvPr/>
        </p:nvSpPr>
        <p:spPr bwMode="auto">
          <a:xfrm>
            <a:off x="1726217" y="3750585"/>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Abgerundetes Rechteck 9"/>
          <p:cNvSpPr/>
          <p:nvPr/>
        </p:nvSpPr>
        <p:spPr bwMode="auto">
          <a:xfrm>
            <a:off x="1731645" y="4376390"/>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894182378"/>
              </p:ext>
            </p:extLst>
          </p:nvPr>
        </p:nvGraphicFramePr>
        <p:xfrm>
          <a:off x="2422800" y="2498378"/>
          <a:ext cx="6120680" cy="2442790"/>
        </p:xfrm>
        <a:graphic>
          <a:graphicData uri="http://schemas.openxmlformats.org/drawingml/2006/table">
            <a:tbl>
              <a:tblPr firstRow="1" bandRow="1">
                <a:tableStyleId>{21E4AEA4-8DFA-4A89-87EB-49C32662AFE0}</a:tableStyleId>
              </a:tblPr>
              <a:tblGrid>
                <a:gridCol w="6120680">
                  <a:extLst>
                    <a:ext uri="{9D8B030D-6E8A-4147-A177-3AD203B41FA5}">
                      <a16:colId xmlns:a16="http://schemas.microsoft.com/office/drawing/2014/main" val="20000"/>
                    </a:ext>
                  </a:extLst>
                </a:gridCol>
              </a:tblGrid>
              <a:tr h="552037">
                <a:tc>
                  <a:txBody>
                    <a:bodyPr/>
                    <a:lstStyle/>
                    <a:p>
                      <a:pPr algn="ctr"/>
                      <a:r>
                        <a:rPr lang="de-CH" sz="2400" dirty="0">
                          <a:latin typeface="+mj-lt"/>
                        </a:rPr>
                        <a:t>Ventajas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553391">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dirty="0">
                          <a:solidFill>
                            <a:schemeClr val="accent2">
                              <a:lumMod val="50000"/>
                            </a:schemeClr>
                          </a:solidFill>
                        </a:rPr>
                        <a:t>Entrenamiento intensive (</a:t>
                      </a:r>
                      <a:r>
                        <a:rPr lang="en-US" sz="1500" dirty="0" err="1">
                          <a:solidFill>
                            <a:schemeClr val="accent2">
                              <a:lumMod val="50000"/>
                            </a:schemeClr>
                          </a:solidFill>
                        </a:rPr>
                        <a:t>repeticiones</a:t>
                      </a:r>
                      <a:r>
                        <a:rPr lang="en-US" sz="1500" dirty="0">
                          <a:solidFill>
                            <a:schemeClr val="accent2">
                              <a:lumMod val="50000"/>
                            </a:schemeClr>
                          </a:solidFill>
                        </a:rPr>
                        <a:t>) y </a:t>
                      </a:r>
                      <a:r>
                        <a:rPr lang="en-US" sz="1500" dirty="0" err="1">
                          <a:solidFill>
                            <a:schemeClr val="accent2">
                              <a:lumMod val="50000"/>
                            </a:schemeClr>
                          </a:solidFill>
                        </a:rPr>
                        <a:t>aumento</a:t>
                      </a:r>
                      <a:r>
                        <a:rPr lang="en-US" sz="1500" dirty="0">
                          <a:solidFill>
                            <a:schemeClr val="accent2">
                              <a:lumMod val="50000"/>
                            </a:schemeClr>
                          </a:solidFill>
                        </a:rPr>
                        <a:t> de la </a:t>
                      </a:r>
                      <a:r>
                        <a:rPr lang="en-US" sz="1500" dirty="0" err="1">
                          <a:solidFill>
                            <a:schemeClr val="accent2">
                              <a:lumMod val="50000"/>
                            </a:schemeClr>
                          </a:solidFill>
                        </a:rPr>
                        <a:t>motivación</a:t>
                      </a:r>
                      <a:r>
                        <a:rPr lang="en-US" sz="1500" dirty="0">
                          <a:solidFill>
                            <a:schemeClr val="accent2">
                              <a:lumMod val="50000"/>
                            </a:schemeClr>
                          </a:solidFill>
                        </a:rPr>
                        <a:t> con mayor feedback</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83971">
                <a:tc>
                  <a:txBody>
                    <a:bodyPr/>
                    <a:lstStyle/>
                    <a:p>
                      <a:pPr algn="ctr">
                        <a:spcAft>
                          <a:spcPts val="1200"/>
                        </a:spcAft>
                      </a:pPr>
                      <a:r>
                        <a:rPr lang="en-US" sz="1500" dirty="0" err="1">
                          <a:solidFill>
                            <a:schemeClr val="accent2">
                              <a:lumMod val="50000"/>
                            </a:schemeClr>
                          </a:solidFill>
                        </a:rPr>
                        <a:t>Mejora</a:t>
                      </a:r>
                      <a:r>
                        <a:rPr lang="en-US" sz="1500" dirty="0">
                          <a:solidFill>
                            <a:schemeClr val="accent2">
                              <a:lumMod val="50000"/>
                            </a:schemeClr>
                          </a:solidFill>
                        </a:rPr>
                        <a:t> de la </a:t>
                      </a:r>
                      <a:r>
                        <a:rPr lang="en-US" sz="1500" dirty="0" err="1">
                          <a:solidFill>
                            <a:schemeClr val="accent2">
                              <a:lumMod val="50000"/>
                            </a:schemeClr>
                          </a:solidFill>
                        </a:rPr>
                        <a:t>eficacia</a:t>
                      </a:r>
                      <a:r>
                        <a:rPr lang="en-US" sz="1500" dirty="0">
                          <a:solidFill>
                            <a:schemeClr val="accent2">
                              <a:lumMod val="50000"/>
                            </a:schemeClr>
                          </a:solidFill>
                        </a:rPr>
                        <a:t> y </a:t>
                      </a:r>
                      <a:r>
                        <a:rPr lang="en-US" sz="1500" dirty="0" err="1">
                          <a:solidFill>
                            <a:schemeClr val="accent2">
                              <a:lumMod val="50000"/>
                            </a:schemeClr>
                          </a:solidFill>
                        </a:rPr>
                        <a:t>resultados</a:t>
                      </a:r>
                      <a:r>
                        <a:rPr lang="en-US" sz="1500" dirty="0">
                          <a:solidFill>
                            <a:schemeClr val="accent2">
                              <a:lumMod val="50000"/>
                            </a:schemeClr>
                          </a:solidFill>
                        </a:rPr>
                        <a:t> al </a:t>
                      </a:r>
                      <a:r>
                        <a:rPr lang="en-US" sz="1500" dirty="0" err="1">
                          <a:solidFill>
                            <a:schemeClr val="accent2">
                              <a:lumMod val="50000"/>
                            </a:schemeClr>
                          </a:solidFill>
                        </a:rPr>
                        <a:t>hacer</a:t>
                      </a:r>
                      <a:r>
                        <a:rPr lang="en-US" sz="1500" dirty="0">
                          <a:solidFill>
                            <a:schemeClr val="accent2">
                              <a:lumMod val="50000"/>
                            </a:schemeClr>
                          </a:solidFill>
                        </a:rPr>
                        <a:t> las </a:t>
                      </a:r>
                      <a:r>
                        <a:rPr lang="en-US" sz="1500" dirty="0" err="1">
                          <a:solidFill>
                            <a:schemeClr val="accent2">
                              <a:lumMod val="50000"/>
                            </a:schemeClr>
                          </a:solidFill>
                        </a:rPr>
                        <a:t>tareas</a:t>
                      </a:r>
                      <a:r>
                        <a:rPr lang="en-US" sz="1500" dirty="0">
                          <a:solidFill>
                            <a:schemeClr val="accent2">
                              <a:lumMod val="50000"/>
                            </a:schemeClr>
                          </a:solidFill>
                        </a:rPr>
                        <a:t> </a:t>
                      </a:r>
                      <a:r>
                        <a:rPr lang="en-US" sz="1500" dirty="0" err="1">
                          <a:solidFill>
                            <a:schemeClr val="accent2">
                              <a:lumMod val="50000"/>
                            </a:schemeClr>
                          </a:solidFill>
                        </a:rPr>
                        <a:t>más</a:t>
                      </a:r>
                      <a:r>
                        <a:rPr lang="en-US" sz="1500" dirty="0">
                          <a:solidFill>
                            <a:schemeClr val="accent2">
                              <a:lumMod val="50000"/>
                            </a:schemeClr>
                          </a:solidFill>
                        </a:rPr>
                        <a:t> </a:t>
                      </a:r>
                      <a:r>
                        <a:rPr lang="en-US" sz="1500" dirty="0" err="1">
                          <a:solidFill>
                            <a:schemeClr val="accent2">
                              <a:lumMod val="50000"/>
                            </a:schemeClr>
                          </a:solidFill>
                        </a:rPr>
                        <a:t>sencillas</a:t>
                      </a:r>
                      <a:r>
                        <a:rPr lang="en-US" sz="1500" dirty="0">
                          <a:solidFill>
                            <a:schemeClr val="accent2">
                              <a:lumMod val="50000"/>
                            </a:schemeClr>
                          </a:solidFill>
                        </a:rPr>
                        <a:t>, </a:t>
                      </a:r>
                      <a:r>
                        <a:rPr lang="en-US" sz="1500" dirty="0" err="1">
                          <a:solidFill>
                            <a:schemeClr val="accent2">
                              <a:lumMod val="50000"/>
                            </a:schemeClr>
                          </a:solidFill>
                        </a:rPr>
                        <a:t>menos</a:t>
                      </a:r>
                      <a:r>
                        <a:rPr lang="en-US" sz="1500" dirty="0">
                          <a:solidFill>
                            <a:schemeClr val="accent2">
                              <a:lumMod val="50000"/>
                            </a:schemeClr>
                          </a:solidFill>
                        </a:rPr>
                        <a:t> </a:t>
                      </a:r>
                      <a:r>
                        <a:rPr lang="en-US" sz="1500" dirty="0" err="1">
                          <a:solidFill>
                            <a:schemeClr val="accent2">
                              <a:lumMod val="50000"/>
                            </a:schemeClr>
                          </a:solidFill>
                        </a:rPr>
                        <a:t>demandantes</a:t>
                      </a:r>
                      <a:r>
                        <a:rPr lang="en-US" sz="1500" dirty="0">
                          <a:solidFill>
                            <a:schemeClr val="accent2">
                              <a:lumMod val="50000"/>
                            </a:schemeClr>
                          </a:solidFill>
                        </a:rPr>
                        <a:t> y </a:t>
                      </a:r>
                      <a:r>
                        <a:rPr lang="en-US" sz="1500" dirty="0" err="1">
                          <a:solidFill>
                            <a:schemeClr val="accent2">
                              <a:lumMod val="50000"/>
                            </a:schemeClr>
                          </a:solidFill>
                        </a:rPr>
                        <a:t>menos</a:t>
                      </a:r>
                      <a:r>
                        <a:rPr lang="en-US" sz="1500" dirty="0">
                          <a:solidFill>
                            <a:schemeClr val="accent2">
                              <a:lumMod val="50000"/>
                            </a:schemeClr>
                          </a:solidFill>
                        </a:rPr>
                        <a:t> </a:t>
                      </a:r>
                      <a:r>
                        <a:rPr lang="en-US" sz="1500" dirty="0" err="1">
                          <a:solidFill>
                            <a:schemeClr val="accent2">
                              <a:lumMod val="50000"/>
                            </a:schemeClr>
                          </a:solidFill>
                        </a:rPr>
                        <a:t>tediosas</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53391">
                <a:tc>
                  <a:txBody>
                    <a:bodyPr/>
                    <a:lstStyle/>
                    <a:p>
                      <a:pPr algn="ctr">
                        <a:spcAft>
                          <a:spcPts val="1200"/>
                        </a:spcAft>
                      </a:pPr>
                      <a:r>
                        <a:rPr lang="en-US" sz="1500" dirty="0">
                          <a:solidFill>
                            <a:schemeClr val="accent2">
                              <a:lumMod val="50000"/>
                            </a:schemeClr>
                          </a:solidFill>
                        </a:rPr>
                        <a:t>Los </a:t>
                      </a:r>
                      <a:r>
                        <a:rPr lang="en-US" sz="1500" dirty="0" err="1">
                          <a:solidFill>
                            <a:schemeClr val="accent2">
                              <a:lumMod val="50000"/>
                            </a:schemeClr>
                          </a:solidFill>
                        </a:rPr>
                        <a:t>entornos</a:t>
                      </a:r>
                      <a:r>
                        <a:rPr lang="en-US" sz="1500" dirty="0">
                          <a:solidFill>
                            <a:schemeClr val="accent2">
                              <a:lumMod val="50000"/>
                            </a:schemeClr>
                          </a:solidFill>
                        </a:rPr>
                        <a:t> de </a:t>
                      </a:r>
                      <a:r>
                        <a:rPr lang="en-US" sz="1500" dirty="0" err="1">
                          <a:solidFill>
                            <a:schemeClr val="accent2">
                              <a:lumMod val="50000"/>
                            </a:schemeClr>
                          </a:solidFill>
                        </a:rPr>
                        <a:t>realidad</a:t>
                      </a:r>
                      <a:r>
                        <a:rPr lang="en-US" sz="1500" dirty="0">
                          <a:solidFill>
                            <a:schemeClr val="accent2">
                              <a:lumMod val="50000"/>
                            </a:schemeClr>
                          </a:solidFill>
                        </a:rPr>
                        <a:t> virtual son flexibles y </a:t>
                      </a:r>
                      <a:r>
                        <a:rPr lang="en-US" sz="1500" dirty="0" err="1">
                          <a:solidFill>
                            <a:schemeClr val="accent2">
                              <a:lumMod val="50000"/>
                            </a:schemeClr>
                          </a:solidFill>
                        </a:rPr>
                        <a:t>adaptables</a:t>
                      </a:r>
                      <a:r>
                        <a:rPr lang="en-US" sz="1500" dirty="0">
                          <a:solidFill>
                            <a:schemeClr val="accent2">
                              <a:lumMod val="50000"/>
                            </a:schemeClr>
                          </a:solidFill>
                        </a:rPr>
                        <a:t> a </a:t>
                      </a:r>
                      <a:r>
                        <a:rPr lang="en-US" sz="1500" dirty="0" err="1">
                          <a:solidFill>
                            <a:schemeClr val="accent2">
                              <a:lumMod val="50000"/>
                            </a:schemeClr>
                          </a:solidFill>
                        </a:rPr>
                        <a:t>diferentes</a:t>
                      </a:r>
                      <a:r>
                        <a:rPr lang="en-US" sz="1500" dirty="0">
                          <a:solidFill>
                            <a:schemeClr val="accent2">
                              <a:lumMod val="50000"/>
                            </a:schemeClr>
                          </a:solidFill>
                        </a:rPr>
                        <a:t> Objetivos </a:t>
                      </a:r>
                      <a:r>
                        <a:rPr lang="en-US" sz="1500" dirty="0" err="1">
                          <a:solidFill>
                            <a:schemeClr val="accent2">
                              <a:lumMod val="50000"/>
                            </a:schemeClr>
                          </a:solidFill>
                        </a:rPr>
                        <a:t>terapeúticos</a:t>
                      </a:r>
                      <a:endParaRPr lang="en-US" sz="1500" dirty="0">
                        <a:solidFill>
                          <a:schemeClr val="accent2">
                            <a:lumMod val="50000"/>
                          </a:schemeClr>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pic>
        <p:nvPicPr>
          <p:cNvPr id="13" name="Imagen 12">
            <a:extLst>
              <a:ext uri="{FF2B5EF4-FFF2-40B4-BE49-F238E27FC236}">
                <a16:creationId xmlns:a16="http://schemas.microsoft.com/office/drawing/2014/main" id="{5F6AFA64-9425-4E75-841C-ABDAD58230B3}"/>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30269903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89138" y="2859300"/>
            <a:ext cx="512307" cy="512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56802" y="4615695"/>
            <a:ext cx="7620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88102" y="4003465"/>
            <a:ext cx="712316" cy="712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de-CH" dirty="0"/>
              <a:t>Realidad virtual: </a:t>
            </a:r>
            <a:r>
              <a:rPr lang="de-CH" dirty="0">
                <a:solidFill>
                  <a:srgbClr val="595959"/>
                </a:solidFill>
              </a:rPr>
              <a:t>Limitaciones</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58</a:t>
            </a:fld>
            <a:endParaRPr lang="de-CH" dirty="0"/>
          </a:p>
        </p:txBody>
      </p:sp>
      <p:sp>
        <p:nvSpPr>
          <p:cNvPr id="7" name="Abgerundetes Rechteck 6"/>
          <p:cNvSpPr/>
          <p:nvPr/>
        </p:nvSpPr>
        <p:spPr bwMode="auto">
          <a:xfrm>
            <a:off x="1711702" y="2831921"/>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9" name="Abgerundetes Rechteck 8"/>
          <p:cNvSpPr/>
          <p:nvPr/>
        </p:nvSpPr>
        <p:spPr bwMode="auto">
          <a:xfrm>
            <a:off x="1711702" y="3460300"/>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Abgerundetes Rechteck 9"/>
          <p:cNvSpPr/>
          <p:nvPr/>
        </p:nvSpPr>
        <p:spPr bwMode="auto">
          <a:xfrm>
            <a:off x="1717130" y="4086105"/>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 name="Abgerundetes Rechteck 10"/>
          <p:cNvSpPr/>
          <p:nvPr/>
        </p:nvSpPr>
        <p:spPr bwMode="auto">
          <a:xfrm>
            <a:off x="1713766" y="4708663"/>
            <a:ext cx="648072" cy="576064"/>
          </a:xfrm>
          <a:prstGeom prst="roundRect">
            <a:avLst/>
          </a:prstGeom>
          <a:noFill/>
          <a:ln>
            <a:no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6146" name="Picture 2"/>
          <p:cNvPicPr>
            <a:picLocks noChangeAspect="1" noChangeArrowheads="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80887" y="3502567"/>
            <a:ext cx="491530" cy="491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4" name="Table 13"/>
          <p:cNvGraphicFramePr>
            <a:graphicFrameLocks noGrp="1"/>
          </p:cNvGraphicFramePr>
          <p:nvPr>
            <p:extLst>
              <p:ext uri="{D42A27DB-BD31-4B8C-83A1-F6EECF244321}">
                <p14:modId xmlns:p14="http://schemas.microsoft.com/office/powerpoint/2010/main" val="44975333"/>
              </p:ext>
            </p:extLst>
          </p:nvPr>
        </p:nvGraphicFramePr>
        <p:xfrm>
          <a:off x="2423053" y="2204863"/>
          <a:ext cx="6120680" cy="3114775"/>
        </p:xfrm>
        <a:graphic>
          <a:graphicData uri="http://schemas.openxmlformats.org/drawingml/2006/table">
            <a:tbl>
              <a:tblPr firstRow="1" bandRow="1">
                <a:tableStyleId>{21E4AEA4-8DFA-4A89-87EB-49C32662AFE0}</a:tableStyleId>
              </a:tblPr>
              <a:tblGrid>
                <a:gridCol w="6120680">
                  <a:extLst>
                    <a:ext uri="{9D8B030D-6E8A-4147-A177-3AD203B41FA5}">
                      <a16:colId xmlns:a16="http://schemas.microsoft.com/office/drawing/2014/main" val="20000"/>
                    </a:ext>
                  </a:extLst>
                </a:gridCol>
              </a:tblGrid>
              <a:tr h="622955">
                <a:tc>
                  <a:txBody>
                    <a:bodyPr/>
                    <a:lstStyle/>
                    <a:p>
                      <a:pPr algn="ctr"/>
                      <a:r>
                        <a:rPr lang="de-CH" sz="2400" dirty="0">
                          <a:latin typeface="+mj-lt"/>
                        </a:rPr>
                        <a:t>Limitaciones</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7C138"/>
                    </a:solidFill>
                  </a:tcPr>
                </a:tc>
                <a:extLst>
                  <a:ext uri="{0D108BD9-81ED-4DB2-BD59-A6C34878D82A}">
                    <a16:rowId xmlns:a16="http://schemas.microsoft.com/office/drawing/2014/main" val="10000"/>
                  </a:ext>
                </a:extLst>
              </a:tr>
              <a:tr h="622955">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en-US" sz="1500" kern="0" dirty="0">
                          <a:solidFill>
                            <a:srgbClr val="C00000"/>
                          </a:solidFill>
                        </a:rPr>
                        <a:t>Falta de </a:t>
                      </a:r>
                      <a:r>
                        <a:rPr lang="en-US" sz="1500" kern="0" dirty="0" err="1">
                          <a:solidFill>
                            <a:srgbClr val="C00000"/>
                          </a:solidFill>
                        </a:rPr>
                        <a:t>estándares</a:t>
                      </a:r>
                      <a:r>
                        <a:rPr lang="en-US" sz="1500" kern="0" dirty="0">
                          <a:solidFill>
                            <a:srgbClr val="C00000"/>
                          </a:solidFill>
                        </a:rPr>
                        <a:t>, </a:t>
                      </a:r>
                      <a:r>
                        <a:rPr lang="en-US" sz="1500" kern="0" dirty="0" err="1">
                          <a:solidFill>
                            <a:srgbClr val="C00000"/>
                          </a:solidFill>
                        </a:rPr>
                        <a:t>marcos</a:t>
                      </a:r>
                      <a:r>
                        <a:rPr lang="en-US" sz="1500" kern="0" dirty="0">
                          <a:solidFill>
                            <a:srgbClr val="C00000"/>
                          </a:solidFill>
                        </a:rPr>
                        <a:t> de </a:t>
                      </a:r>
                      <a:r>
                        <a:rPr lang="en-US" sz="1500" kern="0" dirty="0" err="1">
                          <a:solidFill>
                            <a:srgbClr val="C00000"/>
                          </a:solidFill>
                        </a:rPr>
                        <a:t>trabajo</a:t>
                      </a:r>
                      <a:r>
                        <a:rPr lang="en-US" sz="1500" kern="0" dirty="0">
                          <a:solidFill>
                            <a:srgbClr val="C00000"/>
                          </a:solidFill>
                        </a:rPr>
                        <a:t> y </a:t>
                      </a:r>
                      <a:r>
                        <a:rPr lang="en-US" sz="1500" kern="0" dirty="0" err="1">
                          <a:solidFill>
                            <a:srgbClr val="C00000"/>
                          </a:solidFill>
                        </a:rPr>
                        <a:t>compatibilidad</a:t>
                      </a:r>
                      <a:endParaRPr lang="en-US" sz="1500" kern="0" dirty="0">
                        <a:solidFill>
                          <a:srgbClr val="C00000"/>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2955">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Mareos, dolor de cabeza, cyber sickness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22955">
                <a:tc>
                  <a:txBody>
                    <a:bodyPr/>
                    <a:lstStyle/>
                    <a:p>
                      <a:pPr marL="0" marR="0" indent="0" algn="ctr" defTabSz="823563" rtl="0" eaLnBrk="1" fontAlgn="auto" latinLnBrk="0" hangingPunct="1">
                        <a:lnSpc>
                          <a:spcPct val="100000"/>
                        </a:lnSpc>
                        <a:spcBef>
                          <a:spcPts val="0"/>
                        </a:spcBef>
                        <a:spcAft>
                          <a:spcPts val="0"/>
                        </a:spcAft>
                        <a:buClrTx/>
                        <a:buSzTx/>
                        <a:buFontTx/>
                        <a:buNone/>
                        <a:tabLst/>
                        <a:defRPr/>
                      </a:pPr>
                      <a:r>
                        <a:rPr lang="de-CH" sz="1500" kern="0" dirty="0">
                          <a:solidFill>
                            <a:srgbClr val="C00000"/>
                          </a:solidFill>
                        </a:rPr>
                        <a:t>Aspectos legales: registro como aparatos médicos</a:t>
                      </a:r>
                    </a:p>
                  </a:txBody>
                  <a:tcPr marR="9000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22955">
                <a:tc>
                  <a:txBody>
                    <a:bodyPr/>
                    <a:lstStyle/>
                    <a:p>
                      <a:pPr algn="ctr"/>
                      <a:r>
                        <a:rPr lang="en-US" sz="1500" dirty="0" err="1">
                          <a:solidFill>
                            <a:srgbClr val="C00000"/>
                          </a:solidFill>
                        </a:rPr>
                        <a:t>Coste</a:t>
                      </a:r>
                      <a:r>
                        <a:rPr lang="en-US" sz="1500" dirty="0">
                          <a:solidFill>
                            <a:srgbClr val="C00000"/>
                          </a:solidFill>
                        </a:rPr>
                        <a:t> Elevado de los </a:t>
                      </a:r>
                      <a:r>
                        <a:rPr lang="en-US" sz="1500" dirty="0" err="1">
                          <a:solidFill>
                            <a:srgbClr val="C00000"/>
                          </a:solidFill>
                        </a:rPr>
                        <a:t>sistemas</a:t>
                      </a:r>
                      <a:r>
                        <a:rPr lang="en-US" sz="1500" dirty="0">
                          <a:solidFill>
                            <a:srgbClr val="C00000"/>
                          </a:solidFill>
                        </a:rPr>
                        <a:t> </a:t>
                      </a:r>
                      <a:r>
                        <a:rPr lang="en-US" sz="1500" dirty="0" err="1">
                          <a:solidFill>
                            <a:srgbClr val="C00000"/>
                          </a:solidFill>
                        </a:rPr>
                        <a:t>plenamente</a:t>
                      </a:r>
                      <a:r>
                        <a:rPr lang="en-US" sz="1500" dirty="0">
                          <a:solidFill>
                            <a:srgbClr val="C00000"/>
                          </a:solidFill>
                        </a:rPr>
                        <a:t> </a:t>
                      </a:r>
                      <a:r>
                        <a:rPr lang="en-US" sz="1500" dirty="0" err="1">
                          <a:solidFill>
                            <a:srgbClr val="C00000"/>
                          </a:solidFill>
                        </a:rPr>
                        <a:t>inmersivos</a:t>
                      </a:r>
                      <a:endParaRPr lang="en-US" sz="1500" dirty="0">
                        <a:solidFill>
                          <a:srgbClr val="C00000"/>
                        </a:solidFill>
                      </a:endParaRP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15" name="Imagen 14">
            <a:extLst>
              <a:ext uri="{FF2B5EF4-FFF2-40B4-BE49-F238E27FC236}">
                <a16:creationId xmlns:a16="http://schemas.microsoft.com/office/drawing/2014/main" id="{B0289597-48FF-42BB-A94E-13BAB767F656}"/>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40863182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Linkage to Neural Principles and Learning</a:t>
            </a:r>
            <a:endParaRPr lang="en-GB" dirty="0"/>
          </a:p>
        </p:txBody>
      </p:sp>
      <p:sp>
        <p:nvSpPr>
          <p:cNvPr id="5" name="Footer Placeholder 4"/>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7" name="Slide Number Placeholder 6"/>
          <p:cNvSpPr>
            <a:spLocks noGrp="1"/>
          </p:cNvSpPr>
          <p:nvPr>
            <p:ph type="sldNum" sz="quarter" idx="12"/>
          </p:nvPr>
        </p:nvSpPr>
        <p:spPr/>
        <p:txBody>
          <a:bodyPr/>
          <a:lstStyle/>
          <a:p>
            <a:fld id="{C7A8B324-6722-4ABC-A8F4-F5E5E51C1240}" type="slidenum">
              <a:rPr lang="de-CH" smtClean="0"/>
              <a:pPr/>
              <a:t>59</a:t>
            </a:fld>
            <a:endParaRPr lang="de-CH"/>
          </a:p>
        </p:txBody>
      </p:sp>
      <p:sp>
        <p:nvSpPr>
          <p:cNvPr id="16" name="Rectangle 15"/>
          <p:cNvSpPr/>
          <p:nvPr/>
        </p:nvSpPr>
        <p:spPr bwMode="auto">
          <a:xfrm>
            <a:off x="3677109" y="1728000"/>
            <a:ext cx="3006762" cy="540000"/>
          </a:xfrm>
          <a:prstGeom prst="rect">
            <a:avLst/>
          </a:prstGeom>
          <a:solidFill>
            <a:srgbClr val="A7C138"/>
          </a:solidFill>
          <a:ln w="28575" cap="flat" cmpd="sng" algn="ctr">
            <a:solidFill>
              <a:srgbClr val="A7C138"/>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dirty="0">
                <a:solidFill>
                  <a:schemeClr val="bg1"/>
                </a:solidFill>
                <a:latin typeface="+mj-lt"/>
              </a:rPr>
              <a:t>Feedback</a:t>
            </a:r>
          </a:p>
        </p:txBody>
      </p:sp>
      <p:sp>
        <p:nvSpPr>
          <p:cNvPr id="8" name="TextBox 7"/>
          <p:cNvSpPr txBox="1"/>
          <p:nvPr/>
        </p:nvSpPr>
        <p:spPr>
          <a:xfrm>
            <a:off x="3662596" y="4941168"/>
            <a:ext cx="3021275" cy="1400383"/>
          </a:xfrm>
          <a:prstGeom prst="rect">
            <a:avLst/>
          </a:prstGeom>
          <a:noFill/>
        </p:spPr>
        <p:txBody>
          <a:bodyPr wrap="square" rtlCol="0">
            <a:spAutoFit/>
          </a:bodyPr>
          <a:lstStyle/>
          <a:p>
            <a:pPr marL="285750" indent="-285750">
              <a:spcAft>
                <a:spcPts val="600"/>
              </a:spcAft>
              <a:buClr>
                <a:srgbClr val="A7C138"/>
              </a:buClr>
              <a:buSzPct val="130000"/>
              <a:buFont typeface="Arial" panose="020B0604020202020204" pitchFamily="34" charset="0"/>
              <a:buChar char="•"/>
            </a:pPr>
            <a:r>
              <a:rPr lang="en-US" sz="1600" dirty="0"/>
              <a:t>Learning process must be reinforced by feedback</a:t>
            </a:r>
          </a:p>
          <a:p>
            <a:pPr marL="285750" indent="-285750">
              <a:buClr>
                <a:srgbClr val="A7C138"/>
              </a:buClr>
              <a:buSzPct val="130000"/>
              <a:buFont typeface="Arial" panose="020B0604020202020204" pitchFamily="34" charset="0"/>
              <a:buChar char="•"/>
            </a:pPr>
            <a:r>
              <a:rPr lang="en-US" sz="1600" dirty="0"/>
              <a:t>Feedback links patient’s performance to successful task outcome</a:t>
            </a:r>
            <a:endParaRPr lang="de-CH" sz="1600" dirty="0"/>
          </a:p>
        </p:txBody>
      </p:sp>
      <p:sp>
        <p:nvSpPr>
          <p:cNvPr id="15" name="Rectangle 14"/>
          <p:cNvSpPr/>
          <p:nvPr/>
        </p:nvSpPr>
        <p:spPr bwMode="auto">
          <a:xfrm>
            <a:off x="7519557" y="1727096"/>
            <a:ext cx="2910336" cy="540000"/>
          </a:xfrm>
          <a:prstGeom prst="rect">
            <a:avLst/>
          </a:prstGeom>
          <a:solidFill>
            <a:srgbClr val="A7C138"/>
          </a:solidFill>
          <a:ln w="28575" cap="flat" cmpd="sng" algn="ctr">
            <a:solidFill>
              <a:srgbClr val="A7C138"/>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dirty="0">
                <a:solidFill>
                  <a:schemeClr val="bg1"/>
                </a:solidFill>
                <a:latin typeface="+mj-lt"/>
              </a:rPr>
              <a:t>Repetitions</a:t>
            </a:r>
          </a:p>
        </p:txBody>
      </p:sp>
      <p:sp>
        <p:nvSpPr>
          <p:cNvPr id="4" name="Rectangle 3"/>
          <p:cNvSpPr/>
          <p:nvPr/>
        </p:nvSpPr>
        <p:spPr>
          <a:xfrm>
            <a:off x="7531587" y="2337830"/>
            <a:ext cx="2898305" cy="2561679"/>
          </a:xfrm>
          <a:prstGeom prst="rect">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bwMode="auto">
          <a:xfrm>
            <a:off x="521817" y="1727096"/>
            <a:ext cx="2592288" cy="540000"/>
          </a:xfrm>
          <a:prstGeom prst="rect">
            <a:avLst/>
          </a:prstGeom>
          <a:solidFill>
            <a:srgbClr val="A7C138"/>
          </a:solidFill>
          <a:ln w="28575" cap="flat" cmpd="sng" algn="ctr">
            <a:solidFill>
              <a:srgbClr val="A7C138"/>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a:solidFill>
                  <a:schemeClr val="bg1"/>
                </a:solidFill>
                <a:latin typeface="+mj-lt"/>
              </a:rPr>
              <a:t>Motivation</a:t>
            </a:r>
          </a:p>
        </p:txBody>
      </p:sp>
      <p:sp>
        <p:nvSpPr>
          <p:cNvPr id="41" name="Rectangle 40"/>
          <p:cNvSpPr/>
          <p:nvPr/>
        </p:nvSpPr>
        <p:spPr>
          <a:xfrm>
            <a:off x="521818" y="2332701"/>
            <a:ext cx="2592287" cy="2566809"/>
          </a:xfrm>
          <a:prstGeom prst="rect">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526351" y="5010889"/>
            <a:ext cx="2587754" cy="830997"/>
          </a:xfrm>
          <a:prstGeom prst="rect">
            <a:avLst/>
          </a:prstGeom>
          <a:noFill/>
        </p:spPr>
        <p:txBody>
          <a:bodyPr wrap="square" rtlCol="0">
            <a:spAutoFit/>
          </a:bodyPr>
          <a:lstStyle/>
          <a:p>
            <a:pPr marL="285750" indent="-285750">
              <a:buClr>
                <a:srgbClr val="A7C138"/>
              </a:buClr>
              <a:buSzPct val="130000"/>
              <a:buFont typeface="Arial" panose="020B0604020202020204" pitchFamily="34" charset="0"/>
              <a:buChar char="•"/>
            </a:pPr>
            <a:r>
              <a:rPr lang="en-US" sz="1600" dirty="0"/>
              <a:t>Motivation is needed to repetitively carry out task</a:t>
            </a:r>
          </a:p>
        </p:txBody>
      </p:sp>
      <p:sp>
        <p:nvSpPr>
          <p:cNvPr id="73" name="TextBox 72"/>
          <p:cNvSpPr txBox="1"/>
          <p:nvPr/>
        </p:nvSpPr>
        <p:spPr>
          <a:xfrm>
            <a:off x="7560615" y="4967347"/>
            <a:ext cx="2898306" cy="830997"/>
          </a:xfrm>
          <a:prstGeom prst="rect">
            <a:avLst/>
          </a:prstGeom>
          <a:noFill/>
        </p:spPr>
        <p:txBody>
          <a:bodyPr wrap="square" rtlCol="0">
            <a:spAutoFit/>
          </a:bodyPr>
          <a:lstStyle/>
          <a:p>
            <a:pPr marL="285750" indent="-285750">
              <a:buClr>
                <a:srgbClr val="A7C138"/>
              </a:buClr>
              <a:buSzPct val="130000"/>
              <a:buFont typeface="Arial" panose="020B0604020202020204" pitchFamily="34" charset="0"/>
              <a:buChar char="•"/>
            </a:pPr>
            <a:r>
              <a:rPr lang="en-US" sz="1600" dirty="0"/>
              <a:t>Repetitions are important to promote motor learning and cortical plasticity</a:t>
            </a:r>
          </a:p>
        </p:txBody>
      </p:sp>
      <p:sp>
        <p:nvSpPr>
          <p:cNvPr id="24" name="Rectangle 40"/>
          <p:cNvSpPr/>
          <p:nvPr/>
        </p:nvSpPr>
        <p:spPr>
          <a:xfrm>
            <a:off x="3665330" y="2337830"/>
            <a:ext cx="3018541" cy="2561679"/>
          </a:xfrm>
          <a:prstGeom prst="rect">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feld 1"/>
          <p:cNvSpPr txBox="1"/>
          <p:nvPr/>
        </p:nvSpPr>
        <p:spPr>
          <a:xfrm>
            <a:off x="3095971" y="3068960"/>
            <a:ext cx="635726" cy="923330"/>
          </a:xfrm>
          <a:prstGeom prst="rect">
            <a:avLst/>
          </a:prstGeom>
          <a:noFill/>
        </p:spPr>
        <p:txBody>
          <a:bodyPr wrap="square" rtlCol="0">
            <a:spAutoFit/>
          </a:bodyPr>
          <a:lstStyle/>
          <a:p>
            <a:r>
              <a:rPr lang="de-CH" sz="5400" b="1" dirty="0"/>
              <a:t>+</a:t>
            </a:r>
          </a:p>
        </p:txBody>
      </p:sp>
      <p:sp>
        <p:nvSpPr>
          <p:cNvPr id="26" name="Textfeld 25"/>
          <p:cNvSpPr txBox="1"/>
          <p:nvPr/>
        </p:nvSpPr>
        <p:spPr>
          <a:xfrm>
            <a:off x="6798859" y="3083992"/>
            <a:ext cx="635726" cy="923330"/>
          </a:xfrm>
          <a:prstGeom prst="rect">
            <a:avLst/>
          </a:prstGeom>
          <a:noFill/>
        </p:spPr>
        <p:txBody>
          <a:bodyPr wrap="square" rtlCol="0">
            <a:spAutoFit/>
          </a:bodyPr>
          <a:lstStyle/>
          <a:p>
            <a:r>
              <a:rPr lang="de-CH" sz="5400" b="1" dirty="0"/>
              <a:t>=</a:t>
            </a:r>
          </a:p>
        </p:txBody>
      </p:sp>
      <p:cxnSp>
        <p:nvCxnSpPr>
          <p:cNvPr id="9" name="Gerade Verbindung mit Pfeil 8"/>
          <p:cNvCxnSpPr/>
          <p:nvPr/>
        </p:nvCxnSpPr>
        <p:spPr bwMode="auto">
          <a:xfrm flipV="1">
            <a:off x="809849" y="4535429"/>
            <a:ext cx="2160089" cy="283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0" name="Gerade Verbindung mit Pfeil 29"/>
          <p:cNvCxnSpPr/>
          <p:nvPr/>
        </p:nvCxnSpPr>
        <p:spPr bwMode="auto">
          <a:xfrm flipV="1">
            <a:off x="809849" y="2420888"/>
            <a:ext cx="0" cy="211454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5" name="Textfeld 24"/>
          <p:cNvSpPr txBox="1"/>
          <p:nvPr/>
        </p:nvSpPr>
        <p:spPr>
          <a:xfrm rot="16200000">
            <a:off x="-175550" y="3513276"/>
            <a:ext cx="1640957" cy="246221"/>
          </a:xfrm>
          <a:prstGeom prst="rect">
            <a:avLst/>
          </a:prstGeom>
          <a:noFill/>
        </p:spPr>
        <p:txBody>
          <a:bodyPr wrap="square" rtlCol="0">
            <a:spAutoFit/>
          </a:bodyPr>
          <a:lstStyle/>
          <a:p>
            <a:r>
              <a:rPr lang="de-CH" sz="1000" b="1" dirty="0"/>
              <a:t>Increasing difficulty</a:t>
            </a:r>
          </a:p>
        </p:txBody>
      </p:sp>
      <p:sp>
        <p:nvSpPr>
          <p:cNvPr id="36" name="Textfeld 35"/>
          <p:cNvSpPr txBox="1"/>
          <p:nvPr/>
        </p:nvSpPr>
        <p:spPr>
          <a:xfrm>
            <a:off x="1036240" y="4550665"/>
            <a:ext cx="1640957" cy="246221"/>
          </a:xfrm>
          <a:prstGeom prst="rect">
            <a:avLst/>
          </a:prstGeom>
          <a:noFill/>
        </p:spPr>
        <p:txBody>
          <a:bodyPr wrap="square" rtlCol="0">
            <a:spAutoFit/>
          </a:bodyPr>
          <a:lstStyle/>
          <a:p>
            <a:r>
              <a:rPr lang="de-CH" sz="1000" b="1" dirty="0"/>
              <a:t>Increasing skills</a:t>
            </a:r>
          </a:p>
        </p:txBody>
      </p:sp>
      <p:sp>
        <p:nvSpPr>
          <p:cNvPr id="28" name="Gleichschenkliges Dreieck 27"/>
          <p:cNvSpPr/>
          <p:nvPr/>
        </p:nvSpPr>
        <p:spPr bwMode="auto">
          <a:xfrm flipH="1">
            <a:off x="803855" y="3505163"/>
            <a:ext cx="2020381" cy="1034437"/>
          </a:xfrm>
          <a:prstGeom prst="triangle">
            <a:avLst>
              <a:gd name="adj" fmla="val 0"/>
            </a:avLst>
          </a:prstGeom>
          <a:gradFill>
            <a:gsLst>
              <a:gs pos="0">
                <a:srgbClr val="93BA24"/>
              </a:gs>
              <a:gs pos="80000">
                <a:srgbClr val="DEFF81"/>
              </a:gs>
              <a:gs pos="100000">
                <a:srgbClr val="D8E5A3"/>
              </a:gs>
            </a:gsLst>
          </a:gradFill>
          <a:ln/>
        </p:spPr>
        <p:style>
          <a:lnRef idx="0">
            <a:schemeClr val="accent1"/>
          </a:lnRef>
          <a:fillRef idx="3">
            <a:schemeClr val="accent1"/>
          </a:fillRef>
          <a:effectRef idx="3">
            <a:schemeClr val="accent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7" name="Gleichschenkliges Dreieck 36"/>
          <p:cNvSpPr/>
          <p:nvPr/>
        </p:nvSpPr>
        <p:spPr bwMode="auto">
          <a:xfrm rot="10800000" flipH="1">
            <a:off x="809850" y="2654438"/>
            <a:ext cx="2020381" cy="1034437"/>
          </a:xfrm>
          <a:prstGeom prst="triangle">
            <a:avLst>
              <a:gd name="adj" fmla="val 0"/>
            </a:avLst>
          </a:prstGeom>
          <a:gradFill>
            <a:gsLst>
              <a:gs pos="0">
                <a:srgbClr val="93BA24"/>
              </a:gs>
              <a:gs pos="80000">
                <a:srgbClr val="DEFF81"/>
              </a:gs>
              <a:gs pos="100000">
                <a:srgbClr val="D8E5A3"/>
              </a:gs>
            </a:gsLst>
          </a:gradFill>
          <a:ln/>
        </p:spPr>
        <p:style>
          <a:lnRef idx="0">
            <a:schemeClr val="accent1"/>
          </a:lnRef>
          <a:fillRef idx="3">
            <a:schemeClr val="accent1"/>
          </a:fillRef>
          <a:effectRef idx="3">
            <a:schemeClr val="accent1"/>
          </a:effectRef>
          <a:fontRef idx="minor">
            <a:schemeClr val="lt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8" name="Textfeld 37"/>
          <p:cNvSpPr txBox="1"/>
          <p:nvPr/>
        </p:nvSpPr>
        <p:spPr>
          <a:xfrm>
            <a:off x="992136" y="2808226"/>
            <a:ext cx="936590" cy="246221"/>
          </a:xfrm>
          <a:prstGeom prst="rect">
            <a:avLst/>
          </a:prstGeom>
          <a:noFill/>
        </p:spPr>
        <p:txBody>
          <a:bodyPr wrap="square" rtlCol="0">
            <a:spAutoFit/>
          </a:bodyPr>
          <a:lstStyle/>
          <a:p>
            <a:r>
              <a:rPr lang="de-CH" sz="1000" b="1" dirty="0"/>
              <a:t>Too hard</a:t>
            </a:r>
          </a:p>
        </p:txBody>
      </p:sp>
      <p:sp>
        <p:nvSpPr>
          <p:cNvPr id="39" name="Textfeld 38"/>
          <p:cNvSpPr txBox="1"/>
          <p:nvPr/>
        </p:nvSpPr>
        <p:spPr>
          <a:xfrm>
            <a:off x="1902478" y="4081106"/>
            <a:ext cx="936590" cy="246221"/>
          </a:xfrm>
          <a:prstGeom prst="rect">
            <a:avLst/>
          </a:prstGeom>
          <a:noFill/>
        </p:spPr>
        <p:txBody>
          <a:bodyPr wrap="square" rtlCol="0">
            <a:spAutoFit/>
          </a:bodyPr>
          <a:lstStyle/>
          <a:p>
            <a:r>
              <a:rPr lang="de-CH" sz="1000" b="1" dirty="0"/>
              <a:t>Too easy</a:t>
            </a:r>
          </a:p>
        </p:txBody>
      </p:sp>
      <p:sp>
        <p:nvSpPr>
          <p:cNvPr id="32" name="Freihandform 31"/>
          <p:cNvSpPr/>
          <p:nvPr/>
        </p:nvSpPr>
        <p:spPr bwMode="auto">
          <a:xfrm>
            <a:off x="970843" y="3222173"/>
            <a:ext cx="1814286" cy="966167"/>
          </a:xfrm>
          <a:custGeom>
            <a:avLst/>
            <a:gdLst>
              <a:gd name="connsiteX0" fmla="*/ 0 w 1814286"/>
              <a:gd name="connsiteY0" fmla="*/ 943428 h 966167"/>
              <a:gd name="connsiteX1" fmla="*/ 290286 w 1814286"/>
              <a:gd name="connsiteY1" fmla="*/ 928914 h 966167"/>
              <a:gd name="connsiteX2" fmla="*/ 348343 w 1814286"/>
              <a:gd name="connsiteY2" fmla="*/ 595085 h 966167"/>
              <a:gd name="connsiteX3" fmla="*/ 769257 w 1814286"/>
              <a:gd name="connsiteY3" fmla="*/ 667657 h 966167"/>
              <a:gd name="connsiteX4" fmla="*/ 899886 w 1814286"/>
              <a:gd name="connsiteY4" fmla="*/ 348342 h 966167"/>
              <a:gd name="connsiteX5" fmla="*/ 1233714 w 1814286"/>
              <a:gd name="connsiteY5" fmla="*/ 406400 h 966167"/>
              <a:gd name="connsiteX6" fmla="*/ 1393372 w 1814286"/>
              <a:gd name="connsiteY6" fmla="*/ 87085 h 966167"/>
              <a:gd name="connsiteX7" fmla="*/ 1698172 w 1814286"/>
              <a:gd name="connsiteY7" fmla="*/ 43542 h 966167"/>
              <a:gd name="connsiteX8" fmla="*/ 1814286 w 1814286"/>
              <a:gd name="connsiteY8" fmla="*/ 0 h 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4286" h="966167">
                <a:moveTo>
                  <a:pt x="0" y="943428"/>
                </a:moveTo>
                <a:cubicBezTo>
                  <a:pt x="116114" y="965199"/>
                  <a:pt x="232229" y="986971"/>
                  <a:pt x="290286" y="928914"/>
                </a:cubicBezTo>
                <a:cubicBezTo>
                  <a:pt x="348343" y="870857"/>
                  <a:pt x="268515" y="638628"/>
                  <a:pt x="348343" y="595085"/>
                </a:cubicBezTo>
                <a:cubicBezTo>
                  <a:pt x="428171" y="551542"/>
                  <a:pt x="677333" y="708781"/>
                  <a:pt x="769257" y="667657"/>
                </a:cubicBezTo>
                <a:cubicBezTo>
                  <a:pt x="861181" y="626533"/>
                  <a:pt x="822476" y="391885"/>
                  <a:pt x="899886" y="348342"/>
                </a:cubicBezTo>
                <a:cubicBezTo>
                  <a:pt x="977296" y="304799"/>
                  <a:pt x="1151466" y="449943"/>
                  <a:pt x="1233714" y="406400"/>
                </a:cubicBezTo>
                <a:cubicBezTo>
                  <a:pt x="1315962" y="362857"/>
                  <a:pt x="1315962" y="147561"/>
                  <a:pt x="1393372" y="87085"/>
                </a:cubicBezTo>
                <a:cubicBezTo>
                  <a:pt x="1470782" y="26609"/>
                  <a:pt x="1628020" y="58056"/>
                  <a:pt x="1698172" y="43542"/>
                </a:cubicBezTo>
                <a:cubicBezTo>
                  <a:pt x="1768324" y="29028"/>
                  <a:pt x="1791305" y="14514"/>
                  <a:pt x="1814286" y="0"/>
                </a:cubicBezTo>
              </a:path>
            </a:pathLst>
          </a:custGeom>
          <a:noFill/>
          <a:ln w="127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3" name="Textfeld 42"/>
          <p:cNvSpPr txBox="1"/>
          <p:nvPr/>
        </p:nvSpPr>
        <p:spPr>
          <a:xfrm rot="19885138">
            <a:off x="808213" y="3235849"/>
            <a:ext cx="2175316" cy="246221"/>
          </a:xfrm>
          <a:prstGeom prst="rect">
            <a:avLst/>
          </a:prstGeom>
          <a:noFill/>
        </p:spPr>
        <p:txBody>
          <a:bodyPr wrap="square" rtlCol="0">
            <a:spAutoFit/>
          </a:bodyPr>
          <a:lstStyle/>
          <a:p>
            <a:r>
              <a:rPr lang="de-CH" sz="1000" b="1" dirty="0"/>
              <a:t>Ideally difficulty progression</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3113" y="2625136"/>
            <a:ext cx="216024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0519" y="2705163"/>
            <a:ext cx="2614386" cy="1738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Freihandform 33"/>
          <p:cNvSpPr/>
          <p:nvPr/>
        </p:nvSpPr>
        <p:spPr bwMode="auto">
          <a:xfrm>
            <a:off x="8100593" y="3036164"/>
            <a:ext cx="1062184" cy="860922"/>
          </a:xfrm>
          <a:custGeom>
            <a:avLst/>
            <a:gdLst>
              <a:gd name="connsiteX0" fmla="*/ 379258 w 1062184"/>
              <a:gd name="connsiteY0" fmla="*/ 737552 h 860922"/>
              <a:gd name="connsiteX1" fmla="*/ 45429 w 1062184"/>
              <a:gd name="connsiteY1" fmla="*/ 824637 h 860922"/>
              <a:gd name="connsiteX2" fmla="*/ 45429 w 1062184"/>
              <a:gd name="connsiteY2" fmla="*/ 389209 h 860922"/>
              <a:gd name="connsiteX3" fmla="*/ 437315 w 1062184"/>
              <a:gd name="connsiteY3" fmla="*/ 84409 h 860922"/>
              <a:gd name="connsiteX4" fmla="*/ 858229 w 1062184"/>
              <a:gd name="connsiteY4" fmla="*/ 273095 h 860922"/>
              <a:gd name="connsiteX5" fmla="*/ 945315 w 1062184"/>
              <a:gd name="connsiteY5" fmla="*/ 650466 h 860922"/>
              <a:gd name="connsiteX6" fmla="*/ 466344 w 1062184"/>
              <a:gd name="connsiteY6" fmla="*/ 766580 h 860922"/>
              <a:gd name="connsiteX7" fmla="*/ 132515 w 1062184"/>
              <a:gd name="connsiteY7" fmla="*/ 839152 h 860922"/>
              <a:gd name="connsiteX8" fmla="*/ 16401 w 1062184"/>
              <a:gd name="connsiteY8" fmla="*/ 548866 h 860922"/>
              <a:gd name="connsiteX9" fmla="*/ 219601 w 1062184"/>
              <a:gd name="connsiteY9" fmla="*/ 171495 h 860922"/>
              <a:gd name="connsiteX10" fmla="*/ 698572 w 1062184"/>
              <a:gd name="connsiteY10" fmla="*/ 69895 h 860922"/>
              <a:gd name="connsiteX11" fmla="*/ 988858 w 1062184"/>
              <a:gd name="connsiteY11" fmla="*/ 403723 h 860922"/>
              <a:gd name="connsiteX12" fmla="*/ 1003372 w 1062184"/>
              <a:gd name="connsiteY12" fmla="*/ 694009 h 860922"/>
              <a:gd name="connsiteX13" fmla="*/ 567944 w 1062184"/>
              <a:gd name="connsiteY13" fmla="*/ 853666 h 860922"/>
              <a:gd name="connsiteX14" fmla="*/ 176058 w 1062184"/>
              <a:gd name="connsiteY14" fmla="*/ 781095 h 860922"/>
              <a:gd name="connsiteX15" fmla="*/ 132515 w 1062184"/>
              <a:gd name="connsiteY15" fmla="*/ 432752 h 860922"/>
              <a:gd name="connsiteX16" fmla="*/ 335715 w 1062184"/>
              <a:gd name="connsiteY16" fmla="*/ 186009 h 860922"/>
              <a:gd name="connsiteX17" fmla="*/ 829201 w 1062184"/>
              <a:gd name="connsiteY17" fmla="*/ 113437 h 860922"/>
              <a:gd name="connsiteX18" fmla="*/ 1061429 w 1062184"/>
              <a:gd name="connsiteY18" fmla="*/ 447266 h 860922"/>
              <a:gd name="connsiteX19" fmla="*/ 887258 w 1062184"/>
              <a:gd name="connsiteY19" fmla="*/ 694009 h 860922"/>
              <a:gd name="connsiteX20" fmla="*/ 466344 w 1062184"/>
              <a:gd name="connsiteY20" fmla="*/ 839152 h 860922"/>
              <a:gd name="connsiteX21" fmla="*/ 59944 w 1062184"/>
              <a:gd name="connsiteY21" fmla="*/ 810123 h 860922"/>
              <a:gd name="connsiteX22" fmla="*/ 74458 w 1062184"/>
              <a:gd name="connsiteY22" fmla="*/ 374695 h 860922"/>
              <a:gd name="connsiteX23" fmla="*/ 582458 w 1062184"/>
              <a:gd name="connsiteY23" fmla="*/ 156980 h 860922"/>
              <a:gd name="connsiteX24" fmla="*/ 843715 w 1062184"/>
              <a:gd name="connsiteY24" fmla="*/ 186009 h 860922"/>
              <a:gd name="connsiteX25" fmla="*/ 1032401 w 1062184"/>
              <a:gd name="connsiteY25" fmla="*/ 534352 h 860922"/>
              <a:gd name="connsiteX26" fmla="*/ 843715 w 1062184"/>
              <a:gd name="connsiteY26" fmla="*/ 781095 h 860922"/>
              <a:gd name="connsiteX27" fmla="*/ 306686 w 1062184"/>
              <a:gd name="connsiteY27" fmla="*/ 824637 h 860922"/>
              <a:gd name="connsiteX28" fmla="*/ 74458 w 1062184"/>
              <a:gd name="connsiteY28" fmla="*/ 606923 h 860922"/>
              <a:gd name="connsiteX29" fmla="*/ 176058 w 1062184"/>
              <a:gd name="connsiteY29" fmla="*/ 84409 h 860922"/>
              <a:gd name="connsiteX30" fmla="*/ 742115 w 1062184"/>
              <a:gd name="connsiteY30" fmla="*/ 11837 h 860922"/>
              <a:gd name="connsiteX31" fmla="*/ 1017886 w 1062184"/>
              <a:gd name="connsiteY31" fmla="*/ 200523 h 860922"/>
              <a:gd name="connsiteX32" fmla="*/ 1017886 w 1062184"/>
              <a:gd name="connsiteY32" fmla="*/ 505323 h 860922"/>
              <a:gd name="connsiteX33" fmla="*/ 756629 w 1062184"/>
              <a:gd name="connsiteY33" fmla="*/ 679495 h 860922"/>
              <a:gd name="connsiteX34" fmla="*/ 263144 w 1062184"/>
              <a:gd name="connsiteY34" fmla="*/ 679495 h 860922"/>
              <a:gd name="connsiteX35" fmla="*/ 103486 w 1062184"/>
              <a:gd name="connsiteY35" fmla="*/ 519837 h 860922"/>
              <a:gd name="connsiteX36" fmla="*/ 118001 w 1062184"/>
              <a:gd name="connsiteY36" fmla="*/ 374695 h 86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2184" h="860922">
                <a:moveTo>
                  <a:pt x="379258" y="737552"/>
                </a:moveTo>
                <a:cubicBezTo>
                  <a:pt x="240162" y="810123"/>
                  <a:pt x="101067" y="882694"/>
                  <a:pt x="45429" y="824637"/>
                </a:cubicBezTo>
                <a:cubicBezTo>
                  <a:pt x="-10209" y="766580"/>
                  <a:pt x="-19885" y="512580"/>
                  <a:pt x="45429" y="389209"/>
                </a:cubicBezTo>
                <a:cubicBezTo>
                  <a:pt x="110743" y="265838"/>
                  <a:pt x="301848" y="103761"/>
                  <a:pt x="437315" y="84409"/>
                </a:cubicBezTo>
                <a:cubicBezTo>
                  <a:pt x="572782" y="65057"/>
                  <a:pt x="773562" y="178752"/>
                  <a:pt x="858229" y="273095"/>
                </a:cubicBezTo>
                <a:cubicBezTo>
                  <a:pt x="942896" y="367438"/>
                  <a:pt x="1010629" y="568219"/>
                  <a:pt x="945315" y="650466"/>
                </a:cubicBezTo>
                <a:cubicBezTo>
                  <a:pt x="880001" y="732713"/>
                  <a:pt x="601811" y="735132"/>
                  <a:pt x="466344" y="766580"/>
                </a:cubicBezTo>
                <a:cubicBezTo>
                  <a:pt x="330877" y="798028"/>
                  <a:pt x="207506" y="875438"/>
                  <a:pt x="132515" y="839152"/>
                </a:cubicBezTo>
                <a:cubicBezTo>
                  <a:pt x="57524" y="802866"/>
                  <a:pt x="1887" y="660142"/>
                  <a:pt x="16401" y="548866"/>
                </a:cubicBezTo>
                <a:cubicBezTo>
                  <a:pt x="30915" y="437590"/>
                  <a:pt x="105906" y="251323"/>
                  <a:pt x="219601" y="171495"/>
                </a:cubicBezTo>
                <a:cubicBezTo>
                  <a:pt x="333296" y="91667"/>
                  <a:pt x="570363" y="31190"/>
                  <a:pt x="698572" y="69895"/>
                </a:cubicBezTo>
                <a:cubicBezTo>
                  <a:pt x="826781" y="108600"/>
                  <a:pt x="938058" y="299704"/>
                  <a:pt x="988858" y="403723"/>
                </a:cubicBezTo>
                <a:cubicBezTo>
                  <a:pt x="1039658" y="507742"/>
                  <a:pt x="1073524" y="619019"/>
                  <a:pt x="1003372" y="694009"/>
                </a:cubicBezTo>
                <a:cubicBezTo>
                  <a:pt x="933220" y="768999"/>
                  <a:pt x="705830" y="839152"/>
                  <a:pt x="567944" y="853666"/>
                </a:cubicBezTo>
                <a:cubicBezTo>
                  <a:pt x="430058" y="868180"/>
                  <a:pt x="248629" y="851247"/>
                  <a:pt x="176058" y="781095"/>
                </a:cubicBezTo>
                <a:cubicBezTo>
                  <a:pt x="103486" y="710943"/>
                  <a:pt x="105906" y="531933"/>
                  <a:pt x="132515" y="432752"/>
                </a:cubicBezTo>
                <a:cubicBezTo>
                  <a:pt x="159124" y="333571"/>
                  <a:pt x="219601" y="239228"/>
                  <a:pt x="335715" y="186009"/>
                </a:cubicBezTo>
                <a:cubicBezTo>
                  <a:pt x="451829" y="132790"/>
                  <a:pt x="708249" y="69894"/>
                  <a:pt x="829201" y="113437"/>
                </a:cubicBezTo>
                <a:cubicBezTo>
                  <a:pt x="950153" y="156980"/>
                  <a:pt x="1051753" y="350504"/>
                  <a:pt x="1061429" y="447266"/>
                </a:cubicBezTo>
                <a:cubicBezTo>
                  <a:pt x="1071105" y="544028"/>
                  <a:pt x="986439" y="628695"/>
                  <a:pt x="887258" y="694009"/>
                </a:cubicBezTo>
                <a:cubicBezTo>
                  <a:pt x="788077" y="759323"/>
                  <a:pt x="604230" y="819800"/>
                  <a:pt x="466344" y="839152"/>
                </a:cubicBezTo>
                <a:cubicBezTo>
                  <a:pt x="328458" y="858504"/>
                  <a:pt x="125258" y="887532"/>
                  <a:pt x="59944" y="810123"/>
                </a:cubicBezTo>
                <a:cubicBezTo>
                  <a:pt x="-5370" y="732714"/>
                  <a:pt x="-12628" y="483552"/>
                  <a:pt x="74458" y="374695"/>
                </a:cubicBezTo>
                <a:cubicBezTo>
                  <a:pt x="161544" y="265838"/>
                  <a:pt x="454249" y="188428"/>
                  <a:pt x="582458" y="156980"/>
                </a:cubicBezTo>
                <a:cubicBezTo>
                  <a:pt x="710667" y="125532"/>
                  <a:pt x="768725" y="123114"/>
                  <a:pt x="843715" y="186009"/>
                </a:cubicBezTo>
                <a:cubicBezTo>
                  <a:pt x="918705" y="248904"/>
                  <a:pt x="1032401" y="435171"/>
                  <a:pt x="1032401" y="534352"/>
                </a:cubicBezTo>
                <a:cubicBezTo>
                  <a:pt x="1032401" y="633533"/>
                  <a:pt x="964667" y="732714"/>
                  <a:pt x="843715" y="781095"/>
                </a:cubicBezTo>
                <a:cubicBezTo>
                  <a:pt x="722763" y="829476"/>
                  <a:pt x="434896" y="853666"/>
                  <a:pt x="306686" y="824637"/>
                </a:cubicBezTo>
                <a:cubicBezTo>
                  <a:pt x="178476" y="795608"/>
                  <a:pt x="96229" y="730294"/>
                  <a:pt x="74458" y="606923"/>
                </a:cubicBezTo>
                <a:cubicBezTo>
                  <a:pt x="52687" y="483552"/>
                  <a:pt x="64782" y="183590"/>
                  <a:pt x="176058" y="84409"/>
                </a:cubicBezTo>
                <a:cubicBezTo>
                  <a:pt x="287334" y="-14772"/>
                  <a:pt x="601810" y="-7515"/>
                  <a:pt x="742115" y="11837"/>
                </a:cubicBezTo>
                <a:cubicBezTo>
                  <a:pt x="882420" y="31189"/>
                  <a:pt x="971924" y="118275"/>
                  <a:pt x="1017886" y="200523"/>
                </a:cubicBezTo>
                <a:cubicBezTo>
                  <a:pt x="1063848" y="282771"/>
                  <a:pt x="1061429" y="425494"/>
                  <a:pt x="1017886" y="505323"/>
                </a:cubicBezTo>
                <a:cubicBezTo>
                  <a:pt x="974343" y="585152"/>
                  <a:pt x="882419" y="650466"/>
                  <a:pt x="756629" y="679495"/>
                </a:cubicBezTo>
                <a:cubicBezTo>
                  <a:pt x="630839" y="708524"/>
                  <a:pt x="372001" y="706105"/>
                  <a:pt x="263144" y="679495"/>
                </a:cubicBezTo>
                <a:cubicBezTo>
                  <a:pt x="154287" y="652885"/>
                  <a:pt x="127676" y="570637"/>
                  <a:pt x="103486" y="519837"/>
                </a:cubicBezTo>
                <a:cubicBezTo>
                  <a:pt x="79296" y="469037"/>
                  <a:pt x="98648" y="421866"/>
                  <a:pt x="118001" y="374695"/>
                </a:cubicBezTo>
              </a:path>
            </a:pathLst>
          </a:custGeom>
          <a:noFill/>
          <a:ln w="19050" cap="flat" cmpd="sng" algn="ctr">
            <a:solidFill>
              <a:srgbClr val="FF0000"/>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29" name="Imagen 28">
            <a:extLst>
              <a:ext uri="{FF2B5EF4-FFF2-40B4-BE49-F238E27FC236}">
                <a16:creationId xmlns:a16="http://schemas.microsoft.com/office/drawing/2014/main" id="{8AA4F8EA-0C15-4A6A-AE61-8EC0F2829EEE}"/>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76574609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Puzzle, Stichsäge, Stück, Weiß, Strategie, Konzept"/>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3763350" y="2776939"/>
            <a:ext cx="2782485" cy="3198756"/>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xfrm>
            <a:off x="437595" y="103962"/>
            <a:ext cx="6884075" cy="553998"/>
          </a:xfrm>
        </p:spPr>
        <p:txBody>
          <a:bodyPr/>
          <a:lstStyle/>
          <a:p>
            <a:r>
              <a:rPr lang="de-CH" dirty="0"/>
              <a:t>Integración de las nuevas tecnologías</a:t>
            </a:r>
          </a:p>
        </p:txBody>
      </p:sp>
      <p:sp>
        <p:nvSpPr>
          <p:cNvPr id="4" name="Fußzeilenplatzhalt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6</a:t>
            </a:fld>
            <a:endParaRPr lang="de-CH" dirty="0"/>
          </a:p>
        </p:txBody>
      </p:sp>
      <p:sp>
        <p:nvSpPr>
          <p:cNvPr id="17" name="AutoShape 6" descr="data:image/jpeg;base64,/9j/4AAQSkZJRgABAQAAAQABAAD/2wCEAAkGBxQHEhUTExIUFhUXFhoaFhgUGBYVHRsbFRQYGBYYGRkYISkhGyIlHRYcIjMhJSkrLi4uGB80ODMsNygtLiwBCgoKBQUFDgUFDisZExkrKysrKysrKysrKysrKysrKysrKysrKysrKysrKysrKysrKysrKysrKysrKysrKysrK//AABEIAKoA7QMBIgACEQEDEQH/xAAcAAEBAAIDAQEAAAAAAAAAAAAABgQFAQIDBwj/xABHEAACAgECAwQECQkGBQUAAAABAgADBAURBhIhEzFBYQdRcYEUIiMyM1KCkaEVFjRCYnKSorFDU3OTssEXJGNkwgg1g6PS/8QAFAEBAAAAAAAAAAAAAAAAAAAAAP/EABQRAQAAAAAAAAAAAAAAAAAAAAD/2gAMAwEAAhEDEQA/APuMREBERAREi14yyNTsurwtPazsbWqd77UoUMu2/QBmI2IPcNwYFpOCdpInT9W1H6TLxsZT3rRU1rfx2MAP4TA9H9GT1y78rLPiL7Tyf5ScqfhA2GqcaYOlHlty6g31FYOx8gq7nea/887c79E03Ku37ntAxU++z423sUzf6XoeNpA2ox6qv3EVT946zYQJA1axqPfZh4g9Sq+U33kosfmOcv8AStQzb/JbPg6e5adj95Mr4gSH/D2inrTkZtLeDJk2t181csp94njXquVwrbXXnOt+NYwRMoL2bI7HZEvQdNienONup7hLWT/pAWttNzO1+Z8HsO/iCFJQjz5gNvPaBQRNfw8zti0Gz5/ZJze3kG8y8vfkfbv5Tt7djtAjrMnI4yusroubHwqXNb21/SXuvz1rb+zVT0LdSSDttMgejXTj8/H7Rvr2u7ufMsx3np6LeX8l4u3fyHn/AMTtG7Xfz5+beVUCR/MCnH/R8nNxz4dnkOVH2LOZfwnH5E1TB+i1Ku4fVyscb++yph/plfECQOt6ngfTaaly/WxLxv8A5doH+qcr6Q8Wg7ZKZGKf+5pdF/zACh9xldOGUMNiNx5wMLTNYx9VHNRfVaP+m6t/QzOk9qfBGBqZ5nxag/10HZsPMMmxmAeDr8H9E1LJr27kv2yk/n2f+aBYRJbhfV8q3KyMPKFLNQlb9rSGUN2vNsCjb7HZd+h8ZUwEREBERAREQEREBIvWz+a2oJmd2PlctOT6ksB2ouPt35Cf3ZaTB1zS01rHtx7B8S1GU+XMOhHmD190DOiTfAOpPnYvJd9Pju1F371WwDfaUq3vlJAREQERNHxNxImhBFCNdfaSKKK/nOR3/uqPFj0EDcX3rjKXdgqqN2ZiAAB3kk90h7b29IFqLWCNOqsDvYQR8Jes7qlY/uwwBLeO2w9cyqOFbtdYW6pYHAIKYlW4pTbqOfxuYes9PKWCIKwAAAANgB0AA8AIHYdIiIENcbOBLrbAjWafc5sfkG7Y1jfPflHzq2PU7dVJJ7pY4GdXqVa202LZWw3VkIIPvEyCN5Gatw1ZojPl6Zsj/Ouxu6q/bv2H9nZt3MO/xgWcTX6Bq6a7j15Fe/K432PepBIZT6irAg+YmwgIiICcMeUbmcye4/1E6ZgXun0jKK6/37mFafiw+6Bg+jtTmrlZpHXKyXZf8On5Gr7wm/vlfMDQdOXSMamhe6qpEH2VA3mfAREQEREBERAREQERECPwx+TdauQdFysVLdvXZS5Rz7eVk/CWEkeJfkNT0yz6xyKv46hYB/8AVK6AiIgJHYwCa7d2nzmwq+wJ+qtr9sF95Un2iWM0HFXD7at2d1FnZZVBLU2bbj423NXYPFG2AI9h8IG/iSODxuuMwp1Cv4Hf3bufkbPOu75pB9R2IlXVatwDKwYHuKkEH2EQO8REBOGblG57hMbUdSq0tDZdalaDvaxgo/GR+Xqt/GwNGEr1YrdLct1Kll/WXHVhu246c56DfpvAy/RcObDawdEsycl6/wBxr32I8jsT75XzH07CTTakprHKlahVHqCjYTIgIiICSHGn/O5em43eGyGucfs49TMP5isr5ID/AJ3XD6sbC/mybf8A80/jAr4iICIiAiIgIiSWTxm2TY9WDiWZbISr2BlrpVh3qbW+cR4hQdoFbEjrOJ87TBz5em7VD5z4tvwgoPEtXyqxA/Z3lRpuoV6pWttLq9bjdWU7gwMmIiBI8cjkv0x/q5yj/MqsT/cSukhxg3wrN0yherDIa9gPBKamHMftOolfAREQEREDxysVMxSliK6nvVgGB9xkzZ6PMNTvSLcY/wDa22Uj+AHlPvErIgSA4Ryqfo9YzAPVYtFn48gnP5oZN30ur5hHqrFFX4hCZXRAmdP4EwsNxY1bXWjusyXa9h7C5IHuAlKBtOYgIiICIiAklw/8fVdSb1LjJ91PN/5ytkjofyGr6gn168a0ezkao/jXAroiICJquIteq4frD2czMzBa60HM9jnuVF8T/SaRdW1awc407HCnqEfJIs29R2rKg+W59sCwiT2hcVLqNpx7qbMbJC83ZXbfGUdC1bj4tgHl1HqlDAlOOM+y004GOxW/KLAuO+qlNu2s8jsQo828pQaVptekUpTSoWtFAUDy9frPnJrhQflXOzsw9QjjFp9QWnraR7bGIP7ksICQ2p47cD3Nl0IWw7W3y6UG/ZMe/IqUeH11HtlzOCOboYHlh5aZyLZU6ujAFWUggg9xBE8tW1KvSKXuucJWilmJ8vAesn1Sdt4HXGdnwsq/D5juyVFXqJPeezcEKf3SJzj8FdtYtmZl3ZZRg1aWciVKw7m7NBsxHhzE7QOODcGzNsfUclStt6haqz/Y0A7op/aYnmb2geErYiAiIgIiICIiAiIgIiICIiAiIgJIamfyfrOLYei5GPbQfN0K2oPuD/fK+afijQV4gqCc7V2I62U2ptzV2J3MN+8d4I8QTA3E4J2kgmZq+n/FfGxcoD9eq1sdj5lHDDf2NPPJwdS4lBrvNWFjt0daGN1zKe9e0ICpv3dAT5wHDS/nLmW6g3WqotRhg92yna64ebMNgfqjzlpMfAw006tKq1CoihVUeAUbATIgaDjLQfy1SDWeTIpPaY9g71sXuHmrD4pHiDMjhTWhr+LVftysRtYn1LEPLYnuYETbyE0fPThzOz6HICPZXkVg9NvhCt2gH262P2oGb6K/j6elnjbZdaT/AItzt/vK6SPoo6aXjL4orIfajsD+IldAREQEREBERAREQEREBERAREQEREBERAREQEREBERAREQE+C/+oDMfT8yk1nYvT8b7Lnb/AFGfep8q4x4dHGGpXIRuuPTSv2rO1Zh9wX74FLwIfgF2fhnoask2oPXXlfKAjy5+ce6WEjeMd9AyKdTUE1qOxywBv8i7Arb0/u26nyY+qWFVgtAZSCCNwR1BB7iDA7TX65rFWhUtdc2yr6upYnoqqB1ZiegAmezBRuTsB3kyJ0VPzyyvhrg/BaGK4SnusfufJI8fqr5bnxgetd+r6wOdFxsKs9VW5Wvt28C4VlVT+z19s88jWc/hbZ87sb8UkB7qEatqdzsHdCzBk9ZG20tp4Z2KudW9TjdHUqwPiGGx/rA9kYOAQdwRuCPEGcyW9GuS1uClbkl8d7Mdie8mhygPvUA++VMBERAREQEREBERAREQEREBERATrbYKgWY7AAkk+AHeZ2kt6TMhqdPsRSQ1zV0KR0I7e1a2I8wrE+6Bg4epahxUDditTi4pJ7J7azbZaoO3aBdwqKdtx3kjY+M735+p8ODtMhaczHH0hx0aq5B4tyEkWAeIGx9srsLGXDrStRsqKFUDwCgAD8J7HrAx9Ozq9SqS6pw9bqGVh3EGZEhQ44CyiG+Lp+S5IY/Nx72O5BP6tdh3PXoG9suFsDDcEEevfp98A7isEk7ADck+AHfJL0dKcxMnNI/S8l7E3/uk2qpPvRAffMfifVTxI/5Nw33Lfpd1fVaav1kDDp2j9wHeBufCWOFipg1pVWoVEUKqjuCqNgPuEDvbULlKsAVIIIPUEHvBEj6uHMzhzpp+QjUeGNl8zBPKq1fjKPI820s4gReTpOo8Rjsst6MbHP0iYrO9lg8U7RwOQHx2G/Xvlfi464iLWihUUBVUdAABsAJ6xAREQJHgL5O3Uq/q57Eeyyilv67/AHyukjwiOzz9UHrupb+KgD/xldAREQEREBE0Ot8X4ujP2TObLj3U0K1th37viJvt7TtNcNd1LP60aata+DZlwQ+3krDH3HaBXxJHbWm676cPLlvP48w/pB1LVsT5+DjXAf3F5Rj7FtG380CuiSKceV4pC5mPk4ZP61yc1fvtr5kHvMqcbJTLUPW6upG4ZSGBHkRA9YiICIiAkjx6e1s06r6+chPsqrsf/aV0keLBz6jpQPd217e8Yr7QK6IiB5ZOOuWpR1DIw2ZWAII9RBkv/wAOcDwrtCf3YvvFfs7MPygeXdK2IGJpmmU6SgroqStB+qgCj8JlxEBERAREQERECT4a/wDctT9uN9/ZNKySPBJ+EZWp3eByhWp9YpoQH8WIldAREQEk+Kc+/OyK9PxbOyZ6zbfcOrV083KOQHpzuQQCe7YmVkidTy14d1b4Rf8AFx8jHrpW0/NSyux25bD+qGDjYnpvvAodA4dx+H05aKwCeru3xnc+LO56sZtZ1Rg4BBBB7iOs7QEREDrZWLQVYAg94I3B9xkTq+gPwvz5mnfFC7vfib/J2qOrmtf7OzbqOXoT3jrLiY2pZSYVVllrBa1Ulix2AAHXeBxpeemqU13VndLEDqfJhuJlSW9GNLUabQHBXftGVT0Ire53qBHh8Rl6SpgIiICSHGnyWbpT+AynU/8AyY1iiV8mPSNiNfhNZWN7Md0yEA7yaWDMo9qcw98CniY+nZi6hVXahBSxFdSPEMoI/rMiAiIgIiICIiAiIgJiatnLplFtz9FrrZz7EUn/AGmXJH0l2dvj1YgPxsu+un7BbmuPuRWgZPo6wWwdPp5x8pYDdZ+/exsb8WlLOtaCsAAbADYDyHdO0BERATyysZMxGSxFdGGzKwBBB8CDPWIEY3Cl+gnm0zI5U7/gmQTZSfWEb59XuJA9U2Gg8Vrn2HGvrbGywNzTZ15gP1qnHxbF9nUeIlHJP0m4ivgW3/Ntxl7amwd6vX8YbH1HbYjxBgVkTwwbTfWjHvZFJ9pUEz3gaHiXiZdGKVJW9+TZv2VFe3MwHezE9EUeLGavH4Xv1xlt1O0OAQyYlPSlCDuvOfnXEefTfwnPBaDKy9RyH62jJ7Eb9611VpyKPUDzFvfLGBwBy9BOYiAiIgJ1sQWgqe4gg+w9DOWYL1J2HnNHqfGODpR5bcuoN9RW539yJux+6Br/AEaOacV8ZvnYt9tO37K2Fqv5GWVsh+CMz4dnZ9tVdwx7uxdXtreoNYE7OzlDgHuRT75cQEREBERAREQEREBNXr3D2PxAqrkV8/ISUIZ0ZSRsSrIQR982kQJD8yGxP0XUc2jyNgvX7rg39Y+C6xg/NyMTJHqtrahj9qslf5ZXxAkBxNm4f6RpN23i2NZVeP4dw/4TsvpEwkO1pvoP/Xx7kHvblKj75Wzq6CzoQCPMbwNTgcU4Wo/RZmO/7tiE/dvNmuSjdzqfYRJ/iPQcXJUl8XHY+tqq2/qJ8V4gw68SwiutEHqRQo7/AFCB+gszV6MFS1t9SKO8u6qPxMjtb1b8+QMPCDPQzr8JyeUrWK1YMyVltu0Zttvi9Nies0fo60TGySHfGoZgejNWjEe8jefWK0FY2AAA7gBsIBFCAAdwGw907RECN1rEu4bynz8etrabQozKU6tug2W+seJC7Ar4gb983ui8R4uuLzUXo/gV35WU+KsjbMp8iJtZ8o9NOBVRWLlqrW3r8oqqH/iA3gfUMjMrxRu9iKB4swUfjJ3J9IWBUeVLje/dy41dl/X1b1gqPeZ8U9ENK6zftkqLwD0FwFu3Tw595+jcTFTGUBEVBt3KoX+kCXPE2dnfo2lWgeD5dldC+3lBZ/5Y/Juraj9Lm0Yyn9XFq7Rh5dpduD7QolfECRX0f0ZHXKvyso+PbXuFP2Kyq+7abzTOH8XSRtRjU1j9hFH47bzZRAREQEREBERA/9k=">
            <a:hlinkClick r:id="rId4"/>
          </p:cNvPr>
          <p:cNvSpPr>
            <a:spLocks noChangeAspect="1" noChangeArrowheads="1"/>
          </p:cNvSpPr>
          <p:nvPr/>
        </p:nvSpPr>
        <p:spPr bwMode="auto">
          <a:xfrm>
            <a:off x="76200" y="-966788"/>
            <a:ext cx="2828925" cy="20288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a:p>
        </p:txBody>
      </p:sp>
      <p:sp>
        <p:nvSpPr>
          <p:cNvPr id="20" name="Textfeld 19"/>
          <p:cNvSpPr txBox="1"/>
          <p:nvPr/>
        </p:nvSpPr>
        <p:spPr>
          <a:xfrm>
            <a:off x="1480443" y="1628800"/>
            <a:ext cx="7995677" cy="1015663"/>
          </a:xfrm>
          <a:prstGeom prst="rect">
            <a:avLst/>
          </a:prstGeom>
          <a:noFill/>
        </p:spPr>
        <p:txBody>
          <a:bodyPr wrap="square" rtlCol="0">
            <a:spAutoFit/>
          </a:bodyPr>
          <a:lstStyle/>
          <a:p>
            <a:pPr algn="ctr">
              <a:buClr>
                <a:srgbClr val="6F9600"/>
              </a:buClr>
            </a:pPr>
            <a:r>
              <a:rPr lang="en-US" sz="2000" dirty="0"/>
              <a:t>Los </a:t>
            </a:r>
            <a:r>
              <a:rPr lang="en-US" sz="2000" dirty="0" err="1"/>
              <a:t>clínicos</a:t>
            </a:r>
            <a:r>
              <a:rPr lang="en-US" sz="2000" dirty="0"/>
              <a:t> </a:t>
            </a:r>
            <a:r>
              <a:rPr lang="en-US" sz="2000" dirty="0" err="1"/>
              <a:t>diseñan</a:t>
            </a:r>
            <a:r>
              <a:rPr lang="en-US" sz="2000" dirty="0"/>
              <a:t> </a:t>
            </a:r>
            <a:r>
              <a:rPr lang="en-US" sz="2000" dirty="0" err="1"/>
              <a:t>valoraciones</a:t>
            </a:r>
            <a:r>
              <a:rPr lang="en-US" sz="2000" dirty="0"/>
              <a:t> y </a:t>
            </a:r>
            <a:r>
              <a:rPr lang="en-US" sz="2000" dirty="0" err="1"/>
              <a:t>programas</a:t>
            </a:r>
            <a:r>
              <a:rPr lang="en-US" sz="2000" dirty="0"/>
              <a:t> de </a:t>
            </a:r>
            <a:r>
              <a:rPr lang="en-US" sz="2000" dirty="0" err="1"/>
              <a:t>tratamiento</a:t>
            </a:r>
            <a:r>
              <a:rPr lang="en-US" sz="2000" dirty="0"/>
              <a:t> </a:t>
            </a:r>
            <a:r>
              <a:rPr lang="en-US" sz="2000" dirty="0" err="1"/>
              <a:t>usando</a:t>
            </a:r>
            <a:r>
              <a:rPr lang="en-US" sz="2000" dirty="0"/>
              <a:t> las </a:t>
            </a:r>
            <a:r>
              <a:rPr lang="en-US" sz="2000" dirty="0" err="1"/>
              <a:t>tecnologías</a:t>
            </a:r>
            <a:r>
              <a:rPr lang="en-US" sz="2000" dirty="0"/>
              <a:t> para </a:t>
            </a:r>
            <a:r>
              <a:rPr lang="en-US" sz="2000" dirty="0" err="1"/>
              <a:t>mejorar</a:t>
            </a:r>
            <a:r>
              <a:rPr lang="en-US" sz="2000" dirty="0"/>
              <a:t> la </a:t>
            </a:r>
            <a:r>
              <a:rPr lang="en-US" sz="2000" dirty="0" err="1"/>
              <a:t>rehabilitación</a:t>
            </a:r>
            <a:r>
              <a:rPr lang="en-US" sz="2000" dirty="0"/>
              <a:t> de los </a:t>
            </a:r>
            <a:r>
              <a:rPr lang="en-US" sz="2000" dirty="0" err="1"/>
              <a:t>pacientes</a:t>
            </a:r>
            <a:r>
              <a:rPr lang="en-US" sz="2000" dirty="0"/>
              <a:t>. </a:t>
            </a:r>
            <a:endParaRPr lang="de-CH" sz="2000" dirty="0"/>
          </a:p>
        </p:txBody>
      </p:sp>
      <p:pic>
        <p:nvPicPr>
          <p:cNvPr id="3078" name="Picture 6" descr="Puzzle, Form, Teil, Stück, Lösung, Konzept, Verbindu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9171262" y="3237528"/>
            <a:ext cx="1546340" cy="1686336"/>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17922" y="3701846"/>
            <a:ext cx="847725" cy="65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Gruppieren 11"/>
          <p:cNvGrpSpPr/>
          <p:nvPr/>
        </p:nvGrpSpPr>
        <p:grpSpPr>
          <a:xfrm>
            <a:off x="437596" y="3476575"/>
            <a:ext cx="1431061" cy="1333217"/>
            <a:chOff x="1841047" y="3735421"/>
            <a:chExt cx="1431061" cy="1333217"/>
          </a:xfrm>
        </p:grpSpPr>
        <p:pic>
          <p:nvPicPr>
            <p:cNvPr id="3084" name="Picture 12" descr="Puzzle, Stichsäge, Stück, Weiß, Strategie, Konzep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200000">
              <a:off x="1889969" y="3686499"/>
              <a:ext cx="1333217" cy="1431061"/>
            </a:xfrm>
            <a:prstGeom prst="rect">
              <a:avLst/>
            </a:prstGeom>
            <a:noFill/>
            <a:extLst>
              <a:ext uri="{909E8E84-426E-40DD-AFC4-6F175D3DCCD1}">
                <a14:hiddenFill xmlns:a14="http://schemas.microsoft.com/office/drawing/2010/main">
                  <a:solidFill>
                    <a:srgbClr val="FFFFFF"/>
                  </a:solidFill>
                </a14:hiddenFill>
              </a:ext>
            </a:extLst>
          </p:spPr>
        </p:pic>
        <p:pic>
          <p:nvPicPr>
            <p:cNvPr id="3093"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2962" y="4070869"/>
              <a:ext cx="638175" cy="65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094" name="Picture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69732" y="3794334"/>
            <a:ext cx="650322" cy="5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6" name="Picture 14" descr="Puzzle, Form, Teil, Stück, Lösung, Konzept, Verbindu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400000">
            <a:off x="1873206" y="3463166"/>
            <a:ext cx="1478068" cy="1230954"/>
          </a:xfrm>
          <a:prstGeom prst="rect">
            <a:avLst/>
          </a:prstGeom>
          <a:noFill/>
          <a:extLst>
            <a:ext uri="{909E8E84-426E-40DD-AFC4-6F175D3DCCD1}">
              <a14:hiddenFill xmlns:a14="http://schemas.microsoft.com/office/drawing/2010/main">
                <a:solidFill>
                  <a:srgbClr val="FFFFFF"/>
                </a:solidFill>
              </a14:hiddenFill>
            </a:ext>
          </a:extLst>
        </p:spPr>
      </p:pic>
      <p:pic>
        <p:nvPicPr>
          <p:cNvPr id="3095" name="Picture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7707" y="3750372"/>
            <a:ext cx="584899" cy="625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descr="Puzzle, Form, Teil, Stück, Lösung, Konzept, Verbindung"/>
          <p:cNvPicPr>
            <a:picLocks noChangeAspect="1" noChangeArrowheads="1"/>
          </p:cNvPicPr>
          <p:nvPr/>
        </p:nvPicPr>
        <p:blipFill>
          <a:blip r:embed="rId12" cstate="print">
            <a:biLevel thresh="75000"/>
            <a:extLst>
              <a:ext uri="{28A0092B-C50C-407E-A947-70E740481C1C}">
                <a14:useLocalDpi xmlns:a14="http://schemas.microsoft.com/office/drawing/2010/main" val="0"/>
              </a:ext>
            </a:extLst>
          </a:blip>
          <a:srcRect/>
          <a:stretch>
            <a:fillRect/>
          </a:stretch>
        </p:blipFill>
        <p:spPr bwMode="auto">
          <a:xfrm>
            <a:off x="7215598" y="3481956"/>
            <a:ext cx="1744140" cy="1171845"/>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Gruppieren 47"/>
          <p:cNvGrpSpPr/>
          <p:nvPr/>
        </p:nvGrpSpPr>
        <p:grpSpPr>
          <a:xfrm>
            <a:off x="4572084" y="3768068"/>
            <a:ext cx="1251783" cy="996158"/>
            <a:chOff x="395536" y="2362979"/>
            <a:chExt cx="2640546" cy="2228465"/>
          </a:xfrm>
        </p:grpSpPr>
        <p:pic>
          <p:nvPicPr>
            <p:cNvPr id="5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79027" y="2362979"/>
              <a:ext cx="1857055" cy="222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Abgerundetes Rechteck 50"/>
            <p:cNvSpPr/>
            <p:nvPr/>
          </p:nvSpPr>
          <p:spPr>
            <a:xfrm>
              <a:off x="964432" y="2876937"/>
              <a:ext cx="235805" cy="801002"/>
            </a:xfrm>
            <a:prstGeom prst="roundRect">
              <a:avLst/>
            </a:prstGeom>
            <a:solidFill>
              <a:schemeClr val="bg1">
                <a:lumMod val="6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53" name="Gerade Verbindung 52"/>
            <p:cNvCxnSpPr/>
            <p:nvPr/>
          </p:nvCxnSpPr>
          <p:spPr>
            <a:xfrm>
              <a:off x="1839998" y="3336803"/>
              <a:ext cx="247296" cy="129000"/>
            </a:xfrm>
            <a:prstGeom prst="line">
              <a:avLst/>
            </a:prstGeom>
          </p:spPr>
          <p:style>
            <a:lnRef idx="3">
              <a:schemeClr val="dk1"/>
            </a:lnRef>
            <a:fillRef idx="0">
              <a:schemeClr val="dk1"/>
            </a:fillRef>
            <a:effectRef idx="2">
              <a:schemeClr val="dk1"/>
            </a:effectRef>
            <a:fontRef idx="minor">
              <a:schemeClr val="tx1"/>
            </a:fontRef>
          </p:style>
        </p:cxnSp>
        <p:cxnSp>
          <p:nvCxnSpPr>
            <p:cNvPr id="54" name="Gerade Verbindung 53"/>
            <p:cNvCxnSpPr>
              <a:stCxn id="58" idx="2"/>
            </p:cNvCxnSpPr>
            <p:nvPr/>
          </p:nvCxnSpPr>
          <p:spPr>
            <a:xfrm>
              <a:off x="1581676" y="3170134"/>
              <a:ext cx="247296" cy="129000"/>
            </a:xfrm>
            <a:prstGeom prst="line">
              <a:avLst/>
            </a:prstGeom>
          </p:spPr>
          <p:style>
            <a:lnRef idx="3">
              <a:schemeClr val="dk1"/>
            </a:lnRef>
            <a:fillRef idx="0">
              <a:schemeClr val="dk1"/>
            </a:fillRef>
            <a:effectRef idx="2">
              <a:schemeClr val="dk1"/>
            </a:effectRef>
            <a:fontRef idx="minor">
              <a:schemeClr val="tx1"/>
            </a:fontRef>
          </p:style>
        </p:cxnSp>
        <p:sp>
          <p:nvSpPr>
            <p:cNvPr id="55" name="Abgerundetes Rechteck 54"/>
            <p:cNvSpPr/>
            <p:nvPr/>
          </p:nvSpPr>
          <p:spPr>
            <a:xfrm>
              <a:off x="395536" y="3404890"/>
              <a:ext cx="890366" cy="1032114"/>
            </a:xfrm>
            <a:prstGeom prst="roundRect">
              <a:avLst/>
            </a:prstGeom>
            <a:solidFill>
              <a:schemeClr val="bg1">
                <a:lumMod val="6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6" name="Ellipse 55"/>
            <p:cNvSpPr/>
            <p:nvPr/>
          </p:nvSpPr>
          <p:spPr>
            <a:xfrm>
              <a:off x="1796481" y="3258097"/>
              <a:ext cx="117903" cy="129014"/>
            </a:xfrm>
            <a:prstGeom prst="ellipse">
              <a:avLst/>
            </a:prstGeom>
            <a:solidFill>
              <a:schemeClr val="bg1">
                <a:lumMod val="6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7" name="Ellipse 56"/>
            <p:cNvSpPr/>
            <p:nvPr/>
          </p:nvSpPr>
          <p:spPr>
            <a:xfrm>
              <a:off x="2038488" y="3382215"/>
              <a:ext cx="117903" cy="129014"/>
            </a:xfrm>
            <a:prstGeom prst="ellipse">
              <a:avLst/>
            </a:prstGeom>
            <a:solidFill>
              <a:schemeClr val="bg1">
                <a:lumMod val="6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8" name="Ellipse 57"/>
            <p:cNvSpPr/>
            <p:nvPr/>
          </p:nvSpPr>
          <p:spPr>
            <a:xfrm>
              <a:off x="1581676" y="3105627"/>
              <a:ext cx="117903" cy="129014"/>
            </a:xfrm>
            <a:prstGeom prst="ellipse">
              <a:avLst/>
            </a:prstGeom>
            <a:solidFill>
              <a:schemeClr val="bg1">
                <a:lumMod val="6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9" name="Abgerundetes Rechteck 58"/>
            <p:cNvSpPr/>
            <p:nvPr/>
          </p:nvSpPr>
          <p:spPr>
            <a:xfrm>
              <a:off x="840719" y="2851402"/>
              <a:ext cx="866963" cy="254904"/>
            </a:xfrm>
            <a:prstGeom prst="roundRect">
              <a:avLst/>
            </a:prstGeom>
            <a:solidFill>
              <a:schemeClr val="bg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1" name="Ellipse 60"/>
            <p:cNvSpPr/>
            <p:nvPr/>
          </p:nvSpPr>
          <p:spPr>
            <a:xfrm>
              <a:off x="1056893" y="4357374"/>
              <a:ext cx="117903" cy="129014"/>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2" name="Ellipse 61"/>
            <p:cNvSpPr/>
            <p:nvPr/>
          </p:nvSpPr>
          <p:spPr>
            <a:xfrm>
              <a:off x="581054" y="4375112"/>
              <a:ext cx="117903" cy="129014"/>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pic>
        <p:nvPicPr>
          <p:cNvPr id="29" name="Imagen 28">
            <a:extLst>
              <a:ext uri="{FF2B5EF4-FFF2-40B4-BE49-F238E27FC236}">
                <a16:creationId xmlns:a16="http://schemas.microsoft.com/office/drawing/2014/main" id="{BD13941E-A710-4DF8-A825-581990D68463}"/>
              </a:ext>
            </a:extLst>
          </p:cNvPr>
          <p:cNvPicPr>
            <a:picLocks noChangeAspect="1"/>
          </p:cNvPicPr>
          <p:nvPr/>
        </p:nvPicPr>
        <p:blipFill>
          <a:blip r:embed="rId14"/>
          <a:stretch>
            <a:fillRect/>
          </a:stretch>
        </p:blipFill>
        <p:spPr>
          <a:xfrm>
            <a:off x="6994469" y="0"/>
            <a:ext cx="2200847" cy="1194920"/>
          </a:xfrm>
          <a:prstGeom prst="rect">
            <a:avLst/>
          </a:prstGeom>
        </p:spPr>
      </p:pic>
    </p:spTree>
    <p:extLst>
      <p:ext uri="{BB962C8B-B14F-4D97-AF65-F5344CB8AC3E}">
        <p14:creationId xmlns:p14="http://schemas.microsoft.com/office/powerpoint/2010/main" val="2656740787"/>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eStimulación cerebral</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60</a:t>
            </a:fld>
            <a:endParaRPr lang="de-CH" dirty="0"/>
          </a:p>
        </p:txBody>
      </p:sp>
      <p:sp>
        <p:nvSpPr>
          <p:cNvPr id="3" name="Text Placeholder 2"/>
          <p:cNvSpPr>
            <a:spLocks noGrp="1"/>
          </p:cNvSpPr>
          <p:nvPr>
            <p:ph type="body" sz="quarter" idx="13"/>
          </p:nvPr>
        </p:nvSpPr>
        <p:spPr/>
        <p:txBody>
          <a:bodyPr/>
          <a:lstStyle/>
          <a:p>
            <a:r>
              <a:rPr lang="de-CH" dirty="0"/>
              <a:t>6</a:t>
            </a:r>
          </a:p>
        </p:txBody>
      </p:sp>
      <p:pic>
        <p:nvPicPr>
          <p:cNvPr id="7" name="Imagen 6">
            <a:extLst>
              <a:ext uri="{FF2B5EF4-FFF2-40B4-BE49-F238E27FC236}">
                <a16:creationId xmlns:a16="http://schemas.microsoft.com/office/drawing/2014/main" id="{C6072EB0-22F8-4C9B-8551-96DB254C5F25}"/>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250163901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Estimulación cerebral</a:t>
            </a:r>
          </a:p>
        </p:txBody>
      </p:sp>
      <p:sp>
        <p:nvSpPr>
          <p:cNvPr id="6" name="Content Placeholder 5"/>
          <p:cNvSpPr>
            <a:spLocks noGrp="1"/>
          </p:cNvSpPr>
          <p:nvPr>
            <p:ph idx="1"/>
          </p:nvPr>
        </p:nvSpPr>
        <p:spPr>
          <a:xfrm>
            <a:off x="1961977" y="2636912"/>
            <a:ext cx="8469726" cy="1452067"/>
          </a:xfrm>
        </p:spPr>
        <p:txBody>
          <a:bodyPr/>
          <a:lstStyle/>
          <a:p>
            <a:r>
              <a:rPr lang="en-US" sz="1800" dirty="0"/>
              <a:t>En el </a:t>
            </a:r>
            <a:r>
              <a:rPr lang="en-US" sz="1800" dirty="0" err="1"/>
              <a:t>siglo</a:t>
            </a:r>
            <a:r>
              <a:rPr lang="en-US" sz="1800" dirty="0"/>
              <a:t> I, un medico </a:t>
            </a:r>
            <a:r>
              <a:rPr lang="en-US" sz="1800" dirty="0" err="1"/>
              <a:t>romano</a:t>
            </a:r>
            <a:r>
              <a:rPr lang="en-US" sz="1800" dirty="0"/>
              <a:t>, </a:t>
            </a:r>
            <a:r>
              <a:rPr lang="en-US" sz="1800" dirty="0" err="1"/>
              <a:t>Scribonius</a:t>
            </a:r>
            <a:r>
              <a:rPr lang="en-US" sz="1800" dirty="0"/>
              <a:t> </a:t>
            </a:r>
            <a:r>
              <a:rPr lang="en-US" sz="1800" dirty="0" err="1"/>
              <a:t>Largus</a:t>
            </a:r>
            <a:r>
              <a:rPr lang="en-US" sz="1800" dirty="0"/>
              <a:t> </a:t>
            </a:r>
            <a:r>
              <a:rPr lang="en-US" sz="1800" dirty="0" err="1"/>
              <a:t>aplicaba</a:t>
            </a:r>
            <a:r>
              <a:rPr lang="en-US" sz="1800" dirty="0"/>
              <a:t> Corrientes </a:t>
            </a:r>
            <a:r>
              <a:rPr lang="en-US" sz="1800" dirty="0" err="1"/>
              <a:t>eléctricas</a:t>
            </a:r>
            <a:r>
              <a:rPr lang="en-US" sz="1800" dirty="0"/>
              <a:t> a </a:t>
            </a:r>
            <a:r>
              <a:rPr lang="en-US" sz="1800" dirty="0" err="1"/>
              <a:t>través</a:t>
            </a:r>
            <a:r>
              <a:rPr lang="en-US" sz="1800" dirty="0"/>
              <a:t> del </a:t>
            </a:r>
            <a:r>
              <a:rPr lang="en-US" sz="1800" dirty="0" err="1"/>
              <a:t>pez</a:t>
            </a:r>
            <a:r>
              <a:rPr lang="en-US" sz="1800" dirty="0"/>
              <a:t> torpedo a sus </a:t>
            </a:r>
            <a:r>
              <a:rPr lang="en-US" sz="1800" dirty="0" err="1"/>
              <a:t>pacientes</a:t>
            </a:r>
            <a:r>
              <a:rPr lang="en-US" sz="1800" dirty="0"/>
              <a:t> para tartar los </a:t>
            </a:r>
            <a:r>
              <a:rPr lang="en-US" sz="1800" dirty="0" err="1"/>
              <a:t>dolores</a:t>
            </a:r>
            <a:r>
              <a:rPr lang="en-US" sz="1800" dirty="0"/>
              <a:t> de cabeza.</a:t>
            </a:r>
          </a:p>
          <a:p>
            <a:r>
              <a:rPr lang="en-US" sz="1800" dirty="0"/>
              <a:t>La </a:t>
            </a:r>
            <a:r>
              <a:rPr lang="en-US" sz="1800" dirty="0" err="1"/>
              <a:t>investigación</a:t>
            </a:r>
            <a:r>
              <a:rPr lang="en-US" sz="1800" dirty="0"/>
              <a:t> </a:t>
            </a:r>
            <a:r>
              <a:rPr lang="en-US" sz="1800" dirty="0" err="1"/>
              <a:t>científica</a:t>
            </a:r>
            <a:r>
              <a:rPr lang="en-US" sz="1800" dirty="0"/>
              <a:t> surge de la </a:t>
            </a:r>
            <a:r>
              <a:rPr lang="en-US" sz="1800" dirty="0" err="1"/>
              <a:t>electroterapia</a:t>
            </a:r>
            <a:r>
              <a:rPr lang="en-US" sz="1800" dirty="0"/>
              <a:t> en los </a:t>
            </a:r>
            <a:r>
              <a:rPr lang="en-US" sz="1800" dirty="0" err="1"/>
              <a:t>inicios</a:t>
            </a:r>
            <a:r>
              <a:rPr lang="en-US" sz="1800" dirty="0"/>
              <a:t> del </a:t>
            </a:r>
            <a:r>
              <a:rPr lang="en-US" sz="1800" dirty="0" err="1"/>
              <a:t>siglo</a:t>
            </a:r>
            <a:r>
              <a:rPr lang="en-US" sz="1800" dirty="0"/>
              <a:t> 19</a:t>
            </a:r>
            <a:r>
              <a:rPr lang="de-CH" sz="1800" dirty="0"/>
              <a:t>.</a:t>
            </a:r>
          </a:p>
          <a:p>
            <a:r>
              <a:rPr lang="en-US" sz="1800" dirty="0" err="1"/>
              <a:t>Potencial</a:t>
            </a:r>
            <a:r>
              <a:rPr lang="en-US" sz="1800" dirty="0"/>
              <a:t> para </a:t>
            </a:r>
            <a:r>
              <a:rPr lang="en-US" sz="1800" dirty="0" err="1"/>
              <a:t>tratar</a:t>
            </a:r>
            <a:r>
              <a:rPr lang="en-US" sz="1800" dirty="0"/>
              <a:t> la depression, dolor </a:t>
            </a:r>
            <a:r>
              <a:rPr lang="en-US" sz="1800" dirty="0" err="1"/>
              <a:t>crónico</a:t>
            </a:r>
            <a:r>
              <a:rPr lang="en-US" sz="1800" dirty="0"/>
              <a:t>, </a:t>
            </a:r>
            <a:r>
              <a:rPr lang="en-US" sz="1800" dirty="0" err="1"/>
              <a:t>acelerar</a:t>
            </a:r>
            <a:r>
              <a:rPr lang="en-US" sz="1800" dirty="0"/>
              <a:t> la </a:t>
            </a:r>
            <a:r>
              <a:rPr lang="en-US" sz="1800" dirty="0" err="1"/>
              <a:t>recuperación</a:t>
            </a:r>
            <a:r>
              <a:rPr lang="en-US" sz="1800" dirty="0"/>
              <a:t> del ictus, etc. </a:t>
            </a:r>
            <a:endParaRPr lang="de-CH" sz="18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61</a:t>
            </a:fld>
            <a:endParaRPr lang="de-CH" dirty="0"/>
          </a:p>
        </p:txBody>
      </p:sp>
      <p:sp>
        <p:nvSpPr>
          <p:cNvPr id="7" name="Text Placeholder 6"/>
          <p:cNvSpPr>
            <a:spLocks noGrp="1"/>
          </p:cNvSpPr>
          <p:nvPr>
            <p:ph type="body" sz="quarter" idx="13"/>
          </p:nvPr>
        </p:nvSpPr>
        <p:spPr/>
        <p:txBody>
          <a:bodyPr>
            <a:normAutofit/>
          </a:bodyPr>
          <a:lstStyle/>
          <a:p>
            <a:r>
              <a:rPr lang="en-US" kern="1200" dirty="0"/>
              <a:t>La estimulacion cerebral es una </a:t>
            </a:r>
            <a:r>
              <a:rPr lang="en-US" kern="1200" dirty="0" err="1"/>
              <a:t>técnica</a:t>
            </a:r>
            <a:r>
              <a:rPr lang="en-US" kern="1200" dirty="0"/>
              <a:t> que </a:t>
            </a:r>
            <a:r>
              <a:rPr lang="en-US" kern="1200" dirty="0" err="1"/>
              <a:t>aplica</a:t>
            </a:r>
            <a:r>
              <a:rPr lang="en-US" kern="1200" dirty="0"/>
              <a:t> de forma </a:t>
            </a:r>
            <a:r>
              <a:rPr lang="en-US" kern="1200" dirty="0" err="1"/>
              <a:t>directa</a:t>
            </a:r>
            <a:r>
              <a:rPr lang="en-US" kern="1200" dirty="0"/>
              <a:t> (</a:t>
            </a:r>
            <a:r>
              <a:rPr lang="en-US" kern="1200" dirty="0" err="1"/>
              <a:t>electrodos</a:t>
            </a:r>
            <a:r>
              <a:rPr lang="en-US" kern="1200" dirty="0"/>
              <a:t>) o </a:t>
            </a:r>
            <a:r>
              <a:rPr lang="en-US" kern="1200" dirty="0" err="1"/>
              <a:t>indirecta</a:t>
            </a:r>
            <a:r>
              <a:rPr lang="en-US" kern="1200" dirty="0"/>
              <a:t> (</a:t>
            </a:r>
            <a:r>
              <a:rPr lang="en-US" kern="1200" dirty="0" err="1"/>
              <a:t>bobina</a:t>
            </a:r>
            <a:r>
              <a:rPr lang="en-US" kern="1200" dirty="0"/>
              <a:t> </a:t>
            </a:r>
            <a:r>
              <a:rPr lang="en-US" kern="1200" dirty="0" err="1"/>
              <a:t>magnética</a:t>
            </a:r>
            <a:r>
              <a:rPr lang="en-US" kern="1200" dirty="0"/>
              <a:t>) una estimulacion </a:t>
            </a:r>
            <a:r>
              <a:rPr lang="en-US" kern="1200" dirty="0" err="1"/>
              <a:t>eléctrica</a:t>
            </a:r>
            <a:r>
              <a:rPr lang="en-US" kern="1200" dirty="0"/>
              <a:t> a una población de </a:t>
            </a:r>
            <a:r>
              <a:rPr lang="en-US" kern="1200" dirty="0" err="1"/>
              <a:t>neuronas</a:t>
            </a:r>
            <a:r>
              <a:rPr lang="en-US" kern="1200" dirty="0"/>
              <a:t> del </a:t>
            </a:r>
            <a:r>
              <a:rPr lang="en-US" kern="1200" dirty="0" err="1"/>
              <a:t>cerebro</a:t>
            </a:r>
            <a:endParaRPr lang="en-US" kern="1200" dirty="0"/>
          </a:p>
          <a:p>
            <a:r>
              <a:rPr lang="de-CH" sz="1400" dirty="0"/>
              <a:t>Adaptado de Wikipedia</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866" y="2607380"/>
            <a:ext cx="936104" cy="1059670"/>
          </a:xfrm>
          <a:prstGeom prst="rect">
            <a:avLst/>
          </a:prstGeom>
        </p:spPr>
      </p:pic>
      <p:sp>
        <p:nvSpPr>
          <p:cNvPr id="11" name="TextBox 10"/>
          <p:cNvSpPr txBox="1"/>
          <p:nvPr/>
        </p:nvSpPr>
        <p:spPr>
          <a:xfrm>
            <a:off x="4995682" y="3995772"/>
            <a:ext cx="1236236" cy="369332"/>
          </a:xfrm>
          <a:prstGeom prst="rect">
            <a:avLst/>
          </a:prstGeom>
          <a:noFill/>
        </p:spPr>
        <p:txBody>
          <a:bodyPr wrap="none" rtlCol="0">
            <a:spAutoFit/>
          </a:bodyPr>
          <a:lstStyle/>
          <a:p>
            <a:r>
              <a:rPr lang="de-CH" dirty="0">
                <a:latin typeface="+mj-lt"/>
              </a:rPr>
              <a:t>Concepto:</a:t>
            </a:r>
          </a:p>
        </p:txBody>
      </p:sp>
      <p:grpSp>
        <p:nvGrpSpPr>
          <p:cNvPr id="12" name="Group 11"/>
          <p:cNvGrpSpPr/>
          <p:nvPr/>
        </p:nvGrpSpPr>
        <p:grpSpPr>
          <a:xfrm>
            <a:off x="1920734" y="4373236"/>
            <a:ext cx="7068735" cy="1792283"/>
            <a:chOff x="1445970" y="4373236"/>
            <a:chExt cx="7068735" cy="1792283"/>
          </a:xfrm>
        </p:grpSpPr>
        <p:sp>
          <p:nvSpPr>
            <p:cNvPr id="13" name="TextBox 12"/>
            <p:cNvSpPr txBox="1"/>
            <p:nvPr/>
          </p:nvSpPr>
          <p:spPr>
            <a:xfrm>
              <a:off x="4190712" y="5811576"/>
              <a:ext cx="1220206" cy="338554"/>
            </a:xfrm>
            <a:prstGeom prst="rect">
              <a:avLst/>
            </a:prstGeom>
            <a:noFill/>
          </p:spPr>
          <p:txBody>
            <a:bodyPr wrap="none" rtlCol="0" anchor="ctr">
              <a:spAutoFit/>
            </a:bodyPr>
            <a:lstStyle/>
            <a:p>
              <a:pPr algn="ctr"/>
              <a:r>
                <a:rPr lang="de-CH" sz="1600" dirty="0">
                  <a:latin typeface="+mj-lt"/>
                </a:rPr>
                <a:t>electricidad</a:t>
              </a:r>
            </a:p>
          </p:txBody>
        </p:sp>
        <p:sp>
          <p:nvSpPr>
            <p:cNvPr id="14" name="TextBox 13"/>
            <p:cNvSpPr txBox="1"/>
            <p:nvPr/>
          </p:nvSpPr>
          <p:spPr>
            <a:xfrm>
              <a:off x="6258245" y="5811576"/>
              <a:ext cx="2143536" cy="338554"/>
            </a:xfrm>
            <a:prstGeom prst="rect">
              <a:avLst/>
            </a:prstGeom>
            <a:noFill/>
          </p:spPr>
          <p:txBody>
            <a:bodyPr wrap="none" rtlCol="0" anchor="ctr">
              <a:spAutoFit/>
            </a:bodyPr>
            <a:lstStyle/>
            <a:p>
              <a:pPr algn="ctr"/>
              <a:r>
                <a:rPr lang="de-CH" sz="1600" dirty="0">
                  <a:latin typeface="+mj-lt"/>
                </a:rPr>
                <a:t>Estimulación cerebral</a:t>
              </a:r>
            </a:p>
          </p:txBody>
        </p:sp>
        <p:grpSp>
          <p:nvGrpSpPr>
            <p:cNvPr id="15" name="Group 14"/>
            <p:cNvGrpSpPr/>
            <p:nvPr/>
          </p:nvGrpSpPr>
          <p:grpSpPr>
            <a:xfrm>
              <a:off x="1445970" y="4373236"/>
              <a:ext cx="7068735" cy="1792283"/>
              <a:chOff x="1445970" y="4373236"/>
              <a:chExt cx="7068735" cy="1792283"/>
            </a:xfrm>
          </p:grpSpPr>
          <p:sp>
            <p:nvSpPr>
              <p:cNvPr id="19" name="TextBox 18"/>
              <p:cNvSpPr txBox="1"/>
              <p:nvPr/>
            </p:nvSpPr>
            <p:spPr>
              <a:xfrm>
                <a:off x="3426793" y="4815494"/>
                <a:ext cx="373249" cy="584775"/>
              </a:xfrm>
              <a:prstGeom prst="rect">
                <a:avLst/>
              </a:prstGeom>
              <a:noFill/>
            </p:spPr>
            <p:txBody>
              <a:bodyPr wrap="square" rtlCol="0" anchor="ctr">
                <a:spAutoFit/>
              </a:bodyPr>
              <a:lstStyle/>
              <a:p>
                <a:pPr algn="ctr"/>
                <a:r>
                  <a:rPr lang="de-CH" sz="3200" dirty="0">
                    <a:latin typeface="+mj-lt"/>
                  </a:rPr>
                  <a:t>+</a:t>
                </a:r>
              </a:p>
            </p:txBody>
          </p:sp>
          <p:sp>
            <p:nvSpPr>
              <p:cNvPr id="20" name="TextBox 19"/>
              <p:cNvSpPr txBox="1"/>
              <p:nvPr/>
            </p:nvSpPr>
            <p:spPr>
              <a:xfrm>
                <a:off x="5769291" y="4815493"/>
                <a:ext cx="431528" cy="584775"/>
              </a:xfrm>
              <a:prstGeom prst="rect">
                <a:avLst/>
              </a:prstGeom>
              <a:noFill/>
            </p:spPr>
            <p:txBody>
              <a:bodyPr wrap="none" rtlCol="0" anchor="ctr">
                <a:spAutoFit/>
              </a:bodyPr>
              <a:lstStyle/>
              <a:p>
                <a:pPr algn="ctr"/>
                <a:r>
                  <a:rPr lang="de-CH" sz="3200" dirty="0">
                    <a:latin typeface="+mj-lt"/>
                  </a:rPr>
                  <a:t>=</a:t>
                </a:r>
              </a:p>
            </p:txBody>
          </p:sp>
          <p:sp>
            <p:nvSpPr>
              <p:cNvPr id="21" name="TextBox 20"/>
              <p:cNvSpPr txBox="1"/>
              <p:nvPr/>
            </p:nvSpPr>
            <p:spPr>
              <a:xfrm>
                <a:off x="1886626" y="5811576"/>
                <a:ext cx="880370" cy="338554"/>
              </a:xfrm>
              <a:prstGeom prst="rect">
                <a:avLst/>
              </a:prstGeom>
              <a:noFill/>
            </p:spPr>
            <p:txBody>
              <a:bodyPr wrap="none" rtlCol="0" anchor="ctr">
                <a:spAutoFit/>
              </a:bodyPr>
              <a:lstStyle/>
              <a:p>
                <a:pPr algn="ctr"/>
                <a:r>
                  <a:rPr lang="de-CH" sz="1600" dirty="0">
                    <a:latin typeface="+mj-lt"/>
                  </a:rPr>
                  <a:t>cerebro</a:t>
                </a:r>
              </a:p>
            </p:txBody>
          </p:sp>
          <p:sp>
            <p:nvSpPr>
              <p:cNvPr id="22" name="Rectangle 21"/>
              <p:cNvSpPr/>
              <p:nvPr/>
            </p:nvSpPr>
            <p:spPr bwMode="auto">
              <a:xfrm>
                <a:off x="1445970" y="4373236"/>
                <a:ext cx="7068735" cy="179228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l="24898" t="2751" r="20469" b="18500"/>
          <a:stretch/>
        </p:blipFill>
        <p:spPr>
          <a:xfrm>
            <a:off x="4544537" y="4569688"/>
            <a:ext cx="1506437" cy="1221435"/>
          </a:xfrm>
          <a:prstGeom prst="rect">
            <a:avLst/>
          </a:prstGeom>
        </p:spPr>
      </p:pic>
      <p:sp>
        <p:nvSpPr>
          <p:cNvPr id="9" name="Rounded Rectangle 8"/>
          <p:cNvSpPr/>
          <p:nvPr/>
        </p:nvSpPr>
        <p:spPr bwMode="auto">
          <a:xfrm>
            <a:off x="2211643" y="4648802"/>
            <a:ext cx="1247945" cy="1253640"/>
          </a:xfrm>
          <a:custGeom>
            <a:avLst/>
            <a:gdLst>
              <a:gd name="connsiteX0" fmla="*/ 0 w 2740057"/>
              <a:gd name="connsiteY0" fmla="*/ 456685 h 2740057"/>
              <a:gd name="connsiteX1" fmla="*/ 456685 w 2740057"/>
              <a:gd name="connsiteY1" fmla="*/ 0 h 2740057"/>
              <a:gd name="connsiteX2" fmla="*/ 22833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22833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03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0 w 2740057"/>
              <a:gd name="connsiteY8" fmla="*/ 450335 h 2733707"/>
              <a:gd name="connsiteX0" fmla="*/ 0 w 2740057"/>
              <a:gd name="connsiteY0" fmla="*/ 4503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0 w 2740057"/>
              <a:gd name="connsiteY8" fmla="*/ 450335 h 2733707"/>
              <a:gd name="connsiteX0" fmla="*/ 6350 w 2740057"/>
              <a:gd name="connsiteY0" fmla="*/ 11107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539235 w 2740057"/>
              <a:gd name="connsiteY1" fmla="*/ 1651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539235 w 2740057"/>
              <a:gd name="connsiteY1" fmla="*/ 1651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2277304 w 2733989"/>
              <a:gd name="connsiteY5" fmla="*/ 2733707 h 2733707"/>
              <a:gd name="connsiteX6" fmla="*/ 450617 w 2733989"/>
              <a:gd name="connsiteY6" fmla="*/ 2733707 h 2733707"/>
              <a:gd name="connsiteX7" fmla="*/ 6632 w 2733989"/>
              <a:gd name="connsiteY7" fmla="*/ 1267372 h 2733707"/>
              <a:gd name="connsiteX8" fmla="*/ 282 w 2733989"/>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2277304 w 2733989"/>
              <a:gd name="connsiteY5" fmla="*/ 2733707 h 2733707"/>
              <a:gd name="connsiteX6" fmla="*/ 1625367 w 2733989"/>
              <a:gd name="connsiteY6" fmla="*/ 2733707 h 2733707"/>
              <a:gd name="connsiteX7" fmla="*/ 6632 w 2733989"/>
              <a:gd name="connsiteY7" fmla="*/ 1267372 h 2733707"/>
              <a:gd name="connsiteX8" fmla="*/ 282 w 2733989"/>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1756604 w 2733989"/>
              <a:gd name="connsiteY5" fmla="*/ 2727357 h 2733707"/>
              <a:gd name="connsiteX6" fmla="*/ 1625367 w 2733989"/>
              <a:gd name="connsiteY6" fmla="*/ 2733707 h 2733707"/>
              <a:gd name="connsiteX7" fmla="*/ 6632 w 2733989"/>
              <a:gd name="connsiteY7" fmla="*/ 1267372 h 2733707"/>
              <a:gd name="connsiteX8" fmla="*/ 282 w 2733989"/>
              <a:gd name="connsiteY8" fmla="*/ 1110735 h 2733707"/>
              <a:gd name="connsiteX0" fmla="*/ 282 w 2721289"/>
              <a:gd name="connsiteY0" fmla="*/ 1110735 h 2733707"/>
              <a:gd name="connsiteX1" fmla="*/ 615717 w 2721289"/>
              <a:gd name="connsiteY1" fmla="*/ 184150 h 2733707"/>
              <a:gd name="connsiteX2" fmla="*/ 1515304 w 2721289"/>
              <a:gd name="connsiteY2" fmla="*/ 0 h 2733707"/>
              <a:gd name="connsiteX3" fmla="*/ 2695889 w 2721289"/>
              <a:gd name="connsiteY3" fmla="*/ 958335 h 2733707"/>
              <a:gd name="connsiteX4" fmla="*/ 2721289 w 2721289"/>
              <a:gd name="connsiteY4" fmla="*/ 1286422 h 2733707"/>
              <a:gd name="connsiteX5" fmla="*/ 1756604 w 2721289"/>
              <a:gd name="connsiteY5" fmla="*/ 2727357 h 2733707"/>
              <a:gd name="connsiteX6" fmla="*/ 1625367 w 2721289"/>
              <a:gd name="connsiteY6" fmla="*/ 2733707 h 2733707"/>
              <a:gd name="connsiteX7" fmla="*/ 6632 w 2721289"/>
              <a:gd name="connsiteY7" fmla="*/ 1267372 h 2733707"/>
              <a:gd name="connsiteX8" fmla="*/ 282 w 2721289"/>
              <a:gd name="connsiteY8" fmla="*/ 1110735 h 27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1289" h="2733707">
                <a:moveTo>
                  <a:pt x="282" y="1110735"/>
                </a:moveTo>
                <a:cubicBezTo>
                  <a:pt x="282" y="858515"/>
                  <a:pt x="204747" y="260350"/>
                  <a:pt x="615717" y="184150"/>
                </a:cubicBezTo>
                <a:cubicBezTo>
                  <a:pt x="974846" y="25400"/>
                  <a:pt x="1168875" y="25400"/>
                  <a:pt x="1515304" y="0"/>
                </a:cubicBezTo>
                <a:cubicBezTo>
                  <a:pt x="2065974" y="114300"/>
                  <a:pt x="2689539" y="528315"/>
                  <a:pt x="2695889" y="958335"/>
                </a:cubicBezTo>
                <a:lnTo>
                  <a:pt x="2721289" y="1286422"/>
                </a:lnTo>
                <a:cubicBezTo>
                  <a:pt x="2721289" y="1538642"/>
                  <a:pt x="2008824" y="2727357"/>
                  <a:pt x="1756604" y="2727357"/>
                </a:cubicBezTo>
                <a:lnTo>
                  <a:pt x="1625367" y="2733707"/>
                </a:lnTo>
                <a:cubicBezTo>
                  <a:pt x="1373147" y="2733707"/>
                  <a:pt x="6632" y="1519592"/>
                  <a:pt x="6632" y="1267372"/>
                </a:cubicBezTo>
                <a:cubicBezTo>
                  <a:pt x="8749" y="878610"/>
                  <a:pt x="-1835" y="1499497"/>
                  <a:pt x="282" y="1110735"/>
                </a:cubicBezTo>
                <a:close/>
              </a:path>
            </a:pathLst>
          </a:custGeom>
          <a:blipFill>
            <a:blip r:embed="rId5"/>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pic>
        <p:nvPicPr>
          <p:cNvPr id="30" name="Picture 29"/>
          <p:cNvPicPr>
            <a:picLocks noChangeAspect="1"/>
          </p:cNvPicPr>
          <p:nvPr/>
        </p:nvPicPr>
        <p:blipFill rotWithShape="1">
          <a:blip r:embed="rId6" cstate="print">
            <a:extLst>
              <a:ext uri="{28A0092B-C50C-407E-A947-70E740481C1C}">
                <a14:useLocalDpi xmlns:a14="http://schemas.microsoft.com/office/drawing/2010/main" val="0"/>
              </a:ext>
            </a:extLst>
          </a:blip>
          <a:srcRect l="9066" r="8489"/>
          <a:stretch/>
        </p:blipFill>
        <p:spPr>
          <a:xfrm>
            <a:off x="6868664" y="4569687"/>
            <a:ext cx="1872209" cy="1221435"/>
          </a:xfrm>
          <a:prstGeom prst="rect">
            <a:avLst/>
          </a:prstGeom>
        </p:spPr>
      </p:pic>
      <p:pic>
        <p:nvPicPr>
          <p:cNvPr id="24" name="Imagen 23">
            <a:extLst>
              <a:ext uri="{FF2B5EF4-FFF2-40B4-BE49-F238E27FC236}">
                <a16:creationId xmlns:a16="http://schemas.microsoft.com/office/drawing/2014/main" id="{AF1243D0-5ABB-42EA-A3F4-D8E6A97F4F36}"/>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1437213996"/>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028" y="2106146"/>
            <a:ext cx="3467350" cy="1832322"/>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54627" t="10101" r="1418" b="2750"/>
          <a:stretch/>
        </p:blipFill>
        <p:spPr>
          <a:xfrm>
            <a:off x="3021814" y="1818677"/>
            <a:ext cx="2670910" cy="3889219"/>
          </a:xfrm>
          <a:prstGeom prst="rect">
            <a:avLst/>
          </a:prstGeom>
        </p:spPr>
      </p:pic>
      <p:sp>
        <p:nvSpPr>
          <p:cNvPr id="7" name="Title 6"/>
          <p:cNvSpPr>
            <a:spLocks noGrp="1"/>
          </p:cNvSpPr>
          <p:nvPr>
            <p:ph type="title"/>
          </p:nvPr>
        </p:nvSpPr>
        <p:spPr>
          <a:xfrm>
            <a:off x="449809" y="137403"/>
            <a:ext cx="6091987" cy="553998"/>
          </a:xfrm>
        </p:spPr>
        <p:txBody>
          <a:bodyPr/>
          <a:lstStyle/>
          <a:p>
            <a:r>
              <a:rPr lang="de-CH" dirty="0"/>
              <a:t>Estimulación cerebral: </a:t>
            </a:r>
            <a:r>
              <a:rPr lang="de-CH" dirty="0">
                <a:solidFill>
                  <a:srgbClr val="595959"/>
                </a:solidFill>
              </a:rPr>
              <a:t>Elementos</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62</a:t>
            </a:fld>
            <a:endParaRPr lang="de-CH" dirty="0"/>
          </a:p>
        </p:txBody>
      </p:sp>
      <p:sp>
        <p:nvSpPr>
          <p:cNvPr id="3" name="TextBox 2"/>
          <p:cNvSpPr txBox="1"/>
          <p:nvPr/>
        </p:nvSpPr>
        <p:spPr>
          <a:xfrm>
            <a:off x="6354000" y="1916832"/>
            <a:ext cx="4390001" cy="2190343"/>
          </a:xfrm>
          <a:prstGeom prst="rect">
            <a:avLst/>
          </a:prstGeom>
          <a:noFill/>
          <a:ln w="19050">
            <a:noFill/>
          </a:ln>
        </p:spPr>
        <p:txBody>
          <a:bodyPr wrap="square" rtlCol="0">
            <a:spAutoFit/>
          </a:bodyPr>
          <a:lstStyle/>
          <a:p>
            <a:r>
              <a:rPr lang="de-CH" sz="1600" dirty="0">
                <a:latin typeface="+mj-lt"/>
              </a:rPr>
              <a:t>Estimulador</a:t>
            </a:r>
          </a:p>
          <a:p>
            <a:pPr marL="285750" indent="-285750">
              <a:spcAft>
                <a:spcPts val="800"/>
              </a:spcAft>
              <a:buClr>
                <a:srgbClr val="A7C138"/>
              </a:buClr>
              <a:buFont typeface="Arial" panose="020B0604020202020204" pitchFamily="34" charset="0"/>
              <a:buChar char="•"/>
            </a:pPr>
            <a:r>
              <a:rPr lang="de-CH" sz="1400" dirty="0"/>
              <a:t>Determina la frecuencia, intensidad y longitud de la estimulación</a:t>
            </a:r>
          </a:p>
          <a:p>
            <a:pPr>
              <a:spcAft>
                <a:spcPts val="600"/>
              </a:spcAft>
              <a:buClr>
                <a:srgbClr val="A7C138"/>
              </a:buClr>
            </a:pPr>
            <a:r>
              <a:rPr lang="de-CH" sz="1600" dirty="0">
                <a:latin typeface="+mj-lt"/>
              </a:rPr>
              <a:t>Electrodos o bobina magnética</a:t>
            </a:r>
          </a:p>
          <a:p>
            <a:pPr marL="285750" indent="-285750">
              <a:spcAft>
                <a:spcPts val="800"/>
              </a:spcAft>
              <a:buClr>
                <a:srgbClr val="A7C138"/>
              </a:buClr>
              <a:buFont typeface="Arial" panose="020B0604020202020204" pitchFamily="34" charset="0"/>
              <a:buChar char="•"/>
            </a:pPr>
            <a:r>
              <a:rPr lang="de-CH" sz="1400" dirty="0"/>
              <a:t>Aplica un voltaje sobre la piel o un campo magnético</a:t>
            </a:r>
          </a:p>
          <a:p>
            <a:pPr>
              <a:buClr>
                <a:srgbClr val="A7C138"/>
              </a:buClr>
            </a:pPr>
            <a:r>
              <a:rPr lang="de-CH" sz="1600" dirty="0">
                <a:latin typeface="+mj-lt"/>
              </a:rPr>
              <a:t>Fuente de alimentación</a:t>
            </a:r>
          </a:p>
          <a:p>
            <a:pPr marL="285750" indent="-285750">
              <a:buClr>
                <a:srgbClr val="A7C138"/>
              </a:buClr>
              <a:buFont typeface="Arial" panose="020B0604020202020204" pitchFamily="34" charset="0"/>
              <a:buChar char="•"/>
            </a:pPr>
            <a:r>
              <a:rPr lang="de-CH" sz="1400" dirty="0"/>
              <a:t>Proporciona electricidad para dar la estimulación</a:t>
            </a:r>
          </a:p>
        </p:txBody>
      </p:sp>
      <p:cxnSp>
        <p:nvCxnSpPr>
          <p:cNvPr id="42" name="Straight Connector 41"/>
          <p:cNvCxnSpPr/>
          <p:nvPr/>
        </p:nvCxnSpPr>
        <p:spPr bwMode="auto">
          <a:xfrm>
            <a:off x="6354000" y="2708920"/>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6354000" y="3573016"/>
            <a:ext cx="4390001" cy="0"/>
          </a:xfrm>
          <a:prstGeom prst="line">
            <a:avLst/>
          </a:prstGeom>
          <a:noFill/>
          <a:ln w="19050"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2" name="Group 61"/>
          <p:cNvGrpSpPr/>
          <p:nvPr/>
        </p:nvGrpSpPr>
        <p:grpSpPr>
          <a:xfrm>
            <a:off x="2007611" y="4153502"/>
            <a:ext cx="1177109" cy="795296"/>
            <a:chOff x="767271" y="4936507"/>
            <a:chExt cx="1177109" cy="795296"/>
          </a:xfrm>
        </p:grpSpPr>
        <p:sp>
          <p:nvSpPr>
            <p:cNvPr id="15" name="TextBox 14"/>
            <p:cNvSpPr txBox="1"/>
            <p:nvPr/>
          </p:nvSpPr>
          <p:spPr>
            <a:xfrm>
              <a:off x="767271" y="4936507"/>
              <a:ext cx="1177109" cy="306467"/>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estimulador</a:t>
              </a:r>
            </a:p>
          </p:txBody>
        </p:sp>
        <p:cxnSp>
          <p:nvCxnSpPr>
            <p:cNvPr id="25" name="Straight Arrow Connector 24"/>
            <p:cNvCxnSpPr>
              <a:cxnSpLocks/>
              <a:stCxn id="15" idx="2"/>
            </p:cNvCxnSpPr>
            <p:nvPr/>
          </p:nvCxnSpPr>
          <p:spPr bwMode="auto">
            <a:xfrm flipH="1">
              <a:off x="1044346" y="5242974"/>
              <a:ext cx="311480" cy="488829"/>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 name="Group 10"/>
          <p:cNvGrpSpPr/>
          <p:nvPr/>
        </p:nvGrpSpPr>
        <p:grpSpPr>
          <a:xfrm>
            <a:off x="2243030" y="1836745"/>
            <a:ext cx="2062342" cy="639914"/>
            <a:chOff x="2887421" y="4489642"/>
            <a:chExt cx="2062342" cy="611715"/>
          </a:xfrm>
        </p:grpSpPr>
        <p:sp>
          <p:nvSpPr>
            <p:cNvPr id="26" name="TextBox 25"/>
            <p:cNvSpPr txBox="1"/>
            <p:nvPr/>
          </p:nvSpPr>
          <p:spPr>
            <a:xfrm>
              <a:off x="2887421" y="4489642"/>
              <a:ext cx="1035718" cy="292962"/>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electrodos</a:t>
              </a:r>
            </a:p>
          </p:txBody>
        </p:sp>
        <p:cxnSp>
          <p:nvCxnSpPr>
            <p:cNvPr id="39" name="Straight Arrow Connector 38"/>
            <p:cNvCxnSpPr>
              <a:cxnSpLocks/>
              <a:stCxn id="26" idx="2"/>
            </p:cNvCxnSpPr>
            <p:nvPr/>
          </p:nvCxnSpPr>
          <p:spPr bwMode="auto">
            <a:xfrm>
              <a:off x="3405280" y="4782604"/>
              <a:ext cx="445507" cy="318753"/>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a:cxnSpLocks/>
              <a:stCxn id="26" idx="3"/>
            </p:cNvCxnSpPr>
            <p:nvPr/>
          </p:nvCxnSpPr>
          <p:spPr bwMode="auto">
            <a:xfrm>
              <a:off x="3923139" y="4636123"/>
              <a:ext cx="1026624" cy="221782"/>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Rectangle 18"/>
          <p:cNvSpPr/>
          <p:nvPr/>
        </p:nvSpPr>
        <p:spPr bwMode="auto">
          <a:xfrm>
            <a:off x="791926" y="4733763"/>
            <a:ext cx="2053336" cy="1059701"/>
          </a:xfrm>
          <a:custGeom>
            <a:avLst/>
            <a:gdLst>
              <a:gd name="connsiteX0" fmla="*/ 0 w 2259710"/>
              <a:gd name="connsiteY0" fmla="*/ 621926 h 1243851"/>
              <a:gd name="connsiteX1" fmla="*/ 310963 w 2259710"/>
              <a:gd name="connsiteY1" fmla="*/ 0 h 1243851"/>
              <a:gd name="connsiteX2" fmla="*/ 1948747 w 2259710"/>
              <a:gd name="connsiteY2" fmla="*/ 0 h 1243851"/>
              <a:gd name="connsiteX3" fmla="*/ 2259710 w 2259710"/>
              <a:gd name="connsiteY3" fmla="*/ 621926 h 1243851"/>
              <a:gd name="connsiteX4" fmla="*/ 1948747 w 2259710"/>
              <a:gd name="connsiteY4" fmla="*/ 1243851 h 1243851"/>
              <a:gd name="connsiteX5" fmla="*/ 310963 w 2259710"/>
              <a:gd name="connsiteY5" fmla="*/ 1243851 h 1243851"/>
              <a:gd name="connsiteX6" fmla="*/ 0 w 2259710"/>
              <a:gd name="connsiteY6" fmla="*/ 621926 h 1243851"/>
              <a:gd name="connsiteX0" fmla="*/ 0 w 2259710"/>
              <a:gd name="connsiteY0" fmla="*/ 621926 h 1243851"/>
              <a:gd name="connsiteX1" fmla="*/ 63313 w 2259710"/>
              <a:gd name="connsiteY1" fmla="*/ 111125 h 1243851"/>
              <a:gd name="connsiteX2" fmla="*/ 1948747 w 2259710"/>
              <a:gd name="connsiteY2" fmla="*/ 0 h 1243851"/>
              <a:gd name="connsiteX3" fmla="*/ 2259710 w 2259710"/>
              <a:gd name="connsiteY3" fmla="*/ 621926 h 1243851"/>
              <a:gd name="connsiteX4" fmla="*/ 1948747 w 2259710"/>
              <a:gd name="connsiteY4" fmla="*/ 1243851 h 1243851"/>
              <a:gd name="connsiteX5" fmla="*/ 310963 w 2259710"/>
              <a:gd name="connsiteY5" fmla="*/ 1243851 h 1243851"/>
              <a:gd name="connsiteX6" fmla="*/ 0 w 2259710"/>
              <a:gd name="connsiteY6" fmla="*/ 621926 h 1243851"/>
              <a:gd name="connsiteX0" fmla="*/ 187 w 2196397"/>
              <a:gd name="connsiteY0" fmla="*/ 561601 h 1243851"/>
              <a:gd name="connsiteX1" fmla="*/ 0 w 2196397"/>
              <a:gd name="connsiteY1" fmla="*/ 111125 h 1243851"/>
              <a:gd name="connsiteX2" fmla="*/ 1885434 w 2196397"/>
              <a:gd name="connsiteY2" fmla="*/ 0 h 1243851"/>
              <a:gd name="connsiteX3" fmla="*/ 2196397 w 2196397"/>
              <a:gd name="connsiteY3" fmla="*/ 621926 h 1243851"/>
              <a:gd name="connsiteX4" fmla="*/ 1885434 w 2196397"/>
              <a:gd name="connsiteY4" fmla="*/ 1243851 h 1243851"/>
              <a:gd name="connsiteX5" fmla="*/ 247650 w 2196397"/>
              <a:gd name="connsiteY5" fmla="*/ 1243851 h 1243851"/>
              <a:gd name="connsiteX6" fmla="*/ 187 w 2196397"/>
              <a:gd name="connsiteY6" fmla="*/ 561601 h 1243851"/>
              <a:gd name="connsiteX0" fmla="*/ 187 w 2196397"/>
              <a:gd name="connsiteY0" fmla="*/ 561601 h 1243851"/>
              <a:gd name="connsiteX1" fmla="*/ 0 w 2196397"/>
              <a:gd name="connsiteY1" fmla="*/ 111125 h 1243851"/>
              <a:gd name="connsiteX2" fmla="*/ 1885434 w 2196397"/>
              <a:gd name="connsiteY2" fmla="*/ 0 h 1243851"/>
              <a:gd name="connsiteX3" fmla="*/ 2196397 w 2196397"/>
              <a:gd name="connsiteY3" fmla="*/ 621926 h 1243851"/>
              <a:gd name="connsiteX4" fmla="*/ 1885434 w 2196397"/>
              <a:gd name="connsiteY4" fmla="*/ 1243851 h 1243851"/>
              <a:gd name="connsiteX5" fmla="*/ 600075 w 2196397"/>
              <a:gd name="connsiteY5" fmla="*/ 1227976 h 1243851"/>
              <a:gd name="connsiteX6" fmla="*/ 187 w 2196397"/>
              <a:gd name="connsiteY6" fmla="*/ 561601 h 1243851"/>
              <a:gd name="connsiteX0" fmla="*/ 187 w 2196397"/>
              <a:gd name="connsiteY0" fmla="*/ 561601 h 1227976"/>
              <a:gd name="connsiteX1" fmla="*/ 0 w 2196397"/>
              <a:gd name="connsiteY1" fmla="*/ 111125 h 1227976"/>
              <a:gd name="connsiteX2" fmla="*/ 1885434 w 2196397"/>
              <a:gd name="connsiteY2" fmla="*/ 0 h 1227976"/>
              <a:gd name="connsiteX3" fmla="*/ 2196397 w 2196397"/>
              <a:gd name="connsiteY3" fmla="*/ 621926 h 1227976"/>
              <a:gd name="connsiteX4" fmla="*/ 2177534 w 2196397"/>
              <a:gd name="connsiteY4" fmla="*/ 1066051 h 1227976"/>
              <a:gd name="connsiteX5" fmla="*/ 600075 w 2196397"/>
              <a:gd name="connsiteY5" fmla="*/ 1227976 h 1227976"/>
              <a:gd name="connsiteX6" fmla="*/ 187 w 2196397"/>
              <a:gd name="connsiteY6" fmla="*/ 561601 h 1227976"/>
              <a:gd name="connsiteX0" fmla="*/ 187 w 2180522"/>
              <a:gd name="connsiteY0" fmla="*/ 561601 h 1227976"/>
              <a:gd name="connsiteX1" fmla="*/ 0 w 2180522"/>
              <a:gd name="connsiteY1" fmla="*/ 111125 h 1227976"/>
              <a:gd name="connsiteX2" fmla="*/ 1885434 w 2180522"/>
              <a:gd name="connsiteY2" fmla="*/ 0 h 1227976"/>
              <a:gd name="connsiteX3" fmla="*/ 2180522 w 2180522"/>
              <a:gd name="connsiteY3" fmla="*/ 469526 h 1227976"/>
              <a:gd name="connsiteX4" fmla="*/ 2177534 w 2180522"/>
              <a:gd name="connsiteY4" fmla="*/ 1066051 h 1227976"/>
              <a:gd name="connsiteX5" fmla="*/ 600075 w 2180522"/>
              <a:gd name="connsiteY5" fmla="*/ 1227976 h 1227976"/>
              <a:gd name="connsiteX6" fmla="*/ 187 w 2180522"/>
              <a:gd name="connsiteY6" fmla="*/ 561601 h 1227976"/>
              <a:gd name="connsiteX0" fmla="*/ 187 w 2180522"/>
              <a:gd name="connsiteY0" fmla="*/ 523501 h 1189876"/>
              <a:gd name="connsiteX1" fmla="*/ 0 w 2180522"/>
              <a:gd name="connsiteY1" fmla="*/ 73025 h 1189876"/>
              <a:gd name="connsiteX2" fmla="*/ 1158359 w 2180522"/>
              <a:gd name="connsiteY2" fmla="*/ 0 h 1189876"/>
              <a:gd name="connsiteX3" fmla="*/ 2180522 w 2180522"/>
              <a:gd name="connsiteY3" fmla="*/ 431426 h 1189876"/>
              <a:gd name="connsiteX4" fmla="*/ 2177534 w 2180522"/>
              <a:gd name="connsiteY4" fmla="*/ 1027951 h 1189876"/>
              <a:gd name="connsiteX5" fmla="*/ 600075 w 2180522"/>
              <a:gd name="connsiteY5" fmla="*/ 1189876 h 1189876"/>
              <a:gd name="connsiteX6" fmla="*/ 187 w 2180522"/>
              <a:gd name="connsiteY6" fmla="*/ 523501 h 1189876"/>
              <a:gd name="connsiteX0" fmla="*/ 187 w 2180522"/>
              <a:gd name="connsiteY0" fmla="*/ 479051 h 1145426"/>
              <a:gd name="connsiteX1" fmla="*/ 0 w 2180522"/>
              <a:gd name="connsiteY1" fmla="*/ 28575 h 1145426"/>
              <a:gd name="connsiteX2" fmla="*/ 1174234 w 2180522"/>
              <a:gd name="connsiteY2" fmla="*/ 0 h 1145426"/>
              <a:gd name="connsiteX3" fmla="*/ 2180522 w 2180522"/>
              <a:gd name="connsiteY3" fmla="*/ 386976 h 1145426"/>
              <a:gd name="connsiteX4" fmla="*/ 2177534 w 2180522"/>
              <a:gd name="connsiteY4" fmla="*/ 983501 h 1145426"/>
              <a:gd name="connsiteX5" fmla="*/ 600075 w 2180522"/>
              <a:gd name="connsiteY5" fmla="*/ 1145426 h 1145426"/>
              <a:gd name="connsiteX6" fmla="*/ 187 w 2180522"/>
              <a:gd name="connsiteY6" fmla="*/ 479051 h 1145426"/>
              <a:gd name="connsiteX0" fmla="*/ 187 w 2180522"/>
              <a:gd name="connsiteY0" fmla="*/ 450476 h 1116851"/>
              <a:gd name="connsiteX1" fmla="*/ 0 w 2180522"/>
              <a:gd name="connsiteY1" fmla="*/ 0 h 1116851"/>
              <a:gd name="connsiteX2" fmla="*/ 1180584 w 2180522"/>
              <a:gd name="connsiteY2" fmla="*/ 6350 h 1116851"/>
              <a:gd name="connsiteX3" fmla="*/ 2180522 w 2180522"/>
              <a:gd name="connsiteY3" fmla="*/ 358401 h 1116851"/>
              <a:gd name="connsiteX4" fmla="*/ 2177534 w 2180522"/>
              <a:gd name="connsiteY4" fmla="*/ 954926 h 1116851"/>
              <a:gd name="connsiteX5" fmla="*/ 600075 w 2180522"/>
              <a:gd name="connsiteY5" fmla="*/ 1116851 h 1116851"/>
              <a:gd name="connsiteX6" fmla="*/ 187 w 2180522"/>
              <a:gd name="connsiteY6" fmla="*/ 450476 h 1116851"/>
              <a:gd name="connsiteX0" fmla="*/ 187 w 2180522"/>
              <a:gd name="connsiteY0" fmla="*/ 450476 h 1116851"/>
              <a:gd name="connsiteX1" fmla="*/ 0 w 2180522"/>
              <a:gd name="connsiteY1" fmla="*/ 0 h 1116851"/>
              <a:gd name="connsiteX2" fmla="*/ 1180584 w 2180522"/>
              <a:gd name="connsiteY2" fmla="*/ 44450 h 1116851"/>
              <a:gd name="connsiteX3" fmla="*/ 2180522 w 2180522"/>
              <a:gd name="connsiteY3" fmla="*/ 358401 h 1116851"/>
              <a:gd name="connsiteX4" fmla="*/ 2177534 w 2180522"/>
              <a:gd name="connsiteY4" fmla="*/ 954926 h 1116851"/>
              <a:gd name="connsiteX5" fmla="*/ 600075 w 2180522"/>
              <a:gd name="connsiteY5" fmla="*/ 1116851 h 1116851"/>
              <a:gd name="connsiteX6" fmla="*/ 187 w 2180522"/>
              <a:gd name="connsiteY6" fmla="*/ 450476 h 1116851"/>
              <a:gd name="connsiteX0" fmla="*/ 187 w 2177534"/>
              <a:gd name="connsiteY0" fmla="*/ 450476 h 1116851"/>
              <a:gd name="connsiteX1" fmla="*/ 0 w 2177534"/>
              <a:gd name="connsiteY1" fmla="*/ 0 h 1116851"/>
              <a:gd name="connsiteX2" fmla="*/ 1180584 w 2177534"/>
              <a:gd name="connsiteY2" fmla="*/ 44450 h 1116851"/>
              <a:gd name="connsiteX3" fmla="*/ 2148772 w 2177534"/>
              <a:gd name="connsiteY3" fmla="*/ 444126 h 1116851"/>
              <a:gd name="connsiteX4" fmla="*/ 2177534 w 2177534"/>
              <a:gd name="connsiteY4" fmla="*/ 954926 h 1116851"/>
              <a:gd name="connsiteX5" fmla="*/ 600075 w 2177534"/>
              <a:gd name="connsiteY5" fmla="*/ 1116851 h 1116851"/>
              <a:gd name="connsiteX6" fmla="*/ 187 w 2177534"/>
              <a:gd name="connsiteY6" fmla="*/ 450476 h 1116851"/>
              <a:gd name="connsiteX0" fmla="*/ 1 w 2177348"/>
              <a:gd name="connsiteY0" fmla="*/ 406026 h 1072401"/>
              <a:gd name="connsiteX1" fmla="*/ 44264 w 2177348"/>
              <a:gd name="connsiteY1" fmla="*/ 53975 h 1072401"/>
              <a:gd name="connsiteX2" fmla="*/ 1180398 w 2177348"/>
              <a:gd name="connsiteY2" fmla="*/ 0 h 1072401"/>
              <a:gd name="connsiteX3" fmla="*/ 2148586 w 2177348"/>
              <a:gd name="connsiteY3" fmla="*/ 399676 h 1072401"/>
              <a:gd name="connsiteX4" fmla="*/ 2177348 w 2177348"/>
              <a:gd name="connsiteY4" fmla="*/ 910476 h 1072401"/>
              <a:gd name="connsiteX5" fmla="*/ 599889 w 2177348"/>
              <a:gd name="connsiteY5" fmla="*/ 1072401 h 1072401"/>
              <a:gd name="connsiteX6" fmla="*/ 1 w 2177348"/>
              <a:gd name="connsiteY6" fmla="*/ 406026 h 1072401"/>
              <a:gd name="connsiteX0" fmla="*/ 16062 w 2133084"/>
              <a:gd name="connsiteY0" fmla="*/ 498101 h 1072401"/>
              <a:gd name="connsiteX1" fmla="*/ 0 w 2133084"/>
              <a:gd name="connsiteY1" fmla="*/ 53975 h 1072401"/>
              <a:gd name="connsiteX2" fmla="*/ 1136134 w 2133084"/>
              <a:gd name="connsiteY2" fmla="*/ 0 h 1072401"/>
              <a:gd name="connsiteX3" fmla="*/ 2104322 w 2133084"/>
              <a:gd name="connsiteY3" fmla="*/ 399676 h 1072401"/>
              <a:gd name="connsiteX4" fmla="*/ 2133084 w 2133084"/>
              <a:gd name="connsiteY4" fmla="*/ 910476 h 1072401"/>
              <a:gd name="connsiteX5" fmla="*/ 555625 w 2133084"/>
              <a:gd name="connsiteY5" fmla="*/ 1072401 h 1072401"/>
              <a:gd name="connsiteX6" fmla="*/ 16062 w 2133084"/>
              <a:gd name="connsiteY6" fmla="*/ 498101 h 1072401"/>
              <a:gd name="connsiteX0" fmla="*/ 41462 w 2133084"/>
              <a:gd name="connsiteY0" fmla="*/ 482226 h 1072401"/>
              <a:gd name="connsiteX1" fmla="*/ 0 w 2133084"/>
              <a:gd name="connsiteY1" fmla="*/ 53975 h 1072401"/>
              <a:gd name="connsiteX2" fmla="*/ 1136134 w 2133084"/>
              <a:gd name="connsiteY2" fmla="*/ 0 h 1072401"/>
              <a:gd name="connsiteX3" fmla="*/ 2104322 w 2133084"/>
              <a:gd name="connsiteY3" fmla="*/ 399676 h 1072401"/>
              <a:gd name="connsiteX4" fmla="*/ 2133084 w 2133084"/>
              <a:gd name="connsiteY4" fmla="*/ 910476 h 1072401"/>
              <a:gd name="connsiteX5" fmla="*/ 555625 w 2133084"/>
              <a:gd name="connsiteY5" fmla="*/ 1072401 h 1072401"/>
              <a:gd name="connsiteX6" fmla="*/ 41462 w 2133084"/>
              <a:gd name="connsiteY6" fmla="*/ 482226 h 1072401"/>
              <a:gd name="connsiteX0" fmla="*/ 3362 w 2094984"/>
              <a:gd name="connsiteY0" fmla="*/ 482226 h 1072401"/>
              <a:gd name="connsiteX1" fmla="*/ 0 w 2094984"/>
              <a:gd name="connsiteY1" fmla="*/ 73025 h 1072401"/>
              <a:gd name="connsiteX2" fmla="*/ 1098034 w 2094984"/>
              <a:gd name="connsiteY2" fmla="*/ 0 h 1072401"/>
              <a:gd name="connsiteX3" fmla="*/ 2066222 w 2094984"/>
              <a:gd name="connsiteY3" fmla="*/ 399676 h 1072401"/>
              <a:gd name="connsiteX4" fmla="*/ 2094984 w 2094984"/>
              <a:gd name="connsiteY4" fmla="*/ 910476 h 1072401"/>
              <a:gd name="connsiteX5" fmla="*/ 517525 w 2094984"/>
              <a:gd name="connsiteY5" fmla="*/ 1072401 h 1072401"/>
              <a:gd name="connsiteX6" fmla="*/ 3362 w 2094984"/>
              <a:gd name="connsiteY6" fmla="*/ 482226 h 1072401"/>
              <a:gd name="connsiteX0" fmla="*/ 3362 w 2094984"/>
              <a:gd name="connsiteY0" fmla="*/ 482226 h 1066051"/>
              <a:gd name="connsiteX1" fmla="*/ 0 w 2094984"/>
              <a:gd name="connsiteY1" fmla="*/ 73025 h 1066051"/>
              <a:gd name="connsiteX2" fmla="*/ 1098034 w 2094984"/>
              <a:gd name="connsiteY2" fmla="*/ 0 h 1066051"/>
              <a:gd name="connsiteX3" fmla="*/ 2066222 w 2094984"/>
              <a:gd name="connsiteY3" fmla="*/ 399676 h 1066051"/>
              <a:gd name="connsiteX4" fmla="*/ 2094984 w 2094984"/>
              <a:gd name="connsiteY4" fmla="*/ 910476 h 1066051"/>
              <a:gd name="connsiteX5" fmla="*/ 600075 w 2094984"/>
              <a:gd name="connsiteY5" fmla="*/ 1066051 h 1066051"/>
              <a:gd name="connsiteX6" fmla="*/ 3362 w 2094984"/>
              <a:gd name="connsiteY6" fmla="*/ 482226 h 1066051"/>
              <a:gd name="connsiteX0" fmla="*/ 3362 w 2094984"/>
              <a:gd name="connsiteY0" fmla="*/ 482226 h 1059701"/>
              <a:gd name="connsiteX1" fmla="*/ 0 w 2094984"/>
              <a:gd name="connsiteY1" fmla="*/ 73025 h 1059701"/>
              <a:gd name="connsiteX2" fmla="*/ 1098034 w 2094984"/>
              <a:gd name="connsiteY2" fmla="*/ 0 h 1059701"/>
              <a:gd name="connsiteX3" fmla="*/ 2066222 w 2094984"/>
              <a:gd name="connsiteY3" fmla="*/ 399676 h 1059701"/>
              <a:gd name="connsiteX4" fmla="*/ 2094984 w 2094984"/>
              <a:gd name="connsiteY4" fmla="*/ 910476 h 1059701"/>
              <a:gd name="connsiteX5" fmla="*/ 593725 w 2094984"/>
              <a:gd name="connsiteY5" fmla="*/ 1059701 h 1059701"/>
              <a:gd name="connsiteX6" fmla="*/ 3362 w 2094984"/>
              <a:gd name="connsiteY6" fmla="*/ 482226 h 1059701"/>
              <a:gd name="connsiteX0" fmla="*/ 12887 w 2094984"/>
              <a:gd name="connsiteY0" fmla="*/ 450476 h 1059701"/>
              <a:gd name="connsiteX1" fmla="*/ 0 w 2094984"/>
              <a:gd name="connsiteY1" fmla="*/ 73025 h 1059701"/>
              <a:gd name="connsiteX2" fmla="*/ 1098034 w 2094984"/>
              <a:gd name="connsiteY2" fmla="*/ 0 h 1059701"/>
              <a:gd name="connsiteX3" fmla="*/ 2066222 w 2094984"/>
              <a:gd name="connsiteY3" fmla="*/ 399676 h 1059701"/>
              <a:gd name="connsiteX4" fmla="*/ 2094984 w 2094984"/>
              <a:gd name="connsiteY4" fmla="*/ 910476 h 1059701"/>
              <a:gd name="connsiteX5" fmla="*/ 593725 w 2094984"/>
              <a:gd name="connsiteY5" fmla="*/ 1059701 h 1059701"/>
              <a:gd name="connsiteX6" fmla="*/ 12887 w 2094984"/>
              <a:gd name="connsiteY6" fmla="*/ 450476 h 1059701"/>
              <a:gd name="connsiteX0" fmla="*/ 1 w 2082098"/>
              <a:gd name="connsiteY0" fmla="*/ 450476 h 1059701"/>
              <a:gd name="connsiteX1" fmla="*/ 6164 w 2082098"/>
              <a:gd name="connsiteY1" fmla="*/ 73025 h 1059701"/>
              <a:gd name="connsiteX2" fmla="*/ 1085148 w 2082098"/>
              <a:gd name="connsiteY2" fmla="*/ 0 h 1059701"/>
              <a:gd name="connsiteX3" fmla="*/ 2053336 w 2082098"/>
              <a:gd name="connsiteY3" fmla="*/ 399676 h 1059701"/>
              <a:gd name="connsiteX4" fmla="*/ 2082098 w 2082098"/>
              <a:gd name="connsiteY4" fmla="*/ 910476 h 1059701"/>
              <a:gd name="connsiteX5" fmla="*/ 580839 w 2082098"/>
              <a:gd name="connsiteY5" fmla="*/ 1059701 h 1059701"/>
              <a:gd name="connsiteX6" fmla="*/ 1 w 2082098"/>
              <a:gd name="connsiteY6" fmla="*/ 450476 h 1059701"/>
              <a:gd name="connsiteX0" fmla="*/ 1 w 2053336"/>
              <a:gd name="connsiteY0" fmla="*/ 450476 h 1059701"/>
              <a:gd name="connsiteX1" fmla="*/ 6164 w 2053336"/>
              <a:gd name="connsiteY1" fmla="*/ 73025 h 1059701"/>
              <a:gd name="connsiteX2" fmla="*/ 1085148 w 2053336"/>
              <a:gd name="connsiteY2" fmla="*/ 0 h 1059701"/>
              <a:gd name="connsiteX3" fmla="*/ 2053336 w 2053336"/>
              <a:gd name="connsiteY3" fmla="*/ 399676 h 1059701"/>
              <a:gd name="connsiteX4" fmla="*/ 2037648 w 2053336"/>
              <a:gd name="connsiteY4" fmla="*/ 910476 h 1059701"/>
              <a:gd name="connsiteX5" fmla="*/ 580839 w 2053336"/>
              <a:gd name="connsiteY5" fmla="*/ 1059701 h 1059701"/>
              <a:gd name="connsiteX6" fmla="*/ 1 w 2053336"/>
              <a:gd name="connsiteY6" fmla="*/ 450476 h 1059701"/>
              <a:gd name="connsiteX0" fmla="*/ 1 w 2053336"/>
              <a:gd name="connsiteY0" fmla="*/ 450476 h 1059701"/>
              <a:gd name="connsiteX1" fmla="*/ 6164 w 2053336"/>
              <a:gd name="connsiteY1" fmla="*/ 73025 h 1059701"/>
              <a:gd name="connsiteX2" fmla="*/ 1085148 w 2053336"/>
              <a:gd name="connsiteY2" fmla="*/ 0 h 1059701"/>
              <a:gd name="connsiteX3" fmla="*/ 2053336 w 2053336"/>
              <a:gd name="connsiteY3" fmla="*/ 399676 h 1059701"/>
              <a:gd name="connsiteX4" fmla="*/ 2024948 w 2053336"/>
              <a:gd name="connsiteY4" fmla="*/ 910476 h 1059701"/>
              <a:gd name="connsiteX5" fmla="*/ 580839 w 2053336"/>
              <a:gd name="connsiteY5" fmla="*/ 1059701 h 1059701"/>
              <a:gd name="connsiteX6" fmla="*/ 1 w 2053336"/>
              <a:gd name="connsiteY6" fmla="*/ 450476 h 10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3336" h="1059701">
                <a:moveTo>
                  <a:pt x="1" y="450476"/>
                </a:moveTo>
                <a:cubicBezTo>
                  <a:pt x="-61" y="300317"/>
                  <a:pt x="6226" y="223184"/>
                  <a:pt x="6164" y="73025"/>
                </a:cubicBezTo>
                <a:lnTo>
                  <a:pt x="1085148" y="0"/>
                </a:lnTo>
                <a:lnTo>
                  <a:pt x="2053336" y="399676"/>
                </a:lnTo>
                <a:lnTo>
                  <a:pt x="2024948" y="910476"/>
                </a:lnTo>
                <a:lnTo>
                  <a:pt x="580839" y="1059701"/>
                </a:lnTo>
                <a:lnTo>
                  <a:pt x="1" y="450476"/>
                </a:lnTo>
                <a:close/>
              </a:path>
            </a:pathLst>
          </a:custGeom>
          <a:blipFill>
            <a:blip r:embed="rId5"/>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27" name="Group 26"/>
          <p:cNvGrpSpPr/>
          <p:nvPr/>
        </p:nvGrpSpPr>
        <p:grpSpPr>
          <a:xfrm>
            <a:off x="737841" y="1734584"/>
            <a:ext cx="1092569" cy="1196649"/>
            <a:chOff x="2589793" y="4255644"/>
            <a:chExt cx="1092569" cy="1143915"/>
          </a:xfrm>
        </p:grpSpPr>
        <p:sp>
          <p:nvSpPr>
            <p:cNvPr id="28" name="TextBox 27"/>
            <p:cNvSpPr txBox="1"/>
            <p:nvPr/>
          </p:nvSpPr>
          <p:spPr>
            <a:xfrm>
              <a:off x="2589793" y="4255644"/>
              <a:ext cx="1092569" cy="488269"/>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Bobina magnética</a:t>
              </a:r>
            </a:p>
          </p:txBody>
        </p:sp>
        <p:cxnSp>
          <p:nvCxnSpPr>
            <p:cNvPr id="30" name="Straight Arrow Connector 29"/>
            <p:cNvCxnSpPr>
              <a:stCxn id="28" idx="2"/>
            </p:cNvCxnSpPr>
            <p:nvPr/>
          </p:nvCxnSpPr>
          <p:spPr bwMode="auto">
            <a:xfrm>
              <a:off x="3136078" y="4743913"/>
              <a:ext cx="534468" cy="655646"/>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6" name="Group 65"/>
          <p:cNvGrpSpPr/>
          <p:nvPr/>
        </p:nvGrpSpPr>
        <p:grpSpPr>
          <a:xfrm>
            <a:off x="236738" y="3988555"/>
            <a:ext cx="1210294" cy="784571"/>
            <a:chOff x="3966514" y="5056950"/>
            <a:chExt cx="1210294" cy="784571"/>
          </a:xfrm>
        </p:grpSpPr>
        <p:sp>
          <p:nvSpPr>
            <p:cNvPr id="13" name="TextBox 12"/>
            <p:cNvSpPr txBox="1"/>
            <p:nvPr/>
          </p:nvSpPr>
          <p:spPr>
            <a:xfrm>
              <a:off x="3966514" y="5056950"/>
              <a:ext cx="1210294" cy="510778"/>
            </a:xfrm>
            <a:prstGeom prst="roundRect">
              <a:avLst/>
            </a:prstGeom>
            <a:gradFill flip="none" rotWithShape="1">
              <a:gsLst>
                <a:gs pos="35000">
                  <a:srgbClr val="A7C138"/>
                </a:gs>
                <a:gs pos="100000">
                  <a:srgbClr val="F1FBB3"/>
                </a:gs>
              </a:gsLst>
              <a:lin ang="18900000" scaled="1"/>
              <a:tileRect/>
            </a:gradFill>
          </p:spPr>
          <p:txBody>
            <a:bodyPr wrap="square" rtlCol="0" anchor="ctr">
              <a:spAutoFit/>
            </a:bodyPr>
            <a:lstStyle/>
            <a:p>
              <a:pPr algn="ctr"/>
              <a:r>
                <a:rPr lang="de-CH" sz="1200" dirty="0">
                  <a:latin typeface="+mj-lt"/>
                </a:rPr>
                <a:t>Fuente de alimentación</a:t>
              </a:r>
            </a:p>
          </p:txBody>
        </p:sp>
        <p:cxnSp>
          <p:nvCxnSpPr>
            <p:cNvPr id="6" name="Straight Arrow Connector 5"/>
            <p:cNvCxnSpPr>
              <a:cxnSpLocks/>
              <a:stCxn id="13" idx="2"/>
            </p:cNvCxnSpPr>
            <p:nvPr/>
          </p:nvCxnSpPr>
          <p:spPr bwMode="auto">
            <a:xfrm>
              <a:off x="4571661" y="5567728"/>
              <a:ext cx="442241" cy="273793"/>
            </a:xfrm>
            <a:prstGeom prst="straightConnector1">
              <a:avLst/>
            </a:prstGeom>
            <a:noFill/>
            <a:ln w="19050" cap="flat" cmpd="sng" algn="ctr">
              <a:solidFill>
                <a:srgbClr val="A7C138"/>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7" name="TextBox 36"/>
          <p:cNvSpPr txBox="1"/>
          <p:nvPr/>
        </p:nvSpPr>
        <p:spPr>
          <a:xfrm>
            <a:off x="1851392" y="1851473"/>
            <a:ext cx="269626" cy="276999"/>
          </a:xfrm>
          <a:prstGeom prst="rect">
            <a:avLst/>
          </a:prstGeom>
          <a:noFill/>
        </p:spPr>
        <p:txBody>
          <a:bodyPr wrap="none" rtlCol="0">
            <a:spAutoFit/>
          </a:bodyPr>
          <a:lstStyle/>
          <a:p>
            <a:r>
              <a:rPr lang="en-US" sz="1200" dirty="0"/>
              <a:t>o</a:t>
            </a:r>
          </a:p>
        </p:txBody>
      </p:sp>
      <p:pic>
        <p:nvPicPr>
          <p:cNvPr id="29" name="Imagen 28">
            <a:extLst>
              <a:ext uri="{FF2B5EF4-FFF2-40B4-BE49-F238E27FC236}">
                <a16:creationId xmlns:a16="http://schemas.microsoft.com/office/drawing/2014/main" id="{2EC5A66C-5E71-4637-8D14-91B1803EA2EF}"/>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23799674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9" presetClass="emph" presetSubtype="0" nodeType="withEffect">
                                  <p:stCondLst>
                                    <p:cond delay="0"/>
                                  </p:stCondLst>
                                  <p:childTnLst>
                                    <p:set>
                                      <p:cBhvr rctx="PPT">
                                        <p:cTn id="32" dur="indefinite"/>
                                        <p:tgtEl>
                                          <p:spTgt spid="3">
                                            <p:txEl>
                                              <p:pRg st="2" end="2"/>
                                            </p:txEl>
                                          </p:spTgt>
                                        </p:tgtEl>
                                        <p:attrNameLst>
                                          <p:attrName>style.opacity</p:attrName>
                                        </p:attrNameLst>
                                      </p:cBhvr>
                                      <p:to>
                                        <p:strVal val="0.5"/>
                                      </p:to>
                                    </p:set>
                                    <p:animEffect filter="image" prLst="opacity: 0.5">
                                      <p:cBhvr rctx="IE">
                                        <p:cTn id="33" dur="indefinite"/>
                                        <p:tgtEl>
                                          <p:spTgt spid="3">
                                            <p:txEl>
                                              <p:pRg st="2" end="2"/>
                                            </p:txEl>
                                          </p:spTgt>
                                        </p:tgtEl>
                                      </p:cBhvr>
                                    </p:animEffect>
                                  </p:childTnLst>
                                </p:cTn>
                              </p:par>
                              <p:par>
                                <p:cTn id="34" presetID="9" presetClass="emph" presetSubtype="0" nodeType="withEffect">
                                  <p:stCondLst>
                                    <p:cond delay="0"/>
                                  </p:stCondLst>
                                  <p:childTnLst>
                                    <p:set>
                                      <p:cBhvr rctx="PPT">
                                        <p:cTn id="35" dur="indefinite"/>
                                        <p:tgtEl>
                                          <p:spTgt spid="3">
                                            <p:txEl>
                                              <p:pRg st="3" end="3"/>
                                            </p:txEl>
                                          </p:spTgt>
                                        </p:tgtEl>
                                        <p:attrNameLst>
                                          <p:attrName>style.opacity</p:attrName>
                                        </p:attrNameLst>
                                      </p:cBhvr>
                                      <p:to>
                                        <p:strVal val="0.5"/>
                                      </p:to>
                                    </p:set>
                                    <p:animEffect filter="image" prLst="opacity: 0.5">
                                      <p:cBhvr rctx="IE">
                                        <p:cTn id="36" dur="indefinite"/>
                                        <p:tgtEl>
                                          <p:spTgt spid="3">
                                            <p:txEl>
                                              <p:pRg st="3" end="3"/>
                                            </p:txEl>
                                          </p:spTgt>
                                        </p:tgtEl>
                                      </p:cBhvr>
                                    </p:animEffect>
                                  </p:childTnLst>
                                </p:cTn>
                              </p:par>
                              <p:par>
                                <p:cTn id="37" presetID="9" presetClass="emph" presetSubtype="0" nodeType="withEffect">
                                  <p:stCondLst>
                                    <p:cond delay="0"/>
                                  </p:stCondLst>
                                  <p:childTnLst>
                                    <p:set>
                                      <p:cBhvr rctx="PPT">
                                        <p:cTn id="38" dur="indefinite"/>
                                        <p:tgtEl>
                                          <p:spTgt spid="3">
                                            <p:txEl>
                                              <p:pRg st="4" end="4"/>
                                            </p:txEl>
                                          </p:spTgt>
                                        </p:tgtEl>
                                        <p:attrNameLst>
                                          <p:attrName>style.opacity</p:attrName>
                                        </p:attrNameLst>
                                      </p:cBhvr>
                                      <p:to>
                                        <p:strVal val="0.5"/>
                                      </p:to>
                                    </p:set>
                                    <p:animEffect filter="image" prLst="opacity: 0.5">
                                      <p:cBhvr rctx="IE">
                                        <p:cTn id="39" dur="indefinite"/>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Estimulación cerebral: </a:t>
            </a:r>
            <a:r>
              <a:rPr lang="de-CH" dirty="0">
                <a:solidFill>
                  <a:srgbClr val="595959"/>
                </a:solidFill>
              </a:rPr>
              <a:t>Métodos</a:t>
            </a:r>
            <a:endParaRPr lang="en-US" dirty="0"/>
          </a:p>
        </p:txBody>
      </p:sp>
      <p:pic>
        <p:nvPicPr>
          <p:cNvPr id="12" name="Content Placeholder 11"/>
          <p:cNvPicPr>
            <a:picLocks noGrp="1" noChangeAspect="1"/>
          </p:cNvPicPr>
          <p:nvPr>
            <p:ph idx="1"/>
          </p:nvPr>
        </p:nvPicPr>
        <p:blipFill rotWithShape="1">
          <a:blip r:embed="rId3">
            <a:extLst>
              <a:ext uri="{28A0092B-C50C-407E-A947-70E740481C1C}">
                <a14:useLocalDpi xmlns:a14="http://schemas.microsoft.com/office/drawing/2010/main" val="0"/>
              </a:ext>
            </a:extLst>
          </a:blip>
          <a:srcRect l="10342" r="8990"/>
          <a:stretch/>
        </p:blipFill>
        <p:spPr>
          <a:xfrm>
            <a:off x="7794625" y="3282523"/>
            <a:ext cx="2808312" cy="1920159"/>
          </a:xfrm>
        </p:spPr>
      </p:pic>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tecnologías</a:t>
            </a:r>
            <a:r>
              <a:rPr lang="en-US" dirty="0"/>
              <a:t> </a:t>
            </a:r>
            <a:r>
              <a:rPr lang="en-US" dirty="0" err="1"/>
              <a:t>avanzadas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63</a:t>
            </a:fld>
            <a:endParaRPr lang="de-CH" dirty="0"/>
          </a:p>
        </p:txBody>
      </p:sp>
      <p:sp>
        <p:nvSpPr>
          <p:cNvPr id="6" name="TextBox 5"/>
          <p:cNvSpPr txBox="1"/>
          <p:nvPr/>
        </p:nvSpPr>
        <p:spPr>
          <a:xfrm>
            <a:off x="-104448" y="2425607"/>
            <a:ext cx="4101212" cy="646331"/>
          </a:xfrm>
          <a:prstGeom prst="rect">
            <a:avLst/>
          </a:prstGeom>
          <a:noFill/>
        </p:spPr>
        <p:txBody>
          <a:bodyPr wrap="square" rtlCol="0">
            <a:spAutoFit/>
          </a:bodyPr>
          <a:lstStyle/>
          <a:p>
            <a:pPr algn="ctr"/>
            <a:r>
              <a:rPr lang="de-CH" dirty="0"/>
              <a:t>Estimulación magnética transcraneal (TMS)</a:t>
            </a:r>
            <a:endParaRPr lang="en-US" dirty="0"/>
          </a:p>
        </p:txBody>
      </p:sp>
      <p:sp>
        <p:nvSpPr>
          <p:cNvPr id="7" name="TextBox 6"/>
          <p:cNvSpPr txBox="1"/>
          <p:nvPr/>
        </p:nvSpPr>
        <p:spPr>
          <a:xfrm>
            <a:off x="3996764" y="2422629"/>
            <a:ext cx="3926328" cy="923330"/>
          </a:xfrm>
          <a:prstGeom prst="rect">
            <a:avLst/>
          </a:prstGeom>
          <a:noFill/>
        </p:spPr>
        <p:txBody>
          <a:bodyPr wrap="square" rtlCol="0">
            <a:spAutoFit/>
          </a:bodyPr>
          <a:lstStyle/>
          <a:p>
            <a:pPr algn="ctr"/>
            <a:r>
              <a:rPr lang="de-CH" dirty="0"/>
              <a:t>Estimulación transcraneal de corriente directa</a:t>
            </a:r>
          </a:p>
          <a:p>
            <a:pPr algn="ctr"/>
            <a:r>
              <a:rPr lang="de-CH" dirty="0"/>
              <a:t> (tDCS)</a:t>
            </a:r>
            <a:endParaRPr lang="en-US" dirty="0"/>
          </a:p>
        </p:txBody>
      </p:sp>
      <p:sp>
        <p:nvSpPr>
          <p:cNvPr id="8" name="TextBox 7"/>
          <p:cNvSpPr txBox="1"/>
          <p:nvPr/>
        </p:nvSpPr>
        <p:spPr>
          <a:xfrm>
            <a:off x="7650609" y="2416935"/>
            <a:ext cx="3197202" cy="923330"/>
          </a:xfrm>
          <a:prstGeom prst="rect">
            <a:avLst/>
          </a:prstGeom>
          <a:noFill/>
        </p:spPr>
        <p:txBody>
          <a:bodyPr wrap="square" rtlCol="0">
            <a:spAutoFit/>
          </a:bodyPr>
          <a:lstStyle/>
          <a:p>
            <a:pPr algn="ctr"/>
            <a:r>
              <a:rPr lang="de-CH" dirty="0"/>
              <a:t>Estimulación cerebral profunda </a:t>
            </a:r>
          </a:p>
          <a:p>
            <a:pPr algn="ctr"/>
            <a:r>
              <a:rPr lang="de-CH" dirty="0"/>
              <a:t>(DBS)</a:t>
            </a:r>
            <a:endParaRPr lang="en-US" dirty="0"/>
          </a:p>
        </p:txBody>
      </p:sp>
      <p:cxnSp>
        <p:nvCxnSpPr>
          <p:cNvPr id="15" name="Straight Connector 14"/>
          <p:cNvCxnSpPr/>
          <p:nvPr/>
        </p:nvCxnSpPr>
        <p:spPr bwMode="auto">
          <a:xfrm flipV="1">
            <a:off x="8379345" y="3345574"/>
            <a:ext cx="1219200" cy="242887"/>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flipV="1">
            <a:off x="8946752" y="3932874"/>
            <a:ext cx="1008112" cy="80439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Picture 2" descr="http://www.drmueller-healthpsychology.com/i/tDCS_Device.jpg"/>
          <p:cNvPicPr>
            <a:picLocks noChangeAspect="1" noChangeArrowheads="1"/>
          </p:cNvPicPr>
          <p:nvPr/>
        </p:nvPicPr>
        <p:blipFill>
          <a:blip r:embed="rId4" cstate="print"/>
          <a:srcRect/>
          <a:stretch>
            <a:fillRect/>
          </a:stretch>
        </p:blipFill>
        <p:spPr bwMode="auto">
          <a:xfrm>
            <a:off x="5046133" y="3277146"/>
            <a:ext cx="2100419" cy="1915584"/>
          </a:xfrm>
          <a:prstGeom prst="rect">
            <a:avLst/>
          </a:prstGeom>
          <a:noFill/>
        </p:spPr>
      </p:pic>
      <p:pic>
        <p:nvPicPr>
          <p:cNvPr id="22" name="Picture 21" descr="TMS.tif"/>
          <p:cNvPicPr>
            <a:picLocks noChangeAspect="1"/>
          </p:cNvPicPr>
          <p:nvPr/>
        </p:nvPicPr>
        <p:blipFill rotWithShape="1">
          <a:blip r:embed="rId5" cstate="print"/>
          <a:srcRect l="65009" t="2592" r="2934" b="39864"/>
          <a:stretch/>
        </p:blipFill>
        <p:spPr bwMode="auto">
          <a:xfrm>
            <a:off x="1144191" y="3155367"/>
            <a:ext cx="1603934" cy="2159142"/>
          </a:xfrm>
          <a:prstGeom prst="rect">
            <a:avLst/>
          </a:prstGeom>
          <a:noFill/>
          <a:ln w="9525">
            <a:noFill/>
            <a:miter lim="800000"/>
            <a:headEnd/>
            <a:tailEnd/>
          </a:ln>
        </p:spPr>
      </p:pic>
      <p:sp>
        <p:nvSpPr>
          <p:cNvPr id="3" name="TextBox 2"/>
          <p:cNvSpPr txBox="1"/>
          <p:nvPr/>
        </p:nvSpPr>
        <p:spPr>
          <a:xfrm>
            <a:off x="2970089" y="1634437"/>
            <a:ext cx="1494320" cy="397032"/>
          </a:xfrm>
          <a:prstGeom prst="rect">
            <a:avLst/>
          </a:prstGeom>
          <a:noFill/>
        </p:spPr>
        <p:txBody>
          <a:bodyPr wrap="none" rtlCol="0">
            <a:spAutoFit/>
          </a:bodyPr>
          <a:lstStyle/>
          <a:p>
            <a:r>
              <a:rPr lang="de-CH" sz="1980" dirty="0">
                <a:latin typeface="+mj-lt"/>
              </a:rPr>
              <a:t>No invasiva</a:t>
            </a:r>
            <a:endParaRPr lang="en-US" sz="1980" dirty="0">
              <a:latin typeface="+mj-lt"/>
            </a:endParaRPr>
          </a:p>
        </p:txBody>
      </p:sp>
      <p:sp>
        <p:nvSpPr>
          <p:cNvPr id="18" name="TextBox 17"/>
          <p:cNvSpPr txBox="1"/>
          <p:nvPr/>
        </p:nvSpPr>
        <p:spPr>
          <a:xfrm>
            <a:off x="8628546" y="1634437"/>
            <a:ext cx="1114408" cy="397032"/>
          </a:xfrm>
          <a:prstGeom prst="rect">
            <a:avLst/>
          </a:prstGeom>
          <a:noFill/>
        </p:spPr>
        <p:txBody>
          <a:bodyPr wrap="none" rtlCol="0">
            <a:spAutoFit/>
          </a:bodyPr>
          <a:lstStyle/>
          <a:p>
            <a:r>
              <a:rPr lang="de-CH" sz="1980" dirty="0">
                <a:latin typeface="+mj-lt"/>
              </a:rPr>
              <a:t>Invasiva</a:t>
            </a:r>
            <a:endParaRPr lang="en-US" sz="1980" dirty="0">
              <a:latin typeface="+mj-lt"/>
            </a:endParaRPr>
          </a:p>
        </p:txBody>
      </p:sp>
      <p:cxnSp>
        <p:nvCxnSpPr>
          <p:cNvPr id="30" name="Elbow Connector 29"/>
          <p:cNvCxnSpPr>
            <a:cxnSpLocks/>
            <a:stCxn id="6" idx="0"/>
            <a:endCxn id="3" idx="2"/>
          </p:cNvCxnSpPr>
          <p:nvPr/>
        </p:nvCxnSpPr>
        <p:spPr bwMode="auto">
          <a:xfrm rot="5400000" flipH="1" flipV="1">
            <a:off x="2634634" y="1342993"/>
            <a:ext cx="394138" cy="1771091"/>
          </a:xfrm>
          <a:prstGeom prst="bentConnector3">
            <a:avLst>
              <a:gd name="adj1"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Elbow Connector 30"/>
          <p:cNvCxnSpPr>
            <a:cxnSpLocks/>
            <a:stCxn id="3" idx="2"/>
            <a:endCxn id="7" idx="0"/>
          </p:cNvCxnSpPr>
          <p:nvPr/>
        </p:nvCxnSpPr>
        <p:spPr bwMode="auto">
          <a:xfrm rot="16200000" flipH="1">
            <a:off x="4643008" y="1105709"/>
            <a:ext cx="391160" cy="2242679"/>
          </a:xfrm>
          <a:prstGeom prst="bentConnector3">
            <a:avLst>
              <a:gd name="adj1"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p:cNvCxnSpPr>
            <a:cxnSpLocks/>
            <a:stCxn id="18" idx="2"/>
            <a:endCxn id="8" idx="0"/>
          </p:cNvCxnSpPr>
          <p:nvPr/>
        </p:nvCxnSpPr>
        <p:spPr bwMode="auto">
          <a:xfrm>
            <a:off x="9185750" y="2031469"/>
            <a:ext cx="63460" cy="38546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Box 36"/>
          <p:cNvSpPr txBox="1"/>
          <p:nvPr/>
        </p:nvSpPr>
        <p:spPr>
          <a:xfrm>
            <a:off x="1129971" y="5481367"/>
            <a:ext cx="2076209" cy="584775"/>
          </a:xfrm>
          <a:prstGeom prst="rect">
            <a:avLst/>
          </a:prstGeom>
          <a:noFill/>
        </p:spPr>
        <p:txBody>
          <a:bodyPr wrap="none" rtlCol="0">
            <a:spAutoFit/>
          </a:bodyPr>
          <a:lstStyle/>
          <a:p>
            <a:r>
              <a:rPr lang="de-CH" sz="1600" dirty="0"/>
              <a:t>Bobina magnética &amp; </a:t>
            </a:r>
          </a:p>
          <a:p>
            <a:r>
              <a:rPr lang="de-CH" sz="1600" dirty="0"/>
              <a:t>Campo magnético</a:t>
            </a:r>
            <a:endParaRPr lang="en-US" sz="1600" dirty="0"/>
          </a:p>
        </p:txBody>
      </p:sp>
      <p:sp>
        <p:nvSpPr>
          <p:cNvPr id="38" name="TextBox 37"/>
          <p:cNvSpPr txBox="1"/>
          <p:nvPr/>
        </p:nvSpPr>
        <p:spPr>
          <a:xfrm>
            <a:off x="4502791" y="5604477"/>
            <a:ext cx="2169184" cy="338554"/>
          </a:xfrm>
          <a:prstGeom prst="rect">
            <a:avLst/>
          </a:prstGeom>
          <a:noFill/>
        </p:spPr>
        <p:txBody>
          <a:bodyPr wrap="none" rtlCol="0">
            <a:spAutoFit/>
          </a:bodyPr>
          <a:lstStyle/>
          <a:p>
            <a:r>
              <a:rPr lang="de-CH" sz="1600" dirty="0"/>
              <a:t>Electrodos y corriente</a:t>
            </a:r>
            <a:endParaRPr lang="en-US" sz="1600" dirty="0"/>
          </a:p>
        </p:txBody>
      </p:sp>
      <p:sp>
        <p:nvSpPr>
          <p:cNvPr id="39" name="TextBox 38"/>
          <p:cNvSpPr txBox="1"/>
          <p:nvPr/>
        </p:nvSpPr>
        <p:spPr>
          <a:xfrm>
            <a:off x="8211203" y="5604477"/>
            <a:ext cx="2169184" cy="338554"/>
          </a:xfrm>
          <a:prstGeom prst="rect">
            <a:avLst/>
          </a:prstGeom>
          <a:noFill/>
        </p:spPr>
        <p:txBody>
          <a:bodyPr wrap="none" rtlCol="0">
            <a:spAutoFit/>
          </a:bodyPr>
          <a:lstStyle/>
          <a:p>
            <a:r>
              <a:rPr lang="de-CH" sz="1600" dirty="0"/>
              <a:t>Electrodos y corriente</a:t>
            </a:r>
            <a:endParaRPr lang="en-US" sz="1600" dirty="0"/>
          </a:p>
        </p:txBody>
      </p:sp>
      <p:pic>
        <p:nvPicPr>
          <p:cNvPr id="23" name="Imagen 22">
            <a:extLst>
              <a:ext uri="{FF2B5EF4-FFF2-40B4-BE49-F238E27FC236}">
                <a16:creationId xmlns:a16="http://schemas.microsoft.com/office/drawing/2014/main" id="{6E872C74-1E82-43FC-B080-3181CB9569B7}"/>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373573382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Estimulación cerebral: </a:t>
            </a:r>
            <a:r>
              <a:rPr lang="de-CH" dirty="0">
                <a:solidFill>
                  <a:srgbClr val="595959"/>
                </a:solidFill>
              </a:rPr>
              <a:t>EMT</a:t>
            </a:r>
            <a:endParaRPr lang="de-CH"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64</a:t>
            </a:fld>
            <a:endParaRPr lang="de-CH" dirty="0"/>
          </a:p>
        </p:txBody>
      </p:sp>
      <p:sp>
        <p:nvSpPr>
          <p:cNvPr id="14" name="Text Placeholder 13"/>
          <p:cNvSpPr>
            <a:spLocks noGrp="1"/>
          </p:cNvSpPr>
          <p:nvPr>
            <p:ph type="body" sz="quarter" idx="13"/>
          </p:nvPr>
        </p:nvSpPr>
        <p:spPr/>
        <p:txBody>
          <a:bodyPr>
            <a:normAutofit fontScale="92500" lnSpcReduction="10000"/>
          </a:bodyPr>
          <a:lstStyle/>
          <a:p>
            <a:r>
              <a:rPr lang="en-US" kern="1200" dirty="0"/>
              <a:t>Una </a:t>
            </a:r>
            <a:r>
              <a:rPr lang="en-US" kern="1200" dirty="0" err="1"/>
              <a:t>técnica</a:t>
            </a:r>
            <a:r>
              <a:rPr lang="en-US" kern="1200" dirty="0"/>
              <a:t> no invasive que </a:t>
            </a:r>
            <a:r>
              <a:rPr lang="en-US" kern="1200" dirty="0" err="1"/>
              <a:t>consiste</a:t>
            </a:r>
            <a:r>
              <a:rPr lang="en-US" kern="1200" dirty="0"/>
              <a:t> en un campo </a:t>
            </a:r>
            <a:r>
              <a:rPr lang="en-US" kern="1200" dirty="0" err="1"/>
              <a:t>magnético</a:t>
            </a:r>
            <a:r>
              <a:rPr lang="en-US" kern="1200" dirty="0"/>
              <a:t> que </a:t>
            </a:r>
            <a:r>
              <a:rPr lang="en-US" kern="1200" dirty="0" err="1"/>
              <a:t>emana</a:t>
            </a:r>
            <a:r>
              <a:rPr lang="en-US" kern="1200" dirty="0"/>
              <a:t> de una </a:t>
            </a:r>
            <a:r>
              <a:rPr lang="en-US" kern="1200" dirty="0" err="1"/>
              <a:t>bobina</a:t>
            </a:r>
            <a:r>
              <a:rPr lang="en-US" kern="1200" dirty="0"/>
              <a:t> que se </a:t>
            </a:r>
            <a:r>
              <a:rPr lang="en-US" kern="1200" dirty="0" err="1"/>
              <a:t>coloca</a:t>
            </a:r>
            <a:r>
              <a:rPr lang="en-US" kern="1200" dirty="0"/>
              <a:t> </a:t>
            </a:r>
            <a:r>
              <a:rPr lang="en-US" kern="1200" dirty="0" err="1"/>
              <a:t>sobre</a:t>
            </a:r>
            <a:r>
              <a:rPr lang="en-US" kern="1200" dirty="0"/>
              <a:t> la cabeza. El campo </a:t>
            </a:r>
            <a:r>
              <a:rPr lang="en-US" kern="1200" dirty="0" err="1"/>
              <a:t>magnético</a:t>
            </a:r>
            <a:r>
              <a:rPr lang="en-US" kern="1200" dirty="0"/>
              <a:t> induce una </a:t>
            </a:r>
            <a:r>
              <a:rPr lang="en-US" kern="1200" dirty="0" err="1"/>
              <a:t>corriente</a:t>
            </a:r>
            <a:r>
              <a:rPr lang="en-US" kern="1200" dirty="0"/>
              <a:t> </a:t>
            </a:r>
            <a:r>
              <a:rPr lang="en-US" kern="1200" dirty="0" err="1"/>
              <a:t>eléctrica</a:t>
            </a:r>
            <a:r>
              <a:rPr lang="en-US" kern="1200" dirty="0"/>
              <a:t> en las regions del </a:t>
            </a:r>
            <a:r>
              <a:rPr lang="en-US" kern="1200" dirty="0" err="1"/>
              <a:t>cerebro</a:t>
            </a:r>
            <a:r>
              <a:rPr lang="en-US" kern="1200" dirty="0"/>
              <a:t> </a:t>
            </a:r>
            <a:r>
              <a:rPr lang="en-US" kern="1200" dirty="0" err="1"/>
              <a:t>cercanas</a:t>
            </a:r>
            <a:r>
              <a:rPr lang="en-US" kern="1200" dirty="0"/>
              <a:t> al punto de </a:t>
            </a:r>
            <a:r>
              <a:rPr lang="en-US" kern="1200" dirty="0" err="1"/>
              <a:t>estimulación</a:t>
            </a:r>
            <a:r>
              <a:rPr lang="en-US" kern="1200" dirty="0"/>
              <a:t>.</a:t>
            </a:r>
          </a:p>
          <a:p>
            <a:r>
              <a:rPr lang="de-CH" sz="1400" i="0" kern="1200" dirty="0"/>
              <a:t>MedicineNet.com</a:t>
            </a:r>
            <a:endParaRPr lang="en-US" sz="1400" i="0" dirty="0"/>
          </a:p>
        </p:txBody>
      </p:sp>
      <p:sp>
        <p:nvSpPr>
          <p:cNvPr id="3" name="TextBox 2"/>
          <p:cNvSpPr txBox="1"/>
          <p:nvPr/>
        </p:nvSpPr>
        <p:spPr>
          <a:xfrm>
            <a:off x="5945003" y="7317432"/>
            <a:ext cx="5328591" cy="3139321"/>
          </a:xfrm>
          <a:prstGeom prst="rect">
            <a:avLst/>
          </a:prstGeom>
          <a:noFill/>
        </p:spPr>
        <p:txBody>
          <a:bodyPr wrap="square" rtlCol="0">
            <a:spAutoFit/>
          </a:bodyPr>
          <a:lstStyle/>
          <a:p>
            <a:r>
              <a:rPr lang="en-US" b="1" dirty="0"/>
              <a:t>Figure 2. Schematic representation of how to assess brain plasticity with TMS.</a:t>
            </a:r>
            <a:r>
              <a:rPr lang="en-US" dirty="0"/>
              <a:t> As recorded using either electromyography (EMG) or electroencephalography (EEG), brain responses to TMS can be measured as motor evoked potentials (when TMS is applied to motor cortex) or localized evoked field potentials. Comparison of these TMS-based measures of cortical reactivity before and after a given intervention (e.g., PAS, </a:t>
            </a:r>
            <a:r>
              <a:rPr lang="en-US" dirty="0" err="1"/>
              <a:t>rTMS</a:t>
            </a:r>
            <a:r>
              <a:rPr lang="en-US" dirty="0"/>
              <a:t>, TBS, task) can provide an index of brain plasticity in response to that intervention.</a:t>
            </a:r>
          </a:p>
        </p:txBody>
      </p:sp>
      <p:sp>
        <p:nvSpPr>
          <p:cNvPr id="8" name="TextBox 7"/>
          <p:cNvSpPr txBox="1"/>
          <p:nvPr/>
        </p:nvSpPr>
        <p:spPr>
          <a:xfrm>
            <a:off x="2254790" y="2564904"/>
            <a:ext cx="1132041" cy="338554"/>
          </a:xfrm>
          <a:prstGeom prst="rect">
            <a:avLst/>
          </a:prstGeom>
          <a:noFill/>
        </p:spPr>
        <p:txBody>
          <a:bodyPr wrap="none" rtlCol="0">
            <a:spAutoFit/>
          </a:bodyPr>
          <a:lstStyle/>
          <a:p>
            <a:r>
              <a:rPr lang="de-CH" sz="1600" b="1" dirty="0">
                <a:latin typeface="+mj-lt"/>
              </a:rPr>
              <a:t>Principio:</a:t>
            </a:r>
            <a:endParaRPr lang="en-US" sz="1600" b="1" dirty="0">
              <a:latin typeface="+mj-lt"/>
            </a:endParaRPr>
          </a:p>
        </p:txBody>
      </p:sp>
      <p:sp>
        <p:nvSpPr>
          <p:cNvPr id="9" name="TextBox 8"/>
          <p:cNvSpPr txBox="1"/>
          <p:nvPr/>
        </p:nvSpPr>
        <p:spPr>
          <a:xfrm>
            <a:off x="4862754" y="3456002"/>
            <a:ext cx="5884200" cy="2339102"/>
          </a:xfrm>
          <a:prstGeom prst="rect">
            <a:avLst/>
          </a:prstGeom>
          <a:noFill/>
        </p:spPr>
        <p:txBody>
          <a:bodyPr wrap="square" rtlCol="0">
            <a:spAutoFit/>
          </a:bodyPr>
          <a:lstStyle/>
          <a:p>
            <a:pPr marL="285750" indent="-285750">
              <a:spcAft>
                <a:spcPts val="600"/>
              </a:spcAft>
              <a:buClr>
                <a:srgbClr val="93BA24"/>
              </a:buClr>
              <a:buSzPct val="130000"/>
              <a:buFont typeface="Arial" panose="020B0604020202020204" pitchFamily="34" charset="0"/>
              <a:buChar char="•"/>
            </a:pPr>
            <a:r>
              <a:rPr lang="en-US" dirty="0" err="1"/>
              <a:t>Activa</a:t>
            </a:r>
            <a:r>
              <a:rPr lang="en-US" dirty="0"/>
              <a:t> o </a:t>
            </a:r>
            <a:r>
              <a:rPr lang="en-US" dirty="0" err="1"/>
              <a:t>suprime</a:t>
            </a:r>
            <a:r>
              <a:rPr lang="en-US" dirty="0"/>
              <a:t> la </a:t>
            </a:r>
            <a:r>
              <a:rPr lang="en-US" dirty="0" err="1"/>
              <a:t>actividad</a:t>
            </a:r>
            <a:r>
              <a:rPr lang="en-US" dirty="0"/>
              <a:t> en regions </a:t>
            </a:r>
            <a:r>
              <a:rPr lang="en-US" dirty="0" err="1"/>
              <a:t>corticales</a:t>
            </a:r>
            <a:r>
              <a:rPr lang="en-US" dirty="0"/>
              <a:t>. </a:t>
            </a:r>
          </a:p>
          <a:p>
            <a:pPr marL="285750" indent="-285750">
              <a:spcAft>
                <a:spcPts val="600"/>
              </a:spcAft>
              <a:buClr>
                <a:srgbClr val="93BA24"/>
              </a:buClr>
              <a:buSzPct val="130000"/>
              <a:buFont typeface="Arial" panose="020B0604020202020204" pitchFamily="34" charset="0"/>
              <a:buChar char="•"/>
            </a:pPr>
            <a:r>
              <a:rPr lang="de-CH" dirty="0"/>
              <a:t>El efecto de la EMTr </a:t>
            </a:r>
            <a:r>
              <a:rPr lang="es-ES" b="0" i="0" dirty="0">
                <a:solidFill>
                  <a:srgbClr val="000000"/>
                </a:solidFill>
                <a:effectLst/>
                <a:latin typeface="Roboto"/>
              </a:rPr>
              <a:t>dura hasta horas después del período de estimulación</a:t>
            </a:r>
            <a:endParaRPr lang="de-CH" dirty="0"/>
          </a:p>
          <a:p>
            <a:pPr marL="285750" indent="-285750">
              <a:spcAft>
                <a:spcPts val="600"/>
              </a:spcAft>
              <a:buClr>
                <a:srgbClr val="93BA24"/>
              </a:buClr>
              <a:buSzPct val="130000"/>
              <a:buFont typeface="Arial" panose="020B0604020202020204" pitchFamily="34" charset="0"/>
              <a:buChar char="•"/>
            </a:pPr>
            <a:r>
              <a:rPr lang="en-US" dirty="0" err="1"/>
              <a:t>Permite</a:t>
            </a:r>
            <a:r>
              <a:rPr lang="en-US" dirty="0"/>
              <a:t> un </a:t>
            </a:r>
            <a:r>
              <a:rPr lang="en-US" dirty="0" err="1"/>
              <a:t>mapeo</a:t>
            </a:r>
            <a:r>
              <a:rPr lang="en-US" dirty="0"/>
              <a:t> </a:t>
            </a:r>
            <a:r>
              <a:rPr lang="en-US" dirty="0" err="1"/>
              <a:t>preciso</a:t>
            </a:r>
            <a:r>
              <a:rPr lang="en-US" dirty="0"/>
              <a:t> de la </a:t>
            </a:r>
            <a:r>
              <a:rPr lang="en-US" dirty="0" err="1"/>
              <a:t>representación</a:t>
            </a:r>
            <a:r>
              <a:rPr lang="en-US" dirty="0"/>
              <a:t> de la </a:t>
            </a:r>
            <a:r>
              <a:rPr lang="en-US" dirty="0" err="1"/>
              <a:t>musculatura</a:t>
            </a:r>
            <a:r>
              <a:rPr lang="en-US" dirty="0"/>
              <a:t> </a:t>
            </a:r>
          </a:p>
          <a:p>
            <a:pPr marL="285750" indent="-285750">
              <a:spcAft>
                <a:spcPts val="600"/>
              </a:spcAft>
              <a:buClr>
                <a:srgbClr val="93BA24"/>
              </a:buClr>
              <a:buSzPct val="130000"/>
              <a:buFont typeface="Arial" panose="020B0604020202020204" pitchFamily="34" charset="0"/>
              <a:buChar char="•"/>
            </a:pPr>
            <a:r>
              <a:rPr lang="es-ES" b="0" i="0" dirty="0">
                <a:solidFill>
                  <a:srgbClr val="000000"/>
                </a:solidFill>
                <a:effectLst/>
                <a:latin typeface="Roboto"/>
              </a:rPr>
              <a:t>Útil para caracterizar lesiones del SNC </a:t>
            </a:r>
          </a:p>
          <a:p>
            <a:pPr marL="285750" indent="-285750">
              <a:spcAft>
                <a:spcPts val="600"/>
              </a:spcAft>
              <a:buClr>
                <a:srgbClr val="93BA24"/>
              </a:buClr>
              <a:buSzPct val="130000"/>
              <a:buFont typeface="Arial" panose="020B0604020202020204" pitchFamily="34" charset="0"/>
              <a:buChar char="•"/>
            </a:pPr>
            <a:r>
              <a:rPr lang="es-ES" b="0" i="0" dirty="0">
                <a:solidFill>
                  <a:srgbClr val="000000"/>
                </a:solidFill>
                <a:effectLst/>
                <a:latin typeface="Roboto"/>
              </a:rPr>
              <a:t>Hace que las neuronas en reposo se activen </a:t>
            </a:r>
            <a:endParaRPr lang="de-CH" dirty="0"/>
          </a:p>
        </p:txBody>
      </p:sp>
      <p:pic>
        <p:nvPicPr>
          <p:cNvPr id="12" name="Content Placeholder 11"/>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156" t="8000" r="5091" b="8000"/>
          <a:stretch/>
        </p:blipFill>
        <p:spPr>
          <a:xfrm>
            <a:off x="910666" y="2970919"/>
            <a:ext cx="3777199" cy="3115218"/>
          </a:xfrm>
          <a:prstGeom prst="rect">
            <a:avLst/>
          </a:prstGeom>
        </p:spPr>
      </p:pic>
      <p:pic>
        <p:nvPicPr>
          <p:cNvPr id="10" name="Imagen 9">
            <a:extLst>
              <a:ext uri="{FF2B5EF4-FFF2-40B4-BE49-F238E27FC236}">
                <a16:creationId xmlns:a16="http://schemas.microsoft.com/office/drawing/2014/main" id="{28CFB381-F982-4169-B442-5003850F9161}"/>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291536618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Estimulación cerebral: </a:t>
            </a:r>
            <a:r>
              <a:rPr lang="de-CH" dirty="0">
                <a:solidFill>
                  <a:srgbClr val="595959"/>
                </a:solidFill>
              </a:rPr>
              <a:t>tDCS</a:t>
            </a:r>
            <a:endParaRPr lang="en-US"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65</a:t>
            </a:fld>
            <a:endParaRPr lang="de-CH" dirty="0"/>
          </a:p>
        </p:txBody>
      </p:sp>
      <p:sp>
        <p:nvSpPr>
          <p:cNvPr id="12" name="Text Placeholder 11"/>
          <p:cNvSpPr>
            <a:spLocks noGrp="1"/>
          </p:cNvSpPr>
          <p:nvPr>
            <p:ph type="body" sz="quarter" idx="13"/>
          </p:nvPr>
        </p:nvSpPr>
        <p:spPr/>
        <p:txBody>
          <a:bodyPr>
            <a:normAutofit/>
          </a:bodyPr>
          <a:lstStyle/>
          <a:p>
            <a:r>
              <a:rPr lang="en-US" kern="1200" dirty="0"/>
              <a:t>Una </a:t>
            </a:r>
            <a:r>
              <a:rPr lang="en-US" kern="1200" dirty="0" err="1"/>
              <a:t>técnica</a:t>
            </a:r>
            <a:r>
              <a:rPr lang="en-US" kern="1200" dirty="0"/>
              <a:t> no invasive que </a:t>
            </a:r>
            <a:r>
              <a:rPr lang="en-US" kern="1200" dirty="0" err="1"/>
              <a:t>utiliza</a:t>
            </a:r>
            <a:r>
              <a:rPr lang="en-US" kern="1200" dirty="0"/>
              <a:t> una </a:t>
            </a:r>
            <a:r>
              <a:rPr lang="en-US" kern="1200" dirty="0" err="1"/>
              <a:t>corriente</a:t>
            </a:r>
            <a:r>
              <a:rPr lang="en-US" kern="1200" dirty="0"/>
              <a:t> </a:t>
            </a:r>
            <a:r>
              <a:rPr lang="en-US" kern="1200" dirty="0" err="1"/>
              <a:t>constante</a:t>
            </a:r>
            <a:r>
              <a:rPr lang="en-US" kern="1200" dirty="0"/>
              <a:t> y </a:t>
            </a:r>
            <a:r>
              <a:rPr lang="en-US" kern="1200" dirty="0" err="1"/>
              <a:t>baja</a:t>
            </a:r>
            <a:r>
              <a:rPr lang="en-US" kern="1200" dirty="0"/>
              <a:t>, </a:t>
            </a:r>
            <a:r>
              <a:rPr lang="en-US" kern="1200" dirty="0" err="1"/>
              <a:t>aplicada</a:t>
            </a:r>
            <a:r>
              <a:rPr lang="en-US" kern="1200" dirty="0"/>
              <a:t> </a:t>
            </a:r>
            <a:r>
              <a:rPr lang="en-US" kern="1200" dirty="0" err="1"/>
              <a:t>directamente</a:t>
            </a:r>
            <a:r>
              <a:rPr lang="en-US" kern="1200" dirty="0"/>
              <a:t> </a:t>
            </a:r>
            <a:r>
              <a:rPr lang="en-US" kern="1200" dirty="0" err="1"/>
              <a:t>sobre</a:t>
            </a:r>
            <a:r>
              <a:rPr lang="en-US" kern="1200" dirty="0"/>
              <a:t> el </a:t>
            </a:r>
            <a:r>
              <a:rPr lang="en-US" kern="1200" dirty="0" err="1"/>
              <a:t>área</a:t>
            </a:r>
            <a:r>
              <a:rPr lang="en-US" kern="1200" dirty="0"/>
              <a:t> cerebral que </a:t>
            </a:r>
            <a:r>
              <a:rPr lang="en-US" kern="1200" dirty="0" err="1"/>
              <a:t>interesa</a:t>
            </a:r>
            <a:r>
              <a:rPr lang="en-US" kern="1200" dirty="0"/>
              <a:t> a </a:t>
            </a:r>
            <a:r>
              <a:rPr lang="en-US" kern="1200" dirty="0" err="1"/>
              <a:t>través</a:t>
            </a:r>
            <a:r>
              <a:rPr lang="en-US" kern="1200" dirty="0"/>
              <a:t> de </a:t>
            </a:r>
            <a:r>
              <a:rPr lang="en-US" kern="1200" dirty="0" err="1"/>
              <a:t>pequeños</a:t>
            </a:r>
            <a:r>
              <a:rPr lang="en-US" kern="1200" dirty="0"/>
              <a:t> </a:t>
            </a:r>
            <a:r>
              <a:rPr lang="en-US" kern="1200" dirty="0" err="1"/>
              <a:t>electrodos</a:t>
            </a:r>
            <a:r>
              <a:rPr lang="en-US" kern="1200" dirty="0"/>
              <a:t>.</a:t>
            </a:r>
          </a:p>
          <a:p>
            <a:r>
              <a:rPr lang="de-CH" sz="1400" i="0" kern="1200" dirty="0"/>
              <a:t>Adaptado de Wikipedia</a:t>
            </a:r>
            <a:endParaRPr lang="en-US" sz="1400" i="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930" y="3456002"/>
            <a:ext cx="3623844" cy="1832055"/>
          </a:xfrm>
          <a:prstGeom prst="rect">
            <a:avLst/>
          </a:prstGeom>
        </p:spPr>
      </p:pic>
      <p:sp>
        <p:nvSpPr>
          <p:cNvPr id="9" name="TextBox 8"/>
          <p:cNvSpPr txBox="1"/>
          <p:nvPr/>
        </p:nvSpPr>
        <p:spPr>
          <a:xfrm>
            <a:off x="2163832" y="2564904"/>
            <a:ext cx="1132041" cy="338554"/>
          </a:xfrm>
          <a:prstGeom prst="rect">
            <a:avLst/>
          </a:prstGeom>
          <a:noFill/>
        </p:spPr>
        <p:txBody>
          <a:bodyPr wrap="none" rtlCol="0">
            <a:spAutoFit/>
          </a:bodyPr>
          <a:lstStyle/>
          <a:p>
            <a:pPr algn="ctr"/>
            <a:r>
              <a:rPr lang="de-CH" sz="1600" b="1" dirty="0">
                <a:latin typeface="+mj-lt"/>
              </a:rPr>
              <a:t>Principio:</a:t>
            </a:r>
            <a:endParaRPr lang="en-US" sz="1600" b="1" dirty="0">
              <a:latin typeface="+mj-lt"/>
            </a:endParaRPr>
          </a:p>
        </p:txBody>
      </p:sp>
      <p:sp>
        <p:nvSpPr>
          <p:cNvPr id="10" name="TextBox 9"/>
          <p:cNvSpPr txBox="1"/>
          <p:nvPr/>
        </p:nvSpPr>
        <p:spPr>
          <a:xfrm>
            <a:off x="4862753" y="2957027"/>
            <a:ext cx="5568950" cy="2816156"/>
          </a:xfrm>
          <a:prstGeom prst="rect">
            <a:avLst/>
          </a:prstGeom>
          <a:noFill/>
        </p:spPr>
        <p:txBody>
          <a:bodyPr wrap="square" rtlCol="0">
            <a:spAutoFit/>
          </a:bodyPr>
          <a:lstStyle/>
          <a:p>
            <a:pPr marL="285750" indent="-285750">
              <a:spcAft>
                <a:spcPts val="600"/>
              </a:spcAft>
              <a:buClr>
                <a:srgbClr val="93BA24"/>
              </a:buClr>
              <a:buSzPct val="130000"/>
              <a:buFont typeface="Arial" panose="020B0604020202020204" pitchFamily="34" charset="0"/>
              <a:buChar char="•"/>
            </a:pPr>
            <a:r>
              <a:rPr lang="es-ES" b="0" i="0" dirty="0">
                <a:solidFill>
                  <a:srgbClr val="000000"/>
                </a:solidFill>
                <a:effectLst/>
                <a:latin typeface="Roboto"/>
              </a:rPr>
              <a:t>Modulación de la actividad cerebral que se puede aplicar antes o durante la práctica. </a:t>
            </a:r>
          </a:p>
          <a:p>
            <a:pPr marL="285750" indent="-285750">
              <a:spcAft>
                <a:spcPts val="600"/>
              </a:spcAft>
              <a:buClr>
                <a:srgbClr val="93BA24"/>
              </a:buClr>
              <a:buSzPct val="130000"/>
              <a:buFont typeface="Arial" panose="020B0604020202020204" pitchFamily="34" charset="0"/>
              <a:buChar char="•"/>
            </a:pPr>
            <a:r>
              <a:rPr lang="es-ES" b="0" i="0" dirty="0">
                <a:solidFill>
                  <a:srgbClr val="000000"/>
                </a:solidFill>
                <a:effectLst/>
                <a:latin typeface="Roboto"/>
              </a:rPr>
              <a:t>Región anódica: despolariza la membrana neuronal, haciéndola más propensa a dispararse.</a:t>
            </a:r>
          </a:p>
          <a:p>
            <a:pPr marL="285750" indent="-285750">
              <a:spcAft>
                <a:spcPts val="600"/>
              </a:spcAft>
              <a:buClr>
                <a:srgbClr val="93BA24"/>
              </a:buClr>
              <a:buSzPct val="130000"/>
              <a:buFont typeface="Arial" panose="020B0604020202020204" pitchFamily="34" charset="0"/>
              <a:buChar char="•"/>
            </a:pPr>
            <a:r>
              <a:rPr lang="es-ES" b="0" i="0" dirty="0">
                <a:solidFill>
                  <a:srgbClr val="000000"/>
                </a:solidFill>
                <a:effectLst/>
                <a:latin typeface="Roboto"/>
              </a:rPr>
              <a:t> Región catódica: hiperpolariza la membrana neuronal, por lo que es menos probable que se dispare. </a:t>
            </a:r>
          </a:p>
          <a:p>
            <a:pPr marL="285750" indent="-285750">
              <a:spcAft>
                <a:spcPts val="600"/>
              </a:spcAft>
              <a:buClr>
                <a:srgbClr val="93BA24"/>
              </a:buClr>
              <a:buSzPct val="130000"/>
              <a:buFont typeface="Arial" panose="020B0604020202020204" pitchFamily="34" charset="0"/>
              <a:buChar char="•"/>
            </a:pPr>
            <a:r>
              <a:rPr lang="es-ES" b="0" i="0" dirty="0">
                <a:solidFill>
                  <a:srgbClr val="000000"/>
                </a:solidFill>
                <a:effectLst/>
                <a:latin typeface="Roboto"/>
              </a:rPr>
              <a:t>Se cree que modula la velocidad de activación de las neuronas activas.</a:t>
            </a:r>
            <a:endParaRPr lang="en-US" dirty="0"/>
          </a:p>
        </p:txBody>
      </p:sp>
      <p:pic>
        <p:nvPicPr>
          <p:cNvPr id="11" name="Imagen 10">
            <a:extLst>
              <a:ext uri="{FF2B5EF4-FFF2-40B4-BE49-F238E27FC236}">
                <a16:creationId xmlns:a16="http://schemas.microsoft.com/office/drawing/2014/main" id="{3FD193D7-D919-4C4E-A146-0161981131CC}"/>
              </a:ext>
            </a:extLst>
          </p:cNvPr>
          <p:cNvPicPr>
            <a:picLocks noChangeAspect="1"/>
          </p:cNvPicPr>
          <p:nvPr/>
        </p:nvPicPr>
        <p:blipFill>
          <a:blip r:embed="rId4"/>
          <a:stretch>
            <a:fillRect/>
          </a:stretch>
        </p:blipFill>
        <p:spPr>
          <a:xfrm>
            <a:off x="6886859" y="0"/>
            <a:ext cx="2200847" cy="1194920"/>
          </a:xfrm>
          <a:prstGeom prst="rect">
            <a:avLst/>
          </a:prstGeom>
        </p:spPr>
      </p:pic>
    </p:spTree>
    <p:extLst>
      <p:ext uri="{BB962C8B-B14F-4D97-AF65-F5344CB8AC3E}">
        <p14:creationId xmlns:p14="http://schemas.microsoft.com/office/powerpoint/2010/main" val="19533413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8502" y="388938"/>
            <a:ext cx="8557731" cy="553998"/>
          </a:xfrm>
        </p:spPr>
        <p:txBody>
          <a:bodyPr/>
          <a:lstStyle/>
          <a:p>
            <a:r>
              <a:rPr lang="de-CH" dirty="0"/>
              <a:t>TMS </a:t>
            </a:r>
            <a:r>
              <a:rPr lang="de-CH" dirty="0">
                <a:solidFill>
                  <a:srgbClr val="424B51"/>
                </a:solidFill>
              </a:rPr>
              <a:t>vs.</a:t>
            </a:r>
            <a:r>
              <a:rPr lang="de-CH" dirty="0"/>
              <a:t> </a:t>
            </a:r>
            <a:r>
              <a:rPr lang="de-CH" dirty="0" err="1"/>
              <a:t>tDCS</a:t>
            </a:r>
            <a:endParaRPr lang="de-CH" dirty="0"/>
          </a:p>
        </p:txBody>
      </p:sp>
      <p:sp>
        <p:nvSpPr>
          <p:cNvPr id="9" name="Footer Placeholder 3"/>
          <p:cNvSpPr>
            <a:spLocks noGrp="1"/>
          </p:cNvSpPr>
          <p:nvPr>
            <p:ph type="ftr" sz="quarter" idx="11"/>
          </p:nvPr>
        </p:nvSpPr>
        <p:spPr/>
        <p:txBody>
          <a:bodyPr/>
          <a:lstStyle/>
          <a:p>
            <a:r>
              <a:rPr lang="en-US" dirty="0" err="1"/>
              <a:t>Principios</a:t>
            </a:r>
            <a:r>
              <a:rPr lang="en-US" dirty="0"/>
              <a:t> de las </a:t>
            </a:r>
            <a:r>
              <a:rPr lang="en-US" dirty="0" err="1"/>
              <a:t>tecnologías</a:t>
            </a:r>
            <a:r>
              <a:rPr lang="en-US" dirty="0"/>
              <a:t> </a:t>
            </a:r>
            <a:r>
              <a:rPr lang="en-US" dirty="0" err="1"/>
              <a:t>avanzadas</a:t>
            </a:r>
            <a:endParaRPr lang="de-CH" dirty="0"/>
          </a:p>
        </p:txBody>
      </p:sp>
      <p:sp>
        <p:nvSpPr>
          <p:cNvPr id="7" name="Slide Number Placeholder 6"/>
          <p:cNvSpPr>
            <a:spLocks noGrp="1"/>
          </p:cNvSpPr>
          <p:nvPr>
            <p:ph type="sldNum" sz="quarter" idx="12"/>
          </p:nvPr>
        </p:nvSpPr>
        <p:spPr/>
        <p:txBody>
          <a:bodyPr/>
          <a:lstStyle/>
          <a:p>
            <a:fld id="{9F8E3E85-A5F1-45AC-BC8E-CB7307177C38}" type="slidenum">
              <a:rPr lang="de-CH" smtClean="0"/>
              <a:pPr/>
              <a:t>66</a:t>
            </a:fld>
            <a:endParaRPr lang="de-CH" dirty="0"/>
          </a:p>
        </p:txBody>
      </p:sp>
      <p:sp>
        <p:nvSpPr>
          <p:cNvPr id="3" name="TextBox 2"/>
          <p:cNvSpPr txBox="1"/>
          <p:nvPr/>
        </p:nvSpPr>
        <p:spPr>
          <a:xfrm>
            <a:off x="189416" y="1476310"/>
            <a:ext cx="5219699" cy="830997"/>
          </a:xfrm>
          <a:prstGeom prst="rect">
            <a:avLst/>
          </a:prstGeom>
          <a:noFill/>
        </p:spPr>
        <p:txBody>
          <a:bodyPr wrap="none" rtlCol="0">
            <a:spAutoFit/>
          </a:bodyPr>
          <a:lstStyle/>
          <a:p>
            <a:pPr algn="ctr"/>
            <a:r>
              <a:rPr lang="de-CH" sz="2400" dirty="0">
                <a:latin typeface="+mj-lt"/>
              </a:rPr>
              <a:t>Estimulación magnética transcraneal</a:t>
            </a:r>
          </a:p>
          <a:p>
            <a:pPr algn="ctr"/>
            <a:r>
              <a:rPr lang="de-CH" sz="2400" dirty="0">
                <a:latin typeface="+mj-lt"/>
              </a:rPr>
              <a:t>TMS</a:t>
            </a:r>
          </a:p>
        </p:txBody>
      </p:sp>
      <p:cxnSp>
        <p:nvCxnSpPr>
          <p:cNvPr id="5" name="Straight Connector 4"/>
          <p:cNvCxnSpPr/>
          <p:nvPr/>
        </p:nvCxnSpPr>
        <p:spPr bwMode="auto">
          <a:xfrm>
            <a:off x="5490369" y="1664966"/>
            <a:ext cx="0" cy="4356322"/>
          </a:xfrm>
          <a:prstGeom prst="line">
            <a:avLst/>
          </a:prstGeom>
          <a:noFill/>
          <a:ln w="9525" cap="flat" cmpd="sng" algn="ctr">
            <a:solidFill>
              <a:schemeClr val="bg1">
                <a:lumMod val="6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5794318" y="1211842"/>
            <a:ext cx="4896544" cy="1200329"/>
          </a:xfrm>
          <a:prstGeom prst="rect">
            <a:avLst/>
          </a:prstGeom>
          <a:noFill/>
        </p:spPr>
        <p:txBody>
          <a:bodyPr wrap="square" rtlCol="0">
            <a:spAutoFit/>
          </a:bodyPr>
          <a:lstStyle/>
          <a:p>
            <a:pPr algn="ctr"/>
            <a:r>
              <a:rPr lang="de-CH" sz="2400" dirty="0">
                <a:latin typeface="+mj-lt"/>
              </a:rPr>
              <a:t>Estimulación transcraneal de corriente directa</a:t>
            </a:r>
          </a:p>
          <a:p>
            <a:pPr algn="ctr"/>
            <a:r>
              <a:rPr lang="de-CH" sz="2400" dirty="0" err="1">
                <a:latin typeface="+mj-lt"/>
              </a:rPr>
              <a:t>tDCS</a:t>
            </a:r>
            <a:endParaRPr lang="de-CH" sz="2400" dirty="0">
              <a:latin typeface="+mj-lt"/>
            </a:endParaRPr>
          </a:p>
        </p:txBody>
      </p:sp>
      <p:sp>
        <p:nvSpPr>
          <p:cNvPr id="29" name="TextBox 28"/>
          <p:cNvSpPr txBox="1"/>
          <p:nvPr/>
        </p:nvSpPr>
        <p:spPr>
          <a:xfrm>
            <a:off x="7724381" y="2412171"/>
            <a:ext cx="3120705" cy="4078039"/>
          </a:xfrm>
          <a:prstGeom prst="rect">
            <a:avLst/>
          </a:prstGeom>
          <a:noFill/>
        </p:spPr>
        <p:txBody>
          <a:bodyPr wrap="square" rtlCol="0">
            <a:spAutoFit/>
          </a:bodyPr>
          <a:lstStyle/>
          <a:p>
            <a:pPr marL="363538" lvl="1" indent="-363538">
              <a:spcAft>
                <a:spcPts val="600"/>
              </a:spcAft>
              <a:buClr>
                <a:srgbClr val="A7C138"/>
              </a:buClr>
              <a:buSzPct val="150000"/>
              <a:buFont typeface="Arial" panose="020B0604020202020204" pitchFamily="34" charset="0"/>
              <a:buChar char="•"/>
            </a:pPr>
            <a:r>
              <a:rPr lang="en-US" sz="1600" dirty="0" err="1"/>
              <a:t>Efecto</a:t>
            </a:r>
            <a:r>
              <a:rPr lang="en-US" sz="1600" dirty="0"/>
              <a:t> dura horas.</a:t>
            </a:r>
          </a:p>
          <a:p>
            <a:pPr marL="363538" lvl="1" indent="-363538">
              <a:spcAft>
                <a:spcPts val="600"/>
              </a:spcAft>
              <a:buClr>
                <a:srgbClr val="A7C138"/>
              </a:buClr>
              <a:buSzPct val="150000"/>
              <a:buFont typeface="Arial" panose="020B0604020202020204" pitchFamily="34" charset="0"/>
              <a:buChar char="•"/>
            </a:pPr>
            <a:r>
              <a:rPr lang="de-CH" sz="1600" dirty="0"/>
              <a:t>En general coste menor.</a:t>
            </a:r>
          </a:p>
          <a:p>
            <a:pPr marL="363538" lvl="1" indent="-363538">
              <a:spcAft>
                <a:spcPts val="600"/>
              </a:spcAft>
              <a:buClr>
                <a:srgbClr val="A7C138"/>
              </a:buClr>
              <a:buSzPct val="150000"/>
              <a:buFont typeface="Arial" panose="020B0604020202020204" pitchFamily="34" charset="0"/>
              <a:buChar char="•"/>
            </a:pPr>
            <a:r>
              <a:rPr lang="en-US" sz="1600" dirty="0"/>
              <a:t>Bajo </a:t>
            </a:r>
            <a:r>
              <a:rPr lang="en-US" sz="1600" dirty="0" err="1"/>
              <a:t>riesgo</a:t>
            </a:r>
            <a:r>
              <a:rPr lang="en-US" sz="1600" dirty="0"/>
              <a:t> de problemas </a:t>
            </a:r>
            <a:r>
              <a:rPr lang="en-US" sz="1600" dirty="0" err="1"/>
              <a:t>secundarios</a:t>
            </a:r>
            <a:r>
              <a:rPr lang="en-US" sz="1600" dirty="0"/>
              <a:t>.</a:t>
            </a:r>
          </a:p>
          <a:p>
            <a:pPr marL="363538" lvl="1" indent="-363538">
              <a:spcAft>
                <a:spcPts val="600"/>
              </a:spcAft>
              <a:buClr>
                <a:srgbClr val="A7C138"/>
              </a:buClr>
              <a:buSzPct val="150000"/>
              <a:buFont typeface="Arial" panose="020B0604020202020204" pitchFamily="34" charset="0"/>
              <a:buChar char="•"/>
            </a:pPr>
            <a:r>
              <a:rPr lang="en-US" sz="1600" dirty="0"/>
              <a:t>Buena </a:t>
            </a:r>
            <a:r>
              <a:rPr lang="en-US" sz="1600" dirty="0" err="1"/>
              <a:t>condición</a:t>
            </a:r>
            <a:r>
              <a:rPr lang="en-US" sz="1600" dirty="0"/>
              <a:t> placebo.</a:t>
            </a:r>
          </a:p>
          <a:p>
            <a:pPr marL="363538" lvl="1" indent="-363538">
              <a:spcAft>
                <a:spcPts val="600"/>
              </a:spcAft>
              <a:buClr>
                <a:srgbClr val="C00000"/>
              </a:buClr>
              <a:buSzPct val="150000"/>
              <a:buFont typeface="Arial" panose="020B0604020202020204" pitchFamily="34" charset="0"/>
              <a:buChar char="•"/>
            </a:pPr>
            <a:r>
              <a:rPr lang="en-US" sz="1600" dirty="0" err="1"/>
              <a:t>Pobre</a:t>
            </a:r>
            <a:r>
              <a:rPr lang="en-US" sz="1600" dirty="0"/>
              <a:t> </a:t>
            </a:r>
            <a:r>
              <a:rPr lang="en-US" sz="1600" dirty="0" err="1"/>
              <a:t>resolución</a:t>
            </a:r>
            <a:r>
              <a:rPr lang="en-US" sz="1600" dirty="0"/>
              <a:t> especial y temporal.</a:t>
            </a:r>
          </a:p>
          <a:p>
            <a:pPr marL="363538" lvl="1" indent="-363538">
              <a:spcAft>
                <a:spcPts val="600"/>
              </a:spcAft>
              <a:buClr>
                <a:srgbClr val="C00000"/>
              </a:buClr>
              <a:buSzPct val="150000"/>
              <a:buFont typeface="Arial" panose="020B0604020202020204" pitchFamily="34" charset="0"/>
              <a:buChar char="•"/>
            </a:pPr>
            <a:r>
              <a:rPr lang="en-US" sz="1600" dirty="0" err="1"/>
              <a:t>Modulación</a:t>
            </a:r>
            <a:r>
              <a:rPr lang="en-US" sz="1600" dirty="0"/>
              <a:t> </a:t>
            </a:r>
            <a:r>
              <a:rPr lang="en-US" sz="1600" dirty="0" err="1"/>
              <a:t>simultánea</a:t>
            </a:r>
            <a:r>
              <a:rPr lang="en-US" sz="1600" dirty="0"/>
              <a:t> del </a:t>
            </a:r>
            <a:r>
              <a:rPr lang="en-US" sz="1600" dirty="0" err="1"/>
              <a:t>área</a:t>
            </a:r>
            <a:r>
              <a:rPr lang="en-US" sz="1600" dirty="0"/>
              <a:t> cerebral bajo el </a:t>
            </a:r>
            <a:r>
              <a:rPr lang="en-US" sz="1600" dirty="0" err="1"/>
              <a:t>electrodo</a:t>
            </a:r>
            <a:r>
              <a:rPr lang="en-US" sz="1600" dirty="0"/>
              <a:t> de </a:t>
            </a:r>
            <a:r>
              <a:rPr lang="en-US" sz="1600" dirty="0" err="1"/>
              <a:t>referencia</a:t>
            </a:r>
            <a:r>
              <a:rPr lang="en-US" sz="1600" dirty="0"/>
              <a:t>.</a:t>
            </a:r>
          </a:p>
          <a:p>
            <a:pPr marL="363538" lvl="1" indent="-363538">
              <a:spcAft>
                <a:spcPts val="600"/>
              </a:spcAft>
              <a:buClr>
                <a:srgbClr val="C00000"/>
              </a:buClr>
              <a:buSzPct val="150000"/>
              <a:buFont typeface="Arial" panose="020B0604020202020204" pitchFamily="34" charset="0"/>
              <a:buChar char="•"/>
            </a:pPr>
            <a:r>
              <a:rPr lang="de-CH" sz="1600" dirty="0"/>
              <a:t>Protocolos menos establecidos.</a:t>
            </a:r>
          </a:p>
          <a:p>
            <a:pPr marL="363538" lvl="1" indent="-363538">
              <a:spcAft>
                <a:spcPts val="600"/>
              </a:spcAft>
              <a:buClr>
                <a:srgbClr val="C00000"/>
              </a:buClr>
              <a:buSzPct val="150000"/>
              <a:buFont typeface="Arial" panose="020B0604020202020204" pitchFamily="34" charset="0"/>
              <a:buChar char="•"/>
            </a:pPr>
            <a:r>
              <a:rPr lang="en-US" sz="1600" dirty="0" err="1"/>
              <a:t>Puede</a:t>
            </a:r>
            <a:r>
              <a:rPr lang="en-US" sz="1600" dirty="0"/>
              <a:t> </a:t>
            </a:r>
            <a:r>
              <a:rPr lang="en-US" sz="1600" dirty="0" err="1"/>
              <a:t>provocar</a:t>
            </a:r>
            <a:r>
              <a:rPr lang="en-US" sz="1600" dirty="0"/>
              <a:t> </a:t>
            </a:r>
            <a:r>
              <a:rPr lang="en-US" sz="1600" dirty="0" err="1"/>
              <a:t>dolores</a:t>
            </a:r>
            <a:r>
              <a:rPr lang="en-US" sz="1600" dirty="0"/>
              <a:t> de cabeza </a:t>
            </a:r>
            <a:r>
              <a:rPr lang="en-US" sz="1600" dirty="0" err="1"/>
              <a:t>transitorios</a:t>
            </a:r>
            <a:r>
              <a:rPr lang="en-US" sz="1600" dirty="0"/>
              <a:t>. </a:t>
            </a:r>
          </a:p>
        </p:txBody>
      </p:sp>
      <p:sp>
        <p:nvSpPr>
          <p:cNvPr id="54" name="TextBox 53"/>
          <p:cNvSpPr txBox="1"/>
          <p:nvPr/>
        </p:nvSpPr>
        <p:spPr>
          <a:xfrm>
            <a:off x="2117464" y="2412171"/>
            <a:ext cx="3068957" cy="4078039"/>
          </a:xfrm>
          <a:prstGeom prst="rect">
            <a:avLst/>
          </a:prstGeom>
          <a:noFill/>
        </p:spPr>
        <p:txBody>
          <a:bodyPr wrap="square" rtlCol="0">
            <a:spAutoFit/>
          </a:bodyPr>
          <a:lstStyle/>
          <a:p>
            <a:pPr marL="342900" lvl="1" indent="-342900">
              <a:spcAft>
                <a:spcPts val="600"/>
              </a:spcAft>
              <a:buClr>
                <a:srgbClr val="A7C138"/>
              </a:buClr>
              <a:buSzPct val="150000"/>
              <a:buFont typeface="Arial" panose="020B0604020202020204" pitchFamily="34" charset="0"/>
              <a:buChar char="•"/>
            </a:pPr>
            <a:r>
              <a:rPr lang="en-US" sz="1600" dirty="0" err="1"/>
              <a:t>Efecto</a:t>
            </a:r>
            <a:r>
              <a:rPr lang="en-US" sz="1600" dirty="0"/>
              <a:t> dura </a:t>
            </a:r>
            <a:r>
              <a:rPr lang="en-US" sz="1600" dirty="0" err="1"/>
              <a:t>varias</a:t>
            </a:r>
            <a:r>
              <a:rPr lang="en-US" sz="1600" dirty="0"/>
              <a:t> horas</a:t>
            </a:r>
          </a:p>
          <a:p>
            <a:pPr marL="342900" lvl="1" indent="-342900">
              <a:spcAft>
                <a:spcPts val="600"/>
              </a:spcAft>
              <a:buClr>
                <a:srgbClr val="A7C138"/>
              </a:buClr>
              <a:buSzPct val="150000"/>
              <a:buFont typeface="Arial" panose="020B0604020202020204" pitchFamily="34" charset="0"/>
              <a:buChar char="•"/>
            </a:pPr>
            <a:r>
              <a:rPr lang="en-US" sz="1600" dirty="0"/>
              <a:t>Buena </a:t>
            </a:r>
            <a:r>
              <a:rPr lang="en-US" sz="1600" dirty="0" err="1"/>
              <a:t>resolución</a:t>
            </a:r>
            <a:r>
              <a:rPr lang="en-US" sz="1600" dirty="0"/>
              <a:t> especial y temporal (</a:t>
            </a:r>
            <a:r>
              <a:rPr lang="en-US" sz="1600" dirty="0" err="1"/>
              <a:t>ms</a:t>
            </a:r>
            <a:r>
              <a:rPr lang="en-US" sz="1600" dirty="0"/>
              <a:t>)</a:t>
            </a:r>
          </a:p>
          <a:p>
            <a:pPr marL="342900" lvl="1" indent="-342900">
              <a:spcAft>
                <a:spcPts val="600"/>
              </a:spcAft>
              <a:buClr>
                <a:srgbClr val="A7C138"/>
              </a:buClr>
              <a:buSzPct val="150000"/>
              <a:buFont typeface="Arial" panose="020B0604020202020204" pitchFamily="34" charset="0"/>
              <a:buChar char="•"/>
            </a:pPr>
            <a:r>
              <a:rPr lang="de-CH" sz="1600" dirty="0"/>
              <a:t>Protocolos bien establecidos</a:t>
            </a:r>
          </a:p>
          <a:p>
            <a:pPr marL="363538" lvl="1" indent="-363538">
              <a:spcAft>
                <a:spcPts val="600"/>
              </a:spcAft>
              <a:buClr>
                <a:srgbClr val="C00000"/>
              </a:buClr>
              <a:buSzPct val="150000"/>
              <a:buFont typeface="Arial" panose="020B0604020202020204" pitchFamily="34" charset="0"/>
              <a:buChar char="•"/>
            </a:pPr>
            <a:r>
              <a:rPr lang="de-CH" sz="1600" dirty="0"/>
              <a:t>Precio elevado</a:t>
            </a:r>
          </a:p>
          <a:p>
            <a:pPr marL="363538" lvl="1" indent="-363538">
              <a:spcAft>
                <a:spcPts val="600"/>
              </a:spcAft>
              <a:buClr>
                <a:srgbClr val="C00000"/>
              </a:buClr>
              <a:buSzPct val="150000"/>
              <a:buFont typeface="Arial" panose="020B0604020202020204" pitchFamily="34" charset="0"/>
              <a:buChar char="•"/>
            </a:pPr>
            <a:r>
              <a:rPr lang="de-CH" sz="1600" dirty="0"/>
              <a:t>Riesgo de crisis comiciales (raro)</a:t>
            </a:r>
          </a:p>
          <a:p>
            <a:pPr marL="363538" lvl="1" indent="-363538">
              <a:spcAft>
                <a:spcPts val="600"/>
              </a:spcAft>
              <a:buClr>
                <a:srgbClr val="C00000"/>
              </a:buClr>
              <a:buSzPct val="150000"/>
              <a:buFont typeface="Arial" panose="020B0604020202020204" pitchFamily="34" charset="0"/>
              <a:buChar char="•"/>
            </a:pPr>
            <a:r>
              <a:rPr lang="en-US" sz="1600" dirty="0" err="1"/>
              <a:t>Limitado</a:t>
            </a:r>
            <a:r>
              <a:rPr lang="en-US" sz="1600" dirty="0"/>
              <a:t> a </a:t>
            </a:r>
            <a:r>
              <a:rPr lang="en-US" sz="1600" dirty="0" err="1"/>
              <a:t>áreas</a:t>
            </a:r>
            <a:r>
              <a:rPr lang="en-US" sz="1600" dirty="0"/>
              <a:t> </a:t>
            </a:r>
            <a:r>
              <a:rPr lang="en-US" sz="1600" dirty="0" err="1"/>
              <a:t>superficiales</a:t>
            </a:r>
            <a:r>
              <a:rPr lang="en-US" sz="1600" dirty="0"/>
              <a:t> </a:t>
            </a:r>
            <a:r>
              <a:rPr lang="en-US" sz="1600" dirty="0" err="1"/>
              <a:t>cerebrales</a:t>
            </a:r>
            <a:r>
              <a:rPr lang="en-US" sz="1600" dirty="0"/>
              <a:t>.</a:t>
            </a:r>
          </a:p>
          <a:p>
            <a:pPr marL="363538" lvl="1" indent="-363538">
              <a:spcAft>
                <a:spcPts val="600"/>
              </a:spcAft>
              <a:buClr>
                <a:srgbClr val="C00000"/>
              </a:buClr>
              <a:buSzPct val="150000"/>
              <a:buFont typeface="Arial" panose="020B0604020202020204" pitchFamily="34" charset="0"/>
              <a:buChar char="•"/>
            </a:pPr>
            <a:r>
              <a:rPr lang="en-US" sz="1600" dirty="0" err="1"/>
              <a:t>Puede</a:t>
            </a:r>
            <a:r>
              <a:rPr lang="en-US" sz="1600" dirty="0"/>
              <a:t> </a:t>
            </a:r>
            <a:r>
              <a:rPr lang="en-US" sz="1600" dirty="0" err="1"/>
              <a:t>provocar</a:t>
            </a:r>
            <a:r>
              <a:rPr lang="en-US" sz="1600" dirty="0"/>
              <a:t> </a:t>
            </a:r>
            <a:r>
              <a:rPr lang="en-US" sz="1600" dirty="0" err="1"/>
              <a:t>dolores</a:t>
            </a:r>
            <a:r>
              <a:rPr lang="en-US" sz="1600" dirty="0"/>
              <a:t> de cabeza </a:t>
            </a:r>
            <a:r>
              <a:rPr lang="en-US" sz="1600" dirty="0" err="1"/>
              <a:t>transitorios</a:t>
            </a:r>
            <a:r>
              <a:rPr lang="en-US" sz="1600" dirty="0"/>
              <a:t>.</a:t>
            </a:r>
          </a:p>
          <a:p>
            <a:pPr marL="363538" lvl="1" indent="-363538">
              <a:spcAft>
                <a:spcPts val="600"/>
              </a:spcAft>
              <a:buClr>
                <a:srgbClr val="C00000"/>
              </a:buClr>
              <a:buSzPct val="150000"/>
              <a:buFont typeface="Arial" panose="020B0604020202020204" pitchFamily="34" charset="0"/>
              <a:buChar char="•"/>
            </a:pPr>
            <a:r>
              <a:rPr lang="en-US" sz="1600" dirty="0"/>
              <a:t>No </a:t>
            </a:r>
            <a:r>
              <a:rPr lang="en-US" sz="1600" dirty="0" err="1"/>
              <a:t>buenas</a:t>
            </a:r>
            <a:r>
              <a:rPr lang="en-US" sz="1600" dirty="0"/>
              <a:t> </a:t>
            </a:r>
            <a:r>
              <a:rPr lang="en-US" sz="1600" dirty="0" err="1"/>
              <a:t>condiciones</a:t>
            </a:r>
            <a:r>
              <a:rPr lang="en-US" sz="1600" dirty="0"/>
              <a:t> placebo. </a:t>
            </a:r>
          </a:p>
        </p:txBody>
      </p:sp>
      <p:sp>
        <p:nvSpPr>
          <p:cNvPr id="86" name="Line 71"/>
          <p:cNvSpPr>
            <a:spLocks noChangeShapeType="1"/>
          </p:cNvSpPr>
          <p:nvPr/>
        </p:nvSpPr>
        <p:spPr bwMode="auto">
          <a:xfrm>
            <a:off x="-2316510" y="2283272"/>
            <a:ext cx="0" cy="0"/>
          </a:xfrm>
          <a:prstGeom prst="line">
            <a:avLst/>
          </a:prstGeom>
          <a:noFill/>
          <a:ln w="14288">
            <a:solidFill>
              <a:srgbClr val="ED6B06"/>
            </a:solidFill>
            <a:round/>
            <a:headEnd/>
            <a:tailEnd/>
          </a:ln>
          <a:extLst>
            <a:ext uri="{909E8E84-426E-40DD-AFC4-6F175D3DCCD1}">
              <a14:hiddenFill xmlns:a14="http://schemas.microsoft.com/office/drawing/2010/main">
                <a:noFill/>
              </a14:hiddenFill>
            </a:ext>
          </a:extLst>
        </p:spPr>
        <p:txBody>
          <a:bodyPr lIns="104287" tIns="52144" rIns="104287" bIns="52144"/>
          <a:lstStyle/>
          <a:p>
            <a:endParaRPr lang="de-CH">
              <a:latin typeface="+mj-lt"/>
            </a:endParaRPr>
          </a:p>
        </p:txBody>
      </p:sp>
      <p:pic>
        <p:nvPicPr>
          <p:cNvPr id="45" name="Picture 2" descr="http://www.drmueller-healthpsychology.com/i/tDCS_Device.jpg"/>
          <p:cNvPicPr>
            <a:picLocks noChangeAspect="1" noChangeArrowheads="1"/>
          </p:cNvPicPr>
          <p:nvPr/>
        </p:nvPicPr>
        <p:blipFill>
          <a:blip r:embed="rId3" cstate="print"/>
          <a:srcRect/>
          <a:stretch>
            <a:fillRect/>
          </a:stretch>
        </p:blipFill>
        <p:spPr bwMode="auto">
          <a:xfrm>
            <a:off x="5623962" y="3241608"/>
            <a:ext cx="2100419" cy="1915584"/>
          </a:xfrm>
          <a:prstGeom prst="rect">
            <a:avLst/>
          </a:prstGeom>
          <a:noFill/>
        </p:spPr>
      </p:pic>
      <p:pic>
        <p:nvPicPr>
          <p:cNvPr id="46" name="Picture 45" descr="TMS.tif"/>
          <p:cNvPicPr>
            <a:picLocks noChangeAspect="1"/>
          </p:cNvPicPr>
          <p:nvPr/>
        </p:nvPicPr>
        <p:blipFill rotWithShape="1">
          <a:blip r:embed="rId4" cstate="print"/>
          <a:srcRect l="65009" t="2592" r="2934" b="39864"/>
          <a:stretch/>
        </p:blipFill>
        <p:spPr bwMode="auto">
          <a:xfrm>
            <a:off x="209582" y="2852936"/>
            <a:ext cx="1603934" cy="2159142"/>
          </a:xfrm>
          <a:prstGeom prst="rect">
            <a:avLst/>
          </a:prstGeom>
          <a:noFill/>
          <a:ln w="9525">
            <a:noFill/>
            <a:miter lim="800000"/>
            <a:headEnd/>
            <a:tailEnd/>
          </a:ln>
        </p:spPr>
      </p:pic>
      <p:pic>
        <p:nvPicPr>
          <p:cNvPr id="13" name="Imagen 12">
            <a:extLst>
              <a:ext uri="{FF2B5EF4-FFF2-40B4-BE49-F238E27FC236}">
                <a16:creationId xmlns:a16="http://schemas.microsoft.com/office/drawing/2014/main" id="{7E14A1AA-1746-4AF6-B465-5BFC0757EBC7}"/>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726308058"/>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Contacto</a:t>
            </a:r>
            <a:endParaRPr lang="en-US" noProof="0" dirty="0"/>
          </a:p>
        </p:txBody>
      </p:sp>
      <p:sp>
        <p:nvSpPr>
          <p:cNvPr id="3" name="Content Placeholder 2"/>
          <p:cNvSpPr>
            <a:spLocks noGrp="1"/>
          </p:cNvSpPr>
          <p:nvPr>
            <p:ph idx="1"/>
          </p:nvPr>
        </p:nvSpPr>
        <p:spPr/>
        <p:txBody>
          <a:bodyPr anchor="ctr"/>
          <a:lstStyle/>
          <a:p>
            <a:pPr marL="0" indent="0" algn="ctr">
              <a:buNone/>
            </a:pPr>
            <a:r>
              <a:rPr lang="en-US" sz="2800" b="1" noProof="0" dirty="0">
                <a:latin typeface="HelveticaNeue LT 77 BdCn" panose="020B0706030502030204" pitchFamily="34" charset="0"/>
              </a:rPr>
              <a:t>International Industry Society in Advanced Rehabilitation Technology</a:t>
            </a:r>
            <a:br>
              <a:rPr lang="en-US" sz="2800" b="1" noProof="0" dirty="0">
                <a:latin typeface="HelveticaNeue LT 77 BdCn" panose="020B0706030502030204" pitchFamily="34" charset="0"/>
              </a:rPr>
            </a:br>
            <a:r>
              <a:rPr lang="en-US" sz="2800" b="1" noProof="0" dirty="0">
                <a:latin typeface="HelveticaNeue LT 77 BdCn" panose="020B0706030502030204" pitchFamily="34" charset="0"/>
              </a:rPr>
              <a:t>(IISART)</a:t>
            </a:r>
            <a:br>
              <a:rPr lang="en-US" noProof="0" dirty="0"/>
            </a:br>
            <a:endParaRPr lang="en-US" noProof="0" dirty="0"/>
          </a:p>
          <a:p>
            <a:pPr marL="0" indent="0" algn="ctr">
              <a:buNone/>
            </a:pPr>
            <a:r>
              <a:rPr lang="en-US" sz="2400" b="1" noProof="0" dirty="0">
                <a:latin typeface="HelveticaNeue LT 77 BdCn" panose="020B0706030502030204" pitchFamily="34" charset="0"/>
              </a:rPr>
              <a:t>General Information</a:t>
            </a:r>
          </a:p>
          <a:p>
            <a:pPr marL="0" indent="0" algn="ctr">
              <a:buNone/>
            </a:pPr>
            <a:r>
              <a:rPr lang="en-US" sz="2200" noProof="0" dirty="0"/>
              <a:t>info@iisartonline.org</a:t>
            </a:r>
            <a:br>
              <a:rPr lang="en-US" sz="2200" noProof="0" dirty="0"/>
            </a:br>
            <a:r>
              <a:rPr lang="en-US" sz="2200" noProof="0" dirty="0">
                <a:hlinkClick r:id="rId3"/>
              </a:rPr>
              <a:t>www.iisartonline.org </a:t>
            </a:r>
            <a:endParaRPr lang="en-US" sz="2200" noProof="0" dirty="0"/>
          </a:p>
          <a:p>
            <a:pPr marL="0" indent="0" algn="ctr">
              <a:buNone/>
            </a:pPr>
            <a:endParaRPr lang="en-US" sz="2200" noProof="0" dirty="0"/>
          </a:p>
          <a:p>
            <a:pPr marL="0" indent="0" algn="ctr">
              <a:buNone/>
            </a:pPr>
            <a:r>
              <a:rPr lang="en-US" sz="2800" b="1" dirty="0"/>
              <a:t>Centro </a:t>
            </a:r>
            <a:r>
              <a:rPr lang="en-US" sz="2800" b="1" dirty="0" err="1"/>
              <a:t>Europeo</a:t>
            </a:r>
            <a:r>
              <a:rPr lang="en-US" sz="2800" b="1" dirty="0"/>
              <a:t> de </a:t>
            </a:r>
            <a:r>
              <a:rPr lang="en-US" sz="2800" b="1" dirty="0" err="1"/>
              <a:t>Neurociencias</a:t>
            </a:r>
            <a:r>
              <a:rPr lang="en-US" sz="2800" b="1" dirty="0"/>
              <a:t> CEN</a:t>
            </a:r>
          </a:p>
          <a:p>
            <a:pPr marL="0" indent="0" algn="ctr">
              <a:buNone/>
            </a:pPr>
            <a:r>
              <a:rPr lang="en-US" sz="2200" noProof="0" dirty="0">
                <a:hlinkClick r:id="rId4"/>
              </a:rPr>
              <a:t>info@eneurocenter.com</a:t>
            </a:r>
            <a:r>
              <a:rPr lang="en-US" sz="2200" noProof="0" dirty="0"/>
              <a:t> </a:t>
            </a:r>
          </a:p>
          <a:p>
            <a:pPr marL="0" indent="0" algn="ctr">
              <a:buNone/>
            </a:pPr>
            <a:r>
              <a:rPr lang="en-US" sz="2200" dirty="0">
                <a:hlinkClick r:id="rId5"/>
              </a:rPr>
              <a:t>www.eneurocenter.com</a:t>
            </a:r>
            <a:r>
              <a:rPr lang="en-US" sz="2200" dirty="0"/>
              <a:t> </a:t>
            </a:r>
            <a:endParaRPr lang="en-US" sz="2200" noProof="0" dirty="0"/>
          </a:p>
        </p:txBody>
      </p:sp>
      <p:sp>
        <p:nvSpPr>
          <p:cNvPr id="5" name="Slide Number Placeholder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F8E3E85-A5F1-45AC-BC8E-CB7307177C38}" type="slidenum">
              <a:rPr kumimoji="0" lang="de-CH" sz="1200" b="0" i="0" u="none" strike="noStrike" kern="1200" cap="none" spc="0" normalizeH="0" baseline="0" noProof="0" smtClean="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67</a:t>
            </a:fld>
            <a:endParaRPr kumimoji="0" lang="de-CH" sz="1200" b="0" i="0" u="none" strike="noStrike" kern="1200" cap="none" spc="0" normalizeH="0" baseline="0" noProof="0" dirty="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pic>
        <p:nvPicPr>
          <p:cNvPr id="6" name="Imagen 5">
            <a:extLst>
              <a:ext uri="{FF2B5EF4-FFF2-40B4-BE49-F238E27FC236}">
                <a16:creationId xmlns:a16="http://schemas.microsoft.com/office/drawing/2014/main" id="{19B37050-6550-486F-A752-36C729117B06}"/>
              </a:ext>
            </a:extLst>
          </p:cNvPr>
          <p:cNvPicPr>
            <a:picLocks noChangeAspect="1"/>
          </p:cNvPicPr>
          <p:nvPr/>
        </p:nvPicPr>
        <p:blipFill>
          <a:blip r:embed="rId6"/>
          <a:stretch>
            <a:fillRect/>
          </a:stretch>
        </p:blipFill>
        <p:spPr>
          <a:xfrm>
            <a:off x="6835386" y="-877"/>
            <a:ext cx="2200847" cy="1194920"/>
          </a:xfrm>
          <a:prstGeom prst="rect">
            <a:avLst/>
          </a:prstGeom>
        </p:spPr>
      </p:pic>
      <p:sp>
        <p:nvSpPr>
          <p:cNvPr id="7" name="Footer Placeholder 3">
            <a:extLst>
              <a:ext uri="{FF2B5EF4-FFF2-40B4-BE49-F238E27FC236}">
                <a16:creationId xmlns:a16="http://schemas.microsoft.com/office/drawing/2014/main" id="{87E6B072-2CAF-4088-BD7B-B6B8D21D7D62}"/>
              </a:ext>
            </a:extLst>
          </p:cNvPr>
          <p:cNvSpPr>
            <a:spLocks noGrp="1"/>
          </p:cNvSpPr>
          <p:nvPr>
            <p:ph type="ftr" sz="quarter" idx="11"/>
          </p:nvPr>
        </p:nvSpPr>
        <p:spPr>
          <a:xfrm>
            <a:off x="509866" y="6449776"/>
            <a:ext cx="4578800" cy="363600"/>
          </a:xfrm>
        </p:spPr>
        <p:txBody>
          <a:bodyPr/>
          <a:lstStyle/>
          <a:p>
            <a:r>
              <a:rPr lang="en-US" dirty="0" err="1"/>
              <a:t>Principios</a:t>
            </a:r>
            <a:r>
              <a:rPr lang="en-US" dirty="0"/>
              <a:t> de las </a:t>
            </a:r>
            <a:r>
              <a:rPr lang="en-US" dirty="0" err="1"/>
              <a:t>tecnologías</a:t>
            </a:r>
            <a:r>
              <a:rPr lang="en-US" dirty="0"/>
              <a:t> </a:t>
            </a:r>
            <a:r>
              <a:rPr lang="en-US" dirty="0" err="1"/>
              <a:t>avanzadas</a:t>
            </a:r>
            <a:endParaRPr lang="de-CH" dirty="0"/>
          </a:p>
        </p:txBody>
      </p:sp>
    </p:spTree>
    <p:extLst>
      <p:ext uri="{BB962C8B-B14F-4D97-AF65-F5344CB8AC3E}">
        <p14:creationId xmlns:p14="http://schemas.microsoft.com/office/powerpoint/2010/main" val="18272360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Bibliografía</a:t>
            </a:r>
            <a:endParaRPr lang="en-US" noProof="0" dirty="0"/>
          </a:p>
        </p:txBody>
      </p:sp>
      <p:sp>
        <p:nvSpPr>
          <p:cNvPr id="3" name="Content Placeholder 2"/>
          <p:cNvSpPr>
            <a:spLocks noGrp="1"/>
          </p:cNvSpPr>
          <p:nvPr>
            <p:ph idx="1"/>
          </p:nvPr>
        </p:nvSpPr>
        <p:spPr/>
        <p:txBody>
          <a:bodyPr numCol="3" spcCol="72000">
            <a:noAutofit/>
          </a:bodyPr>
          <a:lstStyle/>
          <a:p>
            <a:pPr marL="0" indent="0">
              <a:buNone/>
            </a:pPr>
            <a:r>
              <a:rPr lang="en-US" sz="1200" b="1" noProof="0" dirty="0"/>
              <a:t>[1]</a:t>
            </a:r>
            <a:r>
              <a:rPr lang="en-US" sz="1200" noProof="0" dirty="0"/>
              <a:t> </a:t>
            </a:r>
            <a:r>
              <a:rPr lang="en-US" sz="1200" noProof="0" dirty="0" err="1"/>
              <a:t>Poli</a:t>
            </a:r>
            <a:r>
              <a:rPr lang="en-US" sz="1200" noProof="0" dirty="0"/>
              <a:t> et al. 2013, </a:t>
            </a:r>
            <a:r>
              <a:rPr lang="en-US" sz="1200" i="1" dirty="0"/>
              <a:t>Robotic Technologies and Rehabilitation: New Tools for Stroke Patients’ Therapy</a:t>
            </a:r>
            <a:r>
              <a:rPr lang="en-US" sz="1200" i="1" noProof="0" dirty="0"/>
              <a:t>.</a:t>
            </a:r>
          </a:p>
          <a:p>
            <a:pPr marL="0" indent="0">
              <a:buNone/>
            </a:pPr>
            <a:r>
              <a:rPr lang="en-US" sz="1200" b="1" noProof="0" dirty="0"/>
              <a:t>[2</a:t>
            </a:r>
            <a:r>
              <a:rPr lang="en-US" sz="1200" b="1" dirty="0"/>
              <a:t>]</a:t>
            </a:r>
            <a:r>
              <a:rPr lang="en-US" sz="1200" dirty="0"/>
              <a:t> Diaz et al. 2011, </a:t>
            </a:r>
            <a:r>
              <a:rPr lang="en-US" sz="1200" i="1" dirty="0"/>
              <a:t>Lower-Limb Robotic Rehabilitation: Literature Review and Challenges</a:t>
            </a:r>
            <a:r>
              <a:rPr lang="en-US" sz="1200" i="1" kern="1200" dirty="0"/>
              <a:t>.</a:t>
            </a:r>
            <a:endParaRPr lang="en-US" sz="1200" i="1" noProof="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68</a:t>
            </a:fld>
            <a:endParaRPr lang="de-CH" dirty="0">
              <a:solidFill>
                <a:srgbClr val="000000"/>
              </a:solidFill>
            </a:endParaRPr>
          </a:p>
        </p:txBody>
      </p:sp>
      <p:pic>
        <p:nvPicPr>
          <p:cNvPr id="6" name="Imagen 5">
            <a:extLst>
              <a:ext uri="{FF2B5EF4-FFF2-40B4-BE49-F238E27FC236}">
                <a16:creationId xmlns:a16="http://schemas.microsoft.com/office/drawing/2014/main" id="{398E14E2-ACE8-4FFA-89E3-B82A35B1918E}"/>
              </a:ext>
            </a:extLst>
          </p:cNvPr>
          <p:cNvPicPr>
            <a:picLocks noChangeAspect="1"/>
          </p:cNvPicPr>
          <p:nvPr/>
        </p:nvPicPr>
        <p:blipFill>
          <a:blip r:embed="rId3"/>
          <a:stretch>
            <a:fillRect/>
          </a:stretch>
        </p:blipFill>
        <p:spPr>
          <a:xfrm>
            <a:off x="6886859" y="0"/>
            <a:ext cx="2200847" cy="1194920"/>
          </a:xfrm>
          <a:prstGeom prst="rect">
            <a:avLst/>
          </a:prstGeom>
        </p:spPr>
      </p:pic>
    </p:spTree>
    <p:extLst>
      <p:ext uri="{BB962C8B-B14F-4D97-AF65-F5344CB8AC3E}">
        <p14:creationId xmlns:p14="http://schemas.microsoft.com/office/powerpoint/2010/main" val="3205105424"/>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noProof="0" dirty="0"/>
              <a:t>Slide 2 – Audience</a:t>
            </a:r>
            <a:br>
              <a:rPr lang="en-US" sz="1200" noProof="0" dirty="0"/>
            </a:br>
            <a:r>
              <a:rPr lang="en-US" sz="1200" noProof="0" dirty="0"/>
              <a:t>Background:		</a:t>
            </a:r>
            <a:r>
              <a:rPr lang="de-CH" sz="1200" dirty="0">
                <a:hlinkClick r:id="rId3"/>
              </a:rPr>
              <a:t>http://www.iisd.ca/ymb/climate/wcc3/pix/1sept/DSC_6266%20full%20room.jpg</a:t>
            </a:r>
            <a:endParaRPr lang="de-CH" sz="1200" dirty="0"/>
          </a:p>
          <a:p>
            <a:pPr marL="0" indent="0">
              <a:spcAft>
                <a:spcPts val="1200"/>
              </a:spcAft>
              <a:buNone/>
            </a:pPr>
            <a:r>
              <a:rPr lang="en-US" sz="1200" noProof="0" dirty="0"/>
              <a:t>Slide 3 – Reasons for New Technologies</a:t>
            </a:r>
            <a:br>
              <a:rPr lang="en-US" sz="1200" noProof="0" dirty="0"/>
            </a:br>
            <a:r>
              <a:rPr lang="en-US" sz="1200" noProof="0" dirty="0"/>
              <a:t>Left:		</a:t>
            </a:r>
            <a:r>
              <a:rPr lang="de-CH" sz="1200" dirty="0">
                <a:hlinkClick r:id="rId4"/>
              </a:rPr>
              <a:t>http://www.unece.org/typo3temp/pics/8346dcaa95.jpg</a:t>
            </a:r>
            <a:br>
              <a:rPr lang="de-CH" sz="1200" dirty="0"/>
            </a:br>
            <a:r>
              <a:rPr lang="de-CH" sz="1200" dirty="0" err="1"/>
              <a:t>Middle</a:t>
            </a:r>
            <a:r>
              <a:rPr lang="de-CH" sz="1200" dirty="0"/>
              <a:t> (</a:t>
            </a:r>
            <a:r>
              <a:rPr lang="de-CH" sz="1200" dirty="0" err="1"/>
              <a:t>upper</a:t>
            </a:r>
            <a:r>
              <a:rPr lang="de-CH" sz="1200" dirty="0"/>
              <a:t>):	</a:t>
            </a:r>
            <a:r>
              <a:rPr lang="de-CH" sz="1200" dirty="0">
                <a:hlinkClick r:id="rId5"/>
              </a:rPr>
              <a:t>http://emergingtech.tbr.edu/sites/default/files/styles/flexslider_full/public/NewTech_0.jpg?itok=WghHlgJO</a:t>
            </a:r>
            <a:br>
              <a:rPr lang="de-CH" sz="1200" dirty="0"/>
            </a:br>
            <a:r>
              <a:rPr lang="de-CH" sz="1200" dirty="0" err="1"/>
              <a:t>Middle</a:t>
            </a:r>
            <a:r>
              <a:rPr lang="de-CH" sz="1200" dirty="0"/>
              <a:t> (</a:t>
            </a:r>
            <a:r>
              <a:rPr lang="de-CH" sz="1200" dirty="0" err="1"/>
              <a:t>lower</a:t>
            </a:r>
            <a:r>
              <a:rPr lang="de-CH" sz="1200" dirty="0"/>
              <a:t>):	</a:t>
            </a:r>
            <a:r>
              <a:rPr lang="de-CH" sz="1200" dirty="0">
                <a:hlinkClick r:id="rId6"/>
              </a:rPr>
              <a:t>http://timpexelectronics.com/wp-content/uploads/2014/03/Electronics-0000166421891-1100x732.jpg</a:t>
            </a:r>
            <a:br>
              <a:rPr lang="de-CH" sz="1200" dirty="0"/>
            </a:br>
            <a:r>
              <a:rPr lang="de-CH" sz="1200" dirty="0" err="1"/>
              <a:t>Right</a:t>
            </a:r>
            <a:r>
              <a:rPr lang="de-CH" sz="1200" dirty="0"/>
              <a:t>:		</a:t>
            </a:r>
            <a:r>
              <a:rPr lang="de-CH" sz="1200" dirty="0">
                <a:hlinkClick r:id="rId7"/>
              </a:rPr>
              <a:t>http://www.nature.com/sc/journal/v41/n12/fig_tab/3101518f1.html</a:t>
            </a:r>
            <a:endParaRPr lang="en-US" sz="1200" noProof="0" dirty="0"/>
          </a:p>
          <a:p>
            <a:pPr marL="0" indent="0">
              <a:spcAft>
                <a:spcPts val="1200"/>
              </a:spcAft>
              <a:buNone/>
            </a:pPr>
            <a:r>
              <a:rPr lang="en-US" sz="1200" noProof="0" dirty="0"/>
              <a:t>Slide </a:t>
            </a:r>
            <a:r>
              <a:rPr lang="en-US" sz="1200" dirty="0"/>
              <a:t>4</a:t>
            </a:r>
            <a:r>
              <a:rPr lang="en-US" sz="1200" noProof="0" dirty="0"/>
              <a:t> – Usage of New Technologies</a:t>
            </a:r>
            <a:br>
              <a:rPr lang="en-US" sz="1200" noProof="0" dirty="0"/>
            </a:br>
            <a:r>
              <a:rPr lang="en-US" sz="1200" dirty="0"/>
              <a:t>1st image (motor learning):	</a:t>
            </a:r>
            <a:r>
              <a:rPr lang="en-US" sz="1200" dirty="0">
                <a:hlinkClick r:id="rId8"/>
              </a:rPr>
              <a:t>http://www.vi-hotels.com/typo3temp/pics/s_1ad5acb5b7.jpg</a:t>
            </a:r>
            <a:br>
              <a:rPr lang="en-US" sz="1200" dirty="0"/>
            </a:br>
            <a:r>
              <a:rPr lang="en-US" sz="1200" dirty="0"/>
              <a:t>2ndimage (brain injury):	</a:t>
            </a:r>
            <a:r>
              <a:rPr lang="en-US" sz="1200" dirty="0">
                <a:hlinkClick r:id="rId9"/>
              </a:rPr>
              <a:t>http://www.eusi.org/wp-content/uploads/2012/11/stroke.jpg</a:t>
            </a:r>
            <a:br>
              <a:rPr lang="en-US" sz="1200" dirty="0"/>
            </a:br>
            <a:r>
              <a:rPr lang="en-US" sz="1200" dirty="0"/>
              <a:t>3rd image (therapy):	</a:t>
            </a:r>
            <a:r>
              <a:rPr lang="en-US" sz="1200" dirty="0" err="1"/>
              <a:t>Hocoma</a:t>
            </a:r>
            <a:br>
              <a:rPr lang="en-US" sz="1200" dirty="0"/>
            </a:br>
            <a:r>
              <a:rPr lang="en-US" sz="1200" dirty="0"/>
              <a:t>4th image (assessments):	</a:t>
            </a:r>
            <a:r>
              <a:rPr lang="en-US" sz="1200" dirty="0">
                <a:hlinkClick r:id="rId10"/>
              </a:rPr>
              <a:t>http://www.hopkinsmedicine.org/healthlibrary/GetImage.aspx?ImageId=268329</a:t>
            </a:r>
            <a:br>
              <a:rPr lang="en-US" sz="1200" dirty="0"/>
            </a:br>
            <a:r>
              <a:rPr lang="en-US" sz="1200" dirty="0"/>
              <a:t>5th image (daily activities):	</a:t>
            </a:r>
            <a:r>
              <a:rPr lang="en-US" sz="1200" dirty="0">
                <a:hlinkClick r:id="rId11"/>
              </a:rPr>
              <a:t>http://static.guim.co.uk/sys-images/Guardian/Pix/pictures/2013/10/28/1382979259350/Gardening-and-DIY-can-pro-011.jpg</a:t>
            </a:r>
            <a:endParaRPr lang="en-US" sz="1200" dirty="0"/>
          </a:p>
          <a:p>
            <a:pPr marL="0" indent="0">
              <a:spcAft>
                <a:spcPts val="1200"/>
              </a:spcAft>
              <a:buNone/>
            </a:pPr>
            <a:r>
              <a:rPr lang="en-US" sz="1200" dirty="0"/>
              <a:t>Slide 9 – Rehabilitation Robotics</a:t>
            </a:r>
            <a:br>
              <a:rPr lang="en-US" sz="1200" dirty="0"/>
            </a:br>
            <a:r>
              <a:rPr lang="en-US" sz="1200" dirty="0"/>
              <a:t>Light bulb:		</a:t>
            </a:r>
            <a:r>
              <a:rPr lang="en-US" sz="1200" dirty="0">
                <a:hlinkClick r:id="rId12"/>
              </a:rPr>
              <a:t>http://theosophy.net/forum/topics/theosophists-and-the-light</a:t>
            </a:r>
            <a:br>
              <a:rPr lang="en-US" sz="1200" dirty="0"/>
            </a:br>
            <a:r>
              <a:rPr lang="en-US" sz="1200" noProof="0" dirty="0"/>
              <a:t>Robot:		</a:t>
            </a:r>
            <a:r>
              <a:rPr lang="de-CH" sz="1200" dirty="0">
                <a:hlinkClick r:id="rId13"/>
              </a:rPr>
              <a:t>http://bsiswoyo.lecture.ub.ac.id/files/2011/12/puma560-1.png</a:t>
            </a:r>
            <a:br>
              <a:rPr lang="en-US" sz="1200" noProof="0" dirty="0"/>
            </a:br>
            <a:r>
              <a:rPr lang="en-US" sz="1200" noProof="0" dirty="0"/>
              <a:t>Arm/leg </a:t>
            </a:r>
            <a:r>
              <a:rPr lang="en-US" sz="1200" noProof="0" dirty="0" err="1"/>
              <a:t>orthosis</a:t>
            </a:r>
            <a:r>
              <a:rPr lang="en-US" sz="1200" noProof="0" dirty="0"/>
              <a:t>:	</a:t>
            </a:r>
            <a:r>
              <a:rPr lang="de-CH" sz="1200" dirty="0">
                <a:hlinkClick r:id="rId14"/>
              </a:rPr>
              <a:t>http://www.broadenedhorizons.com/powergrip-add-on-kit</a:t>
            </a:r>
            <a:br>
              <a:rPr lang="en-US" sz="1200" noProof="0" dirty="0"/>
            </a:br>
            <a:r>
              <a:rPr lang="en-US" sz="1200" noProof="0" dirty="0"/>
              <a:t>Therapeutic robot:	From </a:t>
            </a:r>
            <a:r>
              <a:rPr lang="en-US" sz="1200" noProof="0" dirty="0" err="1"/>
              <a:t>Lum</a:t>
            </a:r>
            <a:r>
              <a:rPr lang="en-US" sz="1200" noProof="0" dirty="0"/>
              <a:t> et al. 2006, </a:t>
            </a:r>
            <a:r>
              <a:rPr lang="en-US" sz="1200" i="1" dirty="0"/>
              <a:t>MIME robotic device for upper-limb neurorehabilitation in </a:t>
            </a:r>
            <a:r>
              <a:rPr lang="en-US" sz="1200" i="1" dirty="0" err="1"/>
              <a:t>subacute</a:t>
            </a:r>
            <a:r>
              <a:rPr lang="en-US" sz="1200" i="1" dirty="0"/>
              <a:t> stroke subjects: A follow-up 		study.</a:t>
            </a:r>
            <a:endParaRPr lang="en-US" sz="1200" noProof="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69</a:t>
            </a:fld>
            <a:endParaRPr lang="de-CH" dirty="0">
              <a:solidFill>
                <a:srgbClr val="000000"/>
              </a:solidFill>
            </a:endParaRPr>
          </a:p>
        </p:txBody>
      </p:sp>
      <p:pic>
        <p:nvPicPr>
          <p:cNvPr id="6" name="Imagen 5">
            <a:extLst>
              <a:ext uri="{FF2B5EF4-FFF2-40B4-BE49-F238E27FC236}">
                <a16:creationId xmlns:a16="http://schemas.microsoft.com/office/drawing/2014/main" id="{5AC5DA57-1A13-49ED-9E7A-7D5C7314B080}"/>
              </a:ext>
            </a:extLst>
          </p:cNvPr>
          <p:cNvPicPr>
            <a:picLocks noChangeAspect="1"/>
          </p:cNvPicPr>
          <p:nvPr/>
        </p:nvPicPr>
        <p:blipFill>
          <a:blip r:embed="rId15"/>
          <a:stretch>
            <a:fillRect/>
          </a:stretch>
        </p:blipFill>
        <p:spPr>
          <a:xfrm>
            <a:off x="6886859" y="0"/>
            <a:ext cx="2200847" cy="1194920"/>
          </a:xfrm>
          <a:prstGeom prst="rect">
            <a:avLst/>
          </a:prstGeom>
        </p:spPr>
      </p:pic>
    </p:spTree>
    <p:extLst>
      <p:ext uri="{BB962C8B-B14F-4D97-AF65-F5344CB8AC3E}">
        <p14:creationId xmlns:p14="http://schemas.microsoft.com/office/powerpoint/2010/main" val="272052159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2" descr="M:\3 Leistungserbringung\33 Projektabwicklung\334 Produkteschulung\3346 Customer Support\IISART\5_Working Groups\52_Working Group Education\Education Slides\Graphs and Pictures\proprioceptio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2440" y="1320895"/>
            <a:ext cx="723502" cy="1023265"/>
          </a:xfrm>
          <a:prstGeom prst="rect">
            <a:avLst/>
          </a:prstGeom>
          <a:noFill/>
          <a:extLst>
            <a:ext uri="{909E8E84-426E-40DD-AFC4-6F175D3DCCD1}">
              <a14:hiddenFill xmlns:a14="http://schemas.microsoft.com/office/drawing/2010/main">
                <a:solidFill>
                  <a:srgbClr val="FFFFFF"/>
                </a:solidFill>
              </a14:hiddenFill>
            </a:ext>
          </a:extLst>
        </p:spPr>
      </p:pic>
      <p:sp>
        <p:nvSpPr>
          <p:cNvPr id="39" name="Rechteck 38"/>
          <p:cNvSpPr/>
          <p:nvPr/>
        </p:nvSpPr>
        <p:spPr bwMode="auto">
          <a:xfrm rot="10800000">
            <a:off x="5451732" y="5657874"/>
            <a:ext cx="1944216" cy="265528"/>
          </a:xfrm>
          <a:prstGeom prst="rect">
            <a:avLst/>
          </a:prstGeom>
          <a:gradFill flip="none" rotWithShape="1">
            <a:gsLst>
              <a:gs pos="0">
                <a:srgbClr val="A7C138">
                  <a:alpha val="49804"/>
                </a:srgbClr>
              </a:gs>
              <a:gs pos="50000">
                <a:srgbClr val="A7C138">
                  <a:tint val="44500"/>
                  <a:satMod val="160000"/>
                </a:srgbClr>
              </a:gs>
              <a:gs pos="100000">
                <a:srgbClr val="A7C138">
                  <a:tint val="23500"/>
                  <a:satMod val="160000"/>
                </a:srgbClr>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 name="Rechteck 2"/>
          <p:cNvSpPr/>
          <p:nvPr/>
        </p:nvSpPr>
        <p:spPr bwMode="auto">
          <a:xfrm>
            <a:off x="6243819" y="1664513"/>
            <a:ext cx="1267669" cy="265528"/>
          </a:xfrm>
          <a:prstGeom prst="rect">
            <a:avLst/>
          </a:prstGeom>
          <a:gradFill flip="none" rotWithShape="1">
            <a:gsLst>
              <a:gs pos="0">
                <a:srgbClr val="A7C138">
                  <a:alpha val="50196"/>
                </a:srgbClr>
              </a:gs>
              <a:gs pos="50000">
                <a:srgbClr val="A7C138">
                  <a:tint val="44500"/>
                  <a:satMod val="160000"/>
                </a:srgbClr>
              </a:gs>
              <a:gs pos="100000">
                <a:srgbClr val="A7C138">
                  <a:tint val="23500"/>
                  <a:satMod val="160000"/>
                </a:srgbClr>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2" name="Bent Arrow 13"/>
          <p:cNvSpPr/>
          <p:nvPr/>
        </p:nvSpPr>
        <p:spPr bwMode="auto">
          <a:xfrm rot="5400000">
            <a:off x="8736724" y="1687350"/>
            <a:ext cx="1080000" cy="1080000"/>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 name="Titel 1"/>
          <p:cNvSpPr>
            <a:spLocks noGrp="1"/>
          </p:cNvSpPr>
          <p:nvPr>
            <p:ph type="title"/>
          </p:nvPr>
        </p:nvSpPr>
        <p:spPr>
          <a:xfrm>
            <a:off x="441438" y="88088"/>
            <a:ext cx="5947971" cy="1107996"/>
          </a:xfrm>
        </p:spPr>
        <p:txBody>
          <a:bodyPr/>
          <a:lstStyle/>
          <a:p>
            <a:r>
              <a:rPr lang="de-CH" dirty="0"/>
              <a:t>Potencial influencia de las nuevas tecnologías</a:t>
            </a:r>
          </a:p>
        </p:txBody>
      </p:sp>
      <p:sp>
        <p:nvSpPr>
          <p:cNvPr id="4" name="Fußzeilenplatzhalt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7</a:t>
            </a:fld>
            <a:endParaRPr lang="de-CH" dirty="0"/>
          </a:p>
        </p:txBody>
      </p:sp>
      <p:sp>
        <p:nvSpPr>
          <p:cNvPr id="7" name="Abgerundetes Rechteck 6"/>
          <p:cNvSpPr/>
          <p:nvPr/>
        </p:nvSpPr>
        <p:spPr bwMode="auto">
          <a:xfrm>
            <a:off x="1442110" y="2810888"/>
            <a:ext cx="3021236" cy="1938035"/>
          </a:xfrm>
          <a:prstGeom prst="roundRect">
            <a:avLst/>
          </a:prstGeom>
          <a:noFill/>
          <a:ln w="76200">
            <a:solidFill>
              <a:srgbClr val="4C6600"/>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5" name="Textfeld 104"/>
          <p:cNvSpPr txBox="1"/>
          <p:nvPr/>
        </p:nvSpPr>
        <p:spPr>
          <a:xfrm>
            <a:off x="1495973" y="4090717"/>
            <a:ext cx="2928736" cy="584775"/>
          </a:xfrm>
          <a:prstGeom prst="rect">
            <a:avLst/>
          </a:prstGeom>
          <a:noFill/>
        </p:spPr>
        <p:txBody>
          <a:bodyPr wrap="square" rtlCol="0">
            <a:spAutoFit/>
          </a:bodyPr>
          <a:lstStyle/>
          <a:p>
            <a:pPr algn="ctr"/>
            <a:r>
              <a:rPr lang="de-CH" sz="1600" b="1" dirty="0"/>
              <a:t>Tecnología avanzada en rehabilitación</a:t>
            </a:r>
          </a:p>
        </p:txBody>
      </p:sp>
      <p:pic>
        <p:nvPicPr>
          <p:cNvPr id="107"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2278" y="2888076"/>
            <a:ext cx="1637942" cy="1293973"/>
          </a:xfrm>
          <a:prstGeom prst="rect">
            <a:avLst/>
          </a:prstGeom>
          <a:ln>
            <a:noFill/>
          </a:ln>
          <a:effectLst>
            <a:softEdge rad="112500"/>
          </a:effectLst>
        </p:spPr>
      </p:pic>
      <p:pic>
        <p:nvPicPr>
          <p:cNvPr id="108" name="Picture 6" descr="M:\3 Leistungserbringung\31 Marketing und Verkauf\316 Fotos\Produkte\LokomatPro\Freigegeben\LokomatFreeD\L6 FreeD_MS_Hochzirl_Stroke_042 small.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690887" y="2874407"/>
            <a:ext cx="862694" cy="12997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3" name="Abgerundetes Rechteck 112"/>
          <p:cNvSpPr/>
          <p:nvPr/>
        </p:nvSpPr>
        <p:spPr bwMode="auto">
          <a:xfrm>
            <a:off x="8425124" y="2888076"/>
            <a:ext cx="2412000" cy="1925242"/>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7" name="Bent Arrow 13"/>
          <p:cNvSpPr/>
          <p:nvPr/>
        </p:nvSpPr>
        <p:spPr bwMode="auto">
          <a:xfrm rot="10800000">
            <a:off x="8742838" y="4893052"/>
            <a:ext cx="1080000" cy="1080000"/>
          </a:xfrm>
          <a:prstGeom prst="bentArrow">
            <a:avLst>
              <a:gd name="adj1" fmla="val 19634"/>
              <a:gd name="adj2" fmla="val 20124"/>
              <a:gd name="adj3" fmla="val 32982"/>
              <a:gd name="adj4" fmla="val 80943"/>
            </a:avLst>
          </a:prstGeom>
          <a:gradFill flip="none" rotWithShape="1">
            <a:gsLst>
              <a:gs pos="0">
                <a:srgbClr val="A7C138">
                  <a:alpha val="49804"/>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8" name="Bent Arrow 13"/>
          <p:cNvSpPr/>
          <p:nvPr/>
        </p:nvSpPr>
        <p:spPr bwMode="auto">
          <a:xfrm>
            <a:off x="2972890" y="1603572"/>
            <a:ext cx="1080000" cy="1080000"/>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9" name="Bent Arrow 13"/>
          <p:cNvSpPr/>
          <p:nvPr/>
        </p:nvSpPr>
        <p:spPr bwMode="auto">
          <a:xfrm rot="16200000">
            <a:off x="2947503" y="4843402"/>
            <a:ext cx="1080000" cy="1080000"/>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9" name="Gruppieren 8"/>
          <p:cNvGrpSpPr/>
          <p:nvPr/>
        </p:nvGrpSpPr>
        <p:grpSpPr>
          <a:xfrm>
            <a:off x="272783" y="1494792"/>
            <a:ext cx="1678667" cy="983472"/>
            <a:chOff x="348444" y="1381486"/>
            <a:chExt cx="2074492" cy="1336272"/>
          </a:xfrm>
        </p:grpSpPr>
        <p:sp>
          <p:nvSpPr>
            <p:cNvPr id="120" name="Rounded Rectangle 8"/>
            <p:cNvSpPr/>
            <p:nvPr/>
          </p:nvSpPr>
          <p:spPr bwMode="auto">
            <a:xfrm>
              <a:off x="348444" y="1705166"/>
              <a:ext cx="987203" cy="902570"/>
            </a:xfrm>
            <a:custGeom>
              <a:avLst/>
              <a:gdLst>
                <a:gd name="connsiteX0" fmla="*/ 0 w 2740057"/>
                <a:gd name="connsiteY0" fmla="*/ 456685 h 2740057"/>
                <a:gd name="connsiteX1" fmla="*/ 456685 w 2740057"/>
                <a:gd name="connsiteY1" fmla="*/ 0 h 2740057"/>
                <a:gd name="connsiteX2" fmla="*/ 22833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22833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03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0 w 2740057"/>
                <a:gd name="connsiteY8" fmla="*/ 450335 h 2733707"/>
                <a:gd name="connsiteX0" fmla="*/ 0 w 2740057"/>
                <a:gd name="connsiteY0" fmla="*/ 4503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0 w 2740057"/>
                <a:gd name="connsiteY8" fmla="*/ 450335 h 2733707"/>
                <a:gd name="connsiteX0" fmla="*/ 6350 w 2740057"/>
                <a:gd name="connsiteY0" fmla="*/ 11107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539235 w 2740057"/>
                <a:gd name="connsiteY1" fmla="*/ 1651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539235 w 2740057"/>
                <a:gd name="connsiteY1" fmla="*/ 1651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2277304 w 2733989"/>
                <a:gd name="connsiteY5" fmla="*/ 2733707 h 2733707"/>
                <a:gd name="connsiteX6" fmla="*/ 450617 w 2733989"/>
                <a:gd name="connsiteY6" fmla="*/ 2733707 h 2733707"/>
                <a:gd name="connsiteX7" fmla="*/ 6632 w 2733989"/>
                <a:gd name="connsiteY7" fmla="*/ 1267372 h 2733707"/>
                <a:gd name="connsiteX8" fmla="*/ 282 w 2733989"/>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2277304 w 2733989"/>
                <a:gd name="connsiteY5" fmla="*/ 2733707 h 2733707"/>
                <a:gd name="connsiteX6" fmla="*/ 1625367 w 2733989"/>
                <a:gd name="connsiteY6" fmla="*/ 2733707 h 2733707"/>
                <a:gd name="connsiteX7" fmla="*/ 6632 w 2733989"/>
                <a:gd name="connsiteY7" fmla="*/ 1267372 h 2733707"/>
                <a:gd name="connsiteX8" fmla="*/ 282 w 2733989"/>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1756604 w 2733989"/>
                <a:gd name="connsiteY5" fmla="*/ 2727357 h 2733707"/>
                <a:gd name="connsiteX6" fmla="*/ 1625367 w 2733989"/>
                <a:gd name="connsiteY6" fmla="*/ 2733707 h 2733707"/>
                <a:gd name="connsiteX7" fmla="*/ 6632 w 2733989"/>
                <a:gd name="connsiteY7" fmla="*/ 1267372 h 2733707"/>
                <a:gd name="connsiteX8" fmla="*/ 282 w 2733989"/>
                <a:gd name="connsiteY8" fmla="*/ 1110735 h 2733707"/>
                <a:gd name="connsiteX0" fmla="*/ 282 w 2721289"/>
                <a:gd name="connsiteY0" fmla="*/ 1110735 h 2733707"/>
                <a:gd name="connsiteX1" fmla="*/ 615717 w 2721289"/>
                <a:gd name="connsiteY1" fmla="*/ 184150 h 2733707"/>
                <a:gd name="connsiteX2" fmla="*/ 1515304 w 2721289"/>
                <a:gd name="connsiteY2" fmla="*/ 0 h 2733707"/>
                <a:gd name="connsiteX3" fmla="*/ 2695889 w 2721289"/>
                <a:gd name="connsiteY3" fmla="*/ 958335 h 2733707"/>
                <a:gd name="connsiteX4" fmla="*/ 2721289 w 2721289"/>
                <a:gd name="connsiteY4" fmla="*/ 1286422 h 2733707"/>
                <a:gd name="connsiteX5" fmla="*/ 1756604 w 2721289"/>
                <a:gd name="connsiteY5" fmla="*/ 2727357 h 2733707"/>
                <a:gd name="connsiteX6" fmla="*/ 1625367 w 2721289"/>
                <a:gd name="connsiteY6" fmla="*/ 2733707 h 2733707"/>
                <a:gd name="connsiteX7" fmla="*/ 6632 w 2721289"/>
                <a:gd name="connsiteY7" fmla="*/ 1267372 h 2733707"/>
                <a:gd name="connsiteX8" fmla="*/ 282 w 2721289"/>
                <a:gd name="connsiteY8" fmla="*/ 1110735 h 27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1289" h="2733707">
                  <a:moveTo>
                    <a:pt x="282" y="1110735"/>
                  </a:moveTo>
                  <a:cubicBezTo>
                    <a:pt x="282" y="858515"/>
                    <a:pt x="204747" y="260350"/>
                    <a:pt x="615717" y="184150"/>
                  </a:cubicBezTo>
                  <a:cubicBezTo>
                    <a:pt x="974846" y="25400"/>
                    <a:pt x="1168875" y="25400"/>
                    <a:pt x="1515304" y="0"/>
                  </a:cubicBezTo>
                  <a:cubicBezTo>
                    <a:pt x="2065974" y="114300"/>
                    <a:pt x="2689539" y="528315"/>
                    <a:pt x="2695889" y="958335"/>
                  </a:cubicBezTo>
                  <a:lnTo>
                    <a:pt x="2721289" y="1286422"/>
                  </a:lnTo>
                  <a:cubicBezTo>
                    <a:pt x="2721289" y="1538642"/>
                    <a:pt x="2008824" y="2727357"/>
                    <a:pt x="1756604" y="2727357"/>
                  </a:cubicBezTo>
                  <a:lnTo>
                    <a:pt x="1625367" y="2733707"/>
                  </a:lnTo>
                  <a:cubicBezTo>
                    <a:pt x="1373147" y="2733707"/>
                    <a:pt x="6632" y="1519592"/>
                    <a:pt x="6632" y="1267372"/>
                  </a:cubicBezTo>
                  <a:cubicBezTo>
                    <a:pt x="8749" y="878610"/>
                    <a:pt x="-1835" y="1499497"/>
                    <a:pt x="282" y="1110735"/>
                  </a:cubicBezTo>
                  <a:close/>
                </a:path>
              </a:pathLst>
            </a:custGeom>
            <a:blipFill>
              <a:blip r:embed="rId7"/>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121" name="Gruppieren 120"/>
            <p:cNvGrpSpPr/>
            <p:nvPr/>
          </p:nvGrpSpPr>
          <p:grpSpPr>
            <a:xfrm>
              <a:off x="1828227" y="1425409"/>
              <a:ext cx="594709" cy="1292349"/>
              <a:chOff x="2219256" y="1720381"/>
              <a:chExt cx="594709" cy="1292349"/>
            </a:xfrm>
          </p:grpSpPr>
          <p:pic>
            <p:nvPicPr>
              <p:cNvPr id="122"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9256" y="1720381"/>
                <a:ext cx="594709" cy="1292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3" name="Gruppieren 122"/>
              <p:cNvGrpSpPr/>
              <p:nvPr/>
            </p:nvGrpSpPr>
            <p:grpSpPr>
              <a:xfrm>
                <a:off x="2281446" y="2224916"/>
                <a:ext cx="444570" cy="435014"/>
                <a:chOff x="1939475" y="3969604"/>
                <a:chExt cx="444570" cy="435014"/>
              </a:xfrm>
            </p:grpSpPr>
            <p:cxnSp>
              <p:nvCxnSpPr>
                <p:cNvPr id="124" name="Gerade Verbindung 123"/>
                <p:cNvCxnSpPr/>
                <p:nvPr/>
              </p:nvCxnSpPr>
              <p:spPr bwMode="auto">
                <a:xfrm>
                  <a:off x="1951866" y="3969604"/>
                  <a:ext cx="432179" cy="432000"/>
                </a:xfrm>
                <a:prstGeom prst="lin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Gerade Verbindung 124"/>
                <p:cNvCxnSpPr/>
                <p:nvPr/>
              </p:nvCxnSpPr>
              <p:spPr bwMode="auto">
                <a:xfrm flipH="1">
                  <a:off x="1939475" y="3972618"/>
                  <a:ext cx="432000" cy="432000"/>
                </a:xfrm>
                <a:prstGeom prst="lin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26" name="Gruppieren 125"/>
            <p:cNvGrpSpPr/>
            <p:nvPr/>
          </p:nvGrpSpPr>
          <p:grpSpPr>
            <a:xfrm>
              <a:off x="819208" y="1381486"/>
              <a:ext cx="507421" cy="562372"/>
              <a:chOff x="912882" y="1720381"/>
              <a:chExt cx="507421" cy="562372"/>
            </a:xfrm>
          </p:grpSpPr>
          <p:pic>
            <p:nvPicPr>
              <p:cNvPr id="127" name="Picture 35"/>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9033" y="1801073"/>
                <a:ext cx="441270" cy="481680"/>
              </a:xfrm>
              <a:prstGeom prst="rect">
                <a:avLst/>
              </a:prstGeom>
              <a:effectLst>
                <a:glow rad="63500">
                  <a:schemeClr val="accent4">
                    <a:satMod val="175000"/>
                    <a:alpha val="40000"/>
                  </a:schemeClr>
                </a:glow>
              </a:effectLst>
            </p:spPr>
          </p:pic>
          <p:sp>
            <p:nvSpPr>
              <p:cNvPr id="128" name="Rechteck 127"/>
              <p:cNvSpPr/>
              <p:nvPr/>
            </p:nvSpPr>
            <p:spPr bwMode="auto">
              <a:xfrm flipH="1">
                <a:off x="912882" y="1720381"/>
                <a:ext cx="169184" cy="163061"/>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129" name="Pfeil nach rechts 128"/>
            <p:cNvSpPr/>
            <p:nvPr/>
          </p:nvSpPr>
          <p:spPr bwMode="auto">
            <a:xfrm>
              <a:off x="1415477" y="1955702"/>
              <a:ext cx="374113" cy="141639"/>
            </a:xfrm>
            <a:prstGeom prst="rightArrow">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34" name="Abgerundetes Rechteck 33"/>
          <p:cNvSpPr/>
          <p:nvPr/>
        </p:nvSpPr>
        <p:spPr bwMode="auto">
          <a:xfrm>
            <a:off x="4118360" y="5707859"/>
            <a:ext cx="2125460" cy="576031"/>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5" name="Abgerundetes Rechteck 34"/>
          <p:cNvSpPr/>
          <p:nvPr/>
        </p:nvSpPr>
        <p:spPr bwMode="auto">
          <a:xfrm>
            <a:off x="6576526" y="5216320"/>
            <a:ext cx="2125460" cy="1067569"/>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6" name="Abgerundetes Rechteck 35"/>
          <p:cNvSpPr/>
          <p:nvPr/>
        </p:nvSpPr>
        <p:spPr bwMode="auto">
          <a:xfrm>
            <a:off x="6576526" y="1302130"/>
            <a:ext cx="2125460" cy="1067569"/>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7" name="Abgerundetes Rechteck 36"/>
          <p:cNvSpPr/>
          <p:nvPr/>
        </p:nvSpPr>
        <p:spPr bwMode="auto">
          <a:xfrm>
            <a:off x="4115613" y="1306668"/>
            <a:ext cx="2125460" cy="1067569"/>
          </a:xfrm>
          <a:prstGeom prst="roundRect">
            <a:avLst/>
          </a:prstGeom>
          <a:noFill/>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30" name="Textfeld 129"/>
          <p:cNvSpPr txBox="1"/>
          <p:nvPr/>
        </p:nvSpPr>
        <p:spPr>
          <a:xfrm>
            <a:off x="9012648" y="3072832"/>
            <a:ext cx="1806607" cy="1384995"/>
          </a:xfrm>
          <a:prstGeom prst="rect">
            <a:avLst/>
          </a:prstGeom>
          <a:noFill/>
        </p:spPr>
        <p:txBody>
          <a:bodyPr wrap="square" rtlCol="0">
            <a:spAutoFit/>
          </a:bodyPr>
          <a:lstStyle/>
          <a:p>
            <a:pPr algn="ctr"/>
            <a:r>
              <a:rPr lang="de-CH" sz="1400" dirty="0"/>
              <a:t>Repeticiones variadas y orientadas a un objetivo &amp; feedback de ejecución exitosa.</a:t>
            </a:r>
          </a:p>
        </p:txBody>
      </p:sp>
      <p:sp>
        <p:nvSpPr>
          <p:cNvPr id="42" name="Textfeld 41"/>
          <p:cNvSpPr txBox="1"/>
          <p:nvPr/>
        </p:nvSpPr>
        <p:spPr>
          <a:xfrm>
            <a:off x="4118360" y="5733617"/>
            <a:ext cx="2091671" cy="523220"/>
          </a:xfrm>
          <a:prstGeom prst="rect">
            <a:avLst/>
          </a:prstGeom>
          <a:noFill/>
        </p:spPr>
        <p:txBody>
          <a:bodyPr wrap="square" rtlCol="0">
            <a:spAutoFit/>
          </a:bodyPr>
          <a:lstStyle/>
          <a:p>
            <a:pPr algn="ctr"/>
            <a:r>
              <a:rPr lang="de-CH" sz="1400" dirty="0"/>
              <a:t>Reduce el apoyo</a:t>
            </a:r>
          </a:p>
          <a:p>
            <a:pPr algn="ctr"/>
            <a:r>
              <a:rPr lang="de-CH" sz="1400" dirty="0"/>
              <a:t>Incremento del desafío</a:t>
            </a:r>
          </a:p>
        </p:txBody>
      </p:sp>
      <p:sp>
        <p:nvSpPr>
          <p:cNvPr id="44" name="Textfeld 43"/>
          <p:cNvSpPr txBox="1"/>
          <p:nvPr/>
        </p:nvSpPr>
        <p:spPr>
          <a:xfrm>
            <a:off x="4719916" y="1574304"/>
            <a:ext cx="1511871" cy="738664"/>
          </a:xfrm>
          <a:prstGeom prst="rect">
            <a:avLst/>
          </a:prstGeom>
          <a:noFill/>
        </p:spPr>
        <p:txBody>
          <a:bodyPr wrap="square" rtlCol="0">
            <a:spAutoFit/>
          </a:bodyPr>
          <a:lstStyle/>
          <a:p>
            <a:pPr algn="ctr"/>
            <a:r>
              <a:rPr lang="de-CH" sz="1400" dirty="0"/>
              <a:t>Input de movimiento y sensitivo</a:t>
            </a:r>
          </a:p>
        </p:txBody>
      </p:sp>
      <p:sp>
        <p:nvSpPr>
          <p:cNvPr id="46" name="Textfeld 45"/>
          <p:cNvSpPr txBox="1"/>
          <p:nvPr/>
        </p:nvSpPr>
        <p:spPr>
          <a:xfrm>
            <a:off x="7120686" y="1687350"/>
            <a:ext cx="1581300" cy="307777"/>
          </a:xfrm>
          <a:prstGeom prst="rect">
            <a:avLst/>
          </a:prstGeom>
          <a:noFill/>
        </p:spPr>
        <p:txBody>
          <a:bodyPr wrap="square" rtlCol="0">
            <a:spAutoFit/>
          </a:bodyPr>
          <a:lstStyle/>
          <a:p>
            <a:pPr algn="ctr"/>
            <a:r>
              <a:rPr lang="de-CH" sz="1400" dirty="0"/>
              <a:t>Fuerza muscular</a:t>
            </a:r>
          </a:p>
        </p:txBody>
      </p:sp>
      <p:sp>
        <p:nvSpPr>
          <p:cNvPr id="131" name="Textfeld 130"/>
          <p:cNvSpPr txBox="1"/>
          <p:nvPr/>
        </p:nvSpPr>
        <p:spPr>
          <a:xfrm>
            <a:off x="7257198" y="5511071"/>
            <a:ext cx="1532897" cy="738664"/>
          </a:xfrm>
          <a:prstGeom prst="rect">
            <a:avLst/>
          </a:prstGeom>
          <a:noFill/>
        </p:spPr>
        <p:txBody>
          <a:bodyPr wrap="square" rtlCol="0">
            <a:spAutoFit/>
          </a:bodyPr>
          <a:lstStyle/>
          <a:p>
            <a:pPr algn="ctr"/>
            <a:r>
              <a:rPr lang="de-CH" sz="1400" dirty="0"/>
              <a:t>Neuroplasticidad y aprendizaje motor</a:t>
            </a:r>
          </a:p>
        </p:txBody>
      </p:sp>
      <p:pic>
        <p:nvPicPr>
          <p:cNvPr id="50" name="Picture 9"/>
          <p:cNvPicPr>
            <a:picLocks noChangeAspect="1"/>
          </p:cNvPicPr>
          <p:nvPr/>
        </p:nvPicPr>
        <p:blipFill rotWithShape="1">
          <a:blip r:embed="rId10" cstate="print">
            <a:clrChange>
              <a:clrFrom>
                <a:srgbClr val="F5F5F5"/>
              </a:clrFrom>
              <a:clrTo>
                <a:srgbClr val="F5F5F5">
                  <a:alpha val="0"/>
                </a:srgbClr>
              </a:clrTo>
            </a:clrChange>
            <a:extLst>
              <a:ext uri="{28A0092B-C50C-407E-A947-70E740481C1C}">
                <a14:useLocalDpi xmlns:a14="http://schemas.microsoft.com/office/drawing/2010/main" val="0"/>
              </a:ext>
            </a:extLst>
          </a:blip>
          <a:srcRect t="4640" r="48455"/>
          <a:stretch/>
        </p:blipFill>
        <p:spPr>
          <a:xfrm>
            <a:off x="6665229" y="1359526"/>
            <a:ext cx="666323" cy="923695"/>
          </a:xfrm>
          <a:prstGeom prst="rect">
            <a:avLst/>
          </a:prstGeom>
        </p:spPr>
      </p:pic>
      <p:sp>
        <p:nvSpPr>
          <p:cNvPr id="51" name="Abgerundetes Rechteck 50"/>
          <p:cNvSpPr/>
          <p:nvPr/>
        </p:nvSpPr>
        <p:spPr bwMode="auto">
          <a:xfrm>
            <a:off x="4115613" y="5216321"/>
            <a:ext cx="2125460" cy="454086"/>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3" name="Textfeld 42"/>
          <p:cNvSpPr txBox="1"/>
          <p:nvPr/>
        </p:nvSpPr>
        <p:spPr>
          <a:xfrm>
            <a:off x="4118359" y="5285702"/>
            <a:ext cx="2125461" cy="307777"/>
          </a:xfrm>
          <a:prstGeom prst="rect">
            <a:avLst/>
          </a:prstGeom>
          <a:noFill/>
        </p:spPr>
        <p:txBody>
          <a:bodyPr wrap="square" rtlCol="0">
            <a:spAutoFit/>
          </a:bodyPr>
          <a:lstStyle/>
          <a:p>
            <a:pPr algn="ctr"/>
            <a:r>
              <a:rPr lang="de-CH" sz="1400" dirty="0"/>
              <a:t>Mejora de la ejecución</a:t>
            </a:r>
          </a:p>
        </p:txBody>
      </p:sp>
      <p:sp>
        <p:nvSpPr>
          <p:cNvPr id="53" name="Abgerundetes Rechteck 52"/>
          <p:cNvSpPr/>
          <p:nvPr/>
        </p:nvSpPr>
        <p:spPr bwMode="auto">
          <a:xfrm>
            <a:off x="73490" y="1432079"/>
            <a:ext cx="2125460" cy="1067569"/>
          </a:xfrm>
          <a:prstGeom prst="roundRect">
            <a:avLst/>
          </a:prstGeom>
          <a:noFill/>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4" name="Bent Arrow 13"/>
          <p:cNvSpPr/>
          <p:nvPr/>
        </p:nvSpPr>
        <p:spPr bwMode="auto">
          <a:xfrm flipV="1">
            <a:off x="291225" y="2537425"/>
            <a:ext cx="1080000" cy="1176495"/>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55" name="Picture 4"/>
          <p:cNvPicPr>
            <a:picLocks noChangeAspect="1" noChangeArrowheads="1"/>
          </p:cNvPicPr>
          <p:nvPr/>
        </p:nvPicPr>
        <p:blipFill>
          <a:blip r:embed="rId11">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98786" y="3195664"/>
            <a:ext cx="539620" cy="539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496947" y="3976083"/>
            <a:ext cx="626803" cy="626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Picture 4" descr="iStock_000004417726XSmall"/>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1625" r="-21625"/>
          <a:stretch/>
        </p:blipFill>
        <p:spPr bwMode="auto">
          <a:xfrm>
            <a:off x="6513387" y="5498192"/>
            <a:ext cx="946585" cy="55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Imagen 46">
            <a:extLst>
              <a:ext uri="{FF2B5EF4-FFF2-40B4-BE49-F238E27FC236}">
                <a16:creationId xmlns:a16="http://schemas.microsoft.com/office/drawing/2014/main" id="{A59C8639-C48A-409D-BAB8-3ADD4AAFF5CA}"/>
              </a:ext>
            </a:extLst>
          </p:cNvPr>
          <p:cNvPicPr>
            <a:picLocks noChangeAspect="1"/>
          </p:cNvPicPr>
          <p:nvPr/>
        </p:nvPicPr>
        <p:blipFill>
          <a:blip r:embed="rId14"/>
          <a:stretch>
            <a:fillRect/>
          </a:stretch>
        </p:blipFill>
        <p:spPr>
          <a:xfrm>
            <a:off x="6652385" y="0"/>
            <a:ext cx="2200847" cy="1194920"/>
          </a:xfrm>
          <a:prstGeom prst="rect">
            <a:avLst/>
          </a:prstGeom>
        </p:spPr>
      </p:pic>
    </p:spTree>
    <p:extLst>
      <p:ext uri="{BB962C8B-B14F-4D97-AF65-F5344CB8AC3E}">
        <p14:creationId xmlns:p14="http://schemas.microsoft.com/office/powerpoint/2010/main" val="808302852"/>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fontAlgn="auto">
              <a:spcAft>
                <a:spcPts val="1200"/>
              </a:spcAft>
              <a:buClrTx/>
              <a:buSzTx/>
              <a:buNone/>
              <a:defRPr/>
            </a:pPr>
            <a:r>
              <a:rPr lang="en-US" sz="1200" dirty="0"/>
              <a:t>Slide 10 – Robotic Therapy: Elements</a:t>
            </a:r>
            <a:br>
              <a:rPr lang="en-US" sz="1200" dirty="0"/>
            </a:br>
            <a:r>
              <a:rPr lang="de-CH" sz="1200" dirty="0"/>
              <a:t>Image (</a:t>
            </a:r>
            <a:r>
              <a:rPr lang="de-CH" sz="1200" dirty="0" err="1"/>
              <a:t>Lokomat</a:t>
            </a:r>
            <a:r>
              <a:rPr lang="de-CH" sz="1200" dirty="0"/>
              <a:t>):	</a:t>
            </a:r>
            <a:r>
              <a:rPr lang="de-CH" sz="1200" dirty="0" err="1"/>
              <a:t>Hocoma</a:t>
            </a:r>
            <a:endParaRPr lang="de-CH" sz="1200" dirty="0"/>
          </a:p>
          <a:p>
            <a:pPr marL="0" indent="0">
              <a:spcAft>
                <a:spcPts val="1200"/>
              </a:spcAft>
              <a:buNone/>
            </a:pPr>
            <a:r>
              <a:rPr lang="en-US" sz="1200" dirty="0"/>
              <a:t>Slide 11 – Robotic Therapy: Devices</a:t>
            </a:r>
            <a:br>
              <a:rPr lang="en-US" sz="1200" dirty="0"/>
            </a:br>
            <a:r>
              <a:rPr lang="en-US" sz="1200" dirty="0"/>
              <a:t>1st image (Lopes):	</a:t>
            </a:r>
            <a:r>
              <a:rPr lang="de-CH" sz="1200" dirty="0">
                <a:hlinkClick r:id="rId3"/>
              </a:rPr>
              <a:t>http://www.blogcdn.com/www.engadget.com/media/2011/02/lopesexoskeletontwente-1298501841.jpg</a:t>
            </a:r>
            <a:br>
              <a:rPr lang="de-CH" sz="1200" dirty="0"/>
            </a:br>
            <a:r>
              <a:rPr lang="de-CH" sz="1200" dirty="0"/>
              <a:t>2nd </a:t>
            </a:r>
            <a:r>
              <a:rPr lang="de-CH" sz="1200" dirty="0" err="1"/>
              <a:t>image</a:t>
            </a:r>
            <a:r>
              <a:rPr lang="de-CH" sz="1200" dirty="0"/>
              <a:t> (</a:t>
            </a:r>
            <a:r>
              <a:rPr lang="de-CH" sz="1200" dirty="0" err="1"/>
              <a:t>Armeo</a:t>
            </a:r>
            <a:r>
              <a:rPr lang="de-CH" sz="1200" dirty="0"/>
              <a:t> Power):	</a:t>
            </a:r>
            <a:r>
              <a:rPr lang="de-CH" sz="1200" dirty="0" err="1"/>
              <a:t>Hocoma</a:t>
            </a:r>
            <a:br>
              <a:rPr lang="de-CH" sz="1200" dirty="0"/>
            </a:br>
            <a:r>
              <a:rPr lang="de-CH" sz="1200" dirty="0"/>
              <a:t>3rd </a:t>
            </a:r>
            <a:r>
              <a:rPr lang="de-CH" sz="1200" dirty="0" err="1"/>
              <a:t>image</a:t>
            </a:r>
            <a:r>
              <a:rPr lang="de-CH" sz="1200" dirty="0"/>
              <a:t> (</a:t>
            </a:r>
            <a:r>
              <a:rPr lang="de-CH" sz="1200" dirty="0" err="1"/>
              <a:t>InMotion</a:t>
            </a:r>
            <a:r>
              <a:rPr lang="de-CH" sz="1200" dirty="0"/>
              <a:t>):	</a:t>
            </a:r>
            <a:r>
              <a:rPr lang="de-CH" sz="1200" dirty="0">
                <a:hlinkClick r:id="rId4"/>
              </a:rPr>
              <a:t>http://imt.lynxdesign.com/wp-content/uploads/2012/11/HandRobotTherapy.png</a:t>
            </a:r>
            <a:br>
              <a:rPr lang="de-CH" sz="1200" dirty="0"/>
            </a:br>
            <a:r>
              <a:rPr lang="de-CH" sz="1200" dirty="0"/>
              <a:t>4rd </a:t>
            </a:r>
            <a:r>
              <a:rPr lang="de-CH" sz="1200" dirty="0" err="1"/>
              <a:t>image</a:t>
            </a:r>
            <a:r>
              <a:rPr lang="de-CH" sz="1200" dirty="0"/>
              <a:t> (</a:t>
            </a:r>
            <a:r>
              <a:rPr lang="de-CH" sz="1200" dirty="0" err="1"/>
              <a:t>Lokomat</a:t>
            </a:r>
            <a:r>
              <a:rPr lang="de-CH" sz="1200" dirty="0"/>
              <a:t>):	</a:t>
            </a:r>
            <a:r>
              <a:rPr lang="de-CH" sz="1200" dirty="0" err="1"/>
              <a:t>Hocoma</a:t>
            </a:r>
            <a:br>
              <a:rPr lang="de-CH" sz="1200" dirty="0"/>
            </a:br>
            <a:r>
              <a:rPr lang="de-CH" sz="1200" dirty="0"/>
              <a:t>5th </a:t>
            </a:r>
            <a:r>
              <a:rPr lang="de-CH" sz="1200" dirty="0" err="1"/>
              <a:t>image</a:t>
            </a:r>
            <a:r>
              <a:rPr lang="de-CH" sz="1200" dirty="0"/>
              <a:t> (</a:t>
            </a:r>
            <a:r>
              <a:rPr lang="de-CH" sz="1200" dirty="0" err="1"/>
              <a:t>Gentle</a:t>
            </a:r>
            <a:r>
              <a:rPr lang="de-CH" sz="1200" dirty="0"/>
              <a:t>/S):	</a:t>
            </a:r>
            <a:r>
              <a:rPr lang="de-CH" sz="1200" dirty="0">
                <a:hlinkClick r:id="rId5"/>
              </a:rPr>
              <a:t>http://www.reading.ac.uk/AcaDepts/si/gentle/103-0325_IMG.JPG</a:t>
            </a:r>
            <a:br>
              <a:rPr lang="de-CH" sz="1200" dirty="0"/>
            </a:br>
            <a:r>
              <a:rPr lang="de-CH" sz="1200" dirty="0"/>
              <a:t>6th </a:t>
            </a:r>
            <a:r>
              <a:rPr lang="de-CH" sz="1200" dirty="0" err="1"/>
              <a:t>image</a:t>
            </a:r>
            <a:r>
              <a:rPr lang="de-CH" sz="1200" dirty="0"/>
              <a:t> (Mime):	</a:t>
            </a:r>
            <a:r>
              <a:rPr lang="de-CH" sz="1100" dirty="0">
                <a:hlinkClick r:id="rId6"/>
              </a:rPr>
              <a:t>http://www.rehab.research.va.gov/jour/00/37/6/images/BURG-F03.JPG</a:t>
            </a:r>
            <a:br>
              <a:rPr lang="de-CH" sz="1100" dirty="0"/>
            </a:br>
            <a:r>
              <a:rPr lang="de-CH" sz="1100" dirty="0"/>
              <a:t>7th </a:t>
            </a:r>
            <a:r>
              <a:rPr lang="de-CH" sz="1100" dirty="0" err="1"/>
              <a:t>image</a:t>
            </a:r>
            <a:r>
              <a:rPr lang="de-CH" sz="1100" dirty="0"/>
              <a:t> (G-EO System):	</a:t>
            </a:r>
            <a:r>
              <a:rPr lang="de-CH" sz="1100" dirty="0">
                <a:hlinkClick r:id="rId7"/>
              </a:rPr>
              <a:t>http://www.skoutasmedical.gr/portal/components/com_virtuemart/shop_image/product/G_EO_System_Evol_4f4767f5b831c.jpg</a:t>
            </a:r>
            <a:br>
              <a:rPr lang="de-CH" sz="1100" dirty="0"/>
            </a:br>
            <a:r>
              <a:rPr lang="de-CH" sz="1100" dirty="0"/>
              <a:t>8th </a:t>
            </a:r>
            <a:r>
              <a:rPr lang="de-CH" sz="1100" dirty="0" err="1"/>
              <a:t>image</a:t>
            </a:r>
            <a:r>
              <a:rPr lang="de-CH" sz="1100" dirty="0"/>
              <a:t> (</a:t>
            </a:r>
            <a:r>
              <a:rPr lang="de-CH" sz="1100" dirty="0" err="1"/>
              <a:t>Gait</a:t>
            </a:r>
            <a:r>
              <a:rPr lang="de-CH" sz="1100" dirty="0"/>
              <a:t> Trainer):	</a:t>
            </a:r>
            <a:r>
              <a:rPr lang="de-CH" sz="1100" dirty="0">
                <a:hlinkClick r:id="rId8"/>
              </a:rPr>
              <a:t>http://www.reha-stim.de/cms/assets/images/GT-I-mit-Person</a:t>
            </a:r>
            <a:br>
              <a:rPr lang="de-CH" sz="1100" dirty="0"/>
            </a:br>
            <a:r>
              <a:rPr lang="de-CH" sz="1100" dirty="0"/>
              <a:t>9th </a:t>
            </a:r>
            <a:r>
              <a:rPr lang="de-CH" sz="1100" dirty="0" err="1"/>
              <a:t>image</a:t>
            </a:r>
            <a:r>
              <a:rPr lang="de-CH" sz="1100" dirty="0"/>
              <a:t> (Bi-Manu-Track):	</a:t>
            </a:r>
            <a:r>
              <a:rPr lang="de-CH" sz="1100" dirty="0">
                <a:hlinkClick r:id="rId9"/>
              </a:rPr>
              <a:t>http://www.reha-stim.de/cms/assets/images/Bi-Manu-Track-09.jpg</a:t>
            </a:r>
            <a:br>
              <a:rPr lang="de-CH" sz="1200" dirty="0"/>
            </a:br>
            <a:r>
              <a:rPr lang="de-CH" sz="1200" dirty="0"/>
              <a:t>10th </a:t>
            </a:r>
            <a:r>
              <a:rPr lang="de-CH" sz="1200" dirty="0" err="1"/>
              <a:t>image</a:t>
            </a:r>
            <a:r>
              <a:rPr lang="de-CH" sz="1200" dirty="0"/>
              <a:t> (</a:t>
            </a:r>
            <a:r>
              <a:rPr lang="de-CH" sz="1200" dirty="0" err="1"/>
              <a:t>Lokohelp</a:t>
            </a:r>
            <a:r>
              <a:rPr lang="de-CH" sz="1200" dirty="0"/>
              <a:t>):	</a:t>
            </a:r>
            <a:r>
              <a:rPr lang="en-US" sz="1200" dirty="0">
                <a:hlinkClick r:id="rId10"/>
              </a:rPr>
              <a:t>http://www.woodway.de/images/productimages/LokoHelp_with_PPS.png</a:t>
            </a:r>
            <a:endParaRPr lang="en-US" sz="1200" dirty="0"/>
          </a:p>
          <a:p>
            <a:pPr marL="0" indent="0">
              <a:spcAft>
                <a:spcPts val="1200"/>
              </a:spcAft>
              <a:buNone/>
            </a:pPr>
            <a:r>
              <a:rPr lang="en-US" sz="1200" dirty="0"/>
              <a:t>Slide 12 – Robotic Therapy: Exoskeletons</a:t>
            </a:r>
            <a:br>
              <a:rPr lang="en-US" sz="1200" dirty="0"/>
            </a:br>
            <a:r>
              <a:rPr lang="en-US" sz="1200" dirty="0"/>
              <a:t>Images: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de-CH" sz="1200" dirty="0"/>
          </a:p>
          <a:p>
            <a:pPr marL="0" indent="0">
              <a:spcAft>
                <a:spcPts val="1200"/>
              </a:spcAft>
              <a:buNone/>
            </a:pPr>
            <a:r>
              <a:rPr lang="en-US" sz="1200" dirty="0"/>
              <a:t>Slide 13 – Robotic Therapy: End-Effector Devices </a:t>
            </a:r>
            <a:br>
              <a:rPr lang="en-US" sz="1200" dirty="0"/>
            </a:br>
            <a:r>
              <a:rPr lang="en-US" sz="1200" dirty="0"/>
              <a:t>Images:		Created for slide pool</a:t>
            </a:r>
            <a:endParaRPr lang="de-CH" sz="1200" dirty="0"/>
          </a:p>
          <a:p>
            <a:pPr marL="0" indent="0">
              <a:spcAft>
                <a:spcPts val="1200"/>
              </a:spcAft>
              <a:buNone/>
            </a:pPr>
            <a:r>
              <a:rPr lang="en-US" sz="1200" dirty="0"/>
              <a:t>Slide 14 – Exoskeletons vs. End-Effector Devices </a:t>
            </a:r>
            <a:br>
              <a:rPr lang="en-US" sz="1200" dirty="0"/>
            </a:br>
            <a:r>
              <a:rPr lang="en-US" sz="1200" dirty="0"/>
              <a:t>Images: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en-US" sz="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70</a:t>
            </a:fld>
            <a:endParaRPr lang="de-CH" dirty="0">
              <a:solidFill>
                <a:srgbClr val="000000"/>
              </a:solidFill>
            </a:endParaRPr>
          </a:p>
        </p:txBody>
      </p:sp>
      <p:pic>
        <p:nvPicPr>
          <p:cNvPr id="6" name="Imagen 5">
            <a:extLst>
              <a:ext uri="{FF2B5EF4-FFF2-40B4-BE49-F238E27FC236}">
                <a16:creationId xmlns:a16="http://schemas.microsoft.com/office/drawing/2014/main" id="{59ED9049-0DF4-4DBC-9686-C6F7A672C416}"/>
              </a:ext>
            </a:extLst>
          </p:cNvPr>
          <p:cNvPicPr>
            <a:picLocks noChangeAspect="1"/>
          </p:cNvPicPr>
          <p:nvPr/>
        </p:nvPicPr>
        <p:blipFill>
          <a:blip r:embed="rId11"/>
          <a:stretch>
            <a:fillRect/>
          </a:stretch>
        </p:blipFill>
        <p:spPr>
          <a:xfrm>
            <a:off x="6886859" y="0"/>
            <a:ext cx="2200847" cy="1194920"/>
          </a:xfrm>
          <a:prstGeom prst="rect">
            <a:avLst/>
          </a:prstGeom>
        </p:spPr>
      </p:pic>
    </p:spTree>
    <p:extLst>
      <p:ext uri="{BB962C8B-B14F-4D97-AF65-F5344CB8AC3E}">
        <p14:creationId xmlns:p14="http://schemas.microsoft.com/office/powerpoint/2010/main" val="3228308538"/>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dirty="0"/>
              <a:t>Slide 15 – Robotic Therapy: Upper Limbs</a:t>
            </a:r>
            <a:br>
              <a:rPr lang="en-US" sz="1200" dirty="0"/>
            </a:br>
            <a:r>
              <a:rPr lang="en-US" sz="1200" dirty="0"/>
              <a:t>Left images (unilateral):	</a:t>
            </a:r>
            <a:r>
              <a:rPr lang="de-CH" sz="1200" dirty="0">
                <a:hlinkClick r:id="rId3"/>
              </a:rPr>
              <a:t>http://imt.lynxdesign.com/wp-content/uploads/2012/11/HandRobotTherapy.png</a:t>
            </a:r>
            <a:br>
              <a:rPr lang="en-US" sz="1200" dirty="0"/>
            </a:br>
            <a:r>
              <a:rPr lang="en-US" sz="1200" dirty="0"/>
              <a:t>Left images (bilateral):	From van </a:t>
            </a:r>
            <a:r>
              <a:rPr lang="en-US" sz="1200" dirty="0" err="1"/>
              <a:t>Delden</a:t>
            </a:r>
            <a:r>
              <a:rPr lang="en-US" sz="1200" dirty="0"/>
              <a:t> 2012, </a:t>
            </a:r>
            <a:r>
              <a:rPr lang="en-US" sz="1200" i="1" dirty="0"/>
              <a:t>A Systematic Review of Bilateral Upper Limb Training Devices for </a:t>
            </a:r>
            <a:r>
              <a:rPr lang="en-US" sz="1200" i="1" dirty="0" err="1"/>
              <a:t>Poststroke</a:t>
            </a:r>
            <a:r>
              <a:rPr lang="en-US" sz="1200" i="1" dirty="0"/>
              <a:t> Rehabilitation.</a:t>
            </a:r>
            <a:br>
              <a:rPr lang="en-US" sz="1200" dirty="0"/>
            </a:br>
            <a:r>
              <a:rPr lang="en-US" sz="1200" dirty="0"/>
              <a:t>Middle images (2 </a:t>
            </a:r>
            <a:r>
              <a:rPr lang="en-US" sz="1200" dirty="0" err="1"/>
              <a:t>Dof</a:t>
            </a:r>
            <a:r>
              <a:rPr lang="en-US" sz="1200" dirty="0"/>
              <a:t>):	From Metzger et al. 2012, </a:t>
            </a:r>
            <a:r>
              <a:rPr lang="en-US" sz="1200" i="1" dirty="0"/>
              <a:t>High-Fidelity Rendering of Virtual Objects with the </a:t>
            </a:r>
            <a:r>
              <a:rPr lang="en-US" sz="1200" i="1" dirty="0" err="1"/>
              <a:t>ReHapticKnob</a:t>
            </a:r>
            <a:r>
              <a:rPr lang="en-US" sz="1200" i="1" dirty="0"/>
              <a:t> – Novel Avenues in Robot-		Assisted Rehabilitation of Hand Function.</a:t>
            </a:r>
            <a:br>
              <a:rPr lang="en-US" sz="1200" dirty="0"/>
            </a:br>
            <a:r>
              <a:rPr lang="en-US" sz="1200" dirty="0"/>
              <a:t>Middle images (6+1 </a:t>
            </a:r>
            <a:r>
              <a:rPr lang="en-US" sz="1200" dirty="0" err="1"/>
              <a:t>Dof</a:t>
            </a:r>
            <a:r>
              <a:rPr lang="en-US" sz="1200" dirty="0"/>
              <a:t>):	</a:t>
            </a:r>
            <a:r>
              <a:rPr lang="en-US" sz="1200" dirty="0" err="1"/>
              <a:t>Hocoma</a:t>
            </a:r>
            <a:br>
              <a:rPr lang="en-US" sz="1200" dirty="0"/>
            </a:br>
            <a:r>
              <a:rPr lang="en-US" sz="1200" dirty="0"/>
              <a:t>Right images (elbow):	</a:t>
            </a:r>
            <a:r>
              <a:rPr lang="en-US" sz="1200" dirty="0">
                <a:hlinkClick r:id="rId4"/>
              </a:rPr>
              <a:t>http://nyp.org/img/enewsletters/e100_patient_balls.jpg</a:t>
            </a:r>
            <a:br>
              <a:rPr lang="en-US" sz="1200" dirty="0"/>
            </a:br>
            <a:r>
              <a:rPr lang="en-US" sz="1200" dirty="0"/>
              <a:t>Right images (fingers):	</a:t>
            </a:r>
            <a:r>
              <a:rPr lang="en-US" sz="1200" dirty="0">
                <a:hlinkClick r:id="rId5"/>
              </a:rPr>
              <a:t>http://tyromotion.com/wp-content/uploads/2013/02/Amadeo_1.png</a:t>
            </a:r>
            <a:endParaRPr lang="en-US" sz="1200" dirty="0"/>
          </a:p>
          <a:p>
            <a:pPr marL="0" indent="0" fontAlgn="auto">
              <a:spcAft>
                <a:spcPts val="1200"/>
              </a:spcAft>
              <a:buClrTx/>
              <a:buSzTx/>
              <a:buNone/>
              <a:defRPr/>
            </a:pPr>
            <a:r>
              <a:rPr lang="en-US" sz="1200" dirty="0"/>
              <a:t>Slide 16 – Robotic Therapy: Lower Limbs</a:t>
            </a:r>
            <a:br>
              <a:rPr lang="en-US" sz="1200" dirty="0"/>
            </a:br>
            <a:r>
              <a:rPr lang="en-US" sz="1200" dirty="0"/>
              <a:t>Treadmill:		</a:t>
            </a:r>
            <a:r>
              <a:rPr lang="de-CH" sz="1200" dirty="0" err="1"/>
              <a:t>Hocoma</a:t>
            </a:r>
            <a:br>
              <a:rPr lang="de-CH" sz="1200" dirty="0"/>
            </a:br>
            <a:r>
              <a:rPr lang="de-CH" sz="1200" dirty="0"/>
              <a:t>Foot-</a:t>
            </a:r>
            <a:r>
              <a:rPr lang="de-CH" sz="1200" dirty="0" err="1"/>
              <a:t>plates</a:t>
            </a:r>
            <a:r>
              <a:rPr lang="de-CH" sz="1200" dirty="0"/>
              <a:t>:		</a:t>
            </a:r>
            <a:r>
              <a:rPr lang="de-CH" sz="1200" dirty="0">
                <a:hlinkClick r:id="rId6"/>
              </a:rPr>
              <a:t>http://www.rehatechnology.com/upload/cms/user/G-EO_System_brochure_EN.pdf</a:t>
            </a:r>
            <a:r>
              <a:rPr lang="de-CH" sz="1200" dirty="0"/>
              <a:t>, </a:t>
            </a:r>
            <a:r>
              <a:rPr lang="de-CH" sz="1200" dirty="0" err="1"/>
              <a:t>page</a:t>
            </a:r>
            <a:r>
              <a:rPr lang="de-CH" sz="1200" dirty="0"/>
              <a:t> 4</a:t>
            </a:r>
            <a:br>
              <a:rPr lang="de-CH" sz="1200" dirty="0"/>
            </a:br>
            <a:r>
              <a:rPr lang="de-CH" sz="1200" dirty="0" err="1"/>
              <a:t>Overground</a:t>
            </a:r>
            <a:r>
              <a:rPr lang="de-CH" sz="1200" dirty="0"/>
              <a:t>:		</a:t>
            </a:r>
            <a:r>
              <a:rPr lang="de-CH" sz="1200" dirty="0">
                <a:hlinkClick r:id="rId7"/>
              </a:rPr>
              <a:t>http://c1.staticflickr.com/5/4083/5169846467_b25ee3cc73_n.jpg</a:t>
            </a:r>
            <a:br>
              <a:rPr lang="de-CH" sz="1200" dirty="0"/>
            </a:br>
            <a:r>
              <a:rPr lang="de-CH" sz="1200" dirty="0" err="1"/>
              <a:t>Active</a:t>
            </a:r>
            <a:r>
              <a:rPr lang="de-CH" sz="1200" dirty="0"/>
              <a:t> </a:t>
            </a:r>
            <a:r>
              <a:rPr lang="de-CH" sz="1200" dirty="0" err="1"/>
              <a:t>foot</a:t>
            </a:r>
            <a:r>
              <a:rPr lang="de-CH" sz="1200" dirty="0"/>
              <a:t> </a:t>
            </a:r>
            <a:r>
              <a:rPr lang="de-CH" sz="1200" dirty="0" err="1"/>
              <a:t>orthoses</a:t>
            </a:r>
            <a:r>
              <a:rPr lang="de-CH" sz="1200" dirty="0"/>
              <a:t>:	</a:t>
            </a:r>
            <a:r>
              <a:rPr lang="de-CH" sz="1200" dirty="0">
                <a:hlinkClick r:id="rId8"/>
              </a:rPr>
              <a:t>http://www.mdpi.com/robotics/robotics-03-00120/article_deploy/html/images/robotics-03-00120-g007-1024.png</a:t>
            </a:r>
            <a:endParaRPr lang="de-CH" sz="1200" dirty="0"/>
          </a:p>
          <a:p>
            <a:pPr marL="0" indent="0">
              <a:spcAft>
                <a:spcPts val="1200"/>
              </a:spcAft>
              <a:buNone/>
            </a:pPr>
            <a:r>
              <a:rPr lang="en-US" sz="1200" noProof="0" dirty="0"/>
              <a:t>Slide 17 – Robotic Therapy: Control Strategies</a:t>
            </a:r>
            <a:br>
              <a:rPr lang="en-US" sz="1200" noProof="0" dirty="0"/>
            </a:br>
            <a:r>
              <a:rPr lang="en-US" sz="1200" noProof="0" dirty="0"/>
              <a:t>Images:		Adapted from Teasell and Hussein 2013, </a:t>
            </a:r>
            <a:r>
              <a:rPr lang="en-US" sz="1200" i="1" noProof="0" dirty="0"/>
              <a:t>Evidence-Based Review of Stroke Rehabilitation: Background Concepts in Stroke 		Rehabilitation</a:t>
            </a:r>
            <a:endParaRPr lang="en-US" sz="1200" dirty="0"/>
          </a:p>
          <a:p>
            <a:pPr marL="0" indent="0" fontAlgn="auto">
              <a:spcAft>
                <a:spcPts val="1200"/>
              </a:spcAft>
              <a:buClrTx/>
              <a:buSzTx/>
              <a:buNone/>
              <a:defRPr/>
            </a:pPr>
            <a:r>
              <a:rPr lang="en-US" sz="1200" dirty="0"/>
              <a:t>Slide 18-20 – Advantages and Limitations</a:t>
            </a:r>
            <a:br>
              <a:rPr lang="en-US" sz="1200" dirty="0"/>
            </a:br>
            <a:r>
              <a:rPr lang="en-US" sz="1200" dirty="0"/>
              <a:t>Icons:		Created for slide pool</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71</a:t>
            </a:fld>
            <a:endParaRPr lang="de-CH" dirty="0">
              <a:solidFill>
                <a:srgbClr val="000000"/>
              </a:solidFill>
            </a:endParaRPr>
          </a:p>
        </p:txBody>
      </p:sp>
      <p:pic>
        <p:nvPicPr>
          <p:cNvPr id="6" name="Imagen 5">
            <a:extLst>
              <a:ext uri="{FF2B5EF4-FFF2-40B4-BE49-F238E27FC236}">
                <a16:creationId xmlns:a16="http://schemas.microsoft.com/office/drawing/2014/main" id="{48C18FD6-CEFC-422B-8018-EC128BD60A35}"/>
              </a:ext>
            </a:extLst>
          </p:cNvPr>
          <p:cNvPicPr>
            <a:picLocks noChangeAspect="1"/>
          </p:cNvPicPr>
          <p:nvPr/>
        </p:nvPicPr>
        <p:blipFill>
          <a:blip r:embed="rId9"/>
          <a:stretch>
            <a:fillRect/>
          </a:stretch>
        </p:blipFill>
        <p:spPr>
          <a:xfrm>
            <a:off x="6886859" y="0"/>
            <a:ext cx="2200847" cy="1194920"/>
          </a:xfrm>
          <a:prstGeom prst="rect">
            <a:avLst/>
          </a:prstGeom>
        </p:spPr>
      </p:pic>
    </p:spTree>
    <p:extLst>
      <p:ext uri="{BB962C8B-B14F-4D97-AF65-F5344CB8AC3E}">
        <p14:creationId xmlns:p14="http://schemas.microsoft.com/office/powerpoint/2010/main" val="242293722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noProof="0" dirty="0"/>
              <a:t>Slide 21 – </a:t>
            </a:r>
            <a:r>
              <a:rPr lang="en-US" sz="1200" dirty="0"/>
              <a:t>Linkage to Neural Principles and Learning </a:t>
            </a:r>
            <a:br>
              <a:rPr lang="en-US" sz="1200" noProof="0" dirty="0"/>
            </a:br>
            <a:r>
              <a:rPr lang="en-US" sz="1200" noProof="0" dirty="0"/>
              <a:t>Left image (repetitions):	</a:t>
            </a:r>
            <a:r>
              <a:rPr lang="en-US" sz="1200" noProof="0" dirty="0" err="1"/>
              <a:t>Hocoma</a:t>
            </a:r>
            <a:r>
              <a:rPr lang="en-US" sz="1200" noProof="0" dirty="0"/>
              <a:t>	</a:t>
            </a:r>
            <a:br>
              <a:rPr lang="en-US" sz="1200" noProof="0" dirty="0"/>
            </a:br>
            <a:r>
              <a:rPr lang="en-US" sz="1200" noProof="0" dirty="0"/>
              <a:t>Middle image (</a:t>
            </a:r>
            <a:r>
              <a:rPr lang="en-US" sz="1200" noProof="0" dirty="0" err="1"/>
              <a:t>pract</a:t>
            </a:r>
            <a:r>
              <a:rPr lang="en-US" sz="1200" noProof="0" dirty="0"/>
              <a:t>. time):</a:t>
            </a:r>
            <a:r>
              <a:rPr lang="en-US" sz="1200" dirty="0"/>
              <a:t>	</a:t>
            </a:r>
            <a:r>
              <a:rPr lang="en-US" sz="1200" dirty="0">
                <a:hlinkClick r:id="rId3"/>
              </a:rPr>
              <a:t>http://cms.birdinhand.com.au/bird/wp-content/uploads/sites/2/2014/10/hour-glass.jpg</a:t>
            </a:r>
            <a:r>
              <a:rPr lang="en-US" sz="1200" noProof="0" dirty="0"/>
              <a:t>	</a:t>
            </a:r>
            <a:br>
              <a:rPr lang="en-US" sz="1200" noProof="0" dirty="0"/>
            </a:br>
            <a:r>
              <a:rPr lang="en-US" sz="1200" noProof="0" dirty="0"/>
              <a:t>Right image (difficulty):	Existing presentation</a:t>
            </a:r>
          </a:p>
          <a:p>
            <a:pPr marL="0" indent="0">
              <a:spcAft>
                <a:spcPts val="1200"/>
              </a:spcAft>
              <a:buNone/>
            </a:pPr>
            <a:r>
              <a:rPr lang="en-US" sz="1200" noProof="0" dirty="0"/>
              <a:t>Slide </a:t>
            </a:r>
            <a:r>
              <a:rPr lang="en-US" sz="1200" dirty="0"/>
              <a:t>22 </a:t>
            </a:r>
            <a:r>
              <a:rPr lang="en-US" sz="1200" noProof="0" dirty="0"/>
              <a:t>– Linkage to Neural Principles and Learning</a:t>
            </a:r>
            <a:br>
              <a:rPr lang="en-US" sz="1200" noProof="0" dirty="0"/>
            </a:br>
            <a:r>
              <a:rPr lang="en-US" sz="1200" noProof="0" dirty="0"/>
              <a:t>Left image (segmentation):	Created for slide pool</a:t>
            </a:r>
            <a:br>
              <a:rPr lang="en-US" sz="1200" noProof="0" dirty="0"/>
            </a:br>
            <a:r>
              <a:rPr lang="en-US" sz="1200" noProof="0" dirty="0"/>
              <a:t>Middle image (motivation):	Created for slide pool</a:t>
            </a:r>
            <a:br>
              <a:rPr lang="en-US" sz="1200" noProof="0" dirty="0"/>
            </a:br>
            <a:r>
              <a:rPr lang="en-US" sz="1200" noProof="0" dirty="0"/>
              <a:t>Right image (feedback):	</a:t>
            </a:r>
            <a:r>
              <a:rPr lang="de-CH" sz="1200" dirty="0" err="1"/>
              <a:t>Existing</a:t>
            </a:r>
            <a:r>
              <a:rPr lang="de-CH" sz="1200" dirty="0"/>
              <a:t> </a:t>
            </a:r>
            <a:r>
              <a:rPr lang="de-CH" sz="1200" dirty="0" err="1"/>
              <a:t>presentation</a:t>
            </a:r>
            <a:endParaRPr lang="en-US" sz="1200" noProof="0" dirty="0"/>
          </a:p>
          <a:p>
            <a:pPr marL="0" indent="0">
              <a:spcAft>
                <a:spcPts val="1200"/>
              </a:spcAft>
              <a:buNone/>
            </a:pPr>
            <a:r>
              <a:rPr lang="en-US" sz="1200" noProof="0" dirty="0"/>
              <a:t>Slide 24 – Non-Actuator Devices</a:t>
            </a:r>
            <a:br>
              <a:rPr lang="en-US" sz="1200" noProof="0" dirty="0"/>
            </a:br>
            <a:r>
              <a:rPr lang="en-US" sz="1200" dirty="0"/>
              <a:t>Light bulb:		</a:t>
            </a:r>
            <a:r>
              <a:rPr lang="en-US" sz="1200" dirty="0">
                <a:hlinkClick r:id="rId4"/>
              </a:rPr>
              <a:t>http://theosophy.net/forum/topics/theosophists-and-the-light</a:t>
            </a:r>
            <a:br>
              <a:rPr lang="en-US" sz="1200" noProof="0" dirty="0"/>
            </a:br>
            <a:r>
              <a:rPr lang="en-US" sz="1200" noProof="0" dirty="0"/>
              <a:t>Left image:		</a:t>
            </a:r>
            <a:r>
              <a:rPr lang="en-US" sz="1200" dirty="0"/>
              <a:t>From </a:t>
            </a:r>
            <a:r>
              <a:rPr lang="en-US" sz="1200" dirty="0" err="1"/>
              <a:t>Lum</a:t>
            </a:r>
            <a:r>
              <a:rPr lang="en-US" sz="1200" dirty="0"/>
              <a:t> et al. 2006, </a:t>
            </a:r>
            <a:r>
              <a:rPr lang="en-US" sz="1200" i="1" dirty="0"/>
              <a:t>MIME robotic device for upper-limb neurorehabilitation in </a:t>
            </a:r>
            <a:r>
              <a:rPr lang="en-US" sz="1200" i="1" dirty="0" err="1"/>
              <a:t>subacute</a:t>
            </a:r>
            <a:r>
              <a:rPr lang="en-US" sz="1200" i="1" dirty="0"/>
              <a:t> stroke subjects: A follow-up 		study.</a:t>
            </a:r>
            <a:br>
              <a:rPr lang="en-US" sz="1200" noProof="0" dirty="0"/>
            </a:br>
            <a:r>
              <a:rPr lang="en-US" sz="1200" noProof="0" dirty="0"/>
              <a:t>Middle image (actuator):	</a:t>
            </a:r>
            <a:r>
              <a:rPr lang="en-US" sz="1200" dirty="0">
                <a:hlinkClick r:id="rId5"/>
              </a:rPr>
              <a:t>http://www.intelligentactuator.com/images/rcp2_ra10c.jpg</a:t>
            </a:r>
            <a:br>
              <a:rPr lang="en-US" sz="1200" noProof="0" dirty="0"/>
            </a:br>
            <a:r>
              <a:rPr lang="en-US" sz="1200" noProof="0" dirty="0"/>
              <a:t>Right image:		</a:t>
            </a:r>
            <a:r>
              <a:rPr lang="en-US" sz="1200" dirty="0">
                <a:hlinkClick r:id="rId6"/>
              </a:rPr>
              <a:t>http://cdn.shopify.com/s/files/1/0251/9611/files/BOOM_small.jpg?15468</a:t>
            </a:r>
            <a:endParaRPr lang="en-US" sz="1200" noProof="0" dirty="0"/>
          </a:p>
          <a:p>
            <a:pPr marL="0" indent="0" fontAlgn="auto">
              <a:spcAft>
                <a:spcPts val="1200"/>
              </a:spcAft>
              <a:buClrTx/>
              <a:buSzTx/>
              <a:buNone/>
              <a:defRPr/>
            </a:pPr>
            <a:r>
              <a:rPr lang="en-US" sz="1200" dirty="0"/>
              <a:t>Slide 25 – Non-Actuator Devices: Elements</a:t>
            </a:r>
            <a:br>
              <a:rPr lang="en-US" sz="1200" dirty="0"/>
            </a:br>
            <a:r>
              <a:rPr lang="en-US" sz="1200" dirty="0"/>
              <a:t>Left Image:		</a:t>
            </a:r>
            <a:r>
              <a:rPr lang="de-CH" sz="1200" dirty="0"/>
              <a:t> </a:t>
            </a:r>
            <a:r>
              <a:rPr lang="de-CH" sz="1200" dirty="0" err="1"/>
              <a:t>Hocoma</a:t>
            </a:r>
            <a:endParaRPr lang="de-CH" sz="1200" dirty="0"/>
          </a:p>
          <a:p>
            <a:pPr marL="0" indent="0">
              <a:buNone/>
            </a:pPr>
            <a:r>
              <a:rPr lang="en-US" sz="1200" noProof="0" dirty="0"/>
              <a:t>Slide 26 – Non-Actuator Devices: Upper/Lower Limbs</a:t>
            </a:r>
            <a:br>
              <a:rPr lang="en-US" sz="1200" noProof="0" dirty="0"/>
            </a:br>
            <a:r>
              <a:rPr lang="en-US" sz="1200" noProof="0" dirty="0"/>
              <a:t>1st image:		Hocoma</a:t>
            </a:r>
            <a:br>
              <a:rPr lang="en-US" sz="1200" noProof="0" dirty="0"/>
            </a:br>
            <a:r>
              <a:rPr lang="en-US" sz="1200" noProof="0" dirty="0"/>
              <a:t>2nd image (</a:t>
            </a:r>
            <a:r>
              <a:rPr lang="en-US" sz="1200" noProof="0" dirty="0" err="1"/>
              <a:t>handSOME</a:t>
            </a:r>
            <a:r>
              <a:rPr lang="en-US" sz="1200" noProof="0" dirty="0"/>
              <a:t>):	</a:t>
            </a:r>
            <a:r>
              <a:rPr lang="de-CH" sz="1200" dirty="0">
                <a:hlinkClick r:id="rId7"/>
              </a:rPr>
              <a:t>http://cabrr.cua.edu/res/images/research/Handsomepic6.jpg</a:t>
            </a:r>
            <a:br>
              <a:rPr lang="en-US" sz="1200" dirty="0"/>
            </a:br>
            <a:r>
              <a:rPr lang="en-US" sz="1200" dirty="0"/>
              <a:t>3rd image (GBO):	</a:t>
            </a:r>
            <a:r>
              <a:rPr lang="en-US" sz="1200" dirty="0">
                <a:hlinkClick r:id="rId8"/>
              </a:rPr>
              <a:t>http://roar.me.columbia.edu/projects/gbo/figures/gbo.jpg</a:t>
            </a:r>
            <a:endParaRPr lang="de-CH" sz="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72</a:t>
            </a:fld>
            <a:endParaRPr lang="de-CH" dirty="0">
              <a:solidFill>
                <a:srgbClr val="000000"/>
              </a:solidFill>
            </a:endParaRPr>
          </a:p>
        </p:txBody>
      </p:sp>
      <p:pic>
        <p:nvPicPr>
          <p:cNvPr id="6" name="Imagen 5">
            <a:extLst>
              <a:ext uri="{FF2B5EF4-FFF2-40B4-BE49-F238E27FC236}">
                <a16:creationId xmlns:a16="http://schemas.microsoft.com/office/drawing/2014/main" id="{482D17EB-9D78-4F02-8083-D50C85126E9E}"/>
              </a:ext>
            </a:extLst>
          </p:cNvPr>
          <p:cNvPicPr>
            <a:picLocks noChangeAspect="1"/>
          </p:cNvPicPr>
          <p:nvPr/>
        </p:nvPicPr>
        <p:blipFill>
          <a:blip r:embed="rId9"/>
          <a:stretch>
            <a:fillRect/>
          </a:stretch>
        </p:blipFill>
        <p:spPr>
          <a:xfrm>
            <a:off x="6886859" y="0"/>
            <a:ext cx="2200847" cy="1194920"/>
          </a:xfrm>
          <a:prstGeom prst="rect">
            <a:avLst/>
          </a:prstGeom>
        </p:spPr>
      </p:pic>
    </p:spTree>
    <p:extLst>
      <p:ext uri="{BB962C8B-B14F-4D97-AF65-F5344CB8AC3E}">
        <p14:creationId xmlns:p14="http://schemas.microsoft.com/office/powerpoint/2010/main" val="1167205545"/>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866" y="404664"/>
            <a:ext cx="8557731" cy="553998"/>
          </a:xfrm>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a:xfrm>
            <a:off x="491846" y="1558928"/>
            <a:ext cx="9972953" cy="4525963"/>
          </a:xfrm>
        </p:spPr>
        <p:txBody>
          <a:bodyPr>
            <a:normAutofit/>
          </a:bodyPr>
          <a:lstStyle/>
          <a:p>
            <a:pPr marL="0" indent="0">
              <a:spcAft>
                <a:spcPts val="1200"/>
              </a:spcAft>
              <a:buNone/>
            </a:pPr>
            <a:r>
              <a:rPr lang="en-US" sz="1200" dirty="0"/>
              <a:t>Slide 26 – Non-Actuator Devices: Upper/Lower Limbs</a:t>
            </a:r>
            <a:br>
              <a:rPr lang="en-US" sz="1200" dirty="0"/>
            </a:br>
            <a:r>
              <a:rPr lang="en-US" sz="1200" dirty="0"/>
              <a:t>4th image (</a:t>
            </a:r>
            <a:r>
              <a:rPr lang="en-US" sz="1200" dirty="0" err="1"/>
              <a:t>ZeroG</a:t>
            </a:r>
            <a:r>
              <a:rPr lang="en-US" sz="1200" dirty="0"/>
              <a:t>):	 </a:t>
            </a:r>
            <a:r>
              <a:rPr lang="en-US" sz="1200" dirty="0">
                <a:hlinkClick r:id="rId3"/>
              </a:rPr>
              <a:t>http://www.aretechllc.com/img/passive/zgp1-n.jpg</a:t>
            </a:r>
            <a:endParaRPr lang="en-US" sz="1200" dirty="0"/>
          </a:p>
          <a:p>
            <a:pPr marL="0" indent="0">
              <a:spcAft>
                <a:spcPts val="1200"/>
              </a:spcAft>
              <a:buNone/>
            </a:pPr>
            <a:r>
              <a:rPr lang="en-US" sz="1200" noProof="0" dirty="0"/>
              <a:t>Slide 27 – Non-Actuator vs. Robotic Devices</a:t>
            </a:r>
            <a:br>
              <a:rPr lang="en-US" sz="1200" noProof="0" dirty="0"/>
            </a:br>
            <a:r>
              <a:rPr lang="en-US" sz="1200" noProof="0" dirty="0"/>
              <a:t>Images: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de-CH" sz="1200" dirty="0"/>
          </a:p>
          <a:p>
            <a:pPr marL="0" indent="0">
              <a:spcAft>
                <a:spcPts val="1200"/>
              </a:spcAft>
              <a:buNone/>
            </a:pPr>
            <a:r>
              <a:rPr lang="en-US" sz="1200" noProof="0" dirty="0"/>
              <a:t>Slide </a:t>
            </a:r>
            <a:r>
              <a:rPr lang="en-US" sz="1200" dirty="0"/>
              <a:t>28-30</a:t>
            </a:r>
            <a:r>
              <a:rPr lang="en-US" sz="1200" noProof="0" dirty="0"/>
              <a:t> – </a:t>
            </a:r>
            <a:r>
              <a:rPr lang="en-US" sz="1200" dirty="0"/>
              <a:t>Advantages and Limitations </a:t>
            </a:r>
            <a:br>
              <a:rPr lang="en-US" sz="1200" noProof="0" dirty="0"/>
            </a:br>
            <a:r>
              <a:rPr lang="en-US" sz="1200" noProof="0" dirty="0"/>
              <a:t>Icons:		Created for slide pool</a:t>
            </a:r>
          </a:p>
          <a:p>
            <a:pPr marL="0" indent="0">
              <a:spcAft>
                <a:spcPts val="1200"/>
              </a:spcAft>
              <a:buNone/>
            </a:pPr>
            <a:r>
              <a:rPr lang="en-US" sz="1200" noProof="0" dirty="0"/>
              <a:t>Slide 31</a:t>
            </a:r>
            <a:r>
              <a:rPr lang="en-US" sz="1200" dirty="0"/>
              <a:t> </a:t>
            </a:r>
            <a:r>
              <a:rPr lang="en-US" sz="1200" noProof="0" dirty="0"/>
              <a:t>– Functional Electrical Stimulation</a:t>
            </a:r>
            <a:br>
              <a:rPr lang="en-US" sz="1200" noProof="0" dirty="0"/>
            </a:br>
            <a:r>
              <a:rPr lang="en-US" sz="1200" dirty="0"/>
              <a:t>Light bulb:		</a:t>
            </a:r>
            <a:r>
              <a:rPr lang="en-US" sz="1200" dirty="0">
                <a:hlinkClick r:id="rId4"/>
              </a:rPr>
              <a:t>http://theosophy.net/forum/topics/theosophists-and-the-light</a:t>
            </a:r>
            <a:br>
              <a:rPr lang="en-US" sz="1200" noProof="0" dirty="0"/>
            </a:br>
            <a:r>
              <a:rPr lang="en-US" sz="1200" noProof="0" dirty="0"/>
              <a:t>Muscle:	</a:t>
            </a:r>
            <a:r>
              <a:rPr lang="en-US" sz="1200" dirty="0"/>
              <a:t>	</a:t>
            </a:r>
            <a:r>
              <a:rPr lang="en-US" sz="1200" dirty="0">
                <a:hlinkClick r:id="rId5"/>
              </a:rPr>
              <a:t>http://cdn.inquisitr.com/wp-content/uploads/2011/06/build-leg-muscle.jpeg</a:t>
            </a:r>
            <a:br>
              <a:rPr lang="en-US" sz="1200" noProof="0" dirty="0"/>
            </a:br>
            <a:r>
              <a:rPr lang="en-US" sz="1200" noProof="0" dirty="0"/>
              <a:t>Electricity pattern:</a:t>
            </a:r>
            <a:r>
              <a:rPr lang="en-US" sz="1200" dirty="0"/>
              <a:t>	</a:t>
            </a:r>
            <a:r>
              <a:rPr lang="en-US" sz="1200" dirty="0">
                <a:hlinkClick r:id="rId6"/>
              </a:rPr>
              <a:t>http://i.kinja-img.com/gawker-media/image/upload/s--v9hJqgOH--/c_fit,fl_progressive,q_80,w_636/187bzswqhpil0jpg.jpg</a:t>
            </a:r>
            <a:br>
              <a:rPr lang="en-US" sz="1200" noProof="0" dirty="0"/>
            </a:br>
            <a:r>
              <a:rPr lang="en-US" sz="1200" noProof="0" dirty="0"/>
              <a:t>FES:	</a:t>
            </a:r>
            <a:r>
              <a:rPr lang="en-US" sz="1200" dirty="0"/>
              <a:t>	</a:t>
            </a:r>
            <a:r>
              <a:rPr lang="en-US" sz="1200" dirty="0">
                <a:hlinkClick r:id="rId7"/>
              </a:rPr>
              <a:t>http://www.walkaide.com/en-US/news/PublishingImages/productimages/Bi-Flex-Production-4_tn.jpg</a:t>
            </a:r>
            <a:endParaRPr lang="en-US" sz="1200" noProof="0" dirty="0"/>
          </a:p>
          <a:p>
            <a:pPr marL="0" indent="0">
              <a:spcAft>
                <a:spcPts val="1200"/>
              </a:spcAft>
              <a:buNone/>
            </a:pPr>
            <a:r>
              <a:rPr lang="en-US" sz="1200" noProof="0" dirty="0"/>
              <a:t>Slide 32 – FES: Elements</a:t>
            </a:r>
            <a:br>
              <a:rPr lang="en-US" sz="1200" noProof="0" dirty="0"/>
            </a:br>
            <a:r>
              <a:rPr lang="en-US" sz="1200" noProof="0" dirty="0"/>
              <a:t>Image:		IISART </a:t>
            </a:r>
            <a:r>
              <a:rPr lang="en-US" sz="1200" noProof="0" dirty="0" err="1"/>
              <a:t>Techindex</a:t>
            </a:r>
            <a:endParaRPr lang="en-US" sz="1200" noProof="0" dirty="0"/>
          </a:p>
          <a:p>
            <a:pPr marL="0" indent="0" fontAlgn="auto">
              <a:spcAft>
                <a:spcPts val="1200"/>
              </a:spcAft>
              <a:buClrTx/>
              <a:buSzTx/>
              <a:buNone/>
              <a:defRPr/>
            </a:pPr>
            <a:r>
              <a:rPr lang="en-US" sz="1200" dirty="0"/>
              <a:t>Slide 33 – FES: Stimulation Parameters</a:t>
            </a:r>
            <a:br>
              <a:rPr lang="en-US" sz="1200" dirty="0"/>
            </a:br>
            <a:r>
              <a:rPr lang="en-US" sz="1200" dirty="0"/>
              <a:t>Upper image:		From </a:t>
            </a:r>
            <a:r>
              <a:rPr lang="en-US" sz="1200" dirty="0" err="1"/>
              <a:t>Fuglevand</a:t>
            </a:r>
            <a:r>
              <a:rPr lang="en-US" sz="1200" dirty="0"/>
              <a:t> et al. 1999, </a:t>
            </a:r>
            <a:r>
              <a:rPr lang="en-US" sz="1200" i="1" dirty="0"/>
              <a:t>Force-frequency and fatigue properties of motor units in muscles that control digits of the 		human hand.</a:t>
            </a:r>
            <a:br>
              <a:rPr lang="de-CH" sz="1200" i="1" dirty="0"/>
            </a:br>
            <a:r>
              <a:rPr lang="de-CH" sz="1200" dirty="0" err="1"/>
              <a:t>Lower</a:t>
            </a:r>
            <a:r>
              <a:rPr lang="de-CH" sz="1200" dirty="0"/>
              <a:t> </a:t>
            </a:r>
            <a:r>
              <a:rPr lang="de-CH" sz="1200" dirty="0" err="1"/>
              <a:t>image</a:t>
            </a:r>
            <a:r>
              <a:rPr lang="de-CH" sz="1200" dirty="0"/>
              <a:t>:		</a:t>
            </a:r>
            <a:r>
              <a:rPr lang="de-CH" sz="1200" dirty="0" err="1"/>
              <a:t>From</a:t>
            </a:r>
            <a:r>
              <a:rPr lang="de-CH" sz="1200" dirty="0"/>
              <a:t> </a:t>
            </a:r>
            <a:r>
              <a:rPr lang="de-CH" sz="1200" dirty="0" err="1"/>
              <a:t>Kesar</a:t>
            </a:r>
            <a:r>
              <a:rPr lang="de-CH" sz="1200" dirty="0"/>
              <a:t> et al. 2008, </a:t>
            </a:r>
            <a:r>
              <a:rPr lang="de-CH" sz="1200" i="1" dirty="0" err="1"/>
              <a:t>Effects</a:t>
            </a:r>
            <a:r>
              <a:rPr lang="de-CH" sz="1200" i="1" dirty="0"/>
              <a:t> </a:t>
            </a:r>
            <a:r>
              <a:rPr lang="de-CH" sz="1200" i="1" dirty="0" err="1"/>
              <a:t>of</a:t>
            </a:r>
            <a:r>
              <a:rPr lang="de-CH" sz="1200" i="1" dirty="0"/>
              <a:t> </a:t>
            </a:r>
            <a:r>
              <a:rPr lang="de-CH" sz="1200" i="1" dirty="0" err="1"/>
              <a:t>stimulation</a:t>
            </a:r>
            <a:r>
              <a:rPr lang="de-CH" sz="1200" i="1" dirty="0"/>
              <a:t> </a:t>
            </a:r>
            <a:r>
              <a:rPr lang="de-CH" sz="1200" i="1" dirty="0" err="1"/>
              <a:t>frequency</a:t>
            </a:r>
            <a:r>
              <a:rPr lang="de-CH" sz="1200" i="1" dirty="0"/>
              <a:t> versus pulse </a:t>
            </a:r>
            <a:r>
              <a:rPr lang="de-CH" sz="1200" i="1" dirty="0" err="1"/>
              <a:t>duration</a:t>
            </a:r>
            <a:r>
              <a:rPr lang="de-CH" sz="1200" i="1" dirty="0"/>
              <a:t> </a:t>
            </a:r>
            <a:r>
              <a:rPr lang="de-CH" sz="1200" i="1" dirty="0" err="1"/>
              <a:t>modulation</a:t>
            </a:r>
            <a:r>
              <a:rPr lang="de-CH" sz="1200" i="1" dirty="0"/>
              <a:t> on </a:t>
            </a:r>
            <a:r>
              <a:rPr lang="de-CH" sz="1200" i="1" dirty="0" err="1"/>
              <a:t>muscle</a:t>
            </a:r>
            <a:r>
              <a:rPr lang="de-CH" sz="1200" i="1" dirty="0"/>
              <a:t> </a:t>
            </a:r>
            <a:r>
              <a:rPr lang="de-CH" sz="1200" i="1" dirty="0" err="1"/>
              <a:t>fatigue</a:t>
            </a:r>
            <a:r>
              <a:rPr lang="de-CH" sz="1200" i="1" dirty="0"/>
              <a:t>.</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73</a:t>
            </a:fld>
            <a:endParaRPr lang="de-CH" dirty="0">
              <a:solidFill>
                <a:srgbClr val="000000"/>
              </a:solidFill>
            </a:endParaRPr>
          </a:p>
        </p:txBody>
      </p:sp>
      <p:pic>
        <p:nvPicPr>
          <p:cNvPr id="6" name="Imagen 5">
            <a:extLst>
              <a:ext uri="{FF2B5EF4-FFF2-40B4-BE49-F238E27FC236}">
                <a16:creationId xmlns:a16="http://schemas.microsoft.com/office/drawing/2014/main" id="{67AA5CAD-47C4-4299-A721-414EF3309264}"/>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1973704982"/>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a:xfrm>
            <a:off x="491847" y="1558928"/>
            <a:ext cx="10039082" cy="4525963"/>
          </a:xfrm>
        </p:spPr>
        <p:txBody>
          <a:bodyPr>
            <a:normAutofit/>
          </a:bodyPr>
          <a:lstStyle/>
          <a:p>
            <a:pPr marL="0" indent="0">
              <a:spcAft>
                <a:spcPts val="1200"/>
              </a:spcAft>
              <a:buNone/>
            </a:pPr>
            <a:r>
              <a:rPr lang="en-US" sz="1200" dirty="0"/>
              <a:t>Slide 34 – FES: Electrodes</a:t>
            </a:r>
            <a:br>
              <a:rPr lang="en-US" sz="1200" dirty="0"/>
            </a:br>
            <a:r>
              <a:rPr lang="en-US" sz="1200" dirty="0"/>
              <a:t>Images (surface &amp; </a:t>
            </a:r>
            <a:r>
              <a:rPr lang="en-US" sz="1200" dirty="0" err="1"/>
              <a:t>subcut</a:t>
            </a:r>
            <a:r>
              <a:rPr lang="en-US" sz="1200" dirty="0"/>
              <a:t>.):	Present. from </a:t>
            </a:r>
            <a:r>
              <a:rPr lang="en-US" sz="1200" dirty="0" err="1"/>
              <a:t>Finetech</a:t>
            </a:r>
            <a:r>
              <a:rPr lang="en-US" sz="1200" dirty="0"/>
              <a:t> Medical Ltd.: </a:t>
            </a:r>
            <a:r>
              <a:rPr lang="en-US" sz="1200" dirty="0">
                <a:hlinkClick r:id="rId3"/>
              </a:rPr>
              <a:t>http://www.healthyaims.org/presentations06/Functional%20Electrical%20Stimulation%</a:t>
            </a:r>
            <a:br>
              <a:rPr lang="en-US" sz="1200" dirty="0">
                <a:hlinkClick r:id="rId3"/>
              </a:rPr>
            </a:br>
            <a:r>
              <a:rPr lang="en-US" sz="1200" dirty="0"/>
              <a:t>		</a:t>
            </a:r>
            <a:r>
              <a:rPr lang="en-US" sz="1200" u="sng" dirty="0">
                <a:solidFill>
                  <a:srgbClr val="4C6600"/>
                </a:solidFill>
              </a:rPr>
              <a:t>20-%20Salisbury%20presentation%20March%203rd%2006.pdf</a:t>
            </a:r>
          </a:p>
          <a:p>
            <a:pPr marL="0" indent="0">
              <a:spcAft>
                <a:spcPts val="1200"/>
              </a:spcAft>
              <a:buNone/>
            </a:pPr>
            <a:r>
              <a:rPr lang="en-US" sz="1200" noProof="0" dirty="0"/>
              <a:t>Slide 35-36 – Electrode Types</a:t>
            </a:r>
            <a:br>
              <a:rPr lang="en-US" sz="1200" noProof="0" dirty="0"/>
            </a:br>
            <a:r>
              <a:rPr lang="en-US" sz="1200" noProof="0" dirty="0"/>
              <a:t>Icons: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de-CH" sz="1200" dirty="0"/>
          </a:p>
          <a:p>
            <a:pPr marL="0" indent="0">
              <a:spcAft>
                <a:spcPts val="1200"/>
              </a:spcAft>
              <a:buNone/>
            </a:pPr>
            <a:r>
              <a:rPr lang="en-US" sz="1200" noProof="0" dirty="0"/>
              <a:t>Slide 38 – </a:t>
            </a:r>
            <a:r>
              <a:rPr lang="en-US" sz="1200" dirty="0"/>
              <a:t>Advantages and Limitations</a:t>
            </a:r>
            <a:br>
              <a:rPr lang="en-US" sz="1200" noProof="0" dirty="0"/>
            </a:br>
            <a:r>
              <a:rPr lang="en-US" sz="1200" noProof="0" dirty="0"/>
              <a:t>Icons:		</a:t>
            </a:r>
            <a:r>
              <a:rPr lang="de-CH" sz="1200" noProof="0" dirty="0" err="1"/>
              <a:t>Created</a:t>
            </a:r>
            <a:r>
              <a:rPr lang="de-CH" sz="1200" noProof="0" dirty="0"/>
              <a:t> </a:t>
            </a:r>
            <a:r>
              <a:rPr lang="de-CH" sz="1200" noProof="0" dirty="0" err="1"/>
              <a:t>for</a:t>
            </a:r>
            <a:r>
              <a:rPr lang="de-CH" sz="1200" noProof="0" dirty="0"/>
              <a:t> </a:t>
            </a:r>
            <a:r>
              <a:rPr lang="de-CH" sz="1200" noProof="0" dirty="0" err="1"/>
              <a:t>slide</a:t>
            </a:r>
            <a:r>
              <a:rPr lang="de-CH" sz="1200" noProof="0" dirty="0"/>
              <a:t> </a:t>
            </a:r>
            <a:r>
              <a:rPr lang="de-CH" sz="1200" noProof="0" dirty="0" err="1"/>
              <a:t>pool</a:t>
            </a:r>
            <a:endParaRPr lang="en-US" sz="1200" noProof="0" dirty="0"/>
          </a:p>
          <a:p>
            <a:pPr marL="0" indent="0">
              <a:spcAft>
                <a:spcPts val="1200"/>
              </a:spcAft>
              <a:buNone/>
            </a:pPr>
            <a:r>
              <a:rPr lang="en-US" sz="1200" noProof="0" dirty="0"/>
              <a:t>Slide 40 – Sensor Technology</a:t>
            </a:r>
            <a:br>
              <a:rPr lang="en-US" sz="1200" noProof="0" dirty="0"/>
            </a:br>
            <a:r>
              <a:rPr lang="en-US" sz="1200" dirty="0"/>
              <a:t>Light bulb:		</a:t>
            </a:r>
            <a:r>
              <a:rPr lang="en-US" sz="1200" dirty="0">
                <a:hlinkClick r:id="rId4"/>
              </a:rPr>
              <a:t>http://theosophy.net/forum/topics/theosophists-and-the-light</a:t>
            </a:r>
            <a:br>
              <a:rPr lang="en-US" sz="1200" noProof="0" dirty="0"/>
            </a:br>
            <a:r>
              <a:rPr lang="en-US" sz="1200" noProof="0" dirty="0"/>
              <a:t>Sensor:		</a:t>
            </a:r>
            <a:r>
              <a:rPr lang="en-US" sz="1200" noProof="0" dirty="0" err="1"/>
              <a:t>Hocoma</a:t>
            </a:r>
            <a:br>
              <a:rPr lang="en-US" sz="1200" noProof="0" dirty="0"/>
            </a:br>
            <a:r>
              <a:rPr lang="en-US" sz="1200" noProof="0" dirty="0"/>
              <a:t>Display:		</a:t>
            </a:r>
            <a:r>
              <a:rPr lang="de-CH" sz="1200" u="sng" dirty="0">
                <a:solidFill>
                  <a:srgbClr val="4C6600"/>
                </a:solidFill>
              </a:rPr>
              <a:t>http://clipartist.net/svg/monitor-screen-may-2011/</a:t>
            </a:r>
            <a:br>
              <a:rPr lang="de-CH" sz="1200" dirty="0"/>
            </a:br>
            <a:r>
              <a:rPr lang="en-US" sz="1200" noProof="0" dirty="0"/>
              <a:t>Sensor technology:	</a:t>
            </a:r>
            <a:r>
              <a:rPr lang="en-US" sz="1200" noProof="0" dirty="0" err="1"/>
              <a:t>Hocoma</a:t>
            </a:r>
            <a:endParaRPr lang="en-US" sz="1200" noProof="0" dirty="0"/>
          </a:p>
          <a:p>
            <a:pPr marL="0" indent="0">
              <a:spcAft>
                <a:spcPts val="1200"/>
              </a:spcAft>
              <a:buNone/>
            </a:pPr>
            <a:r>
              <a:rPr lang="de-CH" sz="1200" dirty="0"/>
              <a:t>Slide 41 – Sensor Technology: Elements</a:t>
            </a:r>
            <a:br>
              <a:rPr lang="de-CH" sz="1200" dirty="0"/>
            </a:br>
            <a:r>
              <a:rPr lang="de-CH" sz="1200" dirty="0"/>
              <a:t>Image:		Hocoma</a:t>
            </a:r>
          </a:p>
          <a:p>
            <a:pPr marL="0" indent="0">
              <a:spcAft>
                <a:spcPts val="1200"/>
              </a:spcAft>
              <a:buNone/>
            </a:pPr>
            <a:r>
              <a:rPr lang="de-CH" sz="1200" noProof="0" dirty="0"/>
              <a:t>Slide 43 – Sensor Technology: Field of Application</a:t>
            </a:r>
            <a:br>
              <a:rPr lang="de-CH" sz="1200" noProof="0" dirty="0"/>
            </a:br>
            <a:r>
              <a:rPr lang="de-CH" sz="1200" noProof="0" dirty="0"/>
              <a:t>Icons:		</a:t>
            </a:r>
            <a:r>
              <a:rPr lang="de-CH" sz="1200" noProof="0" dirty="0" err="1"/>
              <a:t>Created</a:t>
            </a:r>
            <a:r>
              <a:rPr lang="de-CH" sz="1200" noProof="0" dirty="0"/>
              <a:t> for slide pool</a:t>
            </a:r>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74</a:t>
            </a:fld>
            <a:endParaRPr lang="de-CH" dirty="0">
              <a:solidFill>
                <a:srgbClr val="000000"/>
              </a:solidFill>
            </a:endParaRPr>
          </a:p>
        </p:txBody>
      </p:sp>
      <p:pic>
        <p:nvPicPr>
          <p:cNvPr id="6" name="Imagen 5">
            <a:extLst>
              <a:ext uri="{FF2B5EF4-FFF2-40B4-BE49-F238E27FC236}">
                <a16:creationId xmlns:a16="http://schemas.microsoft.com/office/drawing/2014/main" id="{19A9F11E-6804-4EF1-A121-912DA1C9E534}"/>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1320094893"/>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lnSpcReduction="10000"/>
          </a:bodyPr>
          <a:lstStyle/>
          <a:p>
            <a:pPr marL="0" indent="0">
              <a:spcAft>
                <a:spcPts val="1200"/>
              </a:spcAft>
              <a:buNone/>
            </a:pPr>
            <a:r>
              <a:rPr lang="de-CH" sz="1200" dirty="0"/>
              <a:t>Slide 44 – Sensor Technology in Rehabilitation I</a:t>
            </a:r>
            <a:br>
              <a:rPr lang="de-CH" sz="1200" dirty="0"/>
            </a:br>
            <a:r>
              <a:rPr lang="de-CH" sz="1200" dirty="0"/>
              <a:t>Images:		Presentation from Clemens</a:t>
            </a:r>
          </a:p>
          <a:p>
            <a:pPr marL="0" indent="0">
              <a:spcAft>
                <a:spcPts val="1200"/>
              </a:spcAft>
              <a:buNone/>
            </a:pPr>
            <a:r>
              <a:rPr lang="de-CH" sz="1200" dirty="0"/>
              <a:t>Slide 45 – Sensor Technology in Rehabilitation II</a:t>
            </a:r>
            <a:br>
              <a:rPr lang="de-CH" sz="1200" dirty="0"/>
            </a:br>
            <a:r>
              <a:rPr lang="de-CH" sz="1200" dirty="0"/>
              <a:t>Icons:		</a:t>
            </a:r>
            <a:r>
              <a:rPr lang="de-CH" sz="1200" dirty="0" err="1"/>
              <a:t>Created</a:t>
            </a:r>
            <a:r>
              <a:rPr lang="de-CH" sz="1200" dirty="0"/>
              <a:t> for slide pool</a:t>
            </a:r>
          </a:p>
          <a:p>
            <a:pPr marL="0" indent="0">
              <a:spcAft>
                <a:spcPts val="1200"/>
              </a:spcAft>
              <a:buNone/>
            </a:pPr>
            <a:r>
              <a:rPr lang="de-CH" sz="1200" dirty="0"/>
              <a:t>Slide 46 – Sensor Technology: Advantages and Limitations</a:t>
            </a:r>
            <a:br>
              <a:rPr lang="de-CH" sz="1200" dirty="0"/>
            </a:br>
            <a:r>
              <a:rPr lang="de-CH" sz="1200" dirty="0"/>
              <a:t>Icons:		</a:t>
            </a:r>
            <a:r>
              <a:rPr lang="de-CH" sz="1200" dirty="0" err="1"/>
              <a:t>Created</a:t>
            </a:r>
            <a:r>
              <a:rPr lang="de-CH" sz="1200" dirty="0"/>
              <a:t> for slide pool</a:t>
            </a:r>
            <a:endParaRPr lang="en-US" sz="1200" dirty="0"/>
          </a:p>
          <a:p>
            <a:pPr marL="0" indent="0">
              <a:spcAft>
                <a:spcPts val="1200"/>
              </a:spcAft>
              <a:buNone/>
            </a:pPr>
            <a:r>
              <a:rPr lang="en-US" sz="1200" dirty="0"/>
              <a:t>Slide 48 – Virtual Reality</a:t>
            </a:r>
            <a:br>
              <a:rPr lang="en-US" sz="1200" dirty="0"/>
            </a:br>
            <a:r>
              <a:rPr lang="en-US" sz="1200" dirty="0"/>
              <a:t>Light bulb:		</a:t>
            </a:r>
            <a:r>
              <a:rPr lang="en-US" sz="1200" dirty="0">
                <a:hlinkClick r:id="rId3"/>
              </a:rPr>
              <a:t>http://theosophy.net/forum/topics/theosophists-and-the-light</a:t>
            </a:r>
            <a:br>
              <a:rPr lang="en-US" sz="1200" dirty="0"/>
            </a:br>
            <a:r>
              <a:rPr lang="en-US" sz="1200" dirty="0"/>
              <a:t>User input/tracking device:	</a:t>
            </a:r>
            <a:r>
              <a:rPr lang="en-US" sz="1200" dirty="0">
                <a:hlinkClick r:id="rId4"/>
              </a:rPr>
              <a:t>http://i-am-fast.com/Pictures/data-glove.jpg</a:t>
            </a:r>
            <a:br>
              <a:rPr lang="en-US" sz="1200" dirty="0"/>
            </a:br>
            <a:r>
              <a:rPr lang="en-US" sz="1200" dirty="0"/>
              <a:t>Display:		</a:t>
            </a:r>
            <a:r>
              <a:rPr lang="de-CH" sz="1200" u="sng" dirty="0">
                <a:solidFill>
                  <a:srgbClr val="4C6600"/>
                </a:solidFill>
              </a:rPr>
              <a:t>http://clipartist.net/svg/monitor-screen-may-2011/</a:t>
            </a:r>
            <a:br>
              <a:rPr lang="de-CH" sz="1200" u="sng" dirty="0">
                <a:solidFill>
                  <a:srgbClr val="4C6600"/>
                </a:solidFill>
              </a:rPr>
            </a:br>
            <a:r>
              <a:rPr lang="de-CH" sz="1200" dirty="0"/>
              <a:t>Virtual </a:t>
            </a:r>
            <a:r>
              <a:rPr lang="de-CH" sz="1200" dirty="0" err="1"/>
              <a:t>reality</a:t>
            </a:r>
            <a:r>
              <a:rPr lang="de-CH" sz="1200" dirty="0"/>
              <a:t>:		IISART </a:t>
            </a:r>
            <a:r>
              <a:rPr lang="de-CH" sz="1200" dirty="0" err="1"/>
              <a:t>Techindex</a:t>
            </a:r>
            <a:endParaRPr lang="en-US" sz="1200" dirty="0"/>
          </a:p>
          <a:p>
            <a:pPr marL="0" indent="0">
              <a:spcAft>
                <a:spcPts val="1200"/>
              </a:spcAft>
              <a:buNone/>
            </a:pPr>
            <a:r>
              <a:rPr lang="en-US" sz="1200" dirty="0"/>
              <a:t>Slide 50 – Virtual Reality: Principles</a:t>
            </a:r>
            <a:br>
              <a:rPr lang="en-US" sz="1200" dirty="0"/>
            </a:br>
            <a:r>
              <a:rPr lang="en-US" sz="1200" dirty="0"/>
              <a:t>Original slide:		Prof. Dr.-</a:t>
            </a:r>
            <a:r>
              <a:rPr lang="en-US" sz="1200" dirty="0" err="1"/>
              <a:t>Ing</a:t>
            </a:r>
            <a:r>
              <a:rPr lang="en-US" sz="1200" dirty="0"/>
              <a:t>. Robert </a:t>
            </a:r>
            <a:r>
              <a:rPr lang="en-US" sz="1200" dirty="0" err="1"/>
              <a:t>Riener</a:t>
            </a:r>
            <a:r>
              <a:rPr lang="en-US" sz="1200" dirty="0"/>
              <a:t>, ETH Zurich</a:t>
            </a:r>
          </a:p>
          <a:p>
            <a:pPr marL="0" indent="0" fontAlgn="auto">
              <a:spcAft>
                <a:spcPts val="1200"/>
              </a:spcAft>
              <a:buClrTx/>
              <a:buSzTx/>
              <a:buNone/>
              <a:defRPr/>
            </a:pPr>
            <a:r>
              <a:rPr lang="en-US" sz="1200" dirty="0"/>
              <a:t>Slide 51 – Virtual Reality: Elements</a:t>
            </a:r>
            <a:br>
              <a:rPr lang="en-US" sz="1200" dirty="0"/>
            </a:br>
            <a:r>
              <a:rPr lang="en-US" sz="1200" dirty="0"/>
              <a:t>Image:		</a:t>
            </a:r>
            <a:r>
              <a:rPr lang="de-CH" sz="1200" dirty="0"/>
              <a:t>IISART </a:t>
            </a:r>
            <a:r>
              <a:rPr lang="de-CH" sz="1200" dirty="0" err="1"/>
              <a:t>Techindex</a:t>
            </a:r>
            <a:endParaRPr lang="de-CH" sz="1200" dirty="0"/>
          </a:p>
          <a:p>
            <a:pPr marL="0" indent="0" fontAlgn="auto">
              <a:spcAft>
                <a:spcPts val="1200"/>
              </a:spcAft>
              <a:buClrTx/>
              <a:buSzTx/>
              <a:buNone/>
              <a:defRPr/>
            </a:pPr>
            <a:r>
              <a:rPr lang="en-US" sz="1200" dirty="0"/>
              <a:t>Slide 52 – Virtual Reality: Hardware</a:t>
            </a:r>
            <a:br>
              <a:rPr lang="en-US" sz="1200" dirty="0"/>
            </a:br>
            <a:r>
              <a:rPr lang="en-US" sz="1200" dirty="0"/>
              <a:t>HMD:		</a:t>
            </a:r>
            <a:r>
              <a:rPr lang="en-US" sz="1200" dirty="0">
                <a:hlinkClick r:id="rId5"/>
              </a:rPr>
              <a:t>http://www.geeky-gadgets.com/wp-content/uploads/2012/10/Carl-Zeiss-OLED-Head-Mounted-Display.jpg</a:t>
            </a:r>
            <a:br>
              <a:rPr lang="en-US" sz="1200" dirty="0"/>
            </a:br>
            <a:r>
              <a:rPr lang="en-US" sz="1200" dirty="0"/>
              <a:t>BOOM:		</a:t>
            </a:r>
            <a:r>
              <a:rPr lang="en-US" sz="1200" dirty="0">
                <a:hlinkClick r:id="rId6"/>
              </a:rPr>
              <a:t>http://www.macs.hw.ac.uk/~hamish/9ig2/graphics/f3boomhf.GIF</a:t>
            </a:r>
            <a:br>
              <a:rPr lang="en-US" sz="1200" dirty="0"/>
            </a:br>
            <a:endParaRPr lang="en-US" sz="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75</a:t>
            </a:fld>
            <a:endParaRPr lang="de-CH" dirty="0">
              <a:solidFill>
                <a:srgbClr val="000000"/>
              </a:solidFill>
            </a:endParaRPr>
          </a:p>
        </p:txBody>
      </p:sp>
      <p:pic>
        <p:nvPicPr>
          <p:cNvPr id="6" name="Imagen 5">
            <a:extLst>
              <a:ext uri="{FF2B5EF4-FFF2-40B4-BE49-F238E27FC236}">
                <a16:creationId xmlns:a16="http://schemas.microsoft.com/office/drawing/2014/main" id="{3FE8E281-BD93-4C4F-82F5-CB25BEDA42B9}"/>
              </a:ext>
            </a:extLst>
          </p:cNvPr>
          <p:cNvPicPr>
            <a:picLocks noChangeAspect="1"/>
          </p:cNvPicPr>
          <p:nvPr/>
        </p:nvPicPr>
        <p:blipFill>
          <a:blip r:embed="rId7"/>
          <a:stretch>
            <a:fillRect/>
          </a:stretch>
        </p:blipFill>
        <p:spPr>
          <a:xfrm>
            <a:off x="6886859" y="0"/>
            <a:ext cx="2200847" cy="1194920"/>
          </a:xfrm>
          <a:prstGeom prst="rect">
            <a:avLst/>
          </a:prstGeom>
        </p:spPr>
      </p:pic>
    </p:spTree>
    <p:extLst>
      <p:ext uri="{BB962C8B-B14F-4D97-AF65-F5344CB8AC3E}">
        <p14:creationId xmlns:p14="http://schemas.microsoft.com/office/powerpoint/2010/main" val="362649158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dirty="0"/>
              <a:t>Slide 52 – Virtual Reality: Hardware</a:t>
            </a:r>
            <a:br>
              <a:rPr lang="en-US" sz="1200" dirty="0"/>
            </a:br>
            <a:r>
              <a:rPr lang="en-US" sz="1200" dirty="0"/>
              <a:t>CAVE:		</a:t>
            </a:r>
            <a:r>
              <a:rPr lang="en-US" sz="1200" dirty="0">
                <a:hlinkClick r:id="rId3"/>
              </a:rPr>
              <a:t>http://www.jvrb.org/past-issues/3.2006/589/figure03.jpg</a:t>
            </a:r>
            <a:br>
              <a:rPr lang="en-US" sz="1200" dirty="0"/>
            </a:br>
            <a:r>
              <a:rPr lang="en-US" sz="1200" dirty="0"/>
              <a:t>Data glove:		</a:t>
            </a:r>
            <a:r>
              <a:rPr lang="en-US" sz="1200" dirty="0">
                <a:hlinkClick r:id="rId4"/>
              </a:rPr>
              <a:t>http://i-am-fast.com/Pictures/data-glove.jpg</a:t>
            </a:r>
            <a:br>
              <a:rPr lang="en-US" sz="1200" dirty="0"/>
            </a:br>
            <a:r>
              <a:rPr lang="en-US" sz="1200" dirty="0"/>
              <a:t>Control devices:	</a:t>
            </a:r>
            <a:r>
              <a:rPr lang="en-US" sz="1200" dirty="0">
                <a:hlinkClick r:id="rId5"/>
              </a:rPr>
              <a:t>http://cdn2.sbnation.com/assets/3757533/hydra-theverge-1_560.jpg</a:t>
            </a:r>
            <a:endParaRPr lang="en-US" sz="1200" dirty="0"/>
          </a:p>
          <a:p>
            <a:pPr marL="0" indent="0">
              <a:spcAft>
                <a:spcPts val="1200"/>
              </a:spcAft>
              <a:buNone/>
            </a:pPr>
            <a:r>
              <a:rPr lang="en-US" sz="1200" dirty="0"/>
              <a:t>Slide 53 – Virtual Reality: Software (Architecture)</a:t>
            </a:r>
            <a:br>
              <a:rPr lang="en-US" sz="1200" dirty="0"/>
            </a:br>
            <a:r>
              <a:rPr lang="en-US" sz="1200" dirty="0"/>
              <a:t>Icons: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de-CH" sz="1200" dirty="0"/>
          </a:p>
          <a:p>
            <a:pPr marL="0" indent="0">
              <a:spcAft>
                <a:spcPts val="1200"/>
              </a:spcAft>
              <a:buNone/>
            </a:pPr>
            <a:r>
              <a:rPr lang="en-US" sz="1200" dirty="0"/>
              <a:t>Slide 54 – Virtual Reality: Field of Application</a:t>
            </a:r>
            <a:br>
              <a:rPr lang="en-US" sz="1200" dirty="0"/>
            </a:br>
            <a:r>
              <a:rPr lang="en-US" sz="1200" dirty="0"/>
              <a:t>Icons:		Created for slide pool</a:t>
            </a:r>
          </a:p>
          <a:p>
            <a:pPr marL="0" indent="0">
              <a:spcAft>
                <a:spcPts val="1200"/>
              </a:spcAft>
              <a:buNone/>
            </a:pPr>
            <a:r>
              <a:rPr lang="en-US" sz="1200" dirty="0"/>
              <a:t>Slide 55 – Virtual Reality: Devices</a:t>
            </a:r>
            <a:br>
              <a:rPr lang="en-US" sz="1200" dirty="0"/>
            </a:br>
            <a:r>
              <a:rPr lang="en-US" sz="1200" dirty="0"/>
              <a:t>Icons:		Created for slide pool</a:t>
            </a:r>
          </a:p>
          <a:p>
            <a:pPr marL="0" indent="0">
              <a:spcAft>
                <a:spcPts val="1200"/>
              </a:spcAft>
              <a:buNone/>
            </a:pPr>
            <a:r>
              <a:rPr lang="en-US" sz="1200" dirty="0"/>
              <a:t>Slide 56 – Virtual Reality: Immersive Devices</a:t>
            </a:r>
            <a:br>
              <a:rPr lang="en-US" sz="1200" dirty="0"/>
            </a:br>
            <a:r>
              <a:rPr lang="en-US" sz="1200" dirty="0"/>
              <a:t>Image:		Created for slide pool</a:t>
            </a:r>
          </a:p>
          <a:p>
            <a:pPr marL="0" indent="0">
              <a:spcAft>
                <a:spcPts val="1200"/>
              </a:spcAft>
              <a:buNone/>
            </a:pPr>
            <a:r>
              <a:rPr lang="en-US" sz="1200" dirty="0"/>
              <a:t>Slide 57 – Virtual Reality: Non-Immersive Devices</a:t>
            </a:r>
            <a:br>
              <a:rPr lang="en-US" sz="1200" dirty="0"/>
            </a:br>
            <a:r>
              <a:rPr lang="de-CH" sz="1200" dirty="0"/>
              <a:t>Image: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de-CH" sz="1200" dirty="0"/>
          </a:p>
          <a:p>
            <a:pPr marL="0" indent="0">
              <a:spcAft>
                <a:spcPts val="1200"/>
              </a:spcAft>
              <a:buNone/>
            </a:pPr>
            <a:r>
              <a:rPr lang="en-US" sz="1200" dirty="0"/>
              <a:t>Slide 58-59 – Advantages and Limitations</a:t>
            </a:r>
            <a:br>
              <a:rPr lang="en-US" sz="1200" dirty="0"/>
            </a:br>
            <a:r>
              <a:rPr lang="en-US" sz="1200" dirty="0"/>
              <a:t>Icons:		Created for slide pool</a:t>
            </a:r>
            <a:endParaRPr lang="de-CH" sz="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76</a:t>
            </a:fld>
            <a:endParaRPr lang="de-CH" dirty="0">
              <a:solidFill>
                <a:srgbClr val="000000"/>
              </a:solidFill>
            </a:endParaRPr>
          </a:p>
        </p:txBody>
      </p:sp>
      <p:pic>
        <p:nvPicPr>
          <p:cNvPr id="6" name="Imagen 5">
            <a:extLst>
              <a:ext uri="{FF2B5EF4-FFF2-40B4-BE49-F238E27FC236}">
                <a16:creationId xmlns:a16="http://schemas.microsoft.com/office/drawing/2014/main" id="{FBC57EF6-4CFD-4796-B494-3D0BCF12CEFA}"/>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770115899"/>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dirty="0"/>
              <a:t>Slide 60 – Linkage to Neural Principles and Learning</a:t>
            </a:r>
            <a:br>
              <a:rPr lang="en-US" sz="1200" dirty="0"/>
            </a:br>
            <a:r>
              <a:rPr lang="en-US" sz="1200" dirty="0"/>
              <a:t>Motivation: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br>
              <a:rPr lang="de-CH" sz="1200" dirty="0"/>
            </a:br>
            <a:r>
              <a:rPr lang="de-CH" sz="1200" dirty="0"/>
              <a:t>Feedback:		</a:t>
            </a:r>
            <a:r>
              <a:rPr lang="de-CH" sz="1200" dirty="0">
                <a:hlinkClick r:id="rId3"/>
              </a:rPr>
              <a:t>http://lermagazine.com/wp-content/uploads/2014/01/1ITM-diabetes-iStock_13540.jpg</a:t>
            </a:r>
            <a:br>
              <a:rPr lang="de-CH" sz="1200" dirty="0"/>
            </a:br>
            <a:r>
              <a:rPr lang="de-CH" sz="1200" dirty="0" err="1"/>
              <a:t>Repetitions</a:t>
            </a:r>
            <a:r>
              <a:rPr lang="de-CH" sz="1200" dirty="0"/>
              <a:t>:		</a:t>
            </a:r>
            <a:r>
              <a:rPr lang="de-CH" sz="1200" dirty="0" err="1"/>
              <a:t>Hocoma</a:t>
            </a:r>
            <a:endParaRPr lang="de-CH" sz="1200" dirty="0"/>
          </a:p>
          <a:p>
            <a:pPr marL="0" indent="0">
              <a:spcAft>
                <a:spcPts val="1200"/>
              </a:spcAft>
              <a:buNone/>
            </a:pPr>
            <a:r>
              <a:rPr lang="en-US" sz="1200" dirty="0"/>
              <a:t>Slide 62 – Brain Stimulation</a:t>
            </a:r>
            <a:br>
              <a:rPr lang="en-US" sz="1200" dirty="0"/>
            </a:br>
            <a:r>
              <a:rPr lang="en-US" sz="1200" dirty="0"/>
              <a:t>Light bulb:		</a:t>
            </a:r>
            <a:r>
              <a:rPr lang="en-US" sz="1200" dirty="0">
                <a:hlinkClick r:id="rId4"/>
              </a:rPr>
              <a:t>http://theosophy.net/forum/topics/theosophists-and-the-light</a:t>
            </a:r>
            <a:br>
              <a:rPr lang="en-US" sz="1200" dirty="0"/>
            </a:br>
            <a:r>
              <a:rPr lang="en-US" sz="1200" dirty="0"/>
              <a:t>Brain:		Created for slide pool by </a:t>
            </a:r>
            <a:r>
              <a:rPr lang="de-DE" sz="1200" dirty="0" err="1"/>
              <a:t>Gokcen</a:t>
            </a:r>
            <a:r>
              <a:rPr lang="de-DE" sz="1200" dirty="0"/>
              <a:t> </a:t>
            </a:r>
            <a:r>
              <a:rPr lang="de-DE" sz="1200" dirty="0" err="1"/>
              <a:t>Akcali</a:t>
            </a:r>
            <a:br>
              <a:rPr lang="en-US" sz="1200" dirty="0"/>
            </a:br>
            <a:r>
              <a:rPr lang="en-US" sz="1200" dirty="0"/>
              <a:t>Electricity:		</a:t>
            </a:r>
            <a:r>
              <a:rPr lang="en-US" sz="1200" dirty="0">
                <a:hlinkClick r:id="rId5"/>
              </a:rPr>
              <a:t>http://i.kinja-img.com/gawker-media/image/upload/s--v9hJqgOH--/c_fit,fl_progressive,q_80,w_636/187bzswqhpil0jpg.jpg</a:t>
            </a:r>
            <a:br>
              <a:rPr lang="en-US" sz="1200" dirty="0"/>
            </a:br>
            <a:r>
              <a:rPr lang="en-US" sz="1200" dirty="0"/>
              <a:t>Brain stimulation:	</a:t>
            </a:r>
            <a:r>
              <a:rPr lang="en-US" sz="1200" kern="1200" dirty="0"/>
              <a:t> </a:t>
            </a:r>
            <a:r>
              <a:rPr lang="en-US" sz="1200" kern="1200" dirty="0">
                <a:hlinkClick r:id="rId6"/>
              </a:rPr>
              <a:t>http://brainmodulation.com/wp-content/uploads/2014/06/brain-mod-assfn.jpg</a:t>
            </a:r>
            <a:endParaRPr lang="en-US" sz="1200" dirty="0"/>
          </a:p>
          <a:p>
            <a:pPr marL="0" indent="0">
              <a:spcAft>
                <a:spcPts val="1200"/>
              </a:spcAft>
              <a:buNone/>
            </a:pPr>
            <a:r>
              <a:rPr lang="en-US" sz="1200" dirty="0"/>
              <a:t>Slide 63 – Brain Stimulation: Elements</a:t>
            </a:r>
            <a:br>
              <a:rPr lang="en-US" sz="1200" dirty="0"/>
            </a:br>
            <a:r>
              <a:rPr lang="en-US" sz="1200" dirty="0"/>
              <a:t>Magnetic coil:		</a:t>
            </a:r>
            <a:r>
              <a:rPr lang="en-US" sz="1200" dirty="0">
                <a:hlinkClick r:id="rId7"/>
              </a:rPr>
              <a:t>http://www.magstim.com/img/imagecache/8/e/1/d/cache_8e1deb172df266220a30b367e3b279d3.png</a:t>
            </a:r>
            <a:br>
              <a:rPr lang="en-US" sz="1200" dirty="0"/>
            </a:br>
            <a:r>
              <a:rPr lang="en-US" sz="1200" dirty="0"/>
              <a:t>Stimulator:		</a:t>
            </a:r>
            <a:r>
              <a:rPr lang="en-US" sz="1200" dirty="0">
                <a:hlinkClick r:id="rId8"/>
              </a:rPr>
              <a:t>http://www.rogue-resolutions.com/wp-content/uploads/2012/07/Rogue-Resolutions-DC-STIMULATOR-PLUS.jpg</a:t>
            </a:r>
            <a:br>
              <a:rPr lang="de-CH" sz="1200" dirty="0"/>
            </a:br>
            <a:r>
              <a:rPr lang="de-CH" sz="1200" dirty="0" err="1"/>
              <a:t>Electrodes</a:t>
            </a:r>
            <a:r>
              <a:rPr lang="de-CH" sz="1200" dirty="0"/>
              <a:t>:		</a:t>
            </a:r>
            <a:r>
              <a:rPr lang="de-CH" sz="1200" dirty="0">
                <a:hlinkClick r:id="rId9"/>
              </a:rPr>
              <a:t>http://www.wired.com/wp-content/uploads/2014/05/brainstim-figure.jpg</a:t>
            </a:r>
            <a:endParaRPr lang="de-CH" sz="1200" dirty="0"/>
          </a:p>
          <a:p>
            <a:pPr marL="0" indent="0">
              <a:spcAft>
                <a:spcPts val="1200"/>
              </a:spcAft>
              <a:buNone/>
            </a:pPr>
            <a:r>
              <a:rPr lang="en-US" sz="1200" dirty="0"/>
              <a:t>Slide 64 – Brain Stimulation: Methods</a:t>
            </a:r>
            <a:br>
              <a:rPr lang="en-US" sz="1200" dirty="0"/>
            </a:br>
            <a:r>
              <a:rPr lang="en-US" sz="1200" dirty="0"/>
              <a:t>TMS:		</a:t>
            </a:r>
            <a:r>
              <a:rPr lang="en-US" sz="1200" dirty="0">
                <a:hlinkClick r:id="rId10"/>
              </a:rPr>
              <a:t>http://www.brainclinics.com/dynamic/media/1/images/rTMS_Figure1.png</a:t>
            </a:r>
            <a:br>
              <a:rPr lang="en-US" sz="1200" dirty="0"/>
            </a:br>
            <a:r>
              <a:rPr lang="en-US" sz="1200" dirty="0" err="1"/>
              <a:t>tDCS</a:t>
            </a:r>
            <a:r>
              <a:rPr lang="en-US" sz="1200" dirty="0"/>
              <a:t>:		</a:t>
            </a:r>
            <a:r>
              <a:rPr lang="en-US" sz="1200" dirty="0">
                <a:hlinkClick r:id="rId11"/>
              </a:rPr>
              <a:t>http://www.drmueller-healthpsychology.com/i//tDCS_Device.jpg</a:t>
            </a:r>
            <a:br>
              <a:rPr lang="en-US" sz="1200" dirty="0"/>
            </a:br>
            <a:r>
              <a:rPr lang="en-US" sz="1200" dirty="0"/>
              <a:t>DBS:		</a:t>
            </a:r>
            <a:r>
              <a:rPr lang="en-US" sz="1200" dirty="0">
                <a:hlinkClick r:id="rId12"/>
              </a:rPr>
              <a:t>http://www.extremetech.com/wp-content/uploads/2013/07/Deep-brain-stimulation-640x353.jpg</a:t>
            </a:r>
            <a:endParaRPr lang="en-US" sz="1200" dirty="0"/>
          </a:p>
          <a:p>
            <a:pPr marL="0" indent="0">
              <a:spcAft>
                <a:spcPts val="1200"/>
              </a:spcAft>
              <a:buNone/>
            </a:pPr>
            <a:r>
              <a:rPr lang="en-US" sz="1200" dirty="0"/>
              <a:t>Slide 65 – Brain Stimulation: TMS</a:t>
            </a:r>
            <a:br>
              <a:rPr lang="en-US" sz="1200" dirty="0"/>
            </a:br>
            <a:r>
              <a:rPr lang="en-US" sz="1200" dirty="0"/>
              <a:t>Image:		</a:t>
            </a:r>
            <a:r>
              <a:rPr lang="de-CH" sz="1200" dirty="0">
                <a:hlinkClick r:id="rId13"/>
              </a:rPr>
              <a:t>http://2012books.lardbucket.org/books/beginning-psychology/section_17/5031a470f57cb20752c42fb4956e7c3f.jpg</a:t>
            </a:r>
            <a:endParaRPr lang="en-US" sz="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77</a:t>
            </a:fld>
            <a:endParaRPr lang="de-CH" dirty="0">
              <a:solidFill>
                <a:srgbClr val="000000"/>
              </a:solidFill>
            </a:endParaRPr>
          </a:p>
        </p:txBody>
      </p:sp>
      <p:pic>
        <p:nvPicPr>
          <p:cNvPr id="6" name="Imagen 5">
            <a:extLst>
              <a:ext uri="{FF2B5EF4-FFF2-40B4-BE49-F238E27FC236}">
                <a16:creationId xmlns:a16="http://schemas.microsoft.com/office/drawing/2014/main" id="{9742AB96-9E74-432D-97CD-A7C5E74513F6}"/>
              </a:ext>
            </a:extLst>
          </p:cNvPr>
          <p:cNvPicPr>
            <a:picLocks noChangeAspect="1"/>
          </p:cNvPicPr>
          <p:nvPr/>
        </p:nvPicPr>
        <p:blipFill>
          <a:blip r:embed="rId14"/>
          <a:stretch>
            <a:fillRect/>
          </a:stretch>
        </p:blipFill>
        <p:spPr>
          <a:xfrm>
            <a:off x="6886859" y="0"/>
            <a:ext cx="2200847" cy="1194920"/>
          </a:xfrm>
          <a:prstGeom prst="rect">
            <a:avLst/>
          </a:prstGeom>
        </p:spPr>
      </p:pic>
    </p:spTree>
    <p:extLst>
      <p:ext uri="{BB962C8B-B14F-4D97-AF65-F5344CB8AC3E}">
        <p14:creationId xmlns:p14="http://schemas.microsoft.com/office/powerpoint/2010/main" val="2011749587"/>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dirty="0"/>
              <a:t>Slide 66 – Brain Stimulation: </a:t>
            </a:r>
            <a:r>
              <a:rPr lang="en-US" sz="1200" dirty="0" err="1"/>
              <a:t>tDCS</a:t>
            </a:r>
            <a:br>
              <a:rPr lang="en-US" sz="1200" dirty="0"/>
            </a:br>
            <a:r>
              <a:rPr lang="en-US" sz="1200" dirty="0"/>
              <a:t>image:		</a:t>
            </a:r>
            <a:r>
              <a:rPr lang="en-US" sz="1200" dirty="0">
                <a:hlinkClick r:id="rId3"/>
              </a:rPr>
              <a:t>http://davidileitman.com/wp-content/uploads/2014/04/tdcs.jpg</a:t>
            </a:r>
            <a:endParaRPr lang="en-US" sz="1200" dirty="0"/>
          </a:p>
          <a:p>
            <a:pPr marL="0" indent="0">
              <a:spcAft>
                <a:spcPts val="1200"/>
              </a:spcAft>
              <a:buNone/>
            </a:pPr>
            <a:r>
              <a:rPr lang="en-US" sz="1200"/>
              <a:t>Slide 67 </a:t>
            </a:r>
            <a:r>
              <a:rPr lang="en-US" sz="1200" dirty="0"/>
              <a:t>– TMS vs. </a:t>
            </a:r>
            <a:r>
              <a:rPr lang="en-US" sz="1200" dirty="0" err="1"/>
              <a:t>tDCS</a:t>
            </a:r>
            <a:br>
              <a:rPr lang="en-US" sz="1200" dirty="0"/>
            </a:br>
            <a:r>
              <a:rPr lang="en-US" sz="1200" dirty="0"/>
              <a:t>TMS:		</a:t>
            </a:r>
            <a:r>
              <a:rPr lang="en-US" sz="1200" dirty="0">
                <a:hlinkClick r:id="rId4"/>
              </a:rPr>
              <a:t>http://www.brainclinics.com/dynamic/media/1/images/rTMS_Figure1.png</a:t>
            </a:r>
            <a:br>
              <a:rPr lang="en-US" sz="1200" dirty="0"/>
            </a:br>
            <a:r>
              <a:rPr lang="en-US" sz="1200" dirty="0" err="1"/>
              <a:t>tDCS</a:t>
            </a:r>
            <a:r>
              <a:rPr lang="en-US" sz="1200" dirty="0"/>
              <a:t>:		</a:t>
            </a:r>
            <a:r>
              <a:rPr lang="en-US" sz="1200" dirty="0">
                <a:hlinkClick r:id="rId5"/>
              </a:rPr>
              <a:t>http://www.drmueller-healthpsychology.com/i//tDCS_Device.jpg</a:t>
            </a:r>
            <a:endParaRPr lang="en-US" sz="1200" dirty="0"/>
          </a:p>
        </p:txBody>
      </p:sp>
      <p:sp>
        <p:nvSpPr>
          <p:cNvPr id="4" name="Footer Placeholder 3"/>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78</a:t>
            </a:fld>
            <a:endParaRPr lang="de-CH" dirty="0">
              <a:solidFill>
                <a:srgbClr val="000000"/>
              </a:solidFill>
            </a:endParaRPr>
          </a:p>
        </p:txBody>
      </p:sp>
      <p:pic>
        <p:nvPicPr>
          <p:cNvPr id="6" name="Imagen 5">
            <a:extLst>
              <a:ext uri="{FF2B5EF4-FFF2-40B4-BE49-F238E27FC236}">
                <a16:creationId xmlns:a16="http://schemas.microsoft.com/office/drawing/2014/main" id="{22619D24-4A1B-4952-A9B0-74C23405C9C9}"/>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160886018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CH" dirty="0"/>
              <a:t>Contents</a:t>
            </a:r>
          </a:p>
        </p:txBody>
      </p:sp>
      <p:sp>
        <p:nvSpPr>
          <p:cNvPr id="6" name="Content Placeholder 5"/>
          <p:cNvSpPr>
            <a:spLocks noGrp="1"/>
          </p:cNvSpPr>
          <p:nvPr>
            <p:ph sz="quarter" idx="10"/>
          </p:nvPr>
        </p:nvSpPr>
        <p:spPr/>
        <p:txBody>
          <a:bodyPr/>
          <a:lstStyle/>
          <a:p>
            <a:r>
              <a:rPr lang="de-CH" dirty="0"/>
              <a:t>Terapia asistida por robots</a:t>
            </a:r>
          </a:p>
          <a:p>
            <a:r>
              <a:rPr lang="de-CH" dirty="0"/>
              <a:t>Sistemas no motorizados</a:t>
            </a:r>
          </a:p>
          <a:p>
            <a:r>
              <a:rPr lang="de-CH" dirty="0"/>
              <a:t>Estimulación eléctrica funcional (FES)</a:t>
            </a:r>
          </a:p>
          <a:p>
            <a:r>
              <a:rPr lang="de-CH" dirty="0"/>
              <a:t>Tecnología de sensores</a:t>
            </a:r>
          </a:p>
          <a:p>
            <a:r>
              <a:rPr lang="de-CH" dirty="0"/>
              <a:t>Realidad virtual</a:t>
            </a:r>
          </a:p>
          <a:p>
            <a:r>
              <a:rPr lang="de-CH" dirty="0"/>
              <a:t>Estimulación cerebral</a:t>
            </a:r>
          </a:p>
          <a:p>
            <a:endParaRPr lang="de-CH" dirty="0"/>
          </a:p>
        </p:txBody>
      </p:sp>
      <p:sp>
        <p:nvSpPr>
          <p:cNvPr id="3" name="Footer Placeholder 2"/>
          <p:cNvSpPr>
            <a:spLocks noGrp="1"/>
          </p:cNvSpPr>
          <p:nvPr>
            <p:ph type="ftr" sz="quarter" idx="12"/>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3"/>
          </p:nvPr>
        </p:nvSpPr>
        <p:spPr/>
        <p:txBody>
          <a:bodyPr/>
          <a:lstStyle/>
          <a:p>
            <a:fld id="{9F8E3E85-A5F1-45AC-BC8E-CB7307177C38}" type="slidenum">
              <a:rPr lang="de-CH" smtClean="0"/>
              <a:pPr/>
              <a:t>8</a:t>
            </a:fld>
            <a:endParaRPr lang="de-CH" dirty="0"/>
          </a:p>
        </p:txBody>
      </p:sp>
      <p:pic>
        <p:nvPicPr>
          <p:cNvPr id="7" name="Imagen 6">
            <a:extLst>
              <a:ext uri="{FF2B5EF4-FFF2-40B4-BE49-F238E27FC236}">
                <a16:creationId xmlns:a16="http://schemas.microsoft.com/office/drawing/2014/main" id="{3F912760-7005-4BE2-891A-4C6CEDFAEB28}"/>
              </a:ext>
            </a:extLst>
          </p:cNvPr>
          <p:cNvPicPr>
            <a:picLocks noChangeAspect="1"/>
          </p:cNvPicPr>
          <p:nvPr/>
        </p:nvPicPr>
        <p:blipFill>
          <a:blip r:embed="rId3"/>
          <a:stretch>
            <a:fillRect/>
          </a:stretch>
        </p:blipFill>
        <p:spPr>
          <a:xfrm>
            <a:off x="6652385" y="0"/>
            <a:ext cx="2200847" cy="1194920"/>
          </a:xfrm>
          <a:prstGeom prst="rect">
            <a:avLst/>
          </a:prstGeom>
        </p:spPr>
      </p:pic>
    </p:spTree>
    <p:extLst>
      <p:ext uri="{BB962C8B-B14F-4D97-AF65-F5344CB8AC3E}">
        <p14:creationId xmlns:p14="http://schemas.microsoft.com/office/powerpoint/2010/main" val="34867173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67402" y="3668236"/>
            <a:ext cx="9333627" cy="1477328"/>
          </a:xfrm>
        </p:spPr>
        <p:txBody>
          <a:bodyPr/>
          <a:lstStyle/>
          <a:p>
            <a:r>
              <a:rPr lang="de-CH" dirty="0"/>
              <a:t>Terapia asistida por robots</a:t>
            </a:r>
          </a:p>
        </p:txBody>
      </p:sp>
      <p:sp>
        <p:nvSpPr>
          <p:cNvPr id="5" name="Footer Placeholder 4"/>
          <p:cNvSpPr>
            <a:spLocks noGrp="1"/>
          </p:cNvSpPr>
          <p:nvPr>
            <p:ph type="ftr" sz="quarter" idx="11"/>
          </p:nvPr>
        </p:nvSpPr>
        <p:spPr/>
        <p:txBody>
          <a:bodyPr/>
          <a:lstStyle/>
          <a:p>
            <a:r>
              <a:rPr lang="en-US" dirty="0" err="1"/>
              <a:t>Principios</a:t>
            </a:r>
            <a:r>
              <a:rPr lang="en-US" dirty="0"/>
              <a:t> de las </a:t>
            </a:r>
            <a:r>
              <a:rPr lang="en-US" dirty="0" err="1"/>
              <a:t>nuevas</a:t>
            </a:r>
            <a:r>
              <a:rPr lang="en-US" dirty="0"/>
              <a:t> </a:t>
            </a:r>
            <a:r>
              <a:rPr lang="en-US" dirty="0" err="1"/>
              <a:t>tecnologías</a:t>
            </a:r>
            <a:endParaRPr lang="de-CH" dirty="0"/>
          </a:p>
        </p:txBody>
      </p:sp>
      <p:sp>
        <p:nvSpPr>
          <p:cNvPr id="6" name="Slide Number Placeholder 5"/>
          <p:cNvSpPr>
            <a:spLocks noGrp="1"/>
          </p:cNvSpPr>
          <p:nvPr>
            <p:ph type="sldNum" sz="quarter" idx="12"/>
          </p:nvPr>
        </p:nvSpPr>
        <p:spPr/>
        <p:txBody>
          <a:bodyPr/>
          <a:lstStyle/>
          <a:p>
            <a:fld id="{9F8E3E85-A5F1-45AC-BC8E-CB7307177C38}" type="slidenum">
              <a:rPr lang="de-CH" smtClean="0"/>
              <a:pPr/>
              <a:t>9</a:t>
            </a:fld>
            <a:endParaRPr lang="de-CH" dirty="0"/>
          </a:p>
        </p:txBody>
      </p:sp>
      <p:sp>
        <p:nvSpPr>
          <p:cNvPr id="12" name="Text Placeholder 11"/>
          <p:cNvSpPr>
            <a:spLocks noGrp="1"/>
          </p:cNvSpPr>
          <p:nvPr>
            <p:ph type="body" sz="quarter" idx="13"/>
          </p:nvPr>
        </p:nvSpPr>
        <p:spPr/>
        <p:txBody>
          <a:bodyPr/>
          <a:lstStyle/>
          <a:p>
            <a:r>
              <a:rPr lang="de-CH" dirty="0"/>
              <a:t>1</a:t>
            </a:r>
          </a:p>
        </p:txBody>
      </p:sp>
      <p:pic>
        <p:nvPicPr>
          <p:cNvPr id="7" name="Imagen 6">
            <a:extLst>
              <a:ext uri="{FF2B5EF4-FFF2-40B4-BE49-F238E27FC236}">
                <a16:creationId xmlns:a16="http://schemas.microsoft.com/office/drawing/2014/main" id="{2D84FB9A-048E-469F-AAD3-61D821F699F0}"/>
              </a:ext>
            </a:extLst>
          </p:cNvPr>
          <p:cNvPicPr>
            <a:picLocks noChangeAspect="1"/>
          </p:cNvPicPr>
          <p:nvPr/>
        </p:nvPicPr>
        <p:blipFill>
          <a:blip r:embed="rId2"/>
          <a:stretch>
            <a:fillRect/>
          </a:stretch>
        </p:blipFill>
        <p:spPr>
          <a:xfrm>
            <a:off x="6652385" y="0"/>
            <a:ext cx="2200847" cy="1194920"/>
          </a:xfrm>
          <a:prstGeom prst="rect">
            <a:avLst/>
          </a:prstGeom>
        </p:spPr>
      </p:pic>
    </p:spTree>
    <p:extLst>
      <p:ext uri="{BB962C8B-B14F-4D97-AF65-F5344CB8AC3E}">
        <p14:creationId xmlns:p14="http://schemas.microsoft.com/office/powerpoint/2010/main" val="3672648353"/>
      </p:ext>
    </p:extLst>
  </p:cSld>
  <p:clrMapOvr>
    <a:masterClrMapping/>
  </p:clrMapOvr>
  <p:transition/>
</p:sld>
</file>

<file path=ppt/theme/theme1.xml><?xml version="1.0" encoding="utf-8"?>
<a:theme xmlns:a="http://schemas.openxmlformats.org/drawingml/2006/main" name="1_PPT_Template_1011_en">
  <a:themeElements>
    <a:clrScheme name="PPT_Template_1011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PT_Template_1011_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lnDef>
  </a:objectDefaults>
  <a:extraClrSchemeLst>
    <a:extraClrScheme>
      <a:clrScheme name="PPT_Template_1011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_Template_1011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_Template_1011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_Template_1011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_Template_1011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_Template_1011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_Template_1011_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_Template_1011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_Template_1011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_Template_1011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_Template_1011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_Template_1011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ISART newest template.potx" id="{8ABB28D0-6620-4728-9298-9810E4F6566B}" vid="{87CBF7D6-F7D9-4BAD-8C2B-D0D02239250E}"/>
    </a:ext>
  </a:extLst>
</a:theme>
</file>

<file path=ppt/theme/theme2.xml><?xml version="1.0" encoding="utf-8"?>
<a:theme xmlns:a="http://schemas.openxmlformats.org/drawingml/2006/main" name="PPT_Template_1011_en">
  <a:themeElements>
    <a:clrScheme name="IISART">
      <a:dk1>
        <a:srgbClr val="000000"/>
      </a:dk1>
      <a:lt1>
        <a:srgbClr val="FFFFFF"/>
      </a:lt1>
      <a:dk2>
        <a:srgbClr val="000000"/>
      </a:dk2>
      <a:lt2>
        <a:srgbClr val="7F7F7F"/>
      </a:lt2>
      <a:accent1>
        <a:srgbClr val="BBE0E3"/>
      </a:accent1>
      <a:accent2>
        <a:srgbClr val="D5FF5B"/>
      </a:accent2>
      <a:accent3>
        <a:srgbClr val="FFFFFF"/>
      </a:accent3>
      <a:accent4>
        <a:srgbClr val="000000"/>
      </a:accent4>
      <a:accent5>
        <a:srgbClr val="DAEDEF"/>
      </a:accent5>
      <a:accent6>
        <a:srgbClr val="00B0F0"/>
      </a:accent6>
      <a:hlink>
        <a:srgbClr val="4C6600"/>
      </a:hlink>
      <a:folHlink>
        <a:srgbClr val="99CC00"/>
      </a:folHlink>
    </a:clrScheme>
    <a:fontScheme name="IISART">
      <a:majorFont>
        <a:latin typeface="HelveticaNeue LT 77 BdCn"/>
        <a:ea typeface=""/>
        <a:cs typeface=""/>
      </a:majorFont>
      <a:minorFont>
        <a:latin typeface="HelveticaNeueLT W1G 45 Lt"/>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lnDef>
  </a:objectDefaults>
  <a:extraClrSchemeLst>
    <a:extraClrScheme>
      <a:clrScheme name="PPT_Template_1011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_Template_1011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_Template_1011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_Template_1011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_Template_1011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_Template_1011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_Template_1011_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_Template_1011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_Template_1011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_Template_1011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_Template_1011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_Template_1011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isart_template_final.potx" id="{A55C39BC-BEE3-495E-8459-9BAC8EA97B7C}" vid="{E61A282E-047E-483B-9D43-91095B2C8D4B}"/>
    </a:ext>
  </a:extLst>
</a:theme>
</file>

<file path=ppt/theme/theme3.xml><?xml version="1.0" encoding="utf-8"?>
<a:theme xmlns:a="http://schemas.openxmlformats.org/drawingml/2006/main" name="2_PPT_Template_1011_en">
  <a:themeElements>
    <a:clrScheme name="IISART">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4C6600"/>
      </a:hlink>
      <a:folHlink>
        <a:srgbClr val="99CC00"/>
      </a:folHlink>
    </a:clrScheme>
    <a:fontScheme name="PPT_Template_1011_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lnDef>
  </a:objectDefaults>
  <a:extraClrSchemeLst>
    <a:extraClrScheme>
      <a:clrScheme name="PPT_Template_1011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_Template_1011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_Template_1011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_Template_1011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_Template_1011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_Template_1011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_Template_1011_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_Template_1011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_Template_1011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_Template_1011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_Template_1011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_Template_1011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ISART newest template.potx" id="{8ABB28D0-6620-4728-9298-9810E4F6566B}" vid="{87CBF7D6-F7D9-4BAD-8C2B-D0D02239250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326</TotalTime>
  <Words>25487</Words>
  <Application>Microsoft Office PowerPoint</Application>
  <PresentationFormat>Custom</PresentationFormat>
  <Paragraphs>1979</Paragraphs>
  <Slides>78</Slides>
  <Notes>70</Notes>
  <HiddenSlides>1</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78</vt:i4>
      </vt:variant>
    </vt:vector>
  </HeadingPairs>
  <TitlesOfParts>
    <vt:vector size="91" baseType="lpstr">
      <vt:lpstr>HelveticaNeue LT 77 BdCn</vt:lpstr>
      <vt:lpstr>HelveticaNeueLT W1G 45 Lt</vt:lpstr>
      <vt:lpstr>Arial</vt:lpstr>
      <vt:lpstr>Arial Narrow</vt:lpstr>
      <vt:lpstr>Calibri</vt:lpstr>
      <vt:lpstr>Georgia</vt:lpstr>
      <vt:lpstr>Roboto</vt:lpstr>
      <vt:lpstr>Times</vt:lpstr>
      <vt:lpstr>Wingdings</vt:lpstr>
      <vt:lpstr>1_PPT_Template_1011_en</vt:lpstr>
      <vt:lpstr>PPT_Template_1011_en</vt:lpstr>
      <vt:lpstr>2_PPT_Template_1011_en</vt:lpstr>
      <vt:lpstr>Bitmap Image</vt:lpstr>
      <vt:lpstr>PowerPoint Presentation</vt:lpstr>
      <vt:lpstr>Una perspectiva basada en la terapia del movimiento. </vt:lpstr>
      <vt:lpstr>Audiencia </vt:lpstr>
      <vt:lpstr>Razones para el uso de nuevas tecnologías</vt:lpstr>
      <vt:lpstr>Utilización de las nuevas tecnologías</vt:lpstr>
      <vt:lpstr>Integración de las nuevas tecnologías</vt:lpstr>
      <vt:lpstr>Potencial influencia de las nuevas tecnologías</vt:lpstr>
      <vt:lpstr>Contents</vt:lpstr>
      <vt:lpstr>Terapia asistida por robots</vt:lpstr>
      <vt:lpstr>Robótica en rehabilitación</vt:lpstr>
      <vt:lpstr>Terapia robótica: Elementos</vt:lpstr>
      <vt:lpstr>Terapia Robótica: Dispositivos</vt:lpstr>
      <vt:lpstr>Terapia robótica: Exoesqueletos</vt:lpstr>
      <vt:lpstr>PowerPoint Presentation</vt:lpstr>
      <vt:lpstr>Exoesqueletos vs. Sistemas efector final</vt:lpstr>
      <vt:lpstr>Terapia robótica: Miembros superiores</vt:lpstr>
      <vt:lpstr>Terapia Robótica: Miembros inferiores</vt:lpstr>
      <vt:lpstr>Terapia robótica: Estrategias de control</vt:lpstr>
      <vt:lpstr>Terapia robótica: Ventajas</vt:lpstr>
      <vt:lpstr>Terapia robótica: Ventajas II</vt:lpstr>
      <vt:lpstr>Terapia robótica: Limitaciones</vt:lpstr>
      <vt:lpstr>Nexo con los principios neurales y de aprendizaje</vt:lpstr>
      <vt:lpstr>Nexo con los principios neurales y de aprendizaje</vt:lpstr>
      <vt:lpstr>Sistemas no motorizados</vt:lpstr>
      <vt:lpstr>Sistemas sin motores</vt:lpstr>
      <vt:lpstr>Sistemas sin motores: Elementos</vt:lpstr>
      <vt:lpstr>Sistemas sin motores: Miembros superiores / inferiores</vt:lpstr>
      <vt:lpstr>No motores vs. Sistemas robóticos</vt:lpstr>
      <vt:lpstr>Sistemas sin motores: Ventajas</vt:lpstr>
      <vt:lpstr>Sistemas sin motores: Limitaciones</vt:lpstr>
      <vt:lpstr>Estimulación eléctrica funcional (FES)</vt:lpstr>
      <vt:lpstr>Estimulación eléctrica funcional</vt:lpstr>
      <vt:lpstr>FES: Elementos</vt:lpstr>
      <vt:lpstr>FES: Parámetros de estimulación</vt:lpstr>
      <vt:lpstr>FES: Electrodes</vt:lpstr>
      <vt:lpstr>FES: Electrodos de superficie</vt:lpstr>
      <vt:lpstr>FES: Electrodos subcutáneos</vt:lpstr>
      <vt:lpstr>FES: Applicación</vt:lpstr>
      <vt:lpstr>FES: Ventajas y limitaciones</vt:lpstr>
      <vt:lpstr>Tecnología de sensores</vt:lpstr>
      <vt:lpstr>Tecnología de sensores</vt:lpstr>
      <vt:lpstr>Tecnología de sensores: Elementos</vt:lpstr>
      <vt:lpstr>Tecnología de sensores: Factores habilitantes clave</vt:lpstr>
      <vt:lpstr>Tecnología de sensores: Campo de aplicación</vt:lpstr>
      <vt:lpstr>Tecnología de sensores en rehabilitación I</vt:lpstr>
      <vt:lpstr>Tecnología de sensores en rehabilitación II</vt:lpstr>
      <vt:lpstr>Tecnología de sensores: Ventajas y limitaciones</vt:lpstr>
      <vt:lpstr>Realidad virtual</vt:lpstr>
      <vt:lpstr>Realidad Virtual</vt:lpstr>
      <vt:lpstr>Modelo de RV basado en la rehabilitación</vt:lpstr>
      <vt:lpstr>Realidad virtual: Elementos</vt:lpstr>
      <vt:lpstr>Realidad virtual: Hardware</vt:lpstr>
      <vt:lpstr>Realidad virtual: Campos de aplicación</vt:lpstr>
      <vt:lpstr>Realidad virtual: Dispositivos</vt:lpstr>
      <vt:lpstr>Realidad virtual: Dispositivos inmersivos</vt:lpstr>
      <vt:lpstr>Realidad virtual: Dispositivos no inmersivos</vt:lpstr>
      <vt:lpstr>Realidad virtual: Ventajas</vt:lpstr>
      <vt:lpstr>Realidad virtual: Limitaciones</vt:lpstr>
      <vt:lpstr>Linkage to Neural Principles and Learning</vt:lpstr>
      <vt:lpstr>eStimulación cerebral</vt:lpstr>
      <vt:lpstr>Estimulación cerebral</vt:lpstr>
      <vt:lpstr>Estimulación cerebral: Elementos</vt:lpstr>
      <vt:lpstr>Estimulación cerebral: Métodos</vt:lpstr>
      <vt:lpstr>Estimulación cerebral: EMT</vt:lpstr>
      <vt:lpstr>Estimulación cerebral: tDCS</vt:lpstr>
      <vt:lpstr>TMS vs. tDCS</vt:lpstr>
      <vt:lpstr>Contacto</vt:lpstr>
      <vt:lpstr>Bibliografía</vt:lpstr>
      <vt:lpstr>Fuentes de imágenes</vt:lpstr>
      <vt:lpstr>Fuentes de imágenes</vt:lpstr>
      <vt:lpstr>Fuentes de imágenes</vt:lpstr>
      <vt:lpstr>Fuentes de imágenes</vt:lpstr>
      <vt:lpstr>Fuentes de imágenes</vt:lpstr>
      <vt:lpstr>Fuentes de imágenes</vt:lpstr>
      <vt:lpstr>Fuentes de imágenes</vt:lpstr>
      <vt:lpstr>Fuentes de imágenes</vt:lpstr>
      <vt:lpstr>Fuentes de imágenes</vt:lpstr>
      <vt:lpstr>Fuentes de imágenes</vt:lpstr>
    </vt:vector>
  </TitlesOfParts>
  <Company>Hocoma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Irin Maier</dc:creator>
  <cp:lastModifiedBy>Mathias Bannwart</cp:lastModifiedBy>
  <cp:revision>1943</cp:revision>
  <cp:lastPrinted>2014-09-01T06:40:12Z</cp:lastPrinted>
  <dcterms:created xsi:type="dcterms:W3CDTF">2013-02-05T11:56:33Z</dcterms:created>
  <dcterms:modified xsi:type="dcterms:W3CDTF">2024-02-10T15:42:51Z</dcterms:modified>
</cp:coreProperties>
</file>