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1" r:id="rId1"/>
  </p:sldMasterIdLst>
  <p:notesMasterIdLst>
    <p:notesMasterId r:id="rId41"/>
  </p:notesMasterIdLst>
  <p:handoutMasterIdLst>
    <p:handoutMasterId r:id="rId42"/>
  </p:handoutMasterIdLst>
  <p:sldIdLst>
    <p:sldId id="260" r:id="rId2"/>
    <p:sldId id="476" r:id="rId3"/>
    <p:sldId id="297" r:id="rId4"/>
    <p:sldId id="477" r:id="rId5"/>
    <p:sldId id="478" r:id="rId6"/>
    <p:sldId id="472" r:id="rId7"/>
    <p:sldId id="479" r:id="rId8"/>
    <p:sldId id="265" r:id="rId9"/>
    <p:sldId id="410" r:id="rId10"/>
    <p:sldId id="480" r:id="rId11"/>
    <p:sldId id="411" r:id="rId12"/>
    <p:sldId id="481" r:id="rId13"/>
    <p:sldId id="352" r:id="rId14"/>
    <p:sldId id="482" r:id="rId15"/>
    <p:sldId id="341" r:id="rId16"/>
    <p:sldId id="381" r:id="rId17"/>
    <p:sldId id="412" r:id="rId18"/>
    <p:sldId id="483" r:id="rId19"/>
    <p:sldId id="269" r:id="rId20"/>
    <p:sldId id="413" r:id="rId21"/>
    <p:sldId id="484" r:id="rId22"/>
    <p:sldId id="271" r:id="rId23"/>
    <p:sldId id="485" r:id="rId24"/>
    <p:sldId id="486" r:id="rId25"/>
    <p:sldId id="487" r:id="rId26"/>
    <p:sldId id="488" r:id="rId27"/>
    <p:sldId id="273" r:id="rId28"/>
    <p:sldId id="414" r:id="rId29"/>
    <p:sldId id="490" r:id="rId30"/>
    <p:sldId id="492" r:id="rId31"/>
    <p:sldId id="491" r:id="rId32"/>
    <p:sldId id="275" r:id="rId33"/>
    <p:sldId id="415" r:id="rId34"/>
    <p:sldId id="493" r:id="rId35"/>
    <p:sldId id="494" r:id="rId36"/>
    <p:sldId id="356" r:id="rId37"/>
    <p:sldId id="489" r:id="rId38"/>
    <p:sldId id="408" r:id="rId39"/>
    <p:sldId id="407" r:id="rId40"/>
  </p:sldIdLst>
  <p:sldSz cx="10980738"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87" userDrawn="1">
          <p15:clr>
            <a:srgbClr val="A4A3A4"/>
          </p15:clr>
        </p15:guide>
        <p15:guide id="2" orient="horz" pos="3475" userDrawn="1">
          <p15:clr>
            <a:srgbClr val="A4A3A4"/>
          </p15:clr>
        </p15:guide>
        <p15:guide id="3" orient="horz" pos="845" userDrawn="1">
          <p15:clr>
            <a:srgbClr val="A4A3A4"/>
          </p15:clr>
        </p15:guide>
        <p15:guide id="4" pos="6781" userDrawn="1">
          <p15:clr>
            <a:srgbClr val="A4A3A4"/>
          </p15:clr>
        </p15:guide>
        <p15:guide id="5" pos="56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rin Maier" initials="mai" lastIdx="1" clrIdx="0"/>
  <p:cmAuthor id="1" name="Mathias Bannwart" initials="M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450"/>
    <a:srgbClr val="C6FF79"/>
    <a:srgbClr val="D8E491"/>
    <a:srgbClr val="C8D965"/>
    <a:srgbClr val="D5FF5B"/>
    <a:srgbClr val="93D33D"/>
    <a:srgbClr val="575757"/>
    <a:srgbClr val="C9FF2F"/>
    <a:srgbClr val="0070C0"/>
    <a:srgbClr val="7CC4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7" autoAdjust="0"/>
    <p:restoredTop sz="86996" autoAdjust="0"/>
  </p:normalViewPr>
  <p:slideViewPr>
    <p:cSldViewPr showGuides="1">
      <p:cViewPr varScale="1">
        <p:scale>
          <a:sx n="93" d="100"/>
          <a:sy n="93" d="100"/>
        </p:scale>
        <p:origin x="1488" y="72"/>
      </p:cViewPr>
      <p:guideLst>
        <p:guide orient="horz" pos="587"/>
        <p:guide orient="horz" pos="3475"/>
        <p:guide orient="horz" pos="845"/>
        <p:guide pos="6781"/>
        <p:guide pos="5637"/>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clustered"/>
        <c:varyColors val="0"/>
        <c:ser>
          <c:idx val="0"/>
          <c:order val="0"/>
          <c:tx>
            <c:strRef>
              <c:f>Sheet1!$B$1</c:f>
              <c:strCache>
                <c:ptCount val="1"/>
                <c:pt idx="0">
                  <c:v>Robot-assisted therapy</c:v>
                </c:pt>
              </c:strCache>
            </c:strRef>
          </c:tx>
          <c:spPr>
            <a:solidFill>
              <a:schemeClr val="accent2">
                <a:lumMod val="50000"/>
              </a:schemeClr>
            </a:solidFill>
            <a:ln w="9525" cap="flat" cmpd="sng" algn="ctr">
              <a:solidFill>
                <a:srgbClr val="97CC00"/>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CH"/>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c:f>
              <c:strCache>
                <c:ptCount val="1"/>
                <c:pt idx="0">
                  <c:v>years to break even</c:v>
                </c:pt>
              </c:strCache>
            </c:strRef>
          </c:cat>
          <c:val>
            <c:numRef>
              <c:f>Sheet1!$B$2</c:f>
              <c:numCache>
                <c:formatCode>General</c:formatCode>
                <c:ptCount val="1"/>
                <c:pt idx="0">
                  <c:v>2.08</c:v>
                </c:pt>
              </c:numCache>
            </c:numRef>
          </c:val>
          <c:extLst>
            <c:ext xmlns:c16="http://schemas.microsoft.com/office/drawing/2014/chart" uri="{C3380CC4-5D6E-409C-BE32-E72D297353CC}">
              <c16:uniqueId val="{00000000-B5E5-441D-8EE3-8513DA62086A}"/>
            </c:ext>
          </c:extLst>
        </c:ser>
        <c:ser>
          <c:idx val="1"/>
          <c:order val="1"/>
          <c:tx>
            <c:strRef>
              <c:f>Sheet1!$C$1</c:f>
              <c:strCache>
                <c:ptCount val="1"/>
                <c:pt idx="0">
                  <c:v>Conventional therapy</c:v>
                </c:pt>
              </c:strCache>
            </c:strRef>
          </c:tx>
          <c:spPr>
            <a:solidFill>
              <a:srgbClr val="0070C0"/>
            </a:solidFill>
            <a:ln w="9525" cap="flat" cmpd="sng" algn="ctr">
              <a:no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CH"/>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c:f>
              <c:strCache>
                <c:ptCount val="1"/>
                <c:pt idx="0">
                  <c:v>years to break even</c:v>
                </c:pt>
              </c:strCache>
            </c:strRef>
          </c:cat>
          <c:val>
            <c:numRef>
              <c:f>Sheet1!$C$2</c:f>
              <c:numCache>
                <c:formatCode>General</c:formatCode>
                <c:ptCount val="1"/>
                <c:pt idx="0">
                  <c:v>1.6</c:v>
                </c:pt>
              </c:numCache>
            </c:numRef>
          </c:val>
          <c:extLst>
            <c:ext xmlns:c16="http://schemas.microsoft.com/office/drawing/2014/chart" uri="{C3380CC4-5D6E-409C-BE32-E72D297353CC}">
              <c16:uniqueId val="{00000001-B5E5-441D-8EE3-8513DA62086A}"/>
            </c:ext>
          </c:extLst>
        </c:ser>
        <c:dLbls>
          <c:showLegendKey val="0"/>
          <c:showVal val="0"/>
          <c:showCatName val="0"/>
          <c:showSerName val="0"/>
          <c:showPercent val="0"/>
          <c:showBubbleSize val="0"/>
        </c:dLbls>
        <c:gapWidth val="100"/>
        <c:overlap val="-24"/>
        <c:axId val="33176576"/>
        <c:axId val="33768192"/>
      </c:barChart>
      <c:catAx>
        <c:axId val="33176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CH"/>
          </a:p>
        </c:txPr>
        <c:crossAx val="33768192"/>
        <c:crosses val="autoZero"/>
        <c:auto val="1"/>
        <c:lblAlgn val="ctr"/>
        <c:lblOffset val="100"/>
        <c:noMultiLvlLbl val="0"/>
      </c:catAx>
      <c:valAx>
        <c:axId val="33768192"/>
        <c:scaling>
          <c:orientation val="minMax"/>
          <c:max val="2.2999999999999998"/>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CH"/>
          </a:p>
        </c:txPr>
        <c:crossAx val="33176576"/>
        <c:crosses val="autoZero"/>
        <c:crossBetween val="between"/>
        <c:majorUnit val="1"/>
        <c:minorUnit val="0.5"/>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CH"/>
        </a:p>
      </c:txPr>
    </c:legend>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Robot-assisted therapy</c:v>
                </c:pt>
              </c:strCache>
            </c:strRef>
          </c:tx>
          <c:spPr>
            <a:ln w="31750" cap="rnd">
              <a:solidFill>
                <a:srgbClr val="0070C0"/>
              </a:solidFill>
              <a:round/>
            </a:ln>
            <a:effectLst/>
          </c:spPr>
          <c:marker>
            <c:symbol val="circle"/>
            <c:size val="4"/>
            <c:spPr>
              <a:gradFill rotWithShape="1">
                <a:gsLst>
                  <a:gs pos="0">
                    <a:schemeClr val="accent2">
                      <a:shade val="76000"/>
                      <a:tint val="50000"/>
                      <a:satMod val="300000"/>
                    </a:schemeClr>
                  </a:gs>
                  <a:gs pos="35000">
                    <a:schemeClr val="accent2">
                      <a:shade val="76000"/>
                      <a:tint val="37000"/>
                      <a:satMod val="300000"/>
                    </a:schemeClr>
                  </a:gs>
                  <a:gs pos="100000">
                    <a:schemeClr val="accent2">
                      <a:shade val="76000"/>
                      <a:tint val="15000"/>
                      <a:satMod val="350000"/>
                    </a:schemeClr>
                  </a:gs>
                </a:gsLst>
                <a:lin ang="16200000" scaled="1"/>
              </a:gradFill>
              <a:ln w="9525" cap="flat" cmpd="sng" algn="ctr">
                <a:solidFill>
                  <a:schemeClr val="accent2">
                    <a:shade val="76000"/>
                    <a:shade val="95000"/>
                  </a:schemeClr>
                </a:solidFill>
                <a:round/>
              </a:ln>
              <a:effectLst>
                <a:outerShdw blurRad="40000" dist="20000" dir="5400000" rotWithShape="0">
                  <a:srgbClr val="000000">
                    <a:alpha val="38000"/>
                  </a:srgbClr>
                </a:outerShdw>
              </a:effectLst>
            </c:spPr>
          </c:marker>
          <c:cat>
            <c:strRef>
              <c:f>Sheet1!$A$2:$A$6</c:f>
              <c:strCache>
                <c:ptCount val="5"/>
                <c:pt idx="0">
                  <c:v>1st year</c:v>
                </c:pt>
                <c:pt idx="1">
                  <c:v>2nd year</c:v>
                </c:pt>
                <c:pt idx="2">
                  <c:v>3rd year</c:v>
                </c:pt>
                <c:pt idx="3">
                  <c:v>4th year</c:v>
                </c:pt>
                <c:pt idx="4">
                  <c:v>5th year</c:v>
                </c:pt>
              </c:strCache>
            </c:strRef>
          </c:cat>
          <c:val>
            <c:numRef>
              <c:f>Sheet1!$B$2:$B$6</c:f>
              <c:numCache>
                <c:formatCode>General</c:formatCode>
                <c:ptCount val="5"/>
                <c:pt idx="0">
                  <c:v>-157000</c:v>
                </c:pt>
                <c:pt idx="1">
                  <c:v>-8750</c:v>
                </c:pt>
                <c:pt idx="2">
                  <c:v>139500</c:v>
                </c:pt>
                <c:pt idx="3">
                  <c:v>287500</c:v>
                </c:pt>
                <c:pt idx="4">
                  <c:v>436000</c:v>
                </c:pt>
              </c:numCache>
            </c:numRef>
          </c:val>
          <c:smooth val="0"/>
          <c:extLst>
            <c:ext xmlns:c16="http://schemas.microsoft.com/office/drawing/2014/chart" uri="{C3380CC4-5D6E-409C-BE32-E72D297353CC}">
              <c16:uniqueId val="{00000000-3C18-4B33-ACEF-D4C55B689A60}"/>
            </c:ext>
          </c:extLst>
        </c:ser>
        <c:ser>
          <c:idx val="1"/>
          <c:order val="1"/>
          <c:tx>
            <c:strRef>
              <c:f>Sheet1!$C$1</c:f>
              <c:strCache>
                <c:ptCount val="1"/>
                <c:pt idx="0">
                  <c:v>Conventional therapy</c:v>
                </c:pt>
              </c:strCache>
            </c:strRef>
          </c:tx>
          <c:spPr>
            <a:ln w="31750" cap="rnd">
              <a:solidFill>
                <a:srgbClr val="FF0000"/>
              </a:solidFill>
              <a:round/>
            </a:ln>
            <a:effectLst/>
          </c:spPr>
          <c:marker>
            <c:symbol val="circle"/>
            <c:size val="4"/>
            <c:spPr>
              <a:gradFill rotWithShape="1">
                <a:gsLst>
                  <a:gs pos="0">
                    <a:schemeClr val="accent2">
                      <a:tint val="77000"/>
                      <a:tint val="50000"/>
                      <a:satMod val="300000"/>
                    </a:schemeClr>
                  </a:gs>
                  <a:gs pos="35000">
                    <a:schemeClr val="accent2">
                      <a:tint val="77000"/>
                      <a:tint val="37000"/>
                      <a:satMod val="300000"/>
                    </a:schemeClr>
                  </a:gs>
                  <a:gs pos="100000">
                    <a:schemeClr val="accent2">
                      <a:tint val="77000"/>
                      <a:tint val="15000"/>
                      <a:satMod val="350000"/>
                    </a:schemeClr>
                  </a:gs>
                </a:gsLst>
                <a:lin ang="16200000" scaled="1"/>
              </a:gradFill>
              <a:ln w="9525" cap="flat" cmpd="sng" algn="ctr">
                <a:solidFill>
                  <a:schemeClr val="accent2">
                    <a:tint val="77000"/>
                    <a:shade val="95000"/>
                  </a:schemeClr>
                </a:solidFill>
                <a:round/>
              </a:ln>
              <a:effectLst>
                <a:outerShdw blurRad="40000" dist="20000" dir="5400000" rotWithShape="0">
                  <a:srgbClr val="000000">
                    <a:alpha val="38000"/>
                  </a:srgbClr>
                </a:outerShdw>
              </a:effectLst>
            </c:spPr>
          </c:marker>
          <c:cat>
            <c:strRef>
              <c:f>Sheet1!$A$2:$A$6</c:f>
              <c:strCache>
                <c:ptCount val="5"/>
                <c:pt idx="0">
                  <c:v>1st year</c:v>
                </c:pt>
                <c:pt idx="1">
                  <c:v>2nd year</c:v>
                </c:pt>
                <c:pt idx="2">
                  <c:v>3rd year</c:v>
                </c:pt>
                <c:pt idx="3">
                  <c:v>4th year</c:v>
                </c:pt>
                <c:pt idx="4">
                  <c:v>5th year</c:v>
                </c:pt>
              </c:strCache>
            </c:strRef>
          </c:cat>
          <c:val>
            <c:numRef>
              <c:f>Sheet1!$C$2:$C$6</c:f>
              <c:numCache>
                <c:formatCode>General</c:formatCode>
                <c:ptCount val="5"/>
                <c:pt idx="0">
                  <c:v>-45000</c:v>
                </c:pt>
                <c:pt idx="1">
                  <c:v>30500</c:v>
                </c:pt>
                <c:pt idx="2">
                  <c:v>106000</c:v>
                </c:pt>
                <c:pt idx="3">
                  <c:v>181000</c:v>
                </c:pt>
                <c:pt idx="4">
                  <c:v>256000</c:v>
                </c:pt>
              </c:numCache>
            </c:numRef>
          </c:val>
          <c:smooth val="0"/>
          <c:extLst>
            <c:ext xmlns:c16="http://schemas.microsoft.com/office/drawing/2014/chart" uri="{C3380CC4-5D6E-409C-BE32-E72D297353CC}">
              <c16:uniqueId val="{00000001-3C18-4B33-ACEF-D4C55B689A60}"/>
            </c:ext>
          </c:extLst>
        </c:ser>
        <c:dLbls>
          <c:showLegendKey val="0"/>
          <c:showVal val="0"/>
          <c:showCatName val="0"/>
          <c:showSerName val="0"/>
          <c:showPercent val="0"/>
          <c:showBubbleSize val="0"/>
        </c:dLbls>
        <c:marker val="1"/>
        <c:smooth val="0"/>
        <c:axId val="33907456"/>
        <c:axId val="33909376"/>
      </c:lineChart>
      <c:catAx>
        <c:axId val="33907456"/>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CH"/>
          </a:p>
        </c:txPr>
        <c:crossAx val="33909376"/>
        <c:crosses val="autoZero"/>
        <c:auto val="1"/>
        <c:lblAlgn val="ctr"/>
        <c:lblOffset val="100"/>
        <c:noMultiLvlLbl val="0"/>
      </c:catAx>
      <c:valAx>
        <c:axId val="33909376"/>
        <c:scaling>
          <c:orientation val="minMax"/>
          <c:max val="500000"/>
          <c:min val="-25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spPr>
          <a:noFill/>
          <a:ln>
            <a:solidFill>
              <a:schemeClr val="tx1"/>
            </a:solidFill>
          </a:ln>
          <a:effectLst/>
        </c:spPr>
        <c:txPr>
          <a:bodyPr rot="-60000000" spcFirstLastPara="1" vertOverflow="ellipsis" vert="horz" wrap="square" anchor="ctr" anchorCtr="1"/>
          <a:lstStyle/>
          <a:p>
            <a:pPr>
              <a:defRPr sz="1300" b="0" i="0" u="none" strike="noStrike" kern="1200" baseline="0">
                <a:solidFill>
                  <a:schemeClr val="tx1">
                    <a:lumMod val="50000"/>
                    <a:lumOff val="50000"/>
                  </a:schemeClr>
                </a:solidFill>
                <a:latin typeface="+mn-lt"/>
                <a:ea typeface="+mn-ea"/>
                <a:cs typeface="+mn-cs"/>
              </a:defRPr>
            </a:pPr>
            <a:endParaRPr lang="en-CH"/>
          </a:p>
        </c:txPr>
        <c:crossAx val="33907456"/>
        <c:crosses val="autoZero"/>
        <c:crossBetween val="between"/>
        <c:dispUnits>
          <c:builtInUnit val="thousands"/>
          <c:dispUnitsLbl>
            <c:spPr>
              <a:noFill/>
              <a:ln>
                <a:noFill/>
              </a:ln>
              <a:effectLst/>
            </c:spPr>
            <c:txPr>
              <a:bodyPr rot="-5400000" spcFirstLastPara="1" vertOverflow="ellipsis" vert="horz" wrap="square" anchor="ctr" anchorCtr="1"/>
              <a:lstStyle/>
              <a:p>
                <a:pPr>
                  <a:defRPr sz="1300" b="0" i="0" u="none" strike="noStrike" kern="1200" cap="all" baseline="0">
                    <a:solidFill>
                      <a:schemeClr val="tx1">
                        <a:lumMod val="50000"/>
                        <a:lumOff val="50000"/>
                      </a:schemeClr>
                    </a:solidFill>
                    <a:latin typeface="+mn-lt"/>
                    <a:ea typeface="+mn-ea"/>
                    <a:cs typeface="+mn-cs"/>
                  </a:defRPr>
                </a:pPr>
                <a:endParaRPr lang="en-CH"/>
              </a:p>
            </c:txPr>
          </c:dispUnitsLbl>
        </c:dispUnits>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CH"/>
        </a:p>
      </c:txPr>
    </c:legend>
    <c:plotVisOnly val="1"/>
    <c:dispBlanksAs val="gap"/>
    <c:showDLblsOverMax val="0"/>
  </c:chart>
  <c:spPr>
    <a:noFill/>
    <a:ln>
      <a:noFill/>
    </a:ln>
    <a:effectLst/>
  </c:spPr>
  <c:txPr>
    <a:bodyPr/>
    <a:lstStyle/>
    <a:p>
      <a:pPr>
        <a:defRPr/>
      </a:pPr>
      <a:endParaRPr lang="en-CH"/>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clustered"/>
        <c:varyColors val="0"/>
        <c:ser>
          <c:idx val="0"/>
          <c:order val="0"/>
          <c:tx>
            <c:strRef>
              <c:f>Sheet1!$B$1</c:f>
              <c:strCache>
                <c:ptCount val="1"/>
                <c:pt idx="0">
                  <c:v>5 weeks of robotic rehabilitation</c:v>
                </c:pt>
              </c:strCache>
            </c:strRef>
          </c:tx>
          <c:spPr>
            <a:solidFill>
              <a:schemeClr val="accent2">
                <a:lumMod val="50000"/>
              </a:schemeClr>
            </a:solidFill>
            <a:ln>
              <a:noFill/>
            </a:ln>
            <a:effectLst/>
          </c:spPr>
          <c:invertIfNegative val="0"/>
          <c:dPt>
            <c:idx val="0"/>
            <c:invertIfNegative val="0"/>
            <c:bubble3D val="0"/>
            <c:extLst>
              <c:ext xmlns:c16="http://schemas.microsoft.com/office/drawing/2014/chart" uri="{C3380CC4-5D6E-409C-BE32-E72D297353CC}">
                <c16:uniqueId val="{00000000-B876-431B-8731-417DD5CFCD39}"/>
              </c:ext>
            </c:extLst>
          </c:dPt>
          <c:dLbls>
            <c:dLbl>
              <c:idx val="0"/>
              <c:tx>
                <c:rich>
                  <a:bodyPr/>
                  <a:lstStyle/>
                  <a:p>
                    <a:fld id="{62EB4511-DEFA-4F51-9D56-B4371388AD24}" type="VALUE">
                      <a:rPr lang="en-US" smtClean="0"/>
                      <a:pPr/>
                      <a:t>[VALUE]</a:t>
                    </a:fld>
                    <a:r>
                      <a:rPr lang="en-US"/>
                      <a:t> €</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876-431B-8731-417DD5CFCD3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CH"/>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Sheet1!$B$2</c:f>
              <c:numCache>
                <c:formatCode>General</c:formatCode>
                <c:ptCount val="1"/>
                <c:pt idx="0">
                  <c:v>328.04</c:v>
                </c:pt>
              </c:numCache>
            </c:numRef>
          </c:val>
          <c:extLst>
            <c:ext xmlns:c16="http://schemas.microsoft.com/office/drawing/2014/chart" uri="{C3380CC4-5D6E-409C-BE32-E72D297353CC}">
              <c16:uniqueId val="{00000001-B876-431B-8731-417DD5CFCD39}"/>
            </c:ext>
          </c:extLst>
        </c:ser>
        <c:ser>
          <c:idx val="1"/>
          <c:order val="1"/>
          <c:tx>
            <c:strRef>
              <c:f>Sheet1!$C$1</c:f>
              <c:strCache>
                <c:ptCount val="1"/>
                <c:pt idx="0">
                  <c:v>1 day of hospitalization</c:v>
                </c:pt>
              </c:strCache>
            </c:strRef>
          </c:tx>
          <c:spPr>
            <a:solidFill>
              <a:schemeClr val="accent1">
                <a:lumMod val="50000"/>
              </a:schemeClr>
            </a:solidFill>
            <a:ln>
              <a:solidFill>
                <a:schemeClr val="accent1">
                  <a:lumMod val="50000"/>
                </a:schemeClr>
              </a:solidFill>
            </a:ln>
            <a:effectLst/>
          </c:spPr>
          <c:invertIfNegative val="0"/>
          <c:dPt>
            <c:idx val="0"/>
            <c:invertIfNegative val="0"/>
            <c:bubble3D val="0"/>
            <c:extLst>
              <c:ext xmlns:c16="http://schemas.microsoft.com/office/drawing/2014/chart" uri="{C3380CC4-5D6E-409C-BE32-E72D297353CC}">
                <c16:uniqueId val="{00000002-B876-431B-8731-417DD5CFCD39}"/>
              </c:ext>
            </c:extLst>
          </c:dPt>
          <c:dLbls>
            <c:dLbl>
              <c:idx val="0"/>
              <c:tx>
                <c:rich>
                  <a:bodyPr/>
                  <a:lstStyle/>
                  <a:p>
                    <a:fld id="{E055BD02-7115-4E24-906B-D3CDBA7A653C}" type="VALUE">
                      <a:rPr lang="en-US" smtClean="0"/>
                      <a:pPr/>
                      <a:t>[VALUE]</a:t>
                    </a:fld>
                    <a:r>
                      <a:rPr lang="en-US" dirty="0"/>
                      <a:t> €</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876-431B-8731-417DD5CFCD3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CH"/>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Sheet1!$C$2</c:f>
              <c:numCache>
                <c:formatCode>General</c:formatCode>
                <c:ptCount val="1"/>
                <c:pt idx="0">
                  <c:v>273.64</c:v>
                </c:pt>
              </c:numCache>
            </c:numRef>
          </c:val>
          <c:extLst>
            <c:ext xmlns:c16="http://schemas.microsoft.com/office/drawing/2014/chart" uri="{C3380CC4-5D6E-409C-BE32-E72D297353CC}">
              <c16:uniqueId val="{00000003-B876-431B-8731-417DD5CFCD39}"/>
            </c:ext>
          </c:extLst>
        </c:ser>
        <c:dLbls>
          <c:showLegendKey val="0"/>
          <c:showVal val="1"/>
          <c:showCatName val="0"/>
          <c:showSerName val="0"/>
          <c:showPercent val="0"/>
          <c:showBubbleSize val="0"/>
        </c:dLbls>
        <c:gapWidth val="150"/>
        <c:overlap val="-25"/>
        <c:axId val="34274688"/>
        <c:axId val="34153600"/>
      </c:barChart>
      <c:catAx>
        <c:axId val="34274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CH"/>
          </a:p>
        </c:txPr>
        <c:crossAx val="34153600"/>
        <c:crosses val="autoZero"/>
        <c:auto val="1"/>
        <c:lblAlgn val="ctr"/>
        <c:lblOffset val="100"/>
        <c:noMultiLvlLbl val="0"/>
      </c:catAx>
      <c:valAx>
        <c:axId val="34153600"/>
        <c:scaling>
          <c:orientation val="minMax"/>
          <c:min val="0"/>
        </c:scaling>
        <c:delete val="1"/>
        <c:axPos val="l"/>
        <c:title>
          <c:tx>
            <c:rich>
              <a:bodyPr rot="-5400000" spcFirstLastPara="1" vertOverflow="ellipsis" vert="horz" wrap="square" anchor="ctr" anchorCtr="1"/>
              <a:lstStyle/>
              <a:p>
                <a:pPr>
                  <a:defRPr sz="1330" b="0" i="0" u="none" strike="noStrike" kern="1200" spc="100" baseline="0">
                    <a:solidFill>
                      <a:schemeClr val="tx1">
                        <a:lumMod val="65000"/>
                        <a:lumOff val="35000"/>
                      </a:schemeClr>
                    </a:solidFill>
                    <a:latin typeface="+mn-lt"/>
                    <a:ea typeface="+mn-ea"/>
                    <a:cs typeface="+mn-cs"/>
                  </a:defRPr>
                </a:pPr>
                <a:r>
                  <a:rPr lang="de-CH" spc="100" baseline="0" dirty="0" err="1"/>
                  <a:t>Cost</a:t>
                </a:r>
                <a:r>
                  <a:rPr lang="de-CH" spc="100" baseline="0" dirty="0"/>
                  <a:t> (€)</a:t>
                </a:r>
              </a:p>
            </c:rich>
          </c:tx>
          <c:overlay val="0"/>
          <c:spPr>
            <a:noFill/>
            <a:ln>
              <a:noFill/>
            </a:ln>
            <a:effectLst/>
          </c:spPr>
          <c:txPr>
            <a:bodyPr rot="-5400000" spcFirstLastPara="1" vertOverflow="ellipsis" vert="horz" wrap="square" anchor="ctr" anchorCtr="1"/>
            <a:lstStyle/>
            <a:p>
              <a:pPr>
                <a:defRPr sz="1330" b="0" i="0" u="none" strike="noStrike" kern="1200" spc="100" baseline="0">
                  <a:solidFill>
                    <a:schemeClr val="tx1">
                      <a:lumMod val="65000"/>
                      <a:lumOff val="35000"/>
                    </a:schemeClr>
                  </a:solidFill>
                  <a:latin typeface="+mn-lt"/>
                  <a:ea typeface="+mn-ea"/>
                  <a:cs typeface="+mn-cs"/>
                </a:defRPr>
              </a:pPr>
              <a:endParaRPr lang="en-CH"/>
            </a:p>
          </c:txPr>
        </c:title>
        <c:numFmt formatCode="General" sourceLinked="1"/>
        <c:majorTickMark val="none"/>
        <c:minorTickMark val="none"/>
        <c:tickLblPos val="nextTo"/>
        <c:crossAx val="34274688"/>
        <c:crosses val="autoZero"/>
        <c:crossBetween val="between"/>
        <c:majorUnit val="100"/>
        <c:minorUnit val="5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CH"/>
        </a:p>
      </c:txPr>
    </c:legend>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CH"/>
        </a:p>
      </c:txPr>
    </c:title>
    <c:autoTitleDeleted val="0"/>
    <c:plotArea>
      <c:layout/>
      <c:barChart>
        <c:barDir val="bar"/>
        <c:grouping val="clustered"/>
        <c:varyColors val="0"/>
        <c:ser>
          <c:idx val="0"/>
          <c:order val="0"/>
          <c:tx>
            <c:strRef>
              <c:f>Sheet1!$B$1</c:f>
              <c:strCache>
                <c:ptCount val="1"/>
                <c:pt idx="0">
                  <c:v>1 day of hospitalization</c:v>
                </c:pt>
              </c:strCache>
            </c:strRef>
          </c:tx>
          <c:spPr>
            <a:solidFill>
              <a:schemeClr val="accent1">
                <a:lumMod val="50000"/>
              </a:schemeClr>
            </a:solidFill>
            <a:ln>
              <a:noFill/>
            </a:ln>
            <a:effectLst/>
          </c:spPr>
          <c:invertIfNegative val="0"/>
          <c:cat>
            <c:strRef>
              <c:f>Sheet1!$A$2</c:f>
              <c:strCache>
                <c:ptCount val="1"/>
                <c:pt idx="0">
                  <c:v>Time</c:v>
                </c:pt>
              </c:strCache>
            </c:strRef>
          </c:cat>
          <c:val>
            <c:numRef>
              <c:f>Sheet1!$B$2</c:f>
              <c:numCache>
                <c:formatCode>General</c:formatCode>
                <c:ptCount val="1"/>
                <c:pt idx="0">
                  <c:v>1</c:v>
                </c:pt>
              </c:numCache>
            </c:numRef>
          </c:val>
          <c:extLst>
            <c:ext xmlns:c16="http://schemas.microsoft.com/office/drawing/2014/chart" uri="{C3380CC4-5D6E-409C-BE32-E72D297353CC}">
              <c16:uniqueId val="{00000000-95D1-4320-AAB6-C4DD64347F1D}"/>
            </c:ext>
          </c:extLst>
        </c:ser>
        <c:ser>
          <c:idx val="1"/>
          <c:order val="1"/>
          <c:tx>
            <c:strRef>
              <c:f>Sheet1!$C$1</c:f>
              <c:strCache>
                <c:ptCount val="1"/>
                <c:pt idx="0">
                  <c:v>5 weeks robotic therapy</c:v>
                </c:pt>
              </c:strCache>
            </c:strRef>
          </c:tx>
          <c:spPr>
            <a:solidFill>
              <a:schemeClr val="accent2">
                <a:lumMod val="50000"/>
              </a:schemeClr>
            </a:solidFill>
            <a:ln>
              <a:noFill/>
            </a:ln>
            <a:effectLst/>
          </c:spPr>
          <c:invertIfNegative val="0"/>
          <c:cat>
            <c:strRef>
              <c:f>Sheet1!$A$2</c:f>
              <c:strCache>
                <c:ptCount val="1"/>
                <c:pt idx="0">
                  <c:v>Time</c:v>
                </c:pt>
              </c:strCache>
            </c:strRef>
          </c:cat>
          <c:val>
            <c:numRef>
              <c:f>Sheet1!$C$2</c:f>
              <c:numCache>
                <c:formatCode>General</c:formatCode>
                <c:ptCount val="1"/>
                <c:pt idx="0">
                  <c:v>25</c:v>
                </c:pt>
              </c:numCache>
            </c:numRef>
          </c:val>
          <c:extLst>
            <c:ext xmlns:c16="http://schemas.microsoft.com/office/drawing/2014/chart" uri="{C3380CC4-5D6E-409C-BE32-E72D297353CC}">
              <c16:uniqueId val="{00000001-95D1-4320-AAB6-C4DD64347F1D}"/>
            </c:ext>
          </c:extLst>
        </c:ser>
        <c:dLbls>
          <c:showLegendKey val="0"/>
          <c:showVal val="0"/>
          <c:showCatName val="0"/>
          <c:showSerName val="0"/>
          <c:showPercent val="0"/>
          <c:showBubbleSize val="0"/>
        </c:dLbls>
        <c:gapWidth val="182"/>
        <c:axId val="34191232"/>
        <c:axId val="34192768"/>
      </c:barChart>
      <c:catAx>
        <c:axId val="341912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CH"/>
          </a:p>
        </c:txPr>
        <c:crossAx val="34192768"/>
        <c:crosses val="autoZero"/>
        <c:auto val="1"/>
        <c:lblAlgn val="ctr"/>
        <c:lblOffset val="100"/>
        <c:noMultiLvlLbl val="0"/>
      </c:catAx>
      <c:valAx>
        <c:axId val="34192768"/>
        <c:scaling>
          <c:orientation val="minMax"/>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de-CH" dirty="0"/>
                  <a:t>Time (</a:t>
                </a:r>
                <a:r>
                  <a:rPr lang="de-CH" dirty="0" err="1"/>
                  <a:t>days</a:t>
                </a:r>
                <a:r>
                  <a:rPr lang="de-CH" dirty="0"/>
                  <a:t>)</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CH"/>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CH"/>
          </a:p>
        </c:txPr>
        <c:crossAx val="34191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CH"/>
        </a:p>
      </c:txPr>
    </c:legend>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withinLinear" id="15">
  <a:schemeClr val="accent2"/>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24" tIns="45712" rIns="91424" bIns="45712" rtlCol="0"/>
          <a:lstStyle>
            <a:lvl1pPr algn="l">
              <a:defRPr sz="1200"/>
            </a:lvl1pPr>
          </a:lstStyle>
          <a:p>
            <a:endParaRPr lang="de-CH"/>
          </a:p>
        </p:txBody>
      </p:sp>
      <p:sp>
        <p:nvSpPr>
          <p:cNvPr id="3" name="Date Placeholder 2"/>
          <p:cNvSpPr>
            <a:spLocks noGrp="1"/>
          </p:cNvSpPr>
          <p:nvPr>
            <p:ph type="dt" sz="quarter" idx="1"/>
          </p:nvPr>
        </p:nvSpPr>
        <p:spPr>
          <a:xfrm>
            <a:off x="3849690" y="0"/>
            <a:ext cx="2946400" cy="496888"/>
          </a:xfrm>
          <a:prstGeom prst="rect">
            <a:avLst/>
          </a:prstGeom>
        </p:spPr>
        <p:txBody>
          <a:bodyPr vert="horz" lIns="91424" tIns="45712" rIns="91424" bIns="45712" rtlCol="0"/>
          <a:lstStyle>
            <a:lvl1pPr algn="r">
              <a:defRPr sz="1200"/>
            </a:lvl1pPr>
          </a:lstStyle>
          <a:p>
            <a:fld id="{1B41A451-9D0E-483C-927A-D869A99FA87F}" type="datetimeFigureOut">
              <a:rPr lang="de-CH" smtClean="0"/>
              <a:t>10.02.2024</a:t>
            </a:fld>
            <a:endParaRPr lang="de-CH"/>
          </a:p>
        </p:txBody>
      </p:sp>
      <p:sp>
        <p:nvSpPr>
          <p:cNvPr id="4" name="Footer Placeholder 3"/>
          <p:cNvSpPr>
            <a:spLocks noGrp="1"/>
          </p:cNvSpPr>
          <p:nvPr>
            <p:ph type="ftr" sz="quarter" idx="2"/>
          </p:nvPr>
        </p:nvSpPr>
        <p:spPr>
          <a:xfrm>
            <a:off x="0" y="9429750"/>
            <a:ext cx="2946400" cy="496888"/>
          </a:xfrm>
          <a:prstGeom prst="rect">
            <a:avLst/>
          </a:prstGeom>
        </p:spPr>
        <p:txBody>
          <a:bodyPr vert="horz" lIns="91424" tIns="45712" rIns="91424" bIns="45712" rtlCol="0" anchor="b"/>
          <a:lstStyle>
            <a:lvl1pPr algn="l">
              <a:defRPr sz="1200"/>
            </a:lvl1pPr>
          </a:lstStyle>
          <a:p>
            <a:endParaRPr lang="de-CH"/>
          </a:p>
        </p:txBody>
      </p:sp>
      <p:sp>
        <p:nvSpPr>
          <p:cNvPr id="5" name="Slide Number Placeholder 4"/>
          <p:cNvSpPr>
            <a:spLocks noGrp="1"/>
          </p:cNvSpPr>
          <p:nvPr>
            <p:ph type="sldNum" sz="quarter" idx="3"/>
          </p:nvPr>
        </p:nvSpPr>
        <p:spPr>
          <a:xfrm>
            <a:off x="3849690" y="9429750"/>
            <a:ext cx="2946400" cy="496888"/>
          </a:xfrm>
          <a:prstGeom prst="rect">
            <a:avLst/>
          </a:prstGeom>
        </p:spPr>
        <p:txBody>
          <a:bodyPr vert="horz" lIns="91424" tIns="45712" rIns="91424" bIns="45712" rtlCol="0" anchor="b"/>
          <a:lstStyle>
            <a:lvl1pPr algn="r">
              <a:defRPr sz="1200"/>
            </a:lvl1pPr>
          </a:lstStyle>
          <a:p>
            <a:fld id="{D29CDB0F-30CA-42A8-908F-23983A1CCDDC}" type="slidenum">
              <a:rPr lang="de-CH" smtClean="0"/>
              <a:t>‹#›</a:t>
            </a:fld>
            <a:endParaRPr lang="de-CH"/>
          </a:p>
        </p:txBody>
      </p:sp>
    </p:spTree>
    <p:extLst>
      <p:ext uri="{BB962C8B-B14F-4D97-AF65-F5344CB8AC3E}">
        <p14:creationId xmlns:p14="http://schemas.microsoft.com/office/powerpoint/2010/main" val="3467901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5659" cy="496332"/>
          </a:xfrm>
          <a:prstGeom prst="rect">
            <a:avLst/>
          </a:prstGeom>
        </p:spPr>
        <p:txBody>
          <a:bodyPr vert="horz" lIns="91424" tIns="45712" rIns="91424" bIns="45712" rtlCol="0"/>
          <a:lstStyle>
            <a:lvl1pPr algn="l">
              <a:defRPr sz="1200"/>
            </a:lvl1pPr>
          </a:lstStyle>
          <a:p>
            <a:endParaRPr lang="de-CH" dirty="0"/>
          </a:p>
        </p:txBody>
      </p:sp>
      <p:sp>
        <p:nvSpPr>
          <p:cNvPr id="3" name="Date Placeholder 2"/>
          <p:cNvSpPr>
            <a:spLocks noGrp="1"/>
          </p:cNvSpPr>
          <p:nvPr>
            <p:ph type="dt" idx="1"/>
          </p:nvPr>
        </p:nvSpPr>
        <p:spPr>
          <a:xfrm>
            <a:off x="3850445" y="2"/>
            <a:ext cx="2945659" cy="496332"/>
          </a:xfrm>
          <a:prstGeom prst="rect">
            <a:avLst/>
          </a:prstGeom>
        </p:spPr>
        <p:txBody>
          <a:bodyPr vert="horz" lIns="91424" tIns="45712" rIns="91424" bIns="45712" rtlCol="0"/>
          <a:lstStyle>
            <a:lvl1pPr algn="r">
              <a:defRPr sz="1200"/>
            </a:lvl1pPr>
          </a:lstStyle>
          <a:p>
            <a:fld id="{3E1088F0-5A32-41CA-BBF3-23FB440ABCD7}" type="datetimeFigureOut">
              <a:rPr lang="de-CH" smtClean="0"/>
              <a:t>10.02.2024</a:t>
            </a:fld>
            <a:endParaRPr lang="de-CH" dirty="0"/>
          </a:p>
        </p:txBody>
      </p:sp>
      <p:sp>
        <p:nvSpPr>
          <p:cNvPr id="4" name="Slide Image Placeholder 3"/>
          <p:cNvSpPr>
            <a:spLocks noGrp="1" noRot="1" noChangeAspect="1"/>
          </p:cNvSpPr>
          <p:nvPr>
            <p:ph type="sldImg" idx="2"/>
          </p:nvPr>
        </p:nvSpPr>
        <p:spPr>
          <a:xfrm>
            <a:off x="419100" y="744538"/>
            <a:ext cx="5959475" cy="3722687"/>
          </a:xfrm>
          <a:prstGeom prst="rect">
            <a:avLst/>
          </a:prstGeom>
          <a:noFill/>
          <a:ln w="12700">
            <a:solidFill>
              <a:prstClr val="black"/>
            </a:solidFill>
          </a:ln>
        </p:spPr>
        <p:txBody>
          <a:bodyPr vert="horz" lIns="91424" tIns="45712" rIns="91424" bIns="45712" rtlCol="0" anchor="ctr"/>
          <a:lstStyle/>
          <a:p>
            <a:endParaRPr lang="de-CH" dirty="0"/>
          </a:p>
        </p:txBody>
      </p:sp>
      <p:sp>
        <p:nvSpPr>
          <p:cNvPr id="5" name="Notes Placeholder 4"/>
          <p:cNvSpPr>
            <a:spLocks noGrp="1"/>
          </p:cNvSpPr>
          <p:nvPr>
            <p:ph type="body" sz="quarter" idx="3"/>
          </p:nvPr>
        </p:nvSpPr>
        <p:spPr>
          <a:xfrm>
            <a:off x="679768" y="4715155"/>
            <a:ext cx="5438140" cy="4466987"/>
          </a:xfrm>
          <a:prstGeom prst="rect">
            <a:avLst/>
          </a:prstGeom>
        </p:spPr>
        <p:txBody>
          <a:bodyPr vert="horz" lIns="91424" tIns="45712" rIns="91424" bIns="4571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6" name="Footer Placeholder 5"/>
          <p:cNvSpPr>
            <a:spLocks noGrp="1"/>
          </p:cNvSpPr>
          <p:nvPr>
            <p:ph type="ftr" sz="quarter" idx="4"/>
          </p:nvPr>
        </p:nvSpPr>
        <p:spPr>
          <a:xfrm>
            <a:off x="2" y="9428585"/>
            <a:ext cx="2945659" cy="496332"/>
          </a:xfrm>
          <a:prstGeom prst="rect">
            <a:avLst/>
          </a:prstGeom>
        </p:spPr>
        <p:txBody>
          <a:bodyPr vert="horz" lIns="91424" tIns="45712" rIns="91424" bIns="45712" rtlCol="0" anchor="b"/>
          <a:lstStyle>
            <a:lvl1pPr algn="l">
              <a:defRPr sz="1200"/>
            </a:lvl1pPr>
          </a:lstStyle>
          <a:p>
            <a:endParaRPr lang="de-CH" dirty="0"/>
          </a:p>
        </p:txBody>
      </p:sp>
      <p:sp>
        <p:nvSpPr>
          <p:cNvPr id="7" name="Slide Number Placeholder 6"/>
          <p:cNvSpPr>
            <a:spLocks noGrp="1"/>
          </p:cNvSpPr>
          <p:nvPr>
            <p:ph type="sldNum" sz="quarter" idx="5"/>
          </p:nvPr>
        </p:nvSpPr>
        <p:spPr>
          <a:xfrm>
            <a:off x="3850445" y="9428585"/>
            <a:ext cx="2945659" cy="496332"/>
          </a:xfrm>
          <a:prstGeom prst="rect">
            <a:avLst/>
          </a:prstGeom>
        </p:spPr>
        <p:txBody>
          <a:bodyPr vert="horz" lIns="91424" tIns="45712" rIns="91424" bIns="45712" rtlCol="0" anchor="b"/>
          <a:lstStyle>
            <a:lvl1pPr algn="r">
              <a:defRPr sz="1200"/>
            </a:lvl1pPr>
          </a:lstStyle>
          <a:p>
            <a:fld id="{4A5CCBA3-A251-43A9-B1B9-B309A3F689C0}" type="slidenum">
              <a:rPr lang="de-CH" smtClean="0"/>
              <a:t>‹#›</a:t>
            </a:fld>
            <a:endParaRPr lang="de-CH" dirty="0"/>
          </a:p>
        </p:txBody>
      </p:sp>
    </p:spTree>
    <p:extLst>
      <p:ext uri="{BB962C8B-B14F-4D97-AF65-F5344CB8AC3E}">
        <p14:creationId xmlns:p14="http://schemas.microsoft.com/office/powerpoint/2010/main" val="335711898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a:p>
        </p:txBody>
      </p:sp>
      <p:sp>
        <p:nvSpPr>
          <p:cNvPr id="4" name="Slide Number Placeholder 3"/>
          <p:cNvSpPr>
            <a:spLocks noGrp="1"/>
          </p:cNvSpPr>
          <p:nvPr>
            <p:ph type="sldNum" sz="quarter" idx="10"/>
          </p:nvPr>
        </p:nvSpPr>
        <p:spPr/>
        <p:txBody>
          <a:bodyPr/>
          <a:lstStyle/>
          <a:p>
            <a:fld id="{4A5CCBA3-A251-43A9-B1B9-B309A3F689C0}" type="slidenum">
              <a:rPr lang="de-CH" smtClean="0"/>
              <a:t>1</a:t>
            </a:fld>
            <a:endParaRPr lang="de-CH" dirty="0"/>
          </a:p>
        </p:txBody>
      </p:sp>
    </p:spTree>
    <p:extLst>
      <p:ext uri="{BB962C8B-B14F-4D97-AF65-F5344CB8AC3E}">
        <p14:creationId xmlns:p14="http://schemas.microsoft.com/office/powerpoint/2010/main" val="182018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Calculation</a:t>
            </a:r>
            <a:r>
              <a:rPr lang="de-CH" dirty="0"/>
              <a:t> </a:t>
            </a:r>
            <a:r>
              <a:rPr lang="de-CH" dirty="0" err="1"/>
              <a:t>with</a:t>
            </a:r>
            <a:r>
              <a:rPr lang="de-CH" dirty="0"/>
              <a:t> </a:t>
            </a:r>
            <a:r>
              <a:rPr lang="de-CH" dirty="0" err="1"/>
              <a:t>low</a:t>
            </a:r>
            <a:r>
              <a:rPr lang="de-CH" dirty="0"/>
              <a:t> </a:t>
            </a:r>
            <a:r>
              <a:rPr lang="de-CH" dirty="0" err="1"/>
              <a:t>therapist</a:t>
            </a:r>
            <a:r>
              <a:rPr lang="de-CH" baseline="0" dirty="0"/>
              <a:t> </a:t>
            </a:r>
            <a:r>
              <a:rPr lang="de-CH" baseline="0" dirty="0" err="1"/>
              <a:t>income</a:t>
            </a:r>
            <a:r>
              <a:rPr lang="de-CH" baseline="0" dirty="0"/>
              <a:t> (33’040 per </a:t>
            </a:r>
            <a:r>
              <a:rPr lang="de-CH" baseline="0" dirty="0" err="1"/>
              <a:t>year</a:t>
            </a:r>
            <a:r>
              <a:rPr lang="de-CH" baseline="0" dirty="0"/>
              <a:t>) </a:t>
            </a:r>
            <a:r>
              <a:rPr lang="de-CH" baseline="0" dirty="0" err="1"/>
              <a:t>compared</a:t>
            </a:r>
            <a:r>
              <a:rPr lang="de-CH" baseline="0" dirty="0"/>
              <a:t> </a:t>
            </a:r>
            <a:r>
              <a:rPr lang="de-CH" baseline="0" dirty="0" err="1"/>
              <a:t>to</a:t>
            </a:r>
            <a:r>
              <a:rPr lang="de-CH" baseline="0" dirty="0"/>
              <a:t> Morrison et al. 2011 (~60’530)</a:t>
            </a:r>
          </a:p>
          <a:p>
            <a:endParaRPr lang="de-CH" baseline="0" dirty="0"/>
          </a:p>
          <a:p>
            <a:r>
              <a:rPr lang="de-CH" baseline="0" dirty="0" err="1"/>
              <a:t>Costs</a:t>
            </a:r>
            <a:r>
              <a:rPr lang="de-CH" baseline="0" dirty="0"/>
              <a:t> </a:t>
            </a:r>
            <a:r>
              <a:rPr lang="de-CH" baseline="0" dirty="0" err="1"/>
              <a:t>of</a:t>
            </a:r>
            <a:r>
              <a:rPr lang="de-CH" baseline="0" dirty="0"/>
              <a:t> </a:t>
            </a:r>
            <a:r>
              <a:rPr lang="de-CH" baseline="0" dirty="0" err="1"/>
              <a:t>robotic</a:t>
            </a:r>
            <a:r>
              <a:rPr lang="de-CH" baseline="0" dirty="0"/>
              <a:t> </a:t>
            </a:r>
            <a:r>
              <a:rPr lang="de-CH" baseline="0" dirty="0" err="1"/>
              <a:t>interventions</a:t>
            </a:r>
            <a:r>
              <a:rPr lang="de-CH" baseline="0" dirty="0"/>
              <a:t> </a:t>
            </a:r>
            <a:r>
              <a:rPr lang="de-CH" baseline="0" dirty="0" err="1"/>
              <a:t>can</a:t>
            </a:r>
            <a:r>
              <a:rPr lang="de-CH" baseline="0" dirty="0"/>
              <a:t> </a:t>
            </a:r>
            <a:r>
              <a:rPr lang="de-CH" baseline="0" dirty="0" err="1"/>
              <a:t>be</a:t>
            </a:r>
            <a:r>
              <a:rPr lang="de-CH" baseline="0" dirty="0"/>
              <a:t> </a:t>
            </a:r>
            <a:r>
              <a:rPr lang="de-CH" baseline="0" dirty="0" err="1"/>
              <a:t>considered</a:t>
            </a:r>
            <a:r>
              <a:rPr lang="de-CH" baseline="0" dirty="0"/>
              <a:t> </a:t>
            </a:r>
            <a:r>
              <a:rPr lang="de-CH" baseline="0" dirty="0" err="1"/>
              <a:t>easily</a:t>
            </a:r>
            <a:r>
              <a:rPr lang="de-CH" baseline="0" dirty="0"/>
              <a:t> </a:t>
            </a:r>
            <a:r>
              <a:rPr lang="de-CH" baseline="0" dirty="0" err="1"/>
              <a:t>affordable</a:t>
            </a:r>
            <a:r>
              <a:rPr lang="de-CH" baseline="0" dirty="0"/>
              <a:t>, </a:t>
            </a:r>
            <a:r>
              <a:rPr lang="de-CH" baseline="0" dirty="0" err="1"/>
              <a:t>if</a:t>
            </a:r>
            <a:r>
              <a:rPr lang="de-CH" baseline="0" dirty="0"/>
              <a:t> </a:t>
            </a:r>
            <a:r>
              <a:rPr lang="de-CH" baseline="0" dirty="0" err="1"/>
              <a:t>delivered</a:t>
            </a:r>
            <a:r>
              <a:rPr lang="de-CH" baseline="0" dirty="0"/>
              <a:t> </a:t>
            </a:r>
            <a:r>
              <a:rPr lang="de-CH" baseline="0" dirty="0" err="1"/>
              <a:t>through</a:t>
            </a:r>
            <a:r>
              <a:rPr lang="de-CH" baseline="0" dirty="0"/>
              <a:t> easy-</a:t>
            </a:r>
            <a:r>
              <a:rPr lang="de-CH" baseline="0" dirty="0" err="1"/>
              <a:t>to</a:t>
            </a:r>
            <a:r>
              <a:rPr lang="de-CH" baseline="0" dirty="0"/>
              <a:t>-</a:t>
            </a:r>
            <a:r>
              <a:rPr lang="de-CH" baseline="0" dirty="0" err="1"/>
              <a:t>use</a:t>
            </a:r>
            <a:r>
              <a:rPr lang="de-CH" baseline="0" dirty="0"/>
              <a:t> </a:t>
            </a:r>
            <a:r>
              <a:rPr lang="de-CH" baseline="0" dirty="0" err="1"/>
              <a:t>and</a:t>
            </a:r>
            <a:r>
              <a:rPr lang="de-CH" baseline="0" dirty="0"/>
              <a:t> moderate-</a:t>
            </a:r>
            <a:r>
              <a:rPr lang="de-CH" baseline="0" dirty="0" err="1"/>
              <a:t>to</a:t>
            </a:r>
            <a:r>
              <a:rPr lang="de-CH" baseline="0" dirty="0"/>
              <a:t>-</a:t>
            </a:r>
            <a:r>
              <a:rPr lang="de-CH" baseline="0" dirty="0" err="1"/>
              <a:t>low</a:t>
            </a:r>
            <a:r>
              <a:rPr lang="de-CH" baseline="0" dirty="0"/>
              <a:t> </a:t>
            </a:r>
            <a:r>
              <a:rPr lang="de-CH" baseline="0" dirty="0" err="1"/>
              <a:t>cost</a:t>
            </a:r>
            <a:r>
              <a:rPr lang="de-CH" baseline="0" dirty="0"/>
              <a:t> </a:t>
            </a:r>
            <a:r>
              <a:rPr lang="de-CH" baseline="0" dirty="0" err="1"/>
              <a:t>devices</a:t>
            </a:r>
            <a:r>
              <a:rPr lang="de-CH" baseline="0" dirty="0"/>
              <a:t>. </a:t>
            </a:r>
            <a:r>
              <a:rPr lang="de-CH" baseline="0" dirty="0" err="1"/>
              <a:t>Depending</a:t>
            </a:r>
            <a:r>
              <a:rPr lang="de-CH" baseline="0" dirty="0"/>
              <a:t> on </a:t>
            </a:r>
            <a:r>
              <a:rPr lang="de-CH" baseline="0" dirty="0" err="1"/>
              <a:t>the</a:t>
            </a:r>
            <a:r>
              <a:rPr lang="de-CH" baseline="0" dirty="0"/>
              <a:t> </a:t>
            </a:r>
            <a:r>
              <a:rPr lang="de-CH" baseline="0" dirty="0" err="1"/>
              <a:t>therapy</a:t>
            </a:r>
            <a:r>
              <a:rPr lang="de-CH" baseline="0" dirty="0"/>
              <a:t> </a:t>
            </a:r>
            <a:r>
              <a:rPr lang="de-CH" baseline="0" dirty="0" err="1"/>
              <a:t>protocol</a:t>
            </a:r>
            <a:r>
              <a:rPr lang="de-CH" baseline="0" dirty="0"/>
              <a:t> </a:t>
            </a:r>
            <a:r>
              <a:rPr lang="de-CH" baseline="0" dirty="0" err="1"/>
              <a:t>costs</a:t>
            </a:r>
            <a:r>
              <a:rPr lang="de-CH" baseline="0" dirty="0"/>
              <a:t> </a:t>
            </a:r>
            <a:r>
              <a:rPr lang="de-CH" baseline="0" dirty="0" err="1"/>
              <a:t>may</a:t>
            </a:r>
            <a:r>
              <a:rPr lang="de-CH" baseline="0" dirty="0"/>
              <a:t> </a:t>
            </a:r>
            <a:r>
              <a:rPr lang="de-CH" baseline="0" dirty="0" err="1"/>
              <a:t>even</a:t>
            </a:r>
            <a:r>
              <a:rPr lang="de-CH" baseline="0" dirty="0"/>
              <a:t> </a:t>
            </a:r>
            <a:r>
              <a:rPr lang="de-CH" baseline="0" dirty="0" err="1"/>
              <a:t>be</a:t>
            </a:r>
            <a:r>
              <a:rPr lang="de-CH" baseline="0" dirty="0"/>
              <a:t> </a:t>
            </a:r>
            <a:r>
              <a:rPr lang="de-CH" baseline="0" dirty="0" err="1"/>
              <a:t>eliminated</a:t>
            </a:r>
            <a:r>
              <a:rPr lang="de-CH" baseline="0" dirty="0"/>
              <a:t>. Study </a:t>
            </a:r>
            <a:r>
              <a:rPr lang="de-CH" baseline="0" dirty="0" err="1"/>
              <a:t>focused</a:t>
            </a:r>
            <a:r>
              <a:rPr lang="de-CH" baseline="0" dirty="0"/>
              <a:t> on </a:t>
            </a:r>
            <a:r>
              <a:rPr lang="de-CH" baseline="0" dirty="0" err="1"/>
              <a:t>acute</a:t>
            </a:r>
            <a:r>
              <a:rPr lang="de-CH" baseline="0" dirty="0"/>
              <a:t> </a:t>
            </a:r>
            <a:r>
              <a:rPr lang="de-CH" baseline="0" dirty="0" err="1"/>
              <a:t>stroke</a:t>
            </a:r>
            <a:r>
              <a:rPr lang="de-CH" baseline="0" dirty="0"/>
              <a:t> </a:t>
            </a:r>
            <a:r>
              <a:rPr lang="de-CH" baseline="0" dirty="0" err="1"/>
              <a:t>patients</a:t>
            </a:r>
            <a:r>
              <a:rPr lang="de-CH" baseline="0" dirty="0"/>
              <a:t>.</a:t>
            </a:r>
          </a:p>
          <a:p>
            <a:endParaRPr lang="de-CH" baseline="0" dirty="0"/>
          </a:p>
          <a:p>
            <a:r>
              <a:rPr lang="en-US" dirty="0"/>
              <a:t>Robot-assisted group therapy (RAGT) in combination with individual arm therapy (IAT) was equally effective as a double session of IAT regarding the restoration of upper limb motor functions in moderate to severely affected </a:t>
            </a:r>
            <a:r>
              <a:rPr lang="en-US" dirty="0" err="1"/>
              <a:t>subacute</a:t>
            </a:r>
            <a:r>
              <a:rPr lang="en-US" dirty="0"/>
              <a:t> patients with stroke. The treatment costs for RAGT were less.</a:t>
            </a:r>
          </a:p>
          <a:p>
            <a:r>
              <a:rPr lang="en-US" dirty="0" err="1"/>
              <a:t>Hesse</a:t>
            </a:r>
            <a:r>
              <a:rPr lang="en-US" dirty="0"/>
              <a:t> et al. 2014</a:t>
            </a:r>
            <a:endParaRPr lang="de-CH" dirty="0"/>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15</a:t>
            </a:fld>
            <a:endParaRPr lang="de-CH" dirty="0"/>
          </a:p>
        </p:txBody>
      </p:sp>
    </p:spTree>
    <p:extLst>
      <p:ext uri="{BB962C8B-B14F-4D97-AF65-F5344CB8AC3E}">
        <p14:creationId xmlns:p14="http://schemas.microsoft.com/office/powerpoint/2010/main" val="2274103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Conversely, arm weight support rehabilitation based on the use of passive orthotic devices has been shown to improve features of hand movements that may be considered crucially important for achieving a positive recovery of upper limb motor control (</a:t>
            </a:r>
            <a:r>
              <a:rPr lang="en-US" sz="1200" b="0" i="0" u="none" strike="noStrike" kern="1200" baseline="0" dirty="0" err="1">
                <a:solidFill>
                  <a:schemeClr val="tx1"/>
                </a:solidFill>
                <a:latin typeface="+mn-lt"/>
                <a:ea typeface="+mn-ea"/>
                <a:cs typeface="+mn-cs"/>
              </a:rPr>
              <a:t>Morasso</a:t>
            </a:r>
            <a:r>
              <a:rPr lang="en-US" sz="1200" b="0" i="0" u="none" strike="noStrike" kern="1200" baseline="0" dirty="0">
                <a:solidFill>
                  <a:schemeClr val="tx1"/>
                </a:solidFill>
                <a:latin typeface="+mn-lt"/>
                <a:ea typeface="+mn-ea"/>
                <a:cs typeface="+mn-cs"/>
              </a:rPr>
              <a:t>, 1981; </a:t>
            </a:r>
            <a:r>
              <a:rPr lang="en-US" sz="1200" b="0" i="0" u="none" strike="noStrike" kern="1200" baseline="0" dirty="0" err="1">
                <a:solidFill>
                  <a:schemeClr val="tx1"/>
                </a:solidFill>
                <a:latin typeface="+mn-lt"/>
                <a:ea typeface="+mn-ea"/>
                <a:cs typeface="+mn-cs"/>
              </a:rPr>
              <a:t>Wisneski</a:t>
            </a:r>
            <a:r>
              <a:rPr lang="en-US" sz="1200" b="0" i="0" u="none" strike="noStrike" kern="1200" baseline="0" dirty="0">
                <a:solidFill>
                  <a:schemeClr val="tx1"/>
                </a:solidFill>
                <a:latin typeface="+mn-lt"/>
                <a:ea typeface="+mn-ea"/>
                <a:cs typeface="+mn-cs"/>
              </a:rPr>
              <a:t> and Johnson, 2007) and may be related to enhanced functional ability.</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Armeo, developed by the makers of the Lokomat ( www.hocoma.ch ), is a counterbalanced arm support with an instrumented gripper that allows functional movement against resistance in a virtual reality environment [ 77, 78 ] . A recently published RCT involving chronic stroke survivors compared semiautonomous ET on T-WREX, a gravity-support device similar to the Armeo, with  semiautonomous conventional ET in which a tabletop was used to provide gravity support [ 79 ] . The size of the improved benefit with T-WREX was small, and the self-reported functional use of the upper extremity was not different between groups. The benefits of the T-WREX were therefore characterized as modest and functionally insignificant. </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much simpler gravity support system, the Armeo Boom, was recently commercially released. A study with a precursor of this device, the “</a:t>
            </a:r>
            <a:r>
              <a:rPr lang="en-US" sz="1200" b="0" i="0" u="none" strike="noStrike" kern="1200" baseline="0" dirty="0" err="1">
                <a:solidFill>
                  <a:schemeClr val="tx1"/>
                </a:solidFill>
                <a:latin typeface="+mn-lt"/>
                <a:ea typeface="+mn-ea"/>
                <a:cs typeface="+mn-cs"/>
              </a:rPr>
              <a:t>freebal</a:t>
            </a:r>
            <a:r>
              <a:rPr lang="en-US" sz="1200" b="0" i="0" u="none" strike="noStrike" kern="1200" baseline="0" dirty="0">
                <a:solidFill>
                  <a:schemeClr val="tx1"/>
                </a:solidFill>
                <a:latin typeface="+mn-lt"/>
                <a:ea typeface="+mn-ea"/>
                <a:cs typeface="+mn-cs"/>
              </a:rPr>
              <a:t>,” in ten patients with mild hemiparesis found that gravity compensation facilitated active arm movement excursions without impairing motor control. It was concluded that gravity compensation may be a valuable modality in conventional or robot-aided therapy to increase the intensity of training for mildly impaired patients; [ 80 ] however this remains to be proven in clinical trials.</a:t>
            </a:r>
            <a:endParaRPr lang="en-US" dirty="0"/>
          </a:p>
          <a:p>
            <a:endParaRPr lang="de-CH" sz="1200" kern="1200" dirty="0"/>
          </a:p>
          <a:p>
            <a:r>
              <a:rPr lang="en-US" dirty="0"/>
              <a:t>Arm support training – </a:t>
            </a:r>
          </a:p>
          <a:p>
            <a:pPr lvl="1"/>
            <a:r>
              <a:rPr lang="en-US" dirty="0"/>
              <a:t>facilitates activation of agonists</a:t>
            </a:r>
          </a:p>
          <a:p>
            <a:pPr lvl="1"/>
            <a:r>
              <a:rPr lang="en-US" dirty="0"/>
              <a:t>possibly reduces abnormal coupling</a:t>
            </a:r>
          </a:p>
          <a:p>
            <a:endParaRPr lang="de-CH" dirty="0"/>
          </a:p>
          <a:p>
            <a:r>
              <a:rPr lang="de-CH" sz="1200" kern="1200" dirty="0"/>
              <a:t>Prange et al. 2009</a:t>
            </a:r>
          </a:p>
          <a:p>
            <a:r>
              <a:rPr lang="en-US" sz="1200" b="0" i="0" u="none" strike="noStrike" kern="1200" baseline="0" dirty="0">
                <a:solidFill>
                  <a:schemeClr val="tx1"/>
                </a:solidFill>
                <a:latin typeface="+mn-lt"/>
                <a:ea typeface="+mn-ea"/>
                <a:cs typeface="+mn-cs"/>
              </a:rPr>
              <a:t>Muscle activation patterns during movements, with and without gravity compensation, showed that the pattern of muscle activity, as represented by the change of average SRE values across specific aspects of movement, was not influenced by gravity compensation.</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level of muscle activity was 25% to 50% lower with gravity compensation in all muscles </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movement time, movement symmetry, and joint angle excursions were comparable in both conditions</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err="1">
                <a:solidFill>
                  <a:schemeClr val="tx1"/>
                </a:solidFill>
                <a:latin typeface="+mn-lt"/>
                <a:ea typeface="+mn-ea"/>
                <a:cs typeface="+mn-cs"/>
              </a:rPr>
              <a:t>Kloosterman</a:t>
            </a:r>
            <a:r>
              <a:rPr lang="de-CH" sz="1200" b="0" i="0" u="none" strike="noStrike" kern="1200" baseline="0" dirty="0">
                <a:solidFill>
                  <a:schemeClr val="tx1"/>
                </a:solidFill>
                <a:latin typeface="+mn-lt"/>
                <a:ea typeface="+mn-ea"/>
                <a:cs typeface="+mn-cs"/>
              </a:rPr>
              <a:t> et al. 2010</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gravity compensation increases range of motion of the upper limb [12,14] because of the positive effect on pathological muscle synergies between shoulder abduction and elbow flexion [14]. </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Krabben et al. 2012</a:t>
            </a:r>
          </a:p>
          <a:p>
            <a:r>
              <a:rPr lang="en-US" sz="1200" b="0" i="0" u="none" strike="noStrike" kern="1200" baseline="0" dirty="0">
                <a:solidFill>
                  <a:schemeClr val="tx1"/>
                </a:solidFill>
                <a:latin typeface="+mn-lt"/>
                <a:ea typeface="+mn-ea"/>
                <a:cs typeface="+mn-cs"/>
              </a:rPr>
              <a:t>After 6 weeks of moderately intense gravity compensated reach training, a sample of 7 chronic stroke patients showed improved arm function, as indicated by a median increase of 3 points on the FM scale. Subjects also significantly increased the active work area of the hand as indicated by the normalized circle area, whereas circle roundness remained almost constant. Statistically significant</a:t>
            </a:r>
          </a:p>
          <a:p>
            <a:r>
              <a:rPr lang="en-US" sz="1200" b="0" i="0" u="none" strike="noStrike" kern="1200" baseline="0" dirty="0">
                <a:solidFill>
                  <a:schemeClr val="tx1"/>
                </a:solidFill>
                <a:latin typeface="+mn-lt"/>
                <a:ea typeface="+mn-ea"/>
                <a:cs typeface="+mn-cs"/>
              </a:rPr>
              <a:t>changes were observed in excursions of EP and EA, accompanied by increasing trends in excursions of AR and EF. The occurrence of synergistic movement patterns was similar before and after training.</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Application of gravity compensation has been shown to reduce the influence of abnormal coupling between the shoulder and elbow [15,29] which is likely to result in rounder circles.</a:t>
            </a:r>
          </a:p>
          <a:p>
            <a:endParaRPr lang="de-CH" sz="1200" b="0" i="0" u="none" strike="noStrike" kern="1200" baseline="0" dirty="0">
              <a:solidFill>
                <a:schemeClr val="tx1"/>
              </a:solidFill>
              <a:latin typeface="+mn-lt"/>
              <a:ea typeface="+mn-ea"/>
              <a:cs typeface="+mn-cs"/>
            </a:endParaRPr>
          </a:p>
          <a:p>
            <a:r>
              <a:rPr lang="de-CH" sz="1200" kern="1200" dirty="0"/>
              <a:t>Bartolo et al. 2014</a:t>
            </a:r>
          </a:p>
          <a:p>
            <a:r>
              <a:rPr lang="en-US" sz="1200" b="0" i="0" u="none" strike="noStrike" kern="1200" baseline="0" dirty="0">
                <a:solidFill>
                  <a:schemeClr val="tx1"/>
                </a:solidFill>
                <a:latin typeface="+mn-lt"/>
                <a:ea typeface="+mn-ea"/>
                <a:cs typeface="+mn-cs"/>
              </a:rPr>
              <a:t>significant improvement in hand range of motion was achieved by the patients in the SG. These results indicate a functional improvement obtained with arm weight support therapy, and therefore</a:t>
            </a:r>
          </a:p>
          <a:p>
            <a:r>
              <a:rPr lang="en-US" sz="1200" b="0" i="0" u="none" strike="noStrike" kern="1200" baseline="0" dirty="0">
                <a:solidFill>
                  <a:schemeClr val="tx1"/>
                </a:solidFill>
                <a:latin typeface="+mn-lt"/>
                <a:ea typeface="+mn-ea"/>
                <a:cs typeface="+mn-cs"/>
              </a:rPr>
              <a:t>the possibility of achieving a wider set of movements directly related to a wider work-space dimension.</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arm weight support rehabilitation leads to reduced NJ and to increased hand RoM, which is crucially important for positive recovery of upper limb motor control (</a:t>
            </a:r>
            <a:r>
              <a:rPr lang="en-US" sz="1200" b="0" i="0" u="none" strike="noStrike" kern="1200" baseline="0" dirty="0" err="1">
                <a:solidFill>
                  <a:schemeClr val="tx1"/>
                </a:solidFill>
                <a:latin typeface="+mn-lt"/>
                <a:ea typeface="+mn-ea"/>
                <a:cs typeface="+mn-cs"/>
              </a:rPr>
              <a:t>Morasso</a:t>
            </a:r>
            <a:r>
              <a:rPr lang="en-US" sz="1200" b="0" i="0" u="none" strike="noStrike" kern="1200" baseline="0" dirty="0">
                <a:solidFill>
                  <a:schemeClr val="tx1"/>
                </a:solidFill>
                <a:latin typeface="+mn-lt"/>
                <a:ea typeface="+mn-ea"/>
                <a:cs typeface="+mn-cs"/>
              </a:rPr>
              <a:t>, 1981; </a:t>
            </a:r>
            <a:r>
              <a:rPr lang="en-US" sz="1200" b="0" i="0" u="none" strike="noStrike" kern="1200" baseline="0" dirty="0" err="1">
                <a:solidFill>
                  <a:schemeClr val="tx1"/>
                </a:solidFill>
                <a:latin typeface="+mn-lt"/>
                <a:ea typeface="+mn-ea"/>
                <a:cs typeface="+mn-cs"/>
              </a:rPr>
              <a:t>Wisneski</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and Johnson, 2007), and possibly related to improved functional ability in executing ADL.</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Prange et al. 2014</a:t>
            </a:r>
          </a:p>
          <a:p>
            <a:r>
              <a:rPr lang="en-US" sz="1200" b="0" i="0" u="none" strike="noStrike" kern="1200" baseline="0" dirty="0">
                <a:solidFill>
                  <a:schemeClr val="tx1"/>
                </a:solidFill>
                <a:latin typeface="+mn-lt"/>
                <a:ea typeface="+mn-ea"/>
                <a:cs typeface="+mn-cs"/>
              </a:rPr>
              <a:t>Improvements in arm function and activity of </a:t>
            </a:r>
            <a:r>
              <a:rPr lang="en-US" sz="1200" b="0" i="0" u="none" strike="noStrike" kern="1200" baseline="0" dirty="0" err="1">
                <a:solidFill>
                  <a:schemeClr val="tx1"/>
                </a:solidFill>
                <a:latin typeface="+mn-lt"/>
                <a:ea typeface="+mn-ea"/>
                <a:cs typeface="+mn-cs"/>
              </a:rPr>
              <a:t>subacute</a:t>
            </a:r>
            <a:r>
              <a:rPr lang="en-US" sz="1200" b="0" i="0" u="none" strike="noStrike" kern="1200" baseline="0" dirty="0">
                <a:solidFill>
                  <a:schemeClr val="tx1"/>
                </a:solidFill>
                <a:latin typeface="+mn-lt"/>
                <a:ea typeface="+mn-ea"/>
                <a:cs typeface="+mn-cs"/>
              </a:rPr>
              <a:t> stroke participants after AS training combined with computerized exercises matched the gains after CON sessions of equal dosage.</a:t>
            </a:r>
            <a:endParaRPr lang="en-US" sz="1200" kern="1200" dirty="0"/>
          </a:p>
        </p:txBody>
      </p:sp>
      <p:sp>
        <p:nvSpPr>
          <p:cNvPr id="4" name="Foliennummernplatzhalter 3"/>
          <p:cNvSpPr>
            <a:spLocks noGrp="1"/>
          </p:cNvSpPr>
          <p:nvPr>
            <p:ph type="sldNum" sz="quarter" idx="10"/>
          </p:nvPr>
        </p:nvSpPr>
        <p:spPr/>
        <p:txBody>
          <a:bodyPr/>
          <a:lstStyle/>
          <a:p>
            <a:fld id="{4A5CCBA3-A251-43A9-B1B9-B309A3F689C0}" type="slidenum">
              <a:rPr lang="de-CH" smtClean="0"/>
              <a:t>17</a:t>
            </a:fld>
            <a:endParaRPr lang="de-CH" dirty="0"/>
          </a:p>
        </p:txBody>
      </p:sp>
    </p:spTree>
    <p:extLst>
      <p:ext uri="{BB962C8B-B14F-4D97-AF65-F5344CB8AC3E}">
        <p14:creationId xmlns:p14="http://schemas.microsoft.com/office/powerpoint/2010/main" val="4179844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t>Evidence for improved function and reduced impairment [EBRSR 2006] - improvement may be greater in acute stroke [Wang 2002]</a:t>
            </a:r>
          </a:p>
          <a:p>
            <a:r>
              <a:rPr lang="en-US" sz="1200" kern="1200" dirty="0"/>
              <a:t>Improvement is enhanced when stimulation is voluntary activated[de Kroon 2005]</a:t>
            </a:r>
          </a:p>
          <a:p>
            <a:r>
              <a:rPr lang="en-US" sz="1200" kern="1200" dirty="0"/>
              <a:t>Veerbeek et al. 2014</a:t>
            </a:r>
          </a:p>
          <a:p>
            <a:endParaRPr lang="de-CH" sz="1200" kern="1200" dirty="0"/>
          </a:p>
          <a:p>
            <a:pPr marL="0" indent="0">
              <a:buNone/>
            </a:pPr>
            <a:r>
              <a:rPr lang="en-US" sz="1200" kern="1200" dirty="0"/>
              <a:t>For dropped foot of central neurological origin:</a:t>
            </a:r>
          </a:p>
          <a:p>
            <a:r>
              <a:rPr lang="en-GB" sz="1200" kern="1200" dirty="0"/>
              <a:t>Meta-analysis of three studies on skin surface-applied FES found that it increased gait speed by a mean difference of 0.18 metres /second (95% CI 0.08 to 0.28) in stroke patients (n = 36) compared with conventional therapy (n = 35) [Robbins et al 2006]</a:t>
            </a:r>
          </a:p>
          <a:p>
            <a:r>
              <a:rPr lang="en-GB" sz="1200" kern="1200" dirty="0"/>
              <a:t>A case series of 140 patients undergoing skin surface FES, stroke patients (n = 111) showed an increase in walking speed of 12% (0.07metres/second) and a decrease in effort of 18% (-0.16 beats/metre) (measured by a physiological cost index) when using the stimulator (orthotic effect) compared with baseline. At 4.5-month follow-up there was a 14% (0.08 metres/second) increase in walking speed and a 19% (-0.17 metres/second) reduction in effort. [Taylor 1999]</a:t>
            </a:r>
            <a:endParaRPr lang="en-US" sz="1200" kern="1200" dirty="0"/>
          </a:p>
          <a:p>
            <a:endParaRPr lang="de-CH" sz="1200" kern="1200" dirty="0"/>
          </a:p>
          <a:p>
            <a:pPr marL="0" indent="0">
              <a:buNone/>
            </a:pPr>
            <a:r>
              <a:rPr lang="en-GB" sz="1200" dirty="0"/>
              <a:t>For RCTs using implanted electrodes</a:t>
            </a:r>
          </a:p>
          <a:p>
            <a:r>
              <a:rPr lang="en-GB" sz="1200" dirty="0"/>
              <a:t>FES was compared with conventional therapy in 29 patients. FES resulted in a 23% improvement in walking speed measured with the six-minute walking test (6MWT), compared with an improvement in the control group of 3% (p = 0.010) [</a:t>
            </a:r>
            <a:r>
              <a:rPr lang="en-GB" sz="1200" dirty="0" err="1"/>
              <a:t>Kottink</a:t>
            </a:r>
            <a:r>
              <a:rPr lang="en-GB" sz="1200" dirty="0"/>
              <a:t> 2007]</a:t>
            </a:r>
          </a:p>
          <a:p>
            <a:r>
              <a:rPr lang="en-GB" sz="1200" dirty="0"/>
              <a:t>Response to coordination exercise, </a:t>
            </a:r>
            <a:r>
              <a:rPr lang="en-GB" sz="1200" dirty="0" err="1"/>
              <a:t>overground</a:t>
            </a:r>
            <a:r>
              <a:rPr lang="en-GB" sz="1200" dirty="0"/>
              <a:t> gait training, and weight-supported treadmill training, was compared with and without functional neuromuscular stimulation (FNS) using intramuscular (IM) electrodes (FNS-IM) for 32 chronic stroke patients. No significant differences in the 6MWT were found between the group with implanted electrodes (post-treatment mean/median walking distance 252.2 metres) and the control group who received physiotherapy training (post-treatment mean/median walking distance 165.9 metres; p = 0.184) [Daly 2006].</a:t>
            </a:r>
            <a:endParaRPr lang="de-CH" sz="1200" dirty="0"/>
          </a:p>
          <a:p>
            <a:endParaRPr lang="de-CH" sz="1200" kern="1200" dirty="0"/>
          </a:p>
          <a:p>
            <a:pPr marL="0" indent="0">
              <a:buNone/>
            </a:pPr>
            <a:r>
              <a:rPr lang="en-US" sz="1200" kern="1200" dirty="0"/>
              <a:t>For upper limb:</a:t>
            </a:r>
          </a:p>
          <a:p>
            <a:r>
              <a:rPr lang="en-GB" sz="1200" kern="1200" dirty="0"/>
              <a:t>A review of 19 clinical trials evaluating the effect of ES on the recovery of upper limb motor control following stroke found that </a:t>
            </a:r>
            <a:r>
              <a:rPr lang="en-GB" sz="1200" dirty="0"/>
              <a:t>p</a:t>
            </a:r>
            <a:r>
              <a:rPr lang="en-GB" altLang="en-US" sz="1200" dirty="0"/>
              <a:t>ositive results were more common when </a:t>
            </a:r>
            <a:r>
              <a:rPr lang="en-GB" altLang="en-US" sz="1200" dirty="0">
                <a:solidFill>
                  <a:srgbClr val="FF0000"/>
                </a:solidFill>
              </a:rPr>
              <a:t>electrical stimulation was triggered by voluntary movement </a:t>
            </a:r>
            <a:r>
              <a:rPr lang="en-GB" altLang="en-US" sz="1200" dirty="0"/>
              <a:t>rather than when non-triggered electrical stimulation was used. There was no relation between the effect of ES and other characteristics examined. [de Kroon 2005]</a:t>
            </a:r>
          </a:p>
          <a:p>
            <a:r>
              <a:rPr lang="en-GB" altLang="en-US" sz="1200" dirty="0"/>
              <a:t>a single-site, pilot, RCT of adults with chronic shoulder pain after stroke. Participants were randomized to receive a 3-wk treatment of </a:t>
            </a:r>
            <a:r>
              <a:rPr lang="en-GB" altLang="en-US" sz="1200" dirty="0">
                <a:solidFill>
                  <a:srgbClr val="FF0000"/>
                </a:solidFill>
              </a:rPr>
              <a:t>single-lead PNS or usual care. </a:t>
            </a:r>
            <a:r>
              <a:rPr lang="en-GB" altLang="en-US" sz="1200" dirty="0"/>
              <a:t>Twenty-five participants were recruited, 13 to PNS and 12 to usual care. There was a </a:t>
            </a:r>
            <a:r>
              <a:rPr lang="en-GB" altLang="en-US" sz="1200" dirty="0">
                <a:solidFill>
                  <a:srgbClr val="FF0000"/>
                </a:solidFill>
              </a:rPr>
              <a:t>significantly greater reduction in pain for the PNS group compared with the controls, with significant differences at 6 and 12 </a:t>
            </a:r>
            <a:r>
              <a:rPr lang="en-GB" altLang="en-US" sz="1200" dirty="0" err="1">
                <a:solidFill>
                  <a:srgbClr val="FF0000"/>
                </a:solidFill>
              </a:rPr>
              <a:t>wks</a:t>
            </a:r>
            <a:r>
              <a:rPr lang="en-GB" altLang="en-US" sz="1200" dirty="0">
                <a:solidFill>
                  <a:srgbClr val="FF0000"/>
                </a:solidFill>
              </a:rPr>
              <a:t> after treatment</a:t>
            </a:r>
            <a:r>
              <a:rPr lang="en-GB" altLang="en-US" sz="1200" dirty="0"/>
              <a:t>. [Wilson 2014] </a:t>
            </a:r>
          </a:p>
          <a:p>
            <a:endParaRPr lang="de-CH" sz="1200" kern="1200" dirty="0"/>
          </a:p>
          <a:p>
            <a:r>
              <a:rPr lang="de-CH" dirty="0"/>
              <a:t>Wrist and </a:t>
            </a:r>
            <a:r>
              <a:rPr lang="de-CH" dirty="0" err="1"/>
              <a:t>finger</a:t>
            </a:r>
            <a:r>
              <a:rPr lang="de-CH" dirty="0"/>
              <a:t> muscles</a:t>
            </a:r>
          </a:p>
          <a:p>
            <a:r>
              <a:rPr lang="de-CH" dirty="0"/>
              <a:t>Positive effects of FES on muscle strength, </a:t>
            </a:r>
            <a:r>
              <a:rPr lang="de-CH" dirty="0" err="1"/>
              <a:t>tonus</a:t>
            </a:r>
            <a:r>
              <a:rPr lang="de-CH" dirty="0"/>
              <a:t>, motor function and limb use in daily </a:t>
            </a:r>
            <a:r>
              <a:rPr lang="de-CH" dirty="0" err="1"/>
              <a:t>routine</a:t>
            </a:r>
            <a:r>
              <a:rPr lang="de-CH" dirty="0"/>
              <a:t> (</a:t>
            </a:r>
            <a:r>
              <a:rPr lang="de-CH" dirty="0" err="1"/>
              <a:t>Arantes</a:t>
            </a:r>
            <a:r>
              <a:rPr lang="de-CH" dirty="0"/>
              <a:t> et al. 2007). Moderate evidence for </a:t>
            </a:r>
            <a:r>
              <a:rPr lang="de-CH" dirty="0" err="1"/>
              <a:t>improved</a:t>
            </a:r>
            <a:r>
              <a:rPr lang="de-CH" dirty="0"/>
              <a:t> </a:t>
            </a:r>
            <a:r>
              <a:rPr lang="de-CH" dirty="0" err="1"/>
              <a:t>dexterity</a:t>
            </a:r>
            <a:r>
              <a:rPr lang="de-CH" dirty="0"/>
              <a:t> and limited evidence on motor coordination and </a:t>
            </a:r>
            <a:r>
              <a:rPr lang="de-CH" dirty="0" err="1"/>
              <a:t>independency</a:t>
            </a:r>
            <a:r>
              <a:rPr lang="de-CH" dirty="0"/>
              <a:t> in </a:t>
            </a:r>
            <a:r>
              <a:rPr lang="de-CH" dirty="0" err="1"/>
              <a:t>self</a:t>
            </a:r>
            <a:r>
              <a:rPr lang="de-CH" dirty="0"/>
              <a:t>-care </a:t>
            </a:r>
            <a:r>
              <a:rPr lang="de-CH" dirty="0" err="1"/>
              <a:t>activities</a:t>
            </a:r>
            <a:r>
              <a:rPr lang="de-CH" dirty="0"/>
              <a:t>.</a:t>
            </a:r>
            <a:r>
              <a:rPr lang="de-CH" baseline="0" dirty="0"/>
              <a:t> </a:t>
            </a:r>
            <a:r>
              <a:rPr lang="en-US" dirty="0"/>
              <a:t>There is no evidence of gains in active range of motion.</a:t>
            </a:r>
          </a:p>
          <a:p>
            <a:endParaRPr lang="en-US" dirty="0"/>
          </a:p>
          <a:p>
            <a:r>
              <a:rPr lang="en-US" dirty="0"/>
              <a:t>Problem:  </a:t>
            </a:r>
            <a:endParaRPr lang="de-CH" dirty="0"/>
          </a:p>
          <a:p>
            <a:r>
              <a:rPr lang="en-US" dirty="0"/>
              <a:t>Diversity of protocols, participants’ characteristics and instrumentation prevented pooling of results. </a:t>
            </a:r>
            <a:endParaRPr lang="de-CH" dirty="0"/>
          </a:p>
          <a:p>
            <a:endParaRPr lang="en-US" sz="1200" kern="1200" dirty="0"/>
          </a:p>
          <a:p>
            <a:r>
              <a:rPr lang="en-US" sz="1200" b="0" i="0" u="none" strike="noStrike" kern="1200" baseline="0" dirty="0">
                <a:solidFill>
                  <a:schemeClr val="tx1"/>
                </a:solidFill>
                <a:latin typeface="+mn-lt"/>
                <a:ea typeface="+mn-ea"/>
                <a:cs typeface="+mn-cs"/>
              </a:rPr>
              <a:t>de Kroon et al10 reviewed the relationship between stimulation parameters and clinical outcome in studies using electrical stimulation (ES) to improve motor control of upper extremity in stroke.</a:t>
            </a:r>
          </a:p>
          <a:p>
            <a:r>
              <a:rPr lang="en-US" sz="1200" b="0" i="0" u="none" strike="noStrike" kern="1200" baseline="0" dirty="0">
                <a:solidFill>
                  <a:schemeClr val="tx1"/>
                </a:solidFill>
                <a:latin typeface="+mn-lt"/>
                <a:ea typeface="+mn-ea"/>
                <a:cs typeface="+mn-cs"/>
              </a:rPr>
              <a:t>Motor stimulation can be applied by neuromuscular electrical stimulation with pre-programmed system with no active client involvement, EMG triggered electrical stimulation or positional feedback stimulation training both of which involve voluntary muscle contraction to trigger the ES. In review of 19 studies that fit the criteria, there was no relationship detected between the stimulation parameters (frequency, amplitude, pulse duration), duration of stimulation, subject characteristics and clinical outcome. There was a suggestion that a triggered stimulation may be more effective than the non-triggered stimulation in improving motor control.9,10 Research does suggest that parameters are important to the muscle contraction. But muscle contraction is the desired outcome and parameters are adjusted to achieve this.10 Often FES units have preprogrammed protocols.4 There is some research looking at trying to find parameters that maximize contraction and minimize fatigue.12 The triggered stimulus introduces the aspect of the cognitive component.6,9,10 Animal research studies have shown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experiences which are meaningful, and require a cognitive intent, tend to have task specific cortical reorganization with development of motor skills.10 In a study looking at repeated stimulation of peroneal nerve, </a:t>
            </a:r>
            <a:r>
              <a:rPr lang="en-US" sz="1200" b="0" i="0" u="none" strike="noStrike" kern="1200" baseline="0" dirty="0" err="1">
                <a:solidFill>
                  <a:schemeClr val="tx1"/>
                </a:solidFill>
                <a:latin typeface="+mn-lt"/>
                <a:ea typeface="+mn-ea"/>
                <a:cs typeface="+mn-cs"/>
              </a:rPr>
              <a:t>Khaslavskaia</a:t>
            </a:r>
            <a:r>
              <a:rPr lang="en-US" sz="1200" b="0" i="0" u="none" strike="noStrike" kern="1200" baseline="0" dirty="0">
                <a:solidFill>
                  <a:schemeClr val="tx1"/>
                </a:solidFill>
                <a:latin typeface="+mn-lt"/>
                <a:ea typeface="+mn-ea"/>
                <a:cs typeface="+mn-cs"/>
              </a:rPr>
              <a:t> and Sinkjaer13 concluded that “cortical excitability modulated by peripheral nerve stimulation is focally and task specifically affected by voluntary cortical drive.”</a:t>
            </a:r>
          </a:p>
          <a:p>
            <a:r>
              <a:rPr lang="en-US" sz="1200" b="0" i="0" u="none" strike="noStrike" kern="1200" baseline="0" dirty="0">
                <a:solidFill>
                  <a:schemeClr val="tx1"/>
                </a:solidFill>
                <a:latin typeface="+mn-lt"/>
                <a:ea typeface="+mn-ea"/>
                <a:cs typeface="+mn-cs"/>
              </a:rPr>
              <a:t>The importance of being actively engaged in initiating or producing the movement may be a significant component in promoting recovery. 5</a:t>
            </a:r>
          </a:p>
          <a:p>
            <a:endParaRPr lang="de-CH"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Lower Extremity Applications</a:t>
            </a:r>
          </a:p>
          <a:p>
            <a:r>
              <a:rPr lang="en-US" sz="1200" b="0" i="0" u="none" strike="noStrike" kern="1200" baseline="0" dirty="0">
                <a:solidFill>
                  <a:schemeClr val="tx1"/>
                </a:solidFill>
                <a:latin typeface="+mn-lt"/>
                <a:ea typeface="+mn-ea"/>
                <a:cs typeface="+mn-cs"/>
              </a:rPr>
              <a:t>In the Evidence Based Review of Stroke Rehabilitation 10th edition ( EBRSR) review of FES in the lower extremity, they state that “There is strong level 1A evidence that FES and gait training results in improvements in hemiplegic gait”.12</a:t>
            </a:r>
          </a:p>
          <a:p>
            <a:r>
              <a:rPr lang="en-US" sz="1200" b="0" i="0" u="none" strike="noStrike" kern="1200" baseline="0" dirty="0">
                <a:solidFill>
                  <a:schemeClr val="tx1"/>
                </a:solidFill>
                <a:latin typeface="+mn-lt"/>
                <a:ea typeface="+mn-ea"/>
                <a:cs typeface="+mn-cs"/>
              </a:rPr>
              <a:t>Initial use of FES was for electrical stimulation of peroneal nerve to treat weakness of ankle dorsiflexion or foot drop.4,5,6 There are systems available that consist of an heel sensor, stimulator and electrodes.4,5 The electrodes are place over common peroneal nerve cathode near head of fibula and anode over </a:t>
            </a:r>
            <a:r>
              <a:rPr lang="en-US" sz="1200" b="0" i="0" u="none" strike="noStrike" kern="1200" baseline="0" dirty="0" err="1">
                <a:solidFill>
                  <a:schemeClr val="tx1"/>
                </a:solidFill>
                <a:latin typeface="+mn-lt"/>
                <a:ea typeface="+mn-ea"/>
                <a:cs typeface="+mn-cs"/>
              </a:rPr>
              <a:t>tibialis</a:t>
            </a:r>
            <a:r>
              <a:rPr lang="en-US" sz="1200" b="0" i="0" u="none" strike="noStrike" kern="1200" baseline="0" dirty="0">
                <a:solidFill>
                  <a:schemeClr val="tx1"/>
                </a:solidFill>
                <a:latin typeface="+mn-lt"/>
                <a:ea typeface="+mn-ea"/>
                <a:cs typeface="+mn-cs"/>
              </a:rPr>
              <a:t> anterior. The heel sensor detects the pressure and tilt of the leg to turn on </a:t>
            </a:r>
            <a:r>
              <a:rPr lang="en-US" sz="1200" b="0" i="0" u="none" strike="noStrike" kern="1200" baseline="0" dirty="0" err="1">
                <a:solidFill>
                  <a:schemeClr val="tx1"/>
                </a:solidFill>
                <a:latin typeface="+mn-lt"/>
                <a:ea typeface="+mn-ea"/>
                <a:cs typeface="+mn-cs"/>
              </a:rPr>
              <a:t>tibialis</a:t>
            </a:r>
            <a:r>
              <a:rPr lang="en-US" sz="1200" b="0" i="0" u="none" strike="noStrike" kern="1200" baseline="0" dirty="0">
                <a:solidFill>
                  <a:schemeClr val="tx1"/>
                </a:solidFill>
                <a:latin typeface="+mn-lt"/>
                <a:ea typeface="+mn-ea"/>
                <a:cs typeface="+mn-cs"/>
              </a:rPr>
              <a:t> anterior at toe off and turn off </a:t>
            </a:r>
            <a:r>
              <a:rPr lang="en-US" sz="1200" b="0" i="0" u="none" strike="noStrike" kern="1200" baseline="0" dirty="0" err="1">
                <a:solidFill>
                  <a:schemeClr val="tx1"/>
                </a:solidFill>
                <a:latin typeface="+mn-lt"/>
                <a:ea typeface="+mn-ea"/>
                <a:cs typeface="+mn-cs"/>
              </a:rPr>
              <a:t>tibialis</a:t>
            </a:r>
            <a:r>
              <a:rPr lang="en-US" sz="1200" b="0" i="0" u="none" strike="noStrike" kern="1200" baseline="0" dirty="0">
                <a:solidFill>
                  <a:schemeClr val="tx1"/>
                </a:solidFill>
                <a:latin typeface="+mn-lt"/>
                <a:ea typeface="+mn-ea"/>
                <a:cs typeface="+mn-cs"/>
              </a:rPr>
              <a:t> anterior at heel strike.4</a:t>
            </a:r>
          </a:p>
          <a:p>
            <a:r>
              <a:rPr lang="en-US" sz="1200" b="0" i="0" u="none" strike="noStrike" kern="1200" baseline="0" dirty="0">
                <a:solidFill>
                  <a:schemeClr val="tx1"/>
                </a:solidFill>
                <a:latin typeface="+mn-lt"/>
                <a:ea typeface="+mn-ea"/>
                <a:cs typeface="+mn-cs"/>
              </a:rPr>
              <a:t>Results of studies of lower limb electrical stimulation </a:t>
            </a:r>
          </a:p>
          <a:p>
            <a:r>
              <a:rPr lang="en-US" sz="1200" b="0" i="0" u="none" strike="noStrike" kern="1200" baseline="0" dirty="0">
                <a:solidFill>
                  <a:schemeClr val="tx1"/>
                </a:solidFill>
                <a:latin typeface="+mn-lt"/>
                <a:ea typeface="+mn-ea"/>
                <a:cs typeface="+mn-cs"/>
              </a:rPr>
              <a:t>- Improved walking ability6</a:t>
            </a:r>
          </a:p>
          <a:p>
            <a:r>
              <a:rPr lang="en-US" sz="1200" b="0" i="0" u="none" strike="noStrike" kern="1200" baseline="0" dirty="0">
                <a:solidFill>
                  <a:schemeClr val="tx1"/>
                </a:solidFill>
                <a:latin typeface="+mn-lt"/>
                <a:ea typeface="+mn-ea"/>
                <a:cs typeface="+mn-cs"/>
              </a:rPr>
              <a:t>- Increased isometric contractions of </a:t>
            </a:r>
            <a:r>
              <a:rPr lang="en-US" sz="1200" b="0" i="0" u="none" strike="noStrike" kern="1200" baseline="0" dirty="0" err="1">
                <a:solidFill>
                  <a:schemeClr val="tx1"/>
                </a:solidFill>
                <a:latin typeface="+mn-lt"/>
                <a:ea typeface="+mn-ea"/>
                <a:cs typeface="+mn-cs"/>
              </a:rPr>
              <a:t>dorsiflexors</a:t>
            </a:r>
            <a:r>
              <a:rPr lang="en-US" sz="1200" b="0" i="0" u="none" strike="noStrike" kern="1200" baseline="0" dirty="0">
                <a:solidFill>
                  <a:schemeClr val="tx1"/>
                </a:solidFill>
                <a:latin typeface="+mn-lt"/>
                <a:ea typeface="+mn-ea"/>
                <a:cs typeface="+mn-cs"/>
              </a:rPr>
              <a:t> and plantarflexors6</a:t>
            </a:r>
          </a:p>
          <a:p>
            <a:r>
              <a:rPr lang="en-US" sz="1200" b="0" i="0" u="none" strike="noStrike" kern="1200" baseline="0" dirty="0">
                <a:solidFill>
                  <a:schemeClr val="tx1"/>
                </a:solidFill>
                <a:latin typeface="+mn-lt"/>
                <a:ea typeface="+mn-ea"/>
                <a:cs typeface="+mn-cs"/>
              </a:rPr>
              <a:t>- Decreased cocontraction4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EMG triggering</a:t>
            </a:r>
          </a:p>
          <a:p>
            <a:r>
              <a:rPr lang="en-US" sz="1200" b="0" i="0" u="none" strike="noStrike" kern="1200" baseline="0" dirty="0">
                <a:solidFill>
                  <a:schemeClr val="tx1"/>
                </a:solidFill>
                <a:latin typeface="+mn-lt"/>
                <a:ea typeface="+mn-ea"/>
                <a:cs typeface="+mn-cs"/>
              </a:rPr>
              <a:t>- Increased mobility</a:t>
            </a:r>
          </a:p>
          <a:p>
            <a:r>
              <a:rPr lang="en-US" sz="1200" b="0" i="0" u="none" strike="noStrike" kern="1200" baseline="0" dirty="0">
                <a:solidFill>
                  <a:schemeClr val="tx1"/>
                </a:solidFill>
                <a:latin typeface="+mn-lt"/>
                <a:ea typeface="+mn-ea"/>
                <a:cs typeface="+mn-cs"/>
              </a:rPr>
              <a:t>- Increased voluntary EMG activity6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a </a:t>
            </a:r>
            <a:r>
              <a:rPr lang="en-US" sz="1200" b="0" i="0" u="none" strike="noStrike" kern="1200" baseline="0" dirty="0" err="1">
                <a:solidFill>
                  <a:schemeClr val="tx1"/>
                </a:solidFill>
                <a:latin typeface="+mn-lt"/>
                <a:ea typeface="+mn-ea"/>
                <a:cs typeface="+mn-cs"/>
              </a:rPr>
              <a:t>neuroprosthesis</a:t>
            </a:r>
            <a:r>
              <a:rPr lang="en-US" sz="1200" b="0" i="0" u="none" strike="noStrike" kern="1200" baseline="0" dirty="0">
                <a:solidFill>
                  <a:schemeClr val="tx1"/>
                </a:solidFill>
                <a:latin typeface="+mn-lt"/>
                <a:ea typeface="+mn-ea"/>
                <a:cs typeface="+mn-cs"/>
              </a:rPr>
              <a:t> system, adding stimulation of knee and hip muscles</a:t>
            </a:r>
          </a:p>
          <a:p>
            <a:r>
              <a:rPr lang="en-US" sz="1200" b="0" i="0" u="none" strike="noStrike" kern="1200" baseline="0" dirty="0">
                <a:solidFill>
                  <a:schemeClr val="tx1"/>
                </a:solidFill>
                <a:latin typeface="+mn-lt"/>
                <a:ea typeface="+mn-ea"/>
                <a:cs typeface="+mn-cs"/>
              </a:rPr>
              <a:t>- Improved gait performance</a:t>
            </a:r>
          </a:p>
          <a:p>
            <a:r>
              <a:rPr lang="en-US" sz="1200" b="0" i="0" u="none" strike="noStrike" kern="1200" baseline="0" dirty="0">
                <a:solidFill>
                  <a:schemeClr val="tx1"/>
                </a:solidFill>
                <a:latin typeface="+mn-lt"/>
                <a:ea typeface="+mn-ea"/>
                <a:cs typeface="+mn-cs"/>
              </a:rPr>
              <a:t>- Motor learning progressed to gait training without neuroprosthesis6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Use of FES combined with physiotherapy or biofeedback produces superior results in</a:t>
            </a:r>
          </a:p>
          <a:p>
            <a:r>
              <a:rPr lang="en-US" sz="1200" b="0" i="0" u="none" strike="noStrike" kern="1200" baseline="0" dirty="0">
                <a:solidFill>
                  <a:schemeClr val="tx1"/>
                </a:solidFill>
                <a:latin typeface="+mn-lt"/>
                <a:ea typeface="+mn-ea"/>
                <a:cs typeface="+mn-cs"/>
              </a:rPr>
              <a:t>ambulation scores than any individual treatment alone.5</a:t>
            </a:r>
          </a:p>
          <a:p>
            <a:r>
              <a:rPr lang="en-US" sz="1200" b="0" i="0" u="none" strike="noStrike" kern="1200" baseline="0" dirty="0" err="1">
                <a:solidFill>
                  <a:schemeClr val="tx1"/>
                </a:solidFill>
                <a:latin typeface="+mn-lt"/>
                <a:ea typeface="+mn-ea"/>
                <a:cs typeface="+mn-cs"/>
              </a:rPr>
              <a:t>Burridge</a:t>
            </a:r>
            <a:r>
              <a:rPr lang="en-US" sz="1200" b="0" i="0" u="none" strike="noStrike" kern="1200" baseline="0" dirty="0">
                <a:solidFill>
                  <a:schemeClr val="tx1"/>
                </a:solidFill>
                <a:latin typeface="+mn-lt"/>
                <a:ea typeface="+mn-ea"/>
                <a:cs typeface="+mn-cs"/>
              </a:rPr>
              <a:t> et al found increased walking speed with stimulation of peroneal nerve.14</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not a common treatment for foot drop in North America. Some of the issues are accurate electrode placement, medial and lateral ankle control, requires custom AFO.6</a:t>
            </a:r>
          </a:p>
          <a:p>
            <a:r>
              <a:rPr lang="en-US" sz="1200" b="0" i="0" u="none" strike="noStrike" kern="1200" baseline="0" dirty="0">
                <a:solidFill>
                  <a:schemeClr val="tx1"/>
                </a:solidFill>
                <a:latin typeface="+mn-lt"/>
                <a:ea typeface="+mn-ea"/>
                <a:cs typeface="+mn-cs"/>
              </a:rPr>
              <a:t>There is evidence of motor relearning with peroneal nerve stimulation. The problems are accurate surface electrode placement, costs of invasive procedures for the implanted systems, complications of dealing with medial and lateral control as well as dorsiflexion. There is a distinct lack of large randomized control studies to look at the effectiveness of peroneal nerve stimulation for dorsiflexion.6</a:t>
            </a:r>
          </a:p>
          <a:p>
            <a:r>
              <a:rPr lang="en-US" sz="1200" b="0" i="0" u="none" strike="noStrike" kern="1200" baseline="0" dirty="0">
                <a:solidFill>
                  <a:schemeClr val="tx1"/>
                </a:solidFill>
                <a:latin typeface="+mn-lt"/>
                <a:ea typeface="+mn-ea"/>
                <a:cs typeface="+mn-cs"/>
              </a:rPr>
              <a:t>Functional Electrical Therapy (FET) is patterned multi-channel electrical stimulation acting as a neural prosthesis activating several muscles during gait. It assists with walking when there is little or no muscle activity in the leg. This can prevent disuse atrophy, discourage compensatory gait patterns, maintain some sensory motor input. Preliminary findings for a recent trial with hemiplegic patients, Popovic,5 show notably better recovery of walking with FET than with only conventional therapy. Popovic5 proposes that in the acute stage, the combined effect of therapy generated and spontaneous recovery can accelerate functional recovery. FET may be facilitating cortical reorganization in the acute stages of recovery.5</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Results</a:t>
            </a:r>
          </a:p>
          <a:p>
            <a:r>
              <a:rPr lang="en-US" sz="1200" b="0" i="0" u="none" strike="noStrike" kern="1200" baseline="0" dirty="0">
                <a:solidFill>
                  <a:schemeClr val="tx1"/>
                </a:solidFill>
                <a:latin typeface="+mn-lt"/>
                <a:ea typeface="+mn-ea"/>
                <a:cs typeface="+mn-cs"/>
              </a:rPr>
              <a:t>Changes in </a:t>
            </a:r>
            <a:r>
              <a:rPr lang="en-US" sz="1200" b="0" i="0" u="none" strike="noStrike" kern="1200" baseline="0" dirty="0" err="1">
                <a:solidFill>
                  <a:schemeClr val="tx1"/>
                </a:solidFill>
                <a:latin typeface="+mn-lt"/>
                <a:ea typeface="+mn-ea"/>
                <a:cs typeface="+mn-cs"/>
              </a:rPr>
              <a:t>corticospinal</a:t>
            </a:r>
            <a:r>
              <a:rPr lang="en-US" sz="1200" b="0" i="0" u="none" strike="noStrike" kern="1200" baseline="0" dirty="0">
                <a:solidFill>
                  <a:schemeClr val="tx1"/>
                </a:solidFill>
                <a:latin typeface="+mn-lt"/>
                <a:ea typeface="+mn-ea"/>
                <a:cs typeface="+mn-cs"/>
              </a:rPr>
              <a:t> excitability can be achieved with repetitive stimulation of the common peroneal nerve 4. This may be a result of activating the motor and sensory fibers and changes in muscle </a:t>
            </a:r>
            <a:r>
              <a:rPr lang="en-US" sz="1200" b="0" i="0" u="none" strike="noStrike" kern="1200" baseline="0" dirty="0" err="1">
                <a:solidFill>
                  <a:schemeClr val="tx1"/>
                </a:solidFill>
                <a:latin typeface="+mn-lt"/>
                <a:ea typeface="+mn-ea"/>
                <a:cs typeface="+mn-cs"/>
              </a:rPr>
              <a:t>fibre</a:t>
            </a:r>
            <a:r>
              <a:rPr lang="en-US" sz="1200" b="0" i="0" u="none" strike="noStrike" kern="1200" baseline="0" dirty="0">
                <a:solidFill>
                  <a:schemeClr val="tx1"/>
                </a:solidFill>
                <a:latin typeface="+mn-lt"/>
                <a:ea typeface="+mn-ea"/>
                <a:cs typeface="+mn-cs"/>
              </a:rPr>
              <a:t> properties.</a:t>
            </a:r>
            <a:r>
              <a:rPr lang="en-US" sz="1200" b="1" i="0" u="none" strike="noStrike" kern="1200" baseline="0" dirty="0">
                <a:solidFill>
                  <a:schemeClr val="tx1"/>
                </a:solidFill>
                <a:latin typeface="+mn-lt"/>
                <a:ea typeface="+mn-ea"/>
                <a:cs typeface="+mn-cs"/>
              </a:rPr>
              <a:t>4</a:t>
            </a:r>
          </a:p>
          <a:p>
            <a:r>
              <a:rPr lang="en-US" sz="1200" b="0" i="0" u="none" strike="noStrike" kern="1200" baseline="0" dirty="0">
                <a:solidFill>
                  <a:schemeClr val="tx1"/>
                </a:solidFill>
                <a:latin typeface="+mn-lt"/>
                <a:ea typeface="+mn-ea"/>
                <a:cs typeface="+mn-cs"/>
              </a:rPr>
              <a:t>Benefits are increase strength, decrease spasticity,14 increased muscle extensibility4 Cortical reorganization, cortical connectivity may be modified with high frequency sensory stimulation.4</a:t>
            </a:r>
          </a:p>
          <a:p>
            <a:r>
              <a:rPr lang="en-US" sz="1200" b="0" i="0" u="none" strike="noStrike" kern="1200" baseline="0" dirty="0">
                <a:solidFill>
                  <a:schemeClr val="tx1"/>
                </a:solidFill>
                <a:latin typeface="+mn-lt"/>
                <a:ea typeface="+mn-ea"/>
                <a:cs typeface="+mn-cs"/>
              </a:rPr>
              <a:t>Stimulation of ankle PF Improves ground clearance, decreased extensor tone and decreased swing time.4</a:t>
            </a:r>
          </a:p>
          <a:p>
            <a:endParaRPr lang="de-CH"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UE research results</a:t>
            </a:r>
          </a:p>
          <a:p>
            <a:r>
              <a:rPr lang="en-US" sz="1200" b="0" i="0" u="none" strike="noStrike" kern="1200" baseline="0" dirty="0">
                <a:solidFill>
                  <a:schemeClr val="tx1"/>
                </a:solidFill>
                <a:latin typeface="+mn-lt"/>
                <a:ea typeface="+mn-ea"/>
                <a:cs typeface="+mn-cs"/>
              </a:rPr>
              <a:t>EBRSR review of FES in treatment of the upper extremity,” There is strong (Level 1A) evidence that FES treatment improves upper extremity function in  acute stroke”. 12 “There is conflicting (level 4) it evidence that functional electrical stimulation reduces pain improves function and reduces subluxation following stoke.”12 There are limited randomized studies, with methodology variability but the results do indicate that there is some positive effect on upper extremity motor learning. With more significant results in the acute stage and those with milder impairment. These were studies looking at wrist</a:t>
            </a:r>
          </a:p>
          <a:p>
            <a:r>
              <a:rPr lang="en-US" sz="1200" b="0" i="0" u="none" strike="noStrike" kern="1200" baseline="0" dirty="0">
                <a:solidFill>
                  <a:schemeClr val="tx1"/>
                </a:solidFill>
                <a:latin typeface="+mn-lt"/>
                <a:ea typeface="+mn-ea"/>
                <a:cs typeface="+mn-cs"/>
              </a:rPr>
              <a:t>extension.6 In studies with biofeedback or EMG triggering NMES, there were gains made in motor recovery with some improvement in activity. 6</a:t>
            </a:r>
          </a:p>
          <a:p>
            <a:r>
              <a:rPr lang="en-US" sz="1200" b="0" i="0" u="none" strike="noStrike" kern="1200" baseline="0" dirty="0">
                <a:solidFill>
                  <a:schemeClr val="tx1"/>
                </a:solidFill>
                <a:latin typeface="+mn-lt"/>
                <a:ea typeface="+mn-ea"/>
                <a:cs typeface="+mn-cs"/>
              </a:rPr>
              <a:t>A Cochrane review of electrical stimulation for preventing and treating post stroke shoulder pain found 4 randomized control studies (170 subjects). There was no significant change in pain intensity or incidence, there was a significant effect in improving passive pain-free range of lateral rotation of the </a:t>
            </a:r>
            <a:r>
              <a:rPr lang="en-US" sz="1200" b="0" i="0" u="none" strike="noStrike" kern="1200" baseline="0" dirty="0" err="1">
                <a:solidFill>
                  <a:schemeClr val="tx1"/>
                </a:solidFill>
                <a:latin typeface="+mn-lt"/>
                <a:ea typeface="+mn-ea"/>
                <a:cs typeface="+mn-cs"/>
              </a:rPr>
              <a:t>humerus</a:t>
            </a:r>
            <a:r>
              <a:rPr lang="en-US" sz="1200" b="0" i="0" u="none" strike="noStrike" kern="1200" baseline="0" dirty="0">
                <a:solidFill>
                  <a:schemeClr val="tx1"/>
                </a:solidFill>
                <a:latin typeface="+mn-lt"/>
                <a:ea typeface="+mn-ea"/>
                <a:cs typeface="+mn-cs"/>
              </a:rPr>
              <a:t> with a decrease in subluxation. There was no significant effect on motor recovery. 15</a:t>
            </a:r>
          </a:p>
          <a:p>
            <a:r>
              <a:rPr lang="en-US" sz="1200" b="0" i="0" u="none" strike="noStrike" kern="1200" baseline="0" dirty="0">
                <a:solidFill>
                  <a:schemeClr val="tx1"/>
                </a:solidFill>
                <a:latin typeface="+mn-lt"/>
                <a:ea typeface="+mn-ea"/>
                <a:cs typeface="+mn-cs"/>
              </a:rPr>
              <a:t>There has been a trial done with a percutaneous system with a reduction in pain in chronic stroke survivors.6 Some of the technology used for upper extremity stimulation systems for the spinal cord population, </a:t>
            </a:r>
            <a:r>
              <a:rPr lang="en-US" sz="1200" b="0" i="0" u="none" strike="noStrike" kern="1200" baseline="0" dirty="0" err="1">
                <a:solidFill>
                  <a:schemeClr val="tx1"/>
                </a:solidFill>
                <a:latin typeface="+mn-lt"/>
                <a:ea typeface="+mn-ea"/>
                <a:cs typeface="+mn-cs"/>
              </a:rPr>
              <a:t>neuroprostheses</a:t>
            </a:r>
            <a:r>
              <a:rPr lang="en-US" sz="1200" b="0" i="0" u="none" strike="noStrike" kern="1200" baseline="0" dirty="0">
                <a:solidFill>
                  <a:schemeClr val="tx1"/>
                </a:solidFill>
                <a:latin typeface="+mn-lt"/>
                <a:ea typeface="+mn-ea"/>
                <a:cs typeface="+mn-cs"/>
              </a:rPr>
              <a:t>, have had limited application to stroke population. The movement is limited to a few functional activities namely opening and closing the hand. If tone is an issue, the increased effort to do the task often increases the tone, affecting the quality and outcome of the intended movement. In some trials with a </a:t>
            </a:r>
            <a:r>
              <a:rPr lang="en-US" sz="1200" b="0" i="0" u="none" strike="noStrike" kern="1200" baseline="0" dirty="0" err="1">
                <a:solidFill>
                  <a:schemeClr val="tx1"/>
                </a:solidFill>
                <a:latin typeface="+mn-lt"/>
                <a:ea typeface="+mn-ea"/>
                <a:cs typeface="+mn-cs"/>
              </a:rPr>
              <a:t>neuroprosthesis</a:t>
            </a:r>
            <a:r>
              <a:rPr lang="en-US" sz="1200" b="0" i="0" u="none" strike="noStrike" kern="1200" baseline="0" dirty="0">
                <a:solidFill>
                  <a:schemeClr val="tx1"/>
                </a:solidFill>
                <a:latin typeface="+mn-lt"/>
                <a:ea typeface="+mn-ea"/>
                <a:cs typeface="+mn-cs"/>
              </a:rPr>
              <a:t> there have been significant improvements reported. 6 According to Sheffler6 there is no clinically viable hand </a:t>
            </a:r>
            <a:r>
              <a:rPr lang="en-US" sz="1200" b="0" i="0" u="none" strike="noStrike" kern="1200" baseline="0" dirty="0" err="1">
                <a:solidFill>
                  <a:schemeClr val="tx1"/>
                </a:solidFill>
                <a:latin typeface="+mn-lt"/>
                <a:ea typeface="+mn-ea"/>
                <a:cs typeface="+mn-cs"/>
              </a:rPr>
              <a:t>neuroprosthesis</a:t>
            </a:r>
            <a:r>
              <a:rPr lang="en-US" sz="1200" b="0" i="0" u="none" strike="noStrike" kern="1200" baseline="0" dirty="0">
                <a:solidFill>
                  <a:schemeClr val="tx1"/>
                </a:solidFill>
                <a:latin typeface="+mn-lt"/>
                <a:ea typeface="+mn-ea"/>
                <a:cs typeface="+mn-cs"/>
              </a:rPr>
              <a:t> system currently available to meet the needs of the hemiplegic arm and hand, more research is needed. A feasible system would require the ability to facilitate bilateral tasks, permit distal and proximal control, be a compact size to ensure ambulation is not encumbered, stimulate weak and inhibit overactive muscle and not compromise intact arm.6</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Results</a:t>
            </a:r>
          </a:p>
          <a:p>
            <a:r>
              <a:rPr lang="en-US" sz="1200" b="0" i="0" u="none" strike="noStrike" kern="1200" baseline="0" dirty="0">
                <a:solidFill>
                  <a:schemeClr val="tx1"/>
                </a:solidFill>
                <a:latin typeface="+mn-lt"/>
                <a:ea typeface="+mn-ea"/>
                <a:cs typeface="+mn-cs"/>
              </a:rPr>
              <a:t>- Improved hand and upper limb function in ADLs 3</a:t>
            </a:r>
          </a:p>
          <a:p>
            <a:r>
              <a:rPr lang="en-US" sz="1200" b="0" i="0" u="none" strike="noStrike" kern="1200" baseline="0" dirty="0">
                <a:solidFill>
                  <a:schemeClr val="tx1"/>
                </a:solidFill>
                <a:latin typeface="+mn-lt"/>
                <a:ea typeface="+mn-ea"/>
                <a:cs typeface="+mn-cs"/>
              </a:rPr>
              <a:t>- Decreased spasticity3,8,9</a:t>
            </a:r>
          </a:p>
          <a:p>
            <a:r>
              <a:rPr lang="en-US" sz="1200" b="0" i="0" u="none" strike="noStrike" kern="1200" baseline="0" dirty="0">
                <a:solidFill>
                  <a:schemeClr val="tx1"/>
                </a:solidFill>
                <a:latin typeface="+mn-lt"/>
                <a:ea typeface="+mn-ea"/>
                <a:cs typeface="+mn-cs"/>
              </a:rPr>
              <a:t>- Decreased shoulder pain3</a:t>
            </a:r>
          </a:p>
          <a:p>
            <a:pPr marL="171450" indent="-171450">
              <a:buFontTx/>
              <a:buChar char="-"/>
            </a:pPr>
            <a:r>
              <a:rPr lang="en-US" sz="1200" b="0" i="0" u="none" strike="noStrike" kern="1200" baseline="0" dirty="0">
                <a:solidFill>
                  <a:schemeClr val="tx1"/>
                </a:solidFill>
                <a:latin typeface="+mn-lt"/>
                <a:ea typeface="+mn-ea"/>
                <a:cs typeface="+mn-cs"/>
              </a:rPr>
              <a:t>Better outcomes with FES combined with functional task component practice8</a:t>
            </a:r>
          </a:p>
          <a:p>
            <a:pPr marL="171450" indent="-171450">
              <a:buFontTx/>
              <a:buChar char="-"/>
            </a:pPr>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1. Yan TB, Hui-Chan CWY, Li LSW. Functional electrical stimulation improves motor</a:t>
            </a:r>
          </a:p>
          <a:p>
            <a:r>
              <a:rPr lang="en-US" sz="1200" b="0" i="0" u="none" strike="noStrike" kern="1200" baseline="0" dirty="0">
                <a:solidFill>
                  <a:schemeClr val="tx1"/>
                </a:solidFill>
                <a:latin typeface="+mn-lt"/>
                <a:ea typeface="+mn-ea"/>
                <a:cs typeface="+mn-cs"/>
              </a:rPr>
              <a:t>recovery of the lower extremity and walking ability of subjects with first acute stroke – a</a:t>
            </a:r>
          </a:p>
          <a:p>
            <a:r>
              <a:rPr lang="en-US" sz="1200" b="0" i="0" u="none" strike="noStrike" kern="1200" baseline="0" dirty="0">
                <a:solidFill>
                  <a:schemeClr val="tx1"/>
                </a:solidFill>
                <a:latin typeface="+mn-lt"/>
                <a:ea typeface="+mn-ea"/>
                <a:cs typeface="+mn-cs"/>
              </a:rPr>
              <a:t>randomized placebo – controlled trial. Stroke 36(1): 80-85.</a:t>
            </a:r>
          </a:p>
          <a:p>
            <a:r>
              <a:rPr lang="en-US" sz="1200" b="0" i="0" u="none" strike="noStrike" kern="1200" baseline="0" dirty="0">
                <a:solidFill>
                  <a:schemeClr val="tx1"/>
                </a:solidFill>
                <a:latin typeface="+mn-lt"/>
                <a:ea typeface="+mn-ea"/>
                <a:cs typeface="+mn-cs"/>
              </a:rPr>
              <a:t>2. </a:t>
            </a:r>
            <a:r>
              <a:rPr lang="en-US" sz="1200" b="0" i="0" u="none" strike="noStrike" kern="1200" baseline="0" dirty="0" err="1">
                <a:solidFill>
                  <a:schemeClr val="tx1"/>
                </a:solidFill>
                <a:latin typeface="+mn-lt"/>
                <a:ea typeface="+mn-ea"/>
                <a:cs typeface="+mn-cs"/>
              </a:rPr>
              <a:t>Peckman</a:t>
            </a:r>
            <a:r>
              <a:rPr lang="en-US" sz="1200" b="0" i="0" u="none" strike="noStrike" kern="1200" baseline="0" dirty="0">
                <a:solidFill>
                  <a:schemeClr val="tx1"/>
                </a:solidFill>
                <a:latin typeface="+mn-lt"/>
                <a:ea typeface="+mn-ea"/>
                <a:cs typeface="+mn-cs"/>
              </a:rPr>
              <a:t> PH and Knutson JS. Functional electrical stimulation for neuromuscular</a:t>
            </a:r>
          </a:p>
          <a:p>
            <a:r>
              <a:rPr lang="en-US" sz="1200" b="0" i="0" u="none" strike="noStrike" kern="1200" baseline="0" dirty="0">
                <a:solidFill>
                  <a:schemeClr val="tx1"/>
                </a:solidFill>
                <a:latin typeface="+mn-lt"/>
                <a:ea typeface="+mn-ea"/>
                <a:cs typeface="+mn-cs"/>
              </a:rPr>
              <a:t>applications. Ann. Rev. Biomed. Eng. 2005. 7:327-60.</a:t>
            </a:r>
          </a:p>
          <a:p>
            <a:r>
              <a:rPr lang="en-US" sz="1200" b="0" i="0" u="none" strike="noStrike" kern="1200" baseline="0" dirty="0">
                <a:solidFill>
                  <a:schemeClr val="tx1"/>
                </a:solidFill>
                <a:latin typeface="+mn-lt"/>
                <a:ea typeface="+mn-ea"/>
                <a:cs typeface="+mn-cs"/>
              </a:rPr>
              <a:t>3. Ring H and </a:t>
            </a:r>
            <a:r>
              <a:rPr lang="en-US" sz="1200" b="0" i="0" u="none" strike="noStrike" kern="1200" baseline="0" dirty="0" err="1">
                <a:solidFill>
                  <a:schemeClr val="tx1"/>
                </a:solidFill>
                <a:latin typeface="+mn-lt"/>
                <a:ea typeface="+mn-ea"/>
                <a:cs typeface="+mn-cs"/>
              </a:rPr>
              <a:t>Weingarden</a:t>
            </a:r>
            <a:r>
              <a:rPr lang="en-US" sz="1200" b="0" i="0" u="none" strike="noStrike" kern="1200" baseline="0" dirty="0">
                <a:solidFill>
                  <a:schemeClr val="tx1"/>
                </a:solidFill>
                <a:latin typeface="+mn-lt"/>
                <a:ea typeface="+mn-ea"/>
                <a:cs typeface="+mn-cs"/>
              </a:rPr>
              <a:t> H. </a:t>
            </a:r>
            <a:r>
              <a:rPr lang="en-US" sz="1200" b="0" i="0" u="none" strike="noStrike" kern="1200" baseline="0" dirty="0" err="1">
                <a:solidFill>
                  <a:schemeClr val="tx1"/>
                </a:solidFill>
                <a:latin typeface="+mn-lt"/>
                <a:ea typeface="+mn-ea"/>
                <a:cs typeface="+mn-cs"/>
              </a:rPr>
              <a:t>Neuromodulation</a:t>
            </a:r>
            <a:r>
              <a:rPr lang="en-US" sz="1200" b="0" i="0" u="none" strike="noStrike" kern="1200" baseline="0" dirty="0">
                <a:solidFill>
                  <a:schemeClr val="tx1"/>
                </a:solidFill>
                <a:latin typeface="+mn-lt"/>
                <a:ea typeface="+mn-ea"/>
                <a:cs typeface="+mn-cs"/>
              </a:rPr>
              <a:t> by functional electrical stimulation (FES)</a:t>
            </a:r>
          </a:p>
          <a:p>
            <a:r>
              <a:rPr lang="en-US" sz="1200" b="0" i="0" u="none" strike="noStrike" kern="1200" baseline="0" dirty="0">
                <a:solidFill>
                  <a:schemeClr val="tx1"/>
                </a:solidFill>
                <a:latin typeface="+mn-lt"/>
                <a:ea typeface="+mn-ea"/>
                <a:cs typeface="+mn-cs"/>
              </a:rPr>
              <a:t>of limb paralysis after stroke. </a:t>
            </a:r>
            <a:r>
              <a:rPr lang="en-US" sz="1200" b="0" i="0" u="none" strike="noStrike" kern="1200" baseline="0" dirty="0" err="1">
                <a:solidFill>
                  <a:schemeClr val="tx1"/>
                </a:solidFill>
                <a:latin typeface="+mn-lt"/>
                <a:ea typeface="+mn-ea"/>
                <a:cs typeface="+mn-cs"/>
              </a:rPr>
              <a:t>Acta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Neurochir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Suppl</a:t>
            </a:r>
            <a:r>
              <a:rPr lang="en-US" sz="1200" b="0" i="0" u="none" strike="noStrike" kern="1200" baseline="0" dirty="0">
                <a:solidFill>
                  <a:schemeClr val="tx1"/>
                </a:solidFill>
                <a:latin typeface="+mn-lt"/>
                <a:ea typeface="+mn-ea"/>
                <a:cs typeface="+mn-cs"/>
              </a:rPr>
              <a:t> 2007; 97(1): 375-380.</a:t>
            </a:r>
          </a:p>
          <a:p>
            <a:r>
              <a:rPr lang="en-US" sz="1200" b="0" i="0" u="none" strike="noStrike" kern="1200" baseline="0" dirty="0">
                <a:solidFill>
                  <a:schemeClr val="tx1"/>
                </a:solidFill>
                <a:latin typeface="+mn-lt"/>
                <a:ea typeface="+mn-ea"/>
                <a:cs typeface="+mn-cs"/>
              </a:rPr>
              <a:t>4. </a:t>
            </a:r>
            <a:r>
              <a:rPr lang="en-US" sz="1200" b="0" i="0" u="none" strike="noStrike" kern="1200" baseline="0" dirty="0" err="1">
                <a:solidFill>
                  <a:schemeClr val="tx1"/>
                </a:solidFill>
                <a:latin typeface="+mn-lt"/>
                <a:ea typeface="+mn-ea"/>
                <a:cs typeface="+mn-cs"/>
              </a:rPr>
              <a:t>Sujith</a:t>
            </a:r>
            <a:r>
              <a:rPr lang="en-US" sz="1200" b="0" i="0" u="none" strike="noStrike" kern="1200" baseline="0" dirty="0">
                <a:solidFill>
                  <a:schemeClr val="tx1"/>
                </a:solidFill>
                <a:latin typeface="+mn-lt"/>
                <a:ea typeface="+mn-ea"/>
                <a:cs typeface="+mn-cs"/>
              </a:rPr>
              <a:t> OK. Functional electrical stimulation in neurological disorders. European journal</a:t>
            </a:r>
          </a:p>
          <a:p>
            <a:r>
              <a:rPr lang="en-US" sz="1200" b="0" i="0" u="none" strike="noStrike" kern="1200" baseline="0" dirty="0">
                <a:solidFill>
                  <a:schemeClr val="tx1"/>
                </a:solidFill>
                <a:latin typeface="+mn-lt"/>
                <a:ea typeface="+mn-ea"/>
                <a:cs typeface="+mn-cs"/>
              </a:rPr>
              <a:t>of Neurology 2008; 15: 437-444.</a:t>
            </a:r>
          </a:p>
          <a:p>
            <a:r>
              <a:rPr lang="en-US" sz="1200" b="0" i="0" u="none" strike="noStrike" kern="1200" baseline="0" dirty="0">
                <a:solidFill>
                  <a:schemeClr val="tx1"/>
                </a:solidFill>
                <a:latin typeface="+mn-lt"/>
                <a:ea typeface="+mn-ea"/>
                <a:cs typeface="+mn-cs"/>
              </a:rPr>
              <a:t>5. </a:t>
            </a:r>
            <a:r>
              <a:rPr lang="en-US" sz="1200" b="0" i="0" u="none" strike="noStrike" kern="1200" baseline="0" dirty="0" err="1">
                <a:solidFill>
                  <a:schemeClr val="tx1"/>
                </a:solidFill>
                <a:latin typeface="+mn-lt"/>
                <a:ea typeface="+mn-ea"/>
                <a:cs typeface="+mn-cs"/>
              </a:rPr>
              <a:t>Popovic</a:t>
            </a:r>
            <a:r>
              <a:rPr lang="en-US" sz="1200" b="0" i="0" u="none" strike="noStrike" kern="1200" baseline="0" dirty="0">
                <a:solidFill>
                  <a:schemeClr val="tx1"/>
                </a:solidFill>
                <a:latin typeface="+mn-lt"/>
                <a:ea typeface="+mn-ea"/>
                <a:cs typeface="+mn-cs"/>
              </a:rPr>
              <a:t> DB and </a:t>
            </a:r>
            <a:r>
              <a:rPr lang="en-US" sz="1200" b="0" i="0" u="none" strike="noStrike" kern="1200" baseline="0" dirty="0" err="1">
                <a:solidFill>
                  <a:schemeClr val="tx1"/>
                </a:solidFill>
                <a:latin typeface="+mn-lt"/>
                <a:ea typeface="+mn-ea"/>
                <a:cs typeface="+mn-cs"/>
              </a:rPr>
              <a:t>Sinkjaer</a:t>
            </a:r>
            <a:r>
              <a:rPr lang="en-US" sz="1200" b="0" i="0" u="none" strike="noStrike" kern="1200" baseline="0" dirty="0">
                <a:solidFill>
                  <a:schemeClr val="tx1"/>
                </a:solidFill>
                <a:latin typeface="+mn-lt"/>
                <a:ea typeface="+mn-ea"/>
                <a:cs typeface="+mn-cs"/>
              </a:rPr>
              <a:t> T. </a:t>
            </a:r>
            <a:r>
              <a:rPr lang="en-US" sz="1200" b="0" i="0" u="none" strike="noStrike" kern="1200" baseline="0" dirty="0" err="1">
                <a:solidFill>
                  <a:schemeClr val="tx1"/>
                </a:solidFill>
                <a:latin typeface="+mn-lt"/>
                <a:ea typeface="+mn-ea"/>
                <a:cs typeface="+mn-cs"/>
              </a:rPr>
              <a:t>Neuromodulation</a:t>
            </a:r>
            <a:r>
              <a:rPr lang="en-US" sz="1200" b="0" i="0" u="none" strike="noStrike" kern="1200" baseline="0" dirty="0">
                <a:solidFill>
                  <a:schemeClr val="tx1"/>
                </a:solidFill>
                <a:latin typeface="+mn-lt"/>
                <a:ea typeface="+mn-ea"/>
                <a:cs typeface="+mn-cs"/>
              </a:rPr>
              <a:t> of lower limb </a:t>
            </a:r>
            <a:r>
              <a:rPr lang="en-US" sz="1200" b="0" i="0" u="none" strike="noStrike" kern="1200" baseline="0" dirty="0" err="1">
                <a:solidFill>
                  <a:schemeClr val="tx1"/>
                </a:solidFill>
                <a:latin typeface="+mn-lt"/>
                <a:ea typeface="+mn-ea"/>
                <a:cs typeface="+mn-cs"/>
              </a:rPr>
              <a:t>monoparesis</a:t>
            </a:r>
            <a:r>
              <a:rPr lang="en-US" sz="1200" b="0" i="0" u="none" strike="noStrike" kern="1200" baseline="0" dirty="0">
                <a:solidFill>
                  <a:schemeClr val="tx1"/>
                </a:solidFill>
                <a:latin typeface="+mn-lt"/>
                <a:ea typeface="+mn-ea"/>
                <a:cs typeface="+mn-cs"/>
              </a:rPr>
              <a:t>: functional</a:t>
            </a:r>
          </a:p>
          <a:p>
            <a:r>
              <a:rPr lang="en-US" sz="1200" b="0" i="0" u="none" strike="noStrike" kern="1200" baseline="0" dirty="0">
                <a:solidFill>
                  <a:schemeClr val="tx1"/>
                </a:solidFill>
                <a:latin typeface="+mn-lt"/>
                <a:ea typeface="+mn-ea"/>
                <a:cs typeface="+mn-cs"/>
              </a:rPr>
              <a:t>electrical therapy of walking. </a:t>
            </a:r>
            <a:r>
              <a:rPr lang="en-US" sz="1200" b="0" i="0" u="none" strike="noStrike" kern="1200" baseline="0" dirty="0" err="1">
                <a:solidFill>
                  <a:schemeClr val="tx1"/>
                </a:solidFill>
                <a:latin typeface="+mn-lt"/>
                <a:ea typeface="+mn-ea"/>
                <a:cs typeface="+mn-cs"/>
              </a:rPr>
              <a:t>Acta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Neurochir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Suppl</a:t>
            </a:r>
            <a:r>
              <a:rPr lang="en-US" sz="1200" b="0" i="0" u="none" strike="noStrike" kern="1200" baseline="0" dirty="0">
                <a:solidFill>
                  <a:schemeClr val="tx1"/>
                </a:solidFill>
                <a:latin typeface="+mn-lt"/>
                <a:ea typeface="+mn-ea"/>
                <a:cs typeface="+mn-cs"/>
              </a:rPr>
              <a:t> 2007; 97(1): 387-393.</a:t>
            </a:r>
          </a:p>
          <a:p>
            <a:r>
              <a:rPr lang="en-US" sz="1200" b="0" i="0" u="none" strike="noStrike" kern="1200" baseline="0" dirty="0">
                <a:solidFill>
                  <a:schemeClr val="tx1"/>
                </a:solidFill>
                <a:latin typeface="+mn-lt"/>
                <a:ea typeface="+mn-ea"/>
                <a:cs typeface="+mn-cs"/>
              </a:rPr>
              <a:t>6. </a:t>
            </a:r>
            <a:r>
              <a:rPr lang="en-US" sz="1200" b="0" i="0" u="none" strike="noStrike" kern="1200" baseline="0" dirty="0" err="1">
                <a:solidFill>
                  <a:schemeClr val="tx1"/>
                </a:solidFill>
                <a:latin typeface="+mn-lt"/>
                <a:ea typeface="+mn-ea"/>
                <a:cs typeface="+mn-cs"/>
              </a:rPr>
              <a:t>Sheffler</a:t>
            </a:r>
            <a:r>
              <a:rPr lang="en-US" sz="1200" b="0" i="0" u="none" strike="noStrike" kern="1200" baseline="0" dirty="0">
                <a:solidFill>
                  <a:schemeClr val="tx1"/>
                </a:solidFill>
                <a:latin typeface="+mn-lt"/>
                <a:ea typeface="+mn-ea"/>
                <a:cs typeface="+mn-cs"/>
              </a:rPr>
              <a:t> LR and </a:t>
            </a:r>
            <a:r>
              <a:rPr lang="en-US" sz="1200" b="0" i="0" u="none" strike="noStrike" kern="1200" baseline="0" dirty="0" err="1">
                <a:solidFill>
                  <a:schemeClr val="tx1"/>
                </a:solidFill>
                <a:latin typeface="+mn-lt"/>
                <a:ea typeface="+mn-ea"/>
                <a:cs typeface="+mn-cs"/>
              </a:rPr>
              <a:t>Chae</a:t>
            </a:r>
            <a:r>
              <a:rPr lang="en-US" sz="1200" b="0" i="0" u="none" strike="noStrike" kern="1200" baseline="0" dirty="0">
                <a:solidFill>
                  <a:schemeClr val="tx1"/>
                </a:solidFill>
                <a:latin typeface="+mn-lt"/>
                <a:ea typeface="+mn-ea"/>
                <a:cs typeface="+mn-cs"/>
              </a:rPr>
              <a:t> J. Neuromuscular electrical stimulation in neurorehabilitation.</a:t>
            </a:r>
          </a:p>
          <a:p>
            <a:r>
              <a:rPr lang="en-US" sz="1200" b="0" i="0" u="none" strike="noStrike" kern="1200" baseline="0" dirty="0">
                <a:solidFill>
                  <a:schemeClr val="tx1"/>
                </a:solidFill>
                <a:latin typeface="+mn-lt"/>
                <a:ea typeface="+mn-ea"/>
                <a:cs typeface="+mn-cs"/>
              </a:rPr>
              <a:t>Muscle Nerve 2007; 35:562-590.</a:t>
            </a:r>
          </a:p>
          <a:p>
            <a:r>
              <a:rPr lang="en-US" sz="1200" b="0" i="0" u="none" strike="noStrike" kern="1200" baseline="0" dirty="0">
                <a:solidFill>
                  <a:schemeClr val="tx1"/>
                </a:solidFill>
                <a:latin typeface="+mn-lt"/>
                <a:ea typeface="+mn-ea"/>
                <a:cs typeface="+mn-cs"/>
              </a:rPr>
              <a:t>7. Bogey R and Hornby TG. Gait training strategies </a:t>
            </a:r>
            <a:r>
              <a:rPr lang="en-US" sz="1200" b="0" i="0" u="none" strike="noStrike" kern="1200" baseline="0" dirty="0" err="1">
                <a:solidFill>
                  <a:schemeClr val="tx1"/>
                </a:solidFill>
                <a:latin typeface="+mn-lt"/>
                <a:ea typeface="+mn-ea"/>
                <a:cs typeface="+mn-cs"/>
              </a:rPr>
              <a:t>utililzed</a:t>
            </a:r>
            <a:r>
              <a:rPr lang="en-US" sz="1200" b="0" i="0" u="none" strike="noStrike" kern="1200" baseline="0" dirty="0">
                <a:solidFill>
                  <a:schemeClr val="tx1"/>
                </a:solidFill>
                <a:latin typeface="+mn-lt"/>
                <a:ea typeface="+mn-ea"/>
                <a:cs typeface="+mn-cs"/>
              </a:rPr>
              <a:t> in </a:t>
            </a:r>
            <a:r>
              <a:rPr lang="en-US" sz="1200" b="0" i="0" u="none" strike="noStrike" kern="1200" baseline="0" dirty="0" err="1">
                <a:solidFill>
                  <a:schemeClr val="tx1"/>
                </a:solidFill>
                <a:latin typeface="+mn-lt"/>
                <a:ea typeface="+mn-ea"/>
                <a:cs typeface="+mn-cs"/>
              </a:rPr>
              <a:t>poststroke</a:t>
            </a:r>
            <a:r>
              <a:rPr lang="en-US" sz="1200" b="0" i="0" u="none" strike="noStrike" kern="1200" baseline="0" dirty="0">
                <a:solidFill>
                  <a:schemeClr val="tx1"/>
                </a:solidFill>
                <a:latin typeface="+mn-lt"/>
                <a:ea typeface="+mn-ea"/>
                <a:cs typeface="+mn-cs"/>
              </a:rPr>
              <a:t> Rehabilitation:</a:t>
            </a:r>
          </a:p>
          <a:p>
            <a:r>
              <a:rPr lang="en-US" sz="1200" b="0" i="0" u="none" strike="noStrike" kern="1200" baseline="0" dirty="0">
                <a:solidFill>
                  <a:schemeClr val="tx1"/>
                </a:solidFill>
                <a:latin typeface="+mn-lt"/>
                <a:ea typeface="+mn-ea"/>
                <a:cs typeface="+mn-cs"/>
              </a:rPr>
              <a:t>are we really making a difference? Top Stroke </a:t>
            </a:r>
            <a:r>
              <a:rPr lang="en-US" sz="1200" b="0" i="0" u="none" strike="noStrike" kern="1200" baseline="0" dirty="0" err="1">
                <a:solidFill>
                  <a:schemeClr val="tx1"/>
                </a:solidFill>
                <a:latin typeface="+mn-lt"/>
                <a:ea typeface="+mn-ea"/>
                <a:cs typeface="+mn-cs"/>
              </a:rPr>
              <a:t>Rehabil</a:t>
            </a:r>
            <a:r>
              <a:rPr lang="en-US" sz="1200" b="0" i="0" u="none" strike="noStrike" kern="1200" baseline="0" dirty="0">
                <a:solidFill>
                  <a:schemeClr val="tx1"/>
                </a:solidFill>
                <a:latin typeface="+mn-lt"/>
                <a:ea typeface="+mn-ea"/>
                <a:cs typeface="+mn-cs"/>
              </a:rPr>
              <a:t> 2007; 14(60): 1-8.</a:t>
            </a:r>
          </a:p>
          <a:p>
            <a:r>
              <a:rPr lang="en-US" sz="1200" b="0" i="0" u="none" strike="noStrike" kern="1200" baseline="0" dirty="0">
                <a:solidFill>
                  <a:schemeClr val="tx1"/>
                </a:solidFill>
                <a:latin typeface="+mn-lt"/>
                <a:ea typeface="+mn-ea"/>
                <a:cs typeface="+mn-cs"/>
              </a:rPr>
              <a:t>8. Daly, JJ and Ruff RL. Construction of efficacious gait and upper limb functional</a:t>
            </a:r>
          </a:p>
          <a:p>
            <a:r>
              <a:rPr lang="en-US" sz="1200" b="0" i="0" u="none" strike="noStrike" kern="1200" baseline="0" dirty="0">
                <a:solidFill>
                  <a:schemeClr val="tx1"/>
                </a:solidFill>
                <a:latin typeface="+mn-lt"/>
                <a:ea typeface="+mn-ea"/>
                <a:cs typeface="+mn-cs"/>
              </a:rPr>
              <a:t>interventions based on brain plasticity evidence and model-based measures for stroke</a:t>
            </a:r>
          </a:p>
          <a:p>
            <a:r>
              <a:rPr lang="en-US" sz="1200" b="0" i="0" u="none" strike="noStrike" kern="1200" baseline="0" dirty="0">
                <a:solidFill>
                  <a:schemeClr val="tx1"/>
                </a:solidFill>
                <a:latin typeface="+mn-lt"/>
                <a:ea typeface="+mn-ea"/>
                <a:cs typeface="+mn-cs"/>
              </a:rPr>
              <a:t>patients. The Scientific World journal 2007: 7: 2031-2045.</a:t>
            </a:r>
          </a:p>
          <a:p>
            <a:r>
              <a:rPr lang="en-US" sz="1200" b="0" i="0" u="none" strike="noStrike" kern="1200" baseline="0" dirty="0">
                <a:solidFill>
                  <a:schemeClr val="tx1"/>
                </a:solidFill>
                <a:latin typeface="+mn-lt"/>
                <a:ea typeface="+mn-ea"/>
                <a:cs typeface="+mn-cs"/>
              </a:rPr>
              <a:t>9. Hara Y. Neurorehabilitation with new functional electrical stimulation for </a:t>
            </a:r>
            <a:r>
              <a:rPr lang="en-US" sz="1200" b="0" i="0" u="none" strike="noStrike" kern="1200" baseline="0" dirty="0" err="1">
                <a:solidFill>
                  <a:schemeClr val="tx1"/>
                </a:solidFill>
                <a:latin typeface="+mn-lt"/>
                <a:ea typeface="+mn-ea"/>
                <a:cs typeface="+mn-cs"/>
              </a:rPr>
              <a:t>hemiparetic</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upper extremity in stroke patients. J Nippon Med </a:t>
            </a:r>
            <a:r>
              <a:rPr lang="en-US" sz="1200" b="0" i="0" u="none" strike="noStrike" kern="1200" baseline="0" dirty="0" err="1">
                <a:solidFill>
                  <a:schemeClr val="tx1"/>
                </a:solidFill>
                <a:latin typeface="+mn-lt"/>
                <a:ea typeface="+mn-ea"/>
                <a:cs typeface="+mn-cs"/>
              </a:rPr>
              <a:t>Sch</a:t>
            </a:r>
            <a:r>
              <a:rPr lang="en-US" sz="1200" b="0" i="0" u="none" strike="noStrike" kern="1200" baseline="0" dirty="0">
                <a:solidFill>
                  <a:schemeClr val="tx1"/>
                </a:solidFill>
                <a:latin typeface="+mn-lt"/>
                <a:ea typeface="+mn-ea"/>
                <a:cs typeface="+mn-cs"/>
              </a:rPr>
              <a:t> 2008: 75: 3-14.</a:t>
            </a:r>
          </a:p>
          <a:p>
            <a:r>
              <a:rPr lang="en-US" sz="1200" b="0" i="0" u="none" strike="noStrike" kern="1200" baseline="0" dirty="0">
                <a:solidFill>
                  <a:schemeClr val="tx1"/>
                </a:solidFill>
                <a:latin typeface="+mn-lt"/>
                <a:ea typeface="+mn-ea"/>
                <a:cs typeface="+mn-cs"/>
              </a:rPr>
              <a:t>10. de Kroon JR, </a:t>
            </a:r>
            <a:r>
              <a:rPr lang="en-US" sz="1200" b="0" i="0" u="none" strike="noStrike" kern="1200" baseline="0" dirty="0" err="1">
                <a:solidFill>
                  <a:schemeClr val="tx1"/>
                </a:solidFill>
                <a:latin typeface="+mn-lt"/>
                <a:ea typeface="+mn-ea"/>
                <a:cs typeface="+mn-cs"/>
              </a:rPr>
              <a:t>Ijzerman</a:t>
            </a:r>
            <a:r>
              <a:rPr lang="en-US" sz="1200" b="0" i="0" u="none" strike="noStrike" kern="1200" baseline="0" dirty="0">
                <a:solidFill>
                  <a:schemeClr val="tx1"/>
                </a:solidFill>
                <a:latin typeface="+mn-lt"/>
                <a:ea typeface="+mn-ea"/>
                <a:cs typeface="+mn-cs"/>
              </a:rPr>
              <a:t> MJ, </a:t>
            </a:r>
            <a:r>
              <a:rPr lang="en-US" sz="1200" b="0" i="0" u="none" strike="noStrike" kern="1200" baseline="0" dirty="0" err="1">
                <a:solidFill>
                  <a:schemeClr val="tx1"/>
                </a:solidFill>
                <a:latin typeface="+mn-lt"/>
                <a:ea typeface="+mn-ea"/>
                <a:cs typeface="+mn-cs"/>
              </a:rPr>
              <a:t>Chae</a:t>
            </a:r>
            <a:r>
              <a:rPr lang="en-US" sz="1200" b="0" i="0" u="none" strike="noStrike" kern="1200" baseline="0" dirty="0">
                <a:solidFill>
                  <a:schemeClr val="tx1"/>
                </a:solidFill>
                <a:latin typeface="+mn-lt"/>
                <a:ea typeface="+mn-ea"/>
                <a:cs typeface="+mn-cs"/>
              </a:rPr>
              <a:t> J, </a:t>
            </a:r>
            <a:r>
              <a:rPr lang="en-US" sz="1200" b="0" i="0" u="none" strike="noStrike" kern="1200" baseline="0" dirty="0" err="1">
                <a:solidFill>
                  <a:schemeClr val="tx1"/>
                </a:solidFill>
                <a:latin typeface="+mn-lt"/>
                <a:ea typeface="+mn-ea"/>
                <a:cs typeface="+mn-cs"/>
              </a:rPr>
              <a:t>Lankhorst</a:t>
            </a:r>
            <a:r>
              <a:rPr lang="en-US" sz="1200" b="0" i="0" u="none" strike="noStrike" kern="1200" baseline="0" dirty="0">
                <a:solidFill>
                  <a:schemeClr val="tx1"/>
                </a:solidFill>
                <a:latin typeface="+mn-lt"/>
                <a:ea typeface="+mn-ea"/>
                <a:cs typeface="+mn-cs"/>
              </a:rPr>
              <a:t> GJ, </a:t>
            </a:r>
            <a:r>
              <a:rPr lang="en-US" sz="1200" b="0" i="0" u="none" strike="noStrike" kern="1200" baseline="0" dirty="0" err="1">
                <a:solidFill>
                  <a:schemeClr val="tx1"/>
                </a:solidFill>
                <a:latin typeface="+mn-lt"/>
                <a:ea typeface="+mn-ea"/>
                <a:cs typeface="+mn-cs"/>
              </a:rPr>
              <a:t>Zilvold</a:t>
            </a:r>
            <a:r>
              <a:rPr lang="en-US" sz="1200" b="0" i="0" u="none" strike="noStrike" kern="1200" baseline="0" dirty="0">
                <a:solidFill>
                  <a:schemeClr val="tx1"/>
                </a:solidFill>
                <a:latin typeface="+mn-lt"/>
                <a:ea typeface="+mn-ea"/>
                <a:cs typeface="+mn-cs"/>
              </a:rPr>
              <a:t> G. Relation between</a:t>
            </a:r>
          </a:p>
          <a:p>
            <a:r>
              <a:rPr lang="en-US" sz="1200" b="0" i="0" u="none" strike="noStrike" kern="1200" baseline="0" dirty="0">
                <a:solidFill>
                  <a:schemeClr val="tx1"/>
                </a:solidFill>
                <a:latin typeface="+mn-lt"/>
                <a:ea typeface="+mn-ea"/>
                <a:cs typeface="+mn-cs"/>
              </a:rPr>
              <a:t>stimulation characteristics and clinical outcome in studies using electrical stimulation to</a:t>
            </a:r>
          </a:p>
          <a:p>
            <a:r>
              <a:rPr lang="en-US" sz="1200" b="0" i="0" u="none" strike="noStrike" kern="1200" baseline="0" dirty="0">
                <a:solidFill>
                  <a:schemeClr val="tx1"/>
                </a:solidFill>
                <a:latin typeface="+mn-lt"/>
                <a:ea typeface="+mn-ea"/>
                <a:cs typeface="+mn-cs"/>
              </a:rPr>
              <a:t>improve motor control of the upper extremity in stroke. J </a:t>
            </a:r>
            <a:r>
              <a:rPr lang="en-US" sz="1200" b="0" i="0" u="none" strike="noStrike" kern="1200" baseline="0" dirty="0" err="1">
                <a:solidFill>
                  <a:schemeClr val="tx1"/>
                </a:solidFill>
                <a:latin typeface="+mn-lt"/>
                <a:ea typeface="+mn-ea"/>
                <a:cs typeface="+mn-cs"/>
              </a:rPr>
              <a:t>Rehabil</a:t>
            </a:r>
            <a:r>
              <a:rPr lang="en-US" sz="1200" b="0" i="0" u="none" strike="noStrike" kern="1200" baseline="0" dirty="0">
                <a:solidFill>
                  <a:schemeClr val="tx1"/>
                </a:solidFill>
                <a:latin typeface="+mn-lt"/>
                <a:ea typeface="+mn-ea"/>
                <a:cs typeface="+mn-cs"/>
              </a:rPr>
              <a:t> Med 2005; 37: 65-74.</a:t>
            </a:r>
          </a:p>
          <a:p>
            <a:r>
              <a:rPr lang="en-US" sz="1200" b="0" i="0" u="none" strike="noStrike" kern="1200" baseline="0" dirty="0">
                <a:solidFill>
                  <a:schemeClr val="tx1"/>
                </a:solidFill>
                <a:latin typeface="+mn-lt"/>
                <a:ea typeface="+mn-ea"/>
                <a:cs typeface="+mn-cs"/>
              </a:rPr>
              <a:t>11. Electrotherapy: Evidence-Based Practice. Sheila Kitchen and Sarah </a:t>
            </a:r>
            <a:r>
              <a:rPr lang="en-US" sz="1200" b="0" i="0" u="none" strike="noStrike" kern="1200" baseline="0" dirty="0" err="1">
                <a:solidFill>
                  <a:schemeClr val="tx1"/>
                </a:solidFill>
                <a:latin typeface="+mn-lt"/>
                <a:ea typeface="+mn-ea"/>
                <a:cs typeface="+mn-cs"/>
              </a:rPr>
              <a:t>Bazin</a:t>
            </a:r>
            <a:r>
              <a:rPr lang="en-US" sz="1200" b="0" i="0" u="none" strike="noStrike" kern="1200" baseline="0" dirty="0">
                <a:solidFill>
                  <a:schemeClr val="tx1"/>
                </a:solidFill>
                <a:latin typeface="+mn-lt"/>
                <a:ea typeface="+mn-ea"/>
                <a:cs typeface="+mn-cs"/>
              </a:rPr>
              <a:t>. Churchill</a:t>
            </a:r>
          </a:p>
          <a:p>
            <a:r>
              <a:rPr lang="en-US" sz="1200" b="0" i="0" u="none" strike="noStrike" kern="1200" baseline="0" dirty="0">
                <a:solidFill>
                  <a:schemeClr val="tx1"/>
                </a:solidFill>
                <a:latin typeface="+mn-lt"/>
                <a:ea typeface="+mn-ea"/>
                <a:cs typeface="+mn-cs"/>
              </a:rPr>
              <a:t>Livingston 2002, New York.</a:t>
            </a:r>
          </a:p>
          <a:p>
            <a:r>
              <a:rPr lang="en-US" sz="1200" b="0" i="0" u="none" strike="noStrike" kern="1200" baseline="0" dirty="0">
                <a:solidFill>
                  <a:schemeClr val="tx1"/>
                </a:solidFill>
                <a:latin typeface="+mn-lt"/>
                <a:ea typeface="+mn-ea"/>
                <a:cs typeface="+mn-cs"/>
              </a:rPr>
              <a:t>12. Baldwin ERL, </a:t>
            </a:r>
            <a:r>
              <a:rPr lang="en-US" sz="1200" b="0" i="0" u="none" strike="noStrike" kern="1200" baseline="0" dirty="0" err="1">
                <a:solidFill>
                  <a:schemeClr val="tx1"/>
                </a:solidFill>
                <a:latin typeface="+mn-lt"/>
                <a:ea typeface="+mn-ea"/>
                <a:cs typeface="+mn-cs"/>
              </a:rPr>
              <a:t>Klakowicz</a:t>
            </a:r>
            <a:r>
              <a:rPr lang="en-US" sz="1200" b="0" i="0" u="none" strike="noStrike" kern="1200" baseline="0" dirty="0">
                <a:solidFill>
                  <a:schemeClr val="tx1"/>
                </a:solidFill>
                <a:latin typeface="+mn-lt"/>
                <a:ea typeface="+mn-ea"/>
                <a:cs typeface="+mn-cs"/>
              </a:rPr>
              <a:t> PM, Collins DF. Wide-pulse-width, high frequency</a:t>
            </a:r>
          </a:p>
          <a:p>
            <a:r>
              <a:rPr lang="en-US" sz="1200" b="0" i="0" u="none" strike="noStrike" kern="1200" baseline="0" dirty="0">
                <a:solidFill>
                  <a:schemeClr val="tx1"/>
                </a:solidFill>
                <a:latin typeface="+mn-lt"/>
                <a:ea typeface="+mn-ea"/>
                <a:cs typeface="+mn-cs"/>
              </a:rPr>
              <a:t>neuromuscular stimulation: implications for functional electrical stimulation. J </a:t>
            </a:r>
            <a:r>
              <a:rPr lang="en-US" sz="1200" b="0" i="0" u="none" strike="noStrike" kern="1200" baseline="0" dirty="0" err="1">
                <a:solidFill>
                  <a:schemeClr val="tx1"/>
                </a:solidFill>
                <a:latin typeface="+mn-lt"/>
                <a:ea typeface="+mn-ea"/>
                <a:cs typeface="+mn-cs"/>
              </a:rPr>
              <a:t>Appl</a:t>
            </a:r>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Physiol</a:t>
            </a:r>
            <a:r>
              <a:rPr lang="en-US" sz="1200" b="0" i="0" u="none" strike="noStrike" kern="1200" baseline="0" dirty="0">
                <a:solidFill>
                  <a:schemeClr val="tx1"/>
                </a:solidFill>
                <a:latin typeface="+mn-lt"/>
                <a:ea typeface="+mn-ea"/>
                <a:cs typeface="+mn-cs"/>
              </a:rPr>
              <a:t> 2006;101:228-240.</a:t>
            </a:r>
          </a:p>
          <a:p>
            <a:r>
              <a:rPr lang="en-US" sz="1200" b="0" i="0" u="none" strike="noStrike" kern="1200" baseline="0" dirty="0">
                <a:solidFill>
                  <a:schemeClr val="tx1"/>
                </a:solidFill>
                <a:latin typeface="+mn-lt"/>
                <a:ea typeface="+mn-ea"/>
                <a:cs typeface="+mn-cs"/>
              </a:rPr>
              <a:t>13. </a:t>
            </a:r>
            <a:r>
              <a:rPr lang="en-US" sz="1200" b="0" i="0" u="none" strike="noStrike" kern="1200" baseline="0" dirty="0" err="1">
                <a:solidFill>
                  <a:schemeClr val="tx1"/>
                </a:solidFill>
                <a:latin typeface="+mn-lt"/>
                <a:ea typeface="+mn-ea"/>
                <a:cs typeface="+mn-cs"/>
              </a:rPr>
              <a:t>Khaslavskaia</a:t>
            </a:r>
            <a:r>
              <a:rPr lang="en-US" sz="1200" b="0" i="0" u="none" strike="noStrike" kern="1200" baseline="0" dirty="0">
                <a:solidFill>
                  <a:schemeClr val="tx1"/>
                </a:solidFill>
                <a:latin typeface="+mn-lt"/>
                <a:ea typeface="+mn-ea"/>
                <a:cs typeface="+mn-cs"/>
              </a:rPr>
              <a:t> s and </a:t>
            </a:r>
            <a:r>
              <a:rPr lang="en-US" sz="1200" b="0" i="0" u="none" strike="noStrike" kern="1200" baseline="0" dirty="0" err="1">
                <a:solidFill>
                  <a:schemeClr val="tx1"/>
                </a:solidFill>
                <a:latin typeface="+mn-lt"/>
                <a:ea typeface="+mn-ea"/>
                <a:cs typeface="+mn-cs"/>
              </a:rPr>
              <a:t>Sinkjaer</a:t>
            </a:r>
            <a:r>
              <a:rPr lang="en-US" sz="1200" b="0" i="0" u="none" strike="noStrike" kern="1200" baseline="0" dirty="0">
                <a:solidFill>
                  <a:schemeClr val="tx1"/>
                </a:solidFill>
                <a:latin typeface="+mn-lt"/>
                <a:ea typeface="+mn-ea"/>
                <a:cs typeface="+mn-cs"/>
              </a:rPr>
              <a:t> T. Motor cortex excitability following repetitive electrical</a:t>
            </a:r>
          </a:p>
          <a:p>
            <a:r>
              <a:rPr lang="en-US" sz="1200" b="0" i="0" u="none" strike="noStrike" kern="1200" baseline="0" dirty="0">
                <a:solidFill>
                  <a:schemeClr val="tx1"/>
                </a:solidFill>
                <a:latin typeface="+mn-lt"/>
                <a:ea typeface="+mn-ea"/>
                <a:cs typeface="+mn-cs"/>
              </a:rPr>
              <a:t>stimulation of the common peroneal nerve depends on the voluntary drove. </a:t>
            </a:r>
            <a:r>
              <a:rPr lang="en-US" sz="1200" b="0" i="0" u="none" strike="noStrike" kern="1200" baseline="0" dirty="0" err="1">
                <a:solidFill>
                  <a:schemeClr val="tx1"/>
                </a:solidFill>
                <a:latin typeface="+mn-lt"/>
                <a:ea typeface="+mn-ea"/>
                <a:cs typeface="+mn-cs"/>
              </a:rPr>
              <a:t>Exp</a:t>
            </a:r>
            <a:r>
              <a:rPr lang="en-US" sz="1200" b="0" i="0" u="none" strike="noStrike" kern="1200" baseline="0" dirty="0">
                <a:solidFill>
                  <a:schemeClr val="tx1"/>
                </a:solidFill>
                <a:latin typeface="+mn-lt"/>
                <a:ea typeface="+mn-ea"/>
                <a:cs typeface="+mn-cs"/>
              </a:rPr>
              <a:t> Brain</a:t>
            </a:r>
          </a:p>
          <a:p>
            <a:r>
              <a:rPr lang="en-US" sz="1200" b="0" i="0" u="none" strike="noStrike" kern="1200" baseline="0" dirty="0">
                <a:solidFill>
                  <a:schemeClr val="tx1"/>
                </a:solidFill>
                <a:latin typeface="+mn-lt"/>
                <a:ea typeface="+mn-ea"/>
                <a:cs typeface="+mn-cs"/>
              </a:rPr>
              <a:t>Res 2005; 162:497-502.</a:t>
            </a:r>
          </a:p>
          <a:p>
            <a:r>
              <a:rPr lang="en-US" sz="1200" b="0" i="0" u="none" strike="noStrike" kern="1200" baseline="0" dirty="0">
                <a:solidFill>
                  <a:schemeClr val="tx1"/>
                </a:solidFill>
                <a:latin typeface="+mn-lt"/>
                <a:ea typeface="+mn-ea"/>
                <a:cs typeface="+mn-cs"/>
              </a:rPr>
              <a:t>14. Evidence Based Review of Stroke Rehabilitation 10th edition. www.ebrsr.com.</a:t>
            </a:r>
          </a:p>
          <a:p>
            <a:r>
              <a:rPr lang="en-US" sz="1200" b="0" i="0" u="none" strike="noStrike" kern="1200" baseline="0" dirty="0">
                <a:solidFill>
                  <a:schemeClr val="tx1"/>
                </a:solidFill>
                <a:latin typeface="+mn-lt"/>
                <a:ea typeface="+mn-ea"/>
                <a:cs typeface="+mn-cs"/>
              </a:rPr>
              <a:t>15. Price CL, </a:t>
            </a:r>
            <a:r>
              <a:rPr lang="en-US" sz="1200" b="0" i="0" u="none" strike="noStrike" kern="1200" baseline="0" dirty="0" err="1">
                <a:solidFill>
                  <a:schemeClr val="tx1"/>
                </a:solidFill>
                <a:latin typeface="+mn-lt"/>
                <a:ea typeface="+mn-ea"/>
                <a:cs typeface="+mn-cs"/>
              </a:rPr>
              <a:t>Pandyan</a:t>
            </a:r>
            <a:r>
              <a:rPr lang="en-US" sz="1200" b="0" i="0" u="none" strike="noStrike" kern="1200" baseline="0" dirty="0">
                <a:solidFill>
                  <a:schemeClr val="tx1"/>
                </a:solidFill>
                <a:latin typeface="+mn-lt"/>
                <a:ea typeface="+mn-ea"/>
                <a:cs typeface="+mn-cs"/>
              </a:rPr>
              <a:t> AD. Electrical stimulation for preventing and treating post-stroke</a:t>
            </a:r>
          </a:p>
          <a:p>
            <a:r>
              <a:rPr lang="en-US" sz="1200" b="0" i="0" u="none" strike="noStrike" kern="1200" baseline="0" dirty="0">
                <a:solidFill>
                  <a:schemeClr val="tx1"/>
                </a:solidFill>
                <a:latin typeface="+mn-lt"/>
                <a:ea typeface="+mn-ea"/>
                <a:cs typeface="+mn-cs"/>
              </a:rPr>
              <a:t>shoulder pain: a systematic Cochrane review. </a:t>
            </a:r>
            <a:r>
              <a:rPr lang="en-US" sz="1200" b="0" i="0" u="none" strike="noStrike" kern="1200" baseline="0" dirty="0" err="1">
                <a:solidFill>
                  <a:schemeClr val="tx1"/>
                </a:solidFill>
                <a:latin typeface="+mn-lt"/>
                <a:ea typeface="+mn-ea"/>
                <a:cs typeface="+mn-cs"/>
              </a:rPr>
              <a:t>Clin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Rehabil</a:t>
            </a:r>
            <a:r>
              <a:rPr lang="en-US" sz="1200" b="0" i="0" u="none" strike="noStrike" kern="1200" baseline="0" dirty="0">
                <a:solidFill>
                  <a:schemeClr val="tx1"/>
                </a:solidFill>
                <a:latin typeface="+mn-lt"/>
                <a:ea typeface="+mn-ea"/>
                <a:cs typeface="+mn-cs"/>
              </a:rPr>
              <a:t> 2001: Feb 15(1) 5-19.</a:t>
            </a:r>
          </a:p>
          <a:p>
            <a:endParaRPr lang="de-CH" sz="1200" kern="1200" dirty="0"/>
          </a:p>
          <a:p>
            <a:endParaRPr lang="de-CH" sz="1200" kern="1200" dirty="0"/>
          </a:p>
          <a:p>
            <a:r>
              <a:rPr lang="de-CH" sz="1200" kern="1200" dirty="0"/>
              <a:t>Limitations</a:t>
            </a:r>
          </a:p>
          <a:p>
            <a:pPr defTabSz="914251">
              <a:defRPr/>
            </a:pPr>
            <a:r>
              <a:rPr lang="en-US" dirty="0"/>
              <a:t>•Lack of adequately powered, well designed trials</a:t>
            </a:r>
          </a:p>
          <a:p>
            <a:pPr defTabSz="914251">
              <a:defRPr/>
            </a:pPr>
            <a:r>
              <a:rPr lang="en-US" dirty="0"/>
              <a:t>•Insufficient current evidence for UK NICE approval, but recommended for ‘consideration’ in the UK RCP Stroke Guidelines</a:t>
            </a:r>
          </a:p>
          <a:p>
            <a:pPr defTabSz="914251">
              <a:defRPr/>
            </a:pPr>
            <a:r>
              <a:rPr lang="en-US" dirty="0"/>
              <a:t>• All studies show wide variation in response - can we be more effective in targeting potentially ‘good responders’</a:t>
            </a:r>
          </a:p>
          <a:p>
            <a:pPr defTabSz="914251">
              <a:defRPr/>
            </a:pPr>
            <a:r>
              <a:rPr lang="en-US" dirty="0"/>
              <a:t>•Meta-analysis is difficult because of different methodologies</a:t>
            </a:r>
          </a:p>
          <a:p>
            <a:endParaRPr lang="de-CH" sz="1200" kern="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Although there have been positive results with use of FES, to generalize and present a protocol for FES as a treatment is difficult. The problem lies with variability in methodology, limited random control studies, lack of standardized treatment protocols, variability in population utilized ( acute vs chronic).1,14 There is a definite need for large, </a:t>
            </a:r>
            <a:r>
              <a:rPr lang="en-US" sz="1200" b="0" i="0" u="none" strike="noStrike" kern="1200" baseline="0" dirty="0" err="1">
                <a:solidFill>
                  <a:schemeClr val="tx1"/>
                </a:solidFill>
                <a:latin typeface="+mn-lt"/>
                <a:ea typeface="+mn-ea"/>
                <a:cs typeface="+mn-cs"/>
              </a:rPr>
              <a:t>multicentre</a:t>
            </a:r>
            <a:r>
              <a:rPr lang="en-US" sz="1200" b="0" i="0" u="none" strike="noStrike" kern="1200" baseline="0" dirty="0">
                <a:solidFill>
                  <a:schemeClr val="tx1"/>
                </a:solidFill>
                <a:latin typeface="+mn-lt"/>
                <a:ea typeface="+mn-ea"/>
                <a:cs typeface="+mn-cs"/>
              </a:rPr>
              <a:t>, randomized clinical trials with defined population4 and evaluation of immediate and long term outcomes.6 It is difficult to determine exact parameters for electrical stimulation due to many confounding variables.10 There is further research required to examine and determine optimal dose and parameters.4,6 Techniques and systems need to be improved to encourage compliance.6 Lack of studies comparing FES with EMG triggered FES and neuroprostheses.6 Research has shown: FES can be used for the </a:t>
            </a:r>
            <a:r>
              <a:rPr lang="en-US" sz="1200" b="0" i="0" u="none" strike="noStrike" kern="1200" baseline="0" dirty="0" err="1">
                <a:solidFill>
                  <a:schemeClr val="tx1"/>
                </a:solidFill>
                <a:latin typeface="+mn-lt"/>
                <a:ea typeface="+mn-ea"/>
                <a:cs typeface="+mn-cs"/>
              </a:rPr>
              <a:t>hemiparetic</a:t>
            </a:r>
            <a:r>
              <a:rPr lang="en-US" sz="1200" b="0" i="0" u="none" strike="noStrike" kern="1200" baseline="0" dirty="0">
                <a:solidFill>
                  <a:schemeClr val="tx1"/>
                </a:solidFill>
                <a:latin typeface="+mn-lt"/>
                <a:ea typeface="+mn-ea"/>
                <a:cs typeface="+mn-cs"/>
              </a:rPr>
              <a:t> population that demonstrates limited residual movement.6 There does appear to be some limited evidence to support use of FES for shoulder pain and to decrease subluxation. Better outcomes with task specific activities than with generalized function.3,10 When using FES, repetition, novelty, active contribution 5,6,13 and function are key points for achieving motor relearning.6</a:t>
            </a:r>
          </a:p>
          <a:p>
            <a:endParaRPr lang="de-CH" sz="1200" kern="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There is a definite lack of large scale research to definitively support or dismiss the use of FES in treatment of hemiplegic limbs in stroke. There appears to be a push toward increased use of technology with robot arms and </a:t>
            </a:r>
            <a:r>
              <a:rPr lang="en-US" sz="1200" b="0" i="0" u="none" strike="noStrike" kern="1200" baseline="0" dirty="0" err="1">
                <a:solidFill>
                  <a:schemeClr val="tx1"/>
                </a:solidFill>
                <a:latin typeface="+mn-lt"/>
                <a:ea typeface="+mn-ea"/>
                <a:cs typeface="+mn-cs"/>
              </a:rPr>
              <a:t>neuroprostheses</a:t>
            </a:r>
            <a:r>
              <a:rPr lang="en-US" sz="1200" b="0" i="0" u="none" strike="noStrike" kern="1200" baseline="0" dirty="0">
                <a:solidFill>
                  <a:schemeClr val="tx1"/>
                </a:solidFill>
                <a:latin typeface="+mn-lt"/>
                <a:ea typeface="+mn-ea"/>
                <a:cs typeface="+mn-cs"/>
              </a:rPr>
              <a:t> as treatment adjuncts. The cost of this technology may prevent immediate access for clients in our health care system. Regardless, the emphasis is still on tapping into motor learning and neuroplasticity using techniques of repetition and task specific training to improve functional outcomes. Research does provide some support for utilizing FES in promoting motor relearning and with further refined research there will likely be the development of more definitive protocols for treatment.</a:t>
            </a:r>
            <a:endParaRPr lang="en-US" dirty="0"/>
          </a:p>
          <a:p>
            <a:endParaRPr lang="de-CH" sz="1200" kern="1200" dirty="0"/>
          </a:p>
          <a:p>
            <a:endParaRPr lang="de-CH" sz="1200" kern="1200" dirty="0"/>
          </a:p>
          <a:p>
            <a:endParaRPr lang="de-CH" sz="1200" kern="1200" dirty="0"/>
          </a:p>
          <a:p>
            <a:r>
              <a:rPr lang="de-CH" sz="1200" kern="1200" dirty="0"/>
              <a:t>Literature</a:t>
            </a:r>
          </a:p>
          <a:p>
            <a:pPr defTabSz="914251">
              <a:defRPr/>
            </a:pPr>
            <a:r>
              <a:rPr lang="en-US" dirty="0"/>
              <a:t>Robbins SM, Houghton PE, Woodbury MG et al. (2006) The therapeutic effect of functional and transcutaneous electric stimulation on improving gait  speed in stroke patients: a meta-analysis. Archives of Physical Medicine &amp;  Rehabilitation 87: 853–859. </a:t>
            </a:r>
          </a:p>
          <a:p>
            <a:pPr defTabSz="914251">
              <a:defRPr/>
            </a:pPr>
            <a:r>
              <a:rPr lang="en-US" dirty="0"/>
              <a:t>Taylor PN, </a:t>
            </a:r>
            <a:r>
              <a:rPr lang="en-US" dirty="0" err="1"/>
              <a:t>Burridge</a:t>
            </a:r>
            <a:r>
              <a:rPr lang="en-US" dirty="0"/>
              <a:t> JH, </a:t>
            </a:r>
            <a:r>
              <a:rPr lang="en-US" dirty="0" err="1"/>
              <a:t>Dunkerley</a:t>
            </a:r>
            <a:r>
              <a:rPr lang="en-US" dirty="0"/>
              <a:t> AL et al. (1999) Clinical use of the  </a:t>
            </a:r>
            <a:r>
              <a:rPr lang="en-US" dirty="0" err="1"/>
              <a:t>Odstock</a:t>
            </a:r>
            <a:r>
              <a:rPr lang="en-US" dirty="0"/>
              <a:t> dropped foot stimulator: its effect on the speed and effort of  walking. Archives of Physical Medicine &amp; Rehabilitation 80: 1577–1583.  </a:t>
            </a:r>
          </a:p>
          <a:p>
            <a:pPr defTabSz="914251">
              <a:defRPr/>
            </a:pPr>
            <a:r>
              <a:rPr lang="en-US" dirty="0"/>
              <a:t>Daly JJ, </a:t>
            </a:r>
            <a:r>
              <a:rPr lang="en-US" dirty="0" err="1"/>
              <a:t>Roenigk</a:t>
            </a:r>
            <a:r>
              <a:rPr lang="en-US" dirty="0"/>
              <a:t> K, Holcomb J et al. (2006) A randomized controlled trial of functional neuromuscular stimulation in chronic stroke subjects. Stroke 37: 172–178. </a:t>
            </a:r>
          </a:p>
          <a:p>
            <a:pPr defTabSz="914251">
              <a:defRPr/>
            </a:pPr>
            <a:r>
              <a:rPr lang="en-US" dirty="0" err="1"/>
              <a:t>Kottink</a:t>
            </a:r>
            <a:r>
              <a:rPr lang="en-US" dirty="0"/>
              <a:t> AI, </a:t>
            </a:r>
            <a:r>
              <a:rPr lang="en-US" dirty="0" err="1"/>
              <a:t>Hermens</a:t>
            </a:r>
            <a:r>
              <a:rPr lang="en-US" dirty="0"/>
              <a:t> HJ, Nene AV et al. (2007) A randomized controlled trial of an implantable 2-channel peroneal nerve stimulator on walking speed and activity in </a:t>
            </a:r>
            <a:r>
              <a:rPr lang="en-US" dirty="0" err="1"/>
              <a:t>poststroke</a:t>
            </a:r>
            <a:r>
              <a:rPr lang="en-US" dirty="0"/>
              <a:t> hemiplegia. Archives of Physical Medicine &amp; Rehabilitation 88: 971–978. </a:t>
            </a:r>
          </a:p>
          <a:p>
            <a:endParaRPr lang="en-US" sz="1200" kern="1200" dirty="0"/>
          </a:p>
        </p:txBody>
      </p:sp>
      <p:sp>
        <p:nvSpPr>
          <p:cNvPr id="4" name="Foliennummernplatzhalter 3"/>
          <p:cNvSpPr>
            <a:spLocks noGrp="1"/>
          </p:cNvSpPr>
          <p:nvPr>
            <p:ph type="sldNum" sz="quarter" idx="10"/>
          </p:nvPr>
        </p:nvSpPr>
        <p:spPr/>
        <p:txBody>
          <a:bodyPr/>
          <a:lstStyle/>
          <a:p>
            <a:fld id="{4A5CCBA3-A251-43A9-B1B9-B309A3F689C0}" type="slidenum">
              <a:rPr lang="de-CH" smtClean="0"/>
              <a:t>20</a:t>
            </a:fld>
            <a:endParaRPr lang="de-CH" dirty="0"/>
          </a:p>
        </p:txBody>
      </p:sp>
    </p:spTree>
    <p:extLst>
      <p:ext uri="{BB962C8B-B14F-4D97-AF65-F5344CB8AC3E}">
        <p14:creationId xmlns:p14="http://schemas.microsoft.com/office/powerpoint/2010/main" val="4179844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t>Evidence for improved function and reduced impairment [EBRSR 2006] - improvement may be greater in acute stroke [Wang 2002]</a:t>
            </a:r>
          </a:p>
          <a:p>
            <a:r>
              <a:rPr lang="en-US" sz="1200" kern="1200" dirty="0"/>
              <a:t>Improvement is enhanced when stimulation is voluntary activated[de Kroon 2005]</a:t>
            </a:r>
          </a:p>
          <a:p>
            <a:r>
              <a:rPr lang="en-US" sz="1200" kern="1200" dirty="0"/>
              <a:t>Veerbeek et al. 2014</a:t>
            </a:r>
          </a:p>
          <a:p>
            <a:endParaRPr lang="de-CH" sz="1200" kern="1200" dirty="0"/>
          </a:p>
          <a:p>
            <a:pPr marL="0" indent="0">
              <a:buNone/>
            </a:pPr>
            <a:r>
              <a:rPr lang="en-US" sz="1200" kern="1200" dirty="0"/>
              <a:t>For dropped foot of central neurological origin:</a:t>
            </a:r>
          </a:p>
          <a:p>
            <a:r>
              <a:rPr lang="en-GB" sz="1200" kern="1200" dirty="0"/>
              <a:t>Meta-analysis of three studies on skin surface-applied FES found that it increased gait speed by a mean difference of 0.18 metres /second (95% CI 0.08 to 0.28) in stroke patients (n = 36) compared with conventional therapy (n = 35) [Robbins et al 2006]</a:t>
            </a:r>
          </a:p>
          <a:p>
            <a:r>
              <a:rPr lang="en-GB" sz="1200" kern="1200" dirty="0"/>
              <a:t>A case series of 140 patients undergoing skin surface FES, stroke patients (n = 111) showed an increase in walking speed of 12% (0.07metres/second) and a decrease in effort of 18% (-0.16 beats/metre) (measured by a physiological cost index) when using the stimulator (orthotic effect) compared with baseline. At 4.5-month follow-up there was a 14% (0.08 metres/second) increase in walking speed and a 19% (-0.17 metres/second) reduction in effort. [Taylor 1999]</a:t>
            </a:r>
            <a:endParaRPr lang="en-US" sz="1200" kern="1200" dirty="0"/>
          </a:p>
          <a:p>
            <a:endParaRPr lang="de-CH" sz="1200" kern="1200" dirty="0"/>
          </a:p>
          <a:p>
            <a:pPr marL="0" indent="0">
              <a:buNone/>
            </a:pPr>
            <a:r>
              <a:rPr lang="en-GB" sz="1200" dirty="0"/>
              <a:t>For RCTs using implanted electrodes</a:t>
            </a:r>
          </a:p>
          <a:p>
            <a:r>
              <a:rPr lang="en-GB" sz="1200" dirty="0"/>
              <a:t>FES was compared with conventional therapy in 29 patients. FES resulted in a 23% improvement in walking speed measured with the six-minute walking test (6MWT), compared with an improvement in the control group of 3% (p = 0.010) [</a:t>
            </a:r>
            <a:r>
              <a:rPr lang="en-GB" sz="1200" dirty="0" err="1"/>
              <a:t>Kottink</a:t>
            </a:r>
            <a:r>
              <a:rPr lang="en-GB" sz="1200" dirty="0"/>
              <a:t> 2007]</a:t>
            </a:r>
          </a:p>
          <a:p>
            <a:r>
              <a:rPr lang="en-GB" sz="1200" dirty="0"/>
              <a:t>Response to coordination exercise, </a:t>
            </a:r>
            <a:r>
              <a:rPr lang="en-GB" sz="1200" dirty="0" err="1"/>
              <a:t>overground</a:t>
            </a:r>
            <a:r>
              <a:rPr lang="en-GB" sz="1200" dirty="0"/>
              <a:t> gait training, and weight-supported treadmill training, was compared with and without functional neuromuscular stimulation (FNS) using intramuscular (IM) electrodes (FNS-IM) for 32 chronic stroke patients. No significant differences in the 6MWT were found between the group with implanted electrodes (post-treatment mean/median walking distance 252.2 metres) and the control group who received physiotherapy training (post-treatment mean/median walking distance 165.9 metres; p = 0.184) [Daly 2006].</a:t>
            </a:r>
            <a:endParaRPr lang="de-CH" sz="1200" dirty="0"/>
          </a:p>
          <a:p>
            <a:endParaRPr lang="de-CH" sz="1200" kern="1200" dirty="0"/>
          </a:p>
          <a:p>
            <a:pPr marL="0" indent="0">
              <a:buNone/>
            </a:pPr>
            <a:r>
              <a:rPr lang="en-US" sz="1200" kern="1200" dirty="0"/>
              <a:t>For upper limb:</a:t>
            </a:r>
          </a:p>
          <a:p>
            <a:r>
              <a:rPr lang="en-GB" sz="1200" kern="1200" dirty="0"/>
              <a:t>A review of 19 clinical trials evaluating the effect of ES on the recovery of upper limb motor control following stroke found that </a:t>
            </a:r>
            <a:r>
              <a:rPr lang="en-GB" sz="1200" dirty="0"/>
              <a:t>p</a:t>
            </a:r>
            <a:r>
              <a:rPr lang="en-GB" altLang="en-US" sz="1200" dirty="0"/>
              <a:t>ositive results were more common when </a:t>
            </a:r>
            <a:r>
              <a:rPr lang="en-GB" altLang="en-US" sz="1200" dirty="0">
                <a:solidFill>
                  <a:srgbClr val="FF0000"/>
                </a:solidFill>
              </a:rPr>
              <a:t>electrical stimulation was triggered by voluntary movement </a:t>
            </a:r>
            <a:r>
              <a:rPr lang="en-GB" altLang="en-US" sz="1200" dirty="0"/>
              <a:t>rather than when non-triggered electrical stimulation was used. There was no relation between the effect of ES and other characteristics examined. [de Kroon 2005]</a:t>
            </a:r>
          </a:p>
          <a:p>
            <a:r>
              <a:rPr lang="en-GB" altLang="en-US" sz="1200" dirty="0"/>
              <a:t>a single-site, pilot, RCT of adults with chronic shoulder pain after stroke. Participants were randomized to receive a 3-wk treatment of </a:t>
            </a:r>
            <a:r>
              <a:rPr lang="en-GB" altLang="en-US" sz="1200" dirty="0">
                <a:solidFill>
                  <a:srgbClr val="FF0000"/>
                </a:solidFill>
              </a:rPr>
              <a:t>single-lead PNS or usual care. </a:t>
            </a:r>
            <a:r>
              <a:rPr lang="en-GB" altLang="en-US" sz="1200" dirty="0"/>
              <a:t>Twenty-five participants were recruited, 13 to PNS and 12 to usual care. There was a </a:t>
            </a:r>
            <a:r>
              <a:rPr lang="en-GB" altLang="en-US" sz="1200" dirty="0">
                <a:solidFill>
                  <a:srgbClr val="FF0000"/>
                </a:solidFill>
              </a:rPr>
              <a:t>significantly greater reduction in pain for the PNS group compared with the controls, with significant differences at 6 and 12 </a:t>
            </a:r>
            <a:r>
              <a:rPr lang="en-GB" altLang="en-US" sz="1200" dirty="0" err="1">
                <a:solidFill>
                  <a:srgbClr val="FF0000"/>
                </a:solidFill>
              </a:rPr>
              <a:t>wks</a:t>
            </a:r>
            <a:r>
              <a:rPr lang="en-GB" altLang="en-US" sz="1200" dirty="0">
                <a:solidFill>
                  <a:srgbClr val="FF0000"/>
                </a:solidFill>
              </a:rPr>
              <a:t> after treatment</a:t>
            </a:r>
            <a:r>
              <a:rPr lang="en-GB" altLang="en-US" sz="1200" dirty="0"/>
              <a:t>. [Wilson 2014] </a:t>
            </a:r>
          </a:p>
          <a:p>
            <a:endParaRPr lang="de-CH" sz="1200" kern="1200" dirty="0"/>
          </a:p>
          <a:p>
            <a:r>
              <a:rPr lang="de-CH" dirty="0"/>
              <a:t>Wrist and </a:t>
            </a:r>
            <a:r>
              <a:rPr lang="de-CH" dirty="0" err="1"/>
              <a:t>finger</a:t>
            </a:r>
            <a:r>
              <a:rPr lang="de-CH" dirty="0"/>
              <a:t> muscles</a:t>
            </a:r>
          </a:p>
          <a:p>
            <a:r>
              <a:rPr lang="de-CH" dirty="0"/>
              <a:t>Positive effects of FES on muscle strength, </a:t>
            </a:r>
            <a:r>
              <a:rPr lang="de-CH" dirty="0" err="1"/>
              <a:t>tonus</a:t>
            </a:r>
            <a:r>
              <a:rPr lang="de-CH" dirty="0"/>
              <a:t>, motor function and limb use in daily </a:t>
            </a:r>
            <a:r>
              <a:rPr lang="de-CH" dirty="0" err="1"/>
              <a:t>routine</a:t>
            </a:r>
            <a:r>
              <a:rPr lang="de-CH" dirty="0"/>
              <a:t> (</a:t>
            </a:r>
            <a:r>
              <a:rPr lang="de-CH" dirty="0" err="1"/>
              <a:t>Arantes</a:t>
            </a:r>
            <a:r>
              <a:rPr lang="de-CH" dirty="0"/>
              <a:t> et al. 2007). Moderate evidence for </a:t>
            </a:r>
            <a:r>
              <a:rPr lang="de-CH" dirty="0" err="1"/>
              <a:t>improved</a:t>
            </a:r>
            <a:r>
              <a:rPr lang="de-CH" dirty="0"/>
              <a:t> </a:t>
            </a:r>
            <a:r>
              <a:rPr lang="de-CH" dirty="0" err="1"/>
              <a:t>dexterity</a:t>
            </a:r>
            <a:r>
              <a:rPr lang="de-CH" dirty="0"/>
              <a:t> and limited evidence on motor coordination and </a:t>
            </a:r>
            <a:r>
              <a:rPr lang="de-CH" dirty="0" err="1"/>
              <a:t>independency</a:t>
            </a:r>
            <a:r>
              <a:rPr lang="de-CH" dirty="0"/>
              <a:t> in </a:t>
            </a:r>
            <a:r>
              <a:rPr lang="de-CH" dirty="0" err="1"/>
              <a:t>self</a:t>
            </a:r>
            <a:r>
              <a:rPr lang="de-CH" dirty="0"/>
              <a:t>-care </a:t>
            </a:r>
            <a:r>
              <a:rPr lang="de-CH" dirty="0" err="1"/>
              <a:t>activities</a:t>
            </a:r>
            <a:r>
              <a:rPr lang="de-CH" dirty="0"/>
              <a:t>.</a:t>
            </a:r>
            <a:r>
              <a:rPr lang="de-CH" baseline="0" dirty="0"/>
              <a:t> </a:t>
            </a:r>
            <a:r>
              <a:rPr lang="en-US" dirty="0"/>
              <a:t>There is no evidence of gains in active range of motion.</a:t>
            </a:r>
          </a:p>
          <a:p>
            <a:endParaRPr lang="en-US" dirty="0"/>
          </a:p>
          <a:p>
            <a:r>
              <a:rPr lang="en-US" dirty="0"/>
              <a:t>Problem:  </a:t>
            </a:r>
            <a:endParaRPr lang="de-CH" dirty="0"/>
          </a:p>
          <a:p>
            <a:r>
              <a:rPr lang="en-US" dirty="0"/>
              <a:t>Diversity of protocols, participants’ characteristics and instrumentation prevented pooling of results. </a:t>
            </a:r>
            <a:endParaRPr lang="de-CH" dirty="0"/>
          </a:p>
          <a:p>
            <a:endParaRPr lang="en-US" sz="1200" kern="1200" dirty="0"/>
          </a:p>
          <a:p>
            <a:r>
              <a:rPr lang="en-US" sz="1200" b="0" i="0" u="none" strike="noStrike" kern="1200" baseline="0" dirty="0">
                <a:solidFill>
                  <a:schemeClr val="tx1"/>
                </a:solidFill>
                <a:latin typeface="+mn-lt"/>
                <a:ea typeface="+mn-ea"/>
                <a:cs typeface="+mn-cs"/>
              </a:rPr>
              <a:t>de Kroon et al10 reviewed the relationship between stimulation parameters and clinical outcome in studies using electrical stimulation (ES) to improve motor control of upper extremity in stroke.</a:t>
            </a:r>
          </a:p>
          <a:p>
            <a:r>
              <a:rPr lang="en-US" sz="1200" b="0" i="0" u="none" strike="noStrike" kern="1200" baseline="0" dirty="0">
                <a:solidFill>
                  <a:schemeClr val="tx1"/>
                </a:solidFill>
                <a:latin typeface="+mn-lt"/>
                <a:ea typeface="+mn-ea"/>
                <a:cs typeface="+mn-cs"/>
              </a:rPr>
              <a:t>Motor stimulation can be applied by neuromuscular electrical stimulation with pre-programmed system with no active client involvement, EMG triggered electrical stimulation or positional feedback stimulation training both of which involve voluntary muscle contraction to trigger the ES. In review of 19 studies that fit the criteria, there was no relationship detected between the stimulation parameters (frequency, amplitude, pulse duration), duration of stimulation, subject characteristics and clinical outcome. There was a suggestion that a triggered stimulation may be more effective than the non-triggered stimulation in improving motor control.9,10 Research does suggest that parameters are important to the muscle contraction. But muscle contraction is the desired outcome and parameters are adjusted to achieve this.10 Often FES units have preprogrammed protocols.4 There is some research looking at trying to find parameters that maximize contraction and minimize fatigue.12 The triggered stimulus introduces the aspect of the cognitive component.6,9,10 Animal research studies have shown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experiences which are meaningful, and require a cognitive intent, tend to have task specific cortical reorganization with development of motor skills.10 In a study looking at repeated stimulation of peroneal nerve, </a:t>
            </a:r>
            <a:r>
              <a:rPr lang="en-US" sz="1200" b="0" i="0" u="none" strike="noStrike" kern="1200" baseline="0" dirty="0" err="1">
                <a:solidFill>
                  <a:schemeClr val="tx1"/>
                </a:solidFill>
                <a:latin typeface="+mn-lt"/>
                <a:ea typeface="+mn-ea"/>
                <a:cs typeface="+mn-cs"/>
              </a:rPr>
              <a:t>Khaslavskaia</a:t>
            </a:r>
            <a:r>
              <a:rPr lang="en-US" sz="1200" b="0" i="0" u="none" strike="noStrike" kern="1200" baseline="0" dirty="0">
                <a:solidFill>
                  <a:schemeClr val="tx1"/>
                </a:solidFill>
                <a:latin typeface="+mn-lt"/>
                <a:ea typeface="+mn-ea"/>
                <a:cs typeface="+mn-cs"/>
              </a:rPr>
              <a:t> and Sinkjaer13 concluded that “cortical excitability modulated by peripheral nerve stimulation is focally and task specifically affected by voluntary cortical drive.”</a:t>
            </a:r>
          </a:p>
          <a:p>
            <a:r>
              <a:rPr lang="en-US" sz="1200" b="0" i="0" u="none" strike="noStrike" kern="1200" baseline="0" dirty="0">
                <a:solidFill>
                  <a:schemeClr val="tx1"/>
                </a:solidFill>
                <a:latin typeface="+mn-lt"/>
                <a:ea typeface="+mn-ea"/>
                <a:cs typeface="+mn-cs"/>
              </a:rPr>
              <a:t>The importance of being actively engaged in initiating or producing the movement may be a significant component in promoting recovery. 5</a:t>
            </a:r>
          </a:p>
          <a:p>
            <a:endParaRPr lang="de-CH"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Lower Extremity Applications</a:t>
            </a:r>
          </a:p>
          <a:p>
            <a:r>
              <a:rPr lang="en-US" sz="1200" b="0" i="0" u="none" strike="noStrike" kern="1200" baseline="0" dirty="0">
                <a:solidFill>
                  <a:schemeClr val="tx1"/>
                </a:solidFill>
                <a:latin typeface="+mn-lt"/>
                <a:ea typeface="+mn-ea"/>
                <a:cs typeface="+mn-cs"/>
              </a:rPr>
              <a:t>In the Evidence Based Review of Stroke Rehabilitation 10th edition ( EBRSR) review of FES in the lower extremity, they state that “There is strong level 1A evidence that FES and gait training results in improvements in hemiplegic gait”.12</a:t>
            </a:r>
          </a:p>
          <a:p>
            <a:r>
              <a:rPr lang="en-US" sz="1200" b="0" i="0" u="none" strike="noStrike" kern="1200" baseline="0" dirty="0">
                <a:solidFill>
                  <a:schemeClr val="tx1"/>
                </a:solidFill>
                <a:latin typeface="+mn-lt"/>
                <a:ea typeface="+mn-ea"/>
                <a:cs typeface="+mn-cs"/>
              </a:rPr>
              <a:t>Initial use of FES was for electrical stimulation of peroneal nerve to treat weakness of ankle dorsiflexion or foot drop.4,5,6 There are systems available that consist of an heel sensor, stimulator and electrodes.4,5 The electrodes are place over common peroneal nerve cathode near head of fibula and anode over </a:t>
            </a:r>
            <a:r>
              <a:rPr lang="en-US" sz="1200" b="0" i="0" u="none" strike="noStrike" kern="1200" baseline="0" dirty="0" err="1">
                <a:solidFill>
                  <a:schemeClr val="tx1"/>
                </a:solidFill>
                <a:latin typeface="+mn-lt"/>
                <a:ea typeface="+mn-ea"/>
                <a:cs typeface="+mn-cs"/>
              </a:rPr>
              <a:t>tibialis</a:t>
            </a:r>
            <a:r>
              <a:rPr lang="en-US" sz="1200" b="0" i="0" u="none" strike="noStrike" kern="1200" baseline="0" dirty="0">
                <a:solidFill>
                  <a:schemeClr val="tx1"/>
                </a:solidFill>
                <a:latin typeface="+mn-lt"/>
                <a:ea typeface="+mn-ea"/>
                <a:cs typeface="+mn-cs"/>
              </a:rPr>
              <a:t> anterior. The heel sensor detects the pressure and tilt of the leg to turn on </a:t>
            </a:r>
            <a:r>
              <a:rPr lang="en-US" sz="1200" b="0" i="0" u="none" strike="noStrike" kern="1200" baseline="0" dirty="0" err="1">
                <a:solidFill>
                  <a:schemeClr val="tx1"/>
                </a:solidFill>
                <a:latin typeface="+mn-lt"/>
                <a:ea typeface="+mn-ea"/>
                <a:cs typeface="+mn-cs"/>
              </a:rPr>
              <a:t>tibialis</a:t>
            </a:r>
            <a:r>
              <a:rPr lang="en-US" sz="1200" b="0" i="0" u="none" strike="noStrike" kern="1200" baseline="0" dirty="0">
                <a:solidFill>
                  <a:schemeClr val="tx1"/>
                </a:solidFill>
                <a:latin typeface="+mn-lt"/>
                <a:ea typeface="+mn-ea"/>
                <a:cs typeface="+mn-cs"/>
              </a:rPr>
              <a:t> anterior at toe off and turn off </a:t>
            </a:r>
            <a:r>
              <a:rPr lang="en-US" sz="1200" b="0" i="0" u="none" strike="noStrike" kern="1200" baseline="0" dirty="0" err="1">
                <a:solidFill>
                  <a:schemeClr val="tx1"/>
                </a:solidFill>
                <a:latin typeface="+mn-lt"/>
                <a:ea typeface="+mn-ea"/>
                <a:cs typeface="+mn-cs"/>
              </a:rPr>
              <a:t>tibialis</a:t>
            </a:r>
            <a:r>
              <a:rPr lang="en-US" sz="1200" b="0" i="0" u="none" strike="noStrike" kern="1200" baseline="0" dirty="0">
                <a:solidFill>
                  <a:schemeClr val="tx1"/>
                </a:solidFill>
                <a:latin typeface="+mn-lt"/>
                <a:ea typeface="+mn-ea"/>
                <a:cs typeface="+mn-cs"/>
              </a:rPr>
              <a:t> anterior at heel strike.4</a:t>
            </a:r>
          </a:p>
          <a:p>
            <a:r>
              <a:rPr lang="en-US" sz="1200" b="0" i="0" u="none" strike="noStrike" kern="1200" baseline="0" dirty="0">
                <a:solidFill>
                  <a:schemeClr val="tx1"/>
                </a:solidFill>
                <a:latin typeface="+mn-lt"/>
                <a:ea typeface="+mn-ea"/>
                <a:cs typeface="+mn-cs"/>
              </a:rPr>
              <a:t>Results of studies of lower limb electrical stimulation </a:t>
            </a:r>
          </a:p>
          <a:p>
            <a:r>
              <a:rPr lang="en-US" sz="1200" b="0" i="0" u="none" strike="noStrike" kern="1200" baseline="0" dirty="0">
                <a:solidFill>
                  <a:schemeClr val="tx1"/>
                </a:solidFill>
                <a:latin typeface="+mn-lt"/>
                <a:ea typeface="+mn-ea"/>
                <a:cs typeface="+mn-cs"/>
              </a:rPr>
              <a:t>- Improved walking ability6</a:t>
            </a:r>
          </a:p>
          <a:p>
            <a:r>
              <a:rPr lang="en-US" sz="1200" b="0" i="0" u="none" strike="noStrike" kern="1200" baseline="0" dirty="0">
                <a:solidFill>
                  <a:schemeClr val="tx1"/>
                </a:solidFill>
                <a:latin typeface="+mn-lt"/>
                <a:ea typeface="+mn-ea"/>
                <a:cs typeface="+mn-cs"/>
              </a:rPr>
              <a:t>- Increased isometric contractions of </a:t>
            </a:r>
            <a:r>
              <a:rPr lang="en-US" sz="1200" b="0" i="0" u="none" strike="noStrike" kern="1200" baseline="0" dirty="0" err="1">
                <a:solidFill>
                  <a:schemeClr val="tx1"/>
                </a:solidFill>
                <a:latin typeface="+mn-lt"/>
                <a:ea typeface="+mn-ea"/>
                <a:cs typeface="+mn-cs"/>
              </a:rPr>
              <a:t>dorsiflexors</a:t>
            </a:r>
            <a:r>
              <a:rPr lang="en-US" sz="1200" b="0" i="0" u="none" strike="noStrike" kern="1200" baseline="0" dirty="0">
                <a:solidFill>
                  <a:schemeClr val="tx1"/>
                </a:solidFill>
                <a:latin typeface="+mn-lt"/>
                <a:ea typeface="+mn-ea"/>
                <a:cs typeface="+mn-cs"/>
              </a:rPr>
              <a:t> and plantarflexors6</a:t>
            </a:r>
          </a:p>
          <a:p>
            <a:r>
              <a:rPr lang="en-US" sz="1200" b="0" i="0" u="none" strike="noStrike" kern="1200" baseline="0" dirty="0">
                <a:solidFill>
                  <a:schemeClr val="tx1"/>
                </a:solidFill>
                <a:latin typeface="+mn-lt"/>
                <a:ea typeface="+mn-ea"/>
                <a:cs typeface="+mn-cs"/>
              </a:rPr>
              <a:t>- Decreased cocontraction4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EMG triggering</a:t>
            </a:r>
          </a:p>
          <a:p>
            <a:r>
              <a:rPr lang="en-US" sz="1200" b="0" i="0" u="none" strike="noStrike" kern="1200" baseline="0" dirty="0">
                <a:solidFill>
                  <a:schemeClr val="tx1"/>
                </a:solidFill>
                <a:latin typeface="+mn-lt"/>
                <a:ea typeface="+mn-ea"/>
                <a:cs typeface="+mn-cs"/>
              </a:rPr>
              <a:t>- Increased mobility</a:t>
            </a:r>
          </a:p>
          <a:p>
            <a:r>
              <a:rPr lang="en-US" sz="1200" b="0" i="0" u="none" strike="noStrike" kern="1200" baseline="0" dirty="0">
                <a:solidFill>
                  <a:schemeClr val="tx1"/>
                </a:solidFill>
                <a:latin typeface="+mn-lt"/>
                <a:ea typeface="+mn-ea"/>
                <a:cs typeface="+mn-cs"/>
              </a:rPr>
              <a:t>- Increased voluntary EMG activity6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a </a:t>
            </a:r>
            <a:r>
              <a:rPr lang="en-US" sz="1200" b="0" i="0" u="none" strike="noStrike" kern="1200" baseline="0" dirty="0" err="1">
                <a:solidFill>
                  <a:schemeClr val="tx1"/>
                </a:solidFill>
                <a:latin typeface="+mn-lt"/>
                <a:ea typeface="+mn-ea"/>
                <a:cs typeface="+mn-cs"/>
              </a:rPr>
              <a:t>neuroprosthesis</a:t>
            </a:r>
            <a:r>
              <a:rPr lang="en-US" sz="1200" b="0" i="0" u="none" strike="noStrike" kern="1200" baseline="0" dirty="0">
                <a:solidFill>
                  <a:schemeClr val="tx1"/>
                </a:solidFill>
                <a:latin typeface="+mn-lt"/>
                <a:ea typeface="+mn-ea"/>
                <a:cs typeface="+mn-cs"/>
              </a:rPr>
              <a:t> system, adding stimulation of knee and hip muscles</a:t>
            </a:r>
          </a:p>
          <a:p>
            <a:r>
              <a:rPr lang="en-US" sz="1200" b="0" i="0" u="none" strike="noStrike" kern="1200" baseline="0" dirty="0">
                <a:solidFill>
                  <a:schemeClr val="tx1"/>
                </a:solidFill>
                <a:latin typeface="+mn-lt"/>
                <a:ea typeface="+mn-ea"/>
                <a:cs typeface="+mn-cs"/>
              </a:rPr>
              <a:t>- Improved gait performance</a:t>
            </a:r>
          </a:p>
          <a:p>
            <a:r>
              <a:rPr lang="en-US" sz="1200" b="0" i="0" u="none" strike="noStrike" kern="1200" baseline="0" dirty="0">
                <a:solidFill>
                  <a:schemeClr val="tx1"/>
                </a:solidFill>
                <a:latin typeface="+mn-lt"/>
                <a:ea typeface="+mn-ea"/>
                <a:cs typeface="+mn-cs"/>
              </a:rPr>
              <a:t>- Motor learning progressed to gait training without neuroprosthesis6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Use of FES combined with physiotherapy or biofeedback produces superior results in</a:t>
            </a:r>
          </a:p>
          <a:p>
            <a:r>
              <a:rPr lang="en-US" sz="1200" b="0" i="0" u="none" strike="noStrike" kern="1200" baseline="0" dirty="0">
                <a:solidFill>
                  <a:schemeClr val="tx1"/>
                </a:solidFill>
                <a:latin typeface="+mn-lt"/>
                <a:ea typeface="+mn-ea"/>
                <a:cs typeface="+mn-cs"/>
              </a:rPr>
              <a:t>ambulation scores than any individual treatment alone.5</a:t>
            </a:r>
          </a:p>
          <a:p>
            <a:r>
              <a:rPr lang="en-US" sz="1200" b="0" i="0" u="none" strike="noStrike" kern="1200" baseline="0" dirty="0" err="1">
                <a:solidFill>
                  <a:schemeClr val="tx1"/>
                </a:solidFill>
                <a:latin typeface="+mn-lt"/>
                <a:ea typeface="+mn-ea"/>
                <a:cs typeface="+mn-cs"/>
              </a:rPr>
              <a:t>Burridge</a:t>
            </a:r>
            <a:r>
              <a:rPr lang="en-US" sz="1200" b="0" i="0" u="none" strike="noStrike" kern="1200" baseline="0" dirty="0">
                <a:solidFill>
                  <a:schemeClr val="tx1"/>
                </a:solidFill>
                <a:latin typeface="+mn-lt"/>
                <a:ea typeface="+mn-ea"/>
                <a:cs typeface="+mn-cs"/>
              </a:rPr>
              <a:t> et al found increased walking speed with stimulation of peroneal nerve.14</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not a common treatment for foot drop in North America. Some of the issues are accurate electrode placement, medial and lateral ankle control, requires custom AFO.6</a:t>
            </a:r>
          </a:p>
          <a:p>
            <a:r>
              <a:rPr lang="en-US" sz="1200" b="0" i="0" u="none" strike="noStrike" kern="1200" baseline="0" dirty="0">
                <a:solidFill>
                  <a:schemeClr val="tx1"/>
                </a:solidFill>
                <a:latin typeface="+mn-lt"/>
                <a:ea typeface="+mn-ea"/>
                <a:cs typeface="+mn-cs"/>
              </a:rPr>
              <a:t>There is evidence of motor relearning with peroneal nerve stimulation. The problems are accurate surface electrode placement, costs of invasive procedures for the implanted systems, complications of dealing with medial and lateral control as well as dorsiflexion. There is a distinct lack of large randomized control studies to look at the effectiveness of peroneal nerve stimulation for dorsiflexion.6</a:t>
            </a:r>
          </a:p>
          <a:p>
            <a:r>
              <a:rPr lang="en-US" sz="1200" b="0" i="0" u="none" strike="noStrike" kern="1200" baseline="0" dirty="0">
                <a:solidFill>
                  <a:schemeClr val="tx1"/>
                </a:solidFill>
                <a:latin typeface="+mn-lt"/>
                <a:ea typeface="+mn-ea"/>
                <a:cs typeface="+mn-cs"/>
              </a:rPr>
              <a:t>Functional Electrical Therapy (FET) is patterned multi-channel electrical stimulation acting as a neural prosthesis activating several muscles during gait. It assists with walking when there is little or no muscle activity in the leg. This can prevent disuse atrophy, discourage compensatory gait patterns, maintain some sensory motor input. Preliminary findings for a recent trial with hemiplegic patients, Popovic,5 show notably better recovery of walking with FET than with only conventional therapy. Popovic5 proposes that in the acute stage, the combined effect of therapy generated and spontaneous recovery can accelerate functional recovery. FET may be facilitating cortical reorganization in the acute stages of recovery.5</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Results</a:t>
            </a:r>
          </a:p>
          <a:p>
            <a:r>
              <a:rPr lang="en-US" sz="1200" b="0" i="0" u="none" strike="noStrike" kern="1200" baseline="0" dirty="0">
                <a:solidFill>
                  <a:schemeClr val="tx1"/>
                </a:solidFill>
                <a:latin typeface="+mn-lt"/>
                <a:ea typeface="+mn-ea"/>
                <a:cs typeface="+mn-cs"/>
              </a:rPr>
              <a:t>Changes in </a:t>
            </a:r>
            <a:r>
              <a:rPr lang="en-US" sz="1200" b="0" i="0" u="none" strike="noStrike" kern="1200" baseline="0" dirty="0" err="1">
                <a:solidFill>
                  <a:schemeClr val="tx1"/>
                </a:solidFill>
                <a:latin typeface="+mn-lt"/>
                <a:ea typeface="+mn-ea"/>
                <a:cs typeface="+mn-cs"/>
              </a:rPr>
              <a:t>corticospinal</a:t>
            </a:r>
            <a:r>
              <a:rPr lang="en-US" sz="1200" b="0" i="0" u="none" strike="noStrike" kern="1200" baseline="0" dirty="0">
                <a:solidFill>
                  <a:schemeClr val="tx1"/>
                </a:solidFill>
                <a:latin typeface="+mn-lt"/>
                <a:ea typeface="+mn-ea"/>
                <a:cs typeface="+mn-cs"/>
              </a:rPr>
              <a:t> excitability can be achieved with repetitive stimulation of the common peroneal nerve 4. This may be a result of activating the motor and sensory fibers and changes in muscle </a:t>
            </a:r>
            <a:r>
              <a:rPr lang="en-US" sz="1200" b="0" i="0" u="none" strike="noStrike" kern="1200" baseline="0" dirty="0" err="1">
                <a:solidFill>
                  <a:schemeClr val="tx1"/>
                </a:solidFill>
                <a:latin typeface="+mn-lt"/>
                <a:ea typeface="+mn-ea"/>
                <a:cs typeface="+mn-cs"/>
              </a:rPr>
              <a:t>fibre</a:t>
            </a:r>
            <a:r>
              <a:rPr lang="en-US" sz="1200" b="0" i="0" u="none" strike="noStrike" kern="1200" baseline="0" dirty="0">
                <a:solidFill>
                  <a:schemeClr val="tx1"/>
                </a:solidFill>
                <a:latin typeface="+mn-lt"/>
                <a:ea typeface="+mn-ea"/>
                <a:cs typeface="+mn-cs"/>
              </a:rPr>
              <a:t> properties.</a:t>
            </a:r>
            <a:r>
              <a:rPr lang="en-US" sz="1200" b="1" i="0" u="none" strike="noStrike" kern="1200" baseline="0" dirty="0">
                <a:solidFill>
                  <a:schemeClr val="tx1"/>
                </a:solidFill>
                <a:latin typeface="+mn-lt"/>
                <a:ea typeface="+mn-ea"/>
                <a:cs typeface="+mn-cs"/>
              </a:rPr>
              <a:t>4</a:t>
            </a:r>
          </a:p>
          <a:p>
            <a:r>
              <a:rPr lang="en-US" sz="1200" b="0" i="0" u="none" strike="noStrike" kern="1200" baseline="0" dirty="0">
                <a:solidFill>
                  <a:schemeClr val="tx1"/>
                </a:solidFill>
                <a:latin typeface="+mn-lt"/>
                <a:ea typeface="+mn-ea"/>
                <a:cs typeface="+mn-cs"/>
              </a:rPr>
              <a:t>Benefits are increase strength, decrease spasticity,14 increased muscle extensibility4 Cortical reorganization, cortical connectivity may be modified with high frequency sensory stimulation.4</a:t>
            </a:r>
          </a:p>
          <a:p>
            <a:r>
              <a:rPr lang="en-US" sz="1200" b="0" i="0" u="none" strike="noStrike" kern="1200" baseline="0" dirty="0">
                <a:solidFill>
                  <a:schemeClr val="tx1"/>
                </a:solidFill>
                <a:latin typeface="+mn-lt"/>
                <a:ea typeface="+mn-ea"/>
                <a:cs typeface="+mn-cs"/>
              </a:rPr>
              <a:t>Stimulation of ankle PF Improves ground clearance, decreased extensor tone and decreased swing time.4</a:t>
            </a:r>
          </a:p>
          <a:p>
            <a:endParaRPr lang="de-CH"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UE research results</a:t>
            </a:r>
          </a:p>
          <a:p>
            <a:r>
              <a:rPr lang="en-US" sz="1200" b="0" i="0" u="none" strike="noStrike" kern="1200" baseline="0" dirty="0">
                <a:solidFill>
                  <a:schemeClr val="tx1"/>
                </a:solidFill>
                <a:latin typeface="+mn-lt"/>
                <a:ea typeface="+mn-ea"/>
                <a:cs typeface="+mn-cs"/>
              </a:rPr>
              <a:t>EBRSR review of FES in treatment of the upper extremity,” There is strong (Level 1A) evidence that FES treatment improves upper extremity function in  acute stroke”. 12 “There is conflicting (level 4) it evidence that functional electrical stimulation reduces pain improves function and reduces subluxation following stoke.”12 There are limited randomized studies, with methodology variability but the results do indicate that there is some positive effect on upper extremity motor learning. With more significant results in the acute stage and those with milder impairment. These were studies looking at wrist</a:t>
            </a:r>
          </a:p>
          <a:p>
            <a:r>
              <a:rPr lang="en-US" sz="1200" b="0" i="0" u="none" strike="noStrike" kern="1200" baseline="0" dirty="0">
                <a:solidFill>
                  <a:schemeClr val="tx1"/>
                </a:solidFill>
                <a:latin typeface="+mn-lt"/>
                <a:ea typeface="+mn-ea"/>
                <a:cs typeface="+mn-cs"/>
              </a:rPr>
              <a:t>extension.6 In studies with biofeedback or EMG triggering NMES, there were gains made in motor recovery with some improvement in activity. 6</a:t>
            </a:r>
          </a:p>
          <a:p>
            <a:r>
              <a:rPr lang="en-US" sz="1200" b="0" i="0" u="none" strike="noStrike" kern="1200" baseline="0" dirty="0">
                <a:solidFill>
                  <a:schemeClr val="tx1"/>
                </a:solidFill>
                <a:latin typeface="+mn-lt"/>
                <a:ea typeface="+mn-ea"/>
                <a:cs typeface="+mn-cs"/>
              </a:rPr>
              <a:t>A Cochrane review of electrical stimulation for preventing and treating post stroke shoulder pain found 4 randomized control studies (170 subjects). There was no significant change in pain intensity or incidence, there was a significant effect in improving passive pain-free range of lateral rotation of the </a:t>
            </a:r>
            <a:r>
              <a:rPr lang="en-US" sz="1200" b="0" i="0" u="none" strike="noStrike" kern="1200" baseline="0" dirty="0" err="1">
                <a:solidFill>
                  <a:schemeClr val="tx1"/>
                </a:solidFill>
                <a:latin typeface="+mn-lt"/>
                <a:ea typeface="+mn-ea"/>
                <a:cs typeface="+mn-cs"/>
              </a:rPr>
              <a:t>humerus</a:t>
            </a:r>
            <a:r>
              <a:rPr lang="en-US" sz="1200" b="0" i="0" u="none" strike="noStrike" kern="1200" baseline="0" dirty="0">
                <a:solidFill>
                  <a:schemeClr val="tx1"/>
                </a:solidFill>
                <a:latin typeface="+mn-lt"/>
                <a:ea typeface="+mn-ea"/>
                <a:cs typeface="+mn-cs"/>
              </a:rPr>
              <a:t> with a decrease in subluxation. There was no significant effect on motor recovery. 15</a:t>
            </a:r>
          </a:p>
          <a:p>
            <a:r>
              <a:rPr lang="en-US" sz="1200" b="0" i="0" u="none" strike="noStrike" kern="1200" baseline="0" dirty="0">
                <a:solidFill>
                  <a:schemeClr val="tx1"/>
                </a:solidFill>
                <a:latin typeface="+mn-lt"/>
                <a:ea typeface="+mn-ea"/>
                <a:cs typeface="+mn-cs"/>
              </a:rPr>
              <a:t>There has been a trial done with a percutaneous system with a reduction in pain in chronic stroke survivors.6 Some of the technology used for upper extremity stimulation systems for the spinal cord population, </a:t>
            </a:r>
            <a:r>
              <a:rPr lang="en-US" sz="1200" b="0" i="0" u="none" strike="noStrike" kern="1200" baseline="0" dirty="0" err="1">
                <a:solidFill>
                  <a:schemeClr val="tx1"/>
                </a:solidFill>
                <a:latin typeface="+mn-lt"/>
                <a:ea typeface="+mn-ea"/>
                <a:cs typeface="+mn-cs"/>
              </a:rPr>
              <a:t>neuroprostheses</a:t>
            </a:r>
            <a:r>
              <a:rPr lang="en-US" sz="1200" b="0" i="0" u="none" strike="noStrike" kern="1200" baseline="0" dirty="0">
                <a:solidFill>
                  <a:schemeClr val="tx1"/>
                </a:solidFill>
                <a:latin typeface="+mn-lt"/>
                <a:ea typeface="+mn-ea"/>
                <a:cs typeface="+mn-cs"/>
              </a:rPr>
              <a:t>, have had limited application to stroke population. The movement is limited to a few functional activities namely opening and closing the hand. If tone is an issue, the increased effort to do the task often increases the tone, affecting the quality and outcome of the intended movement. In some trials with a </a:t>
            </a:r>
            <a:r>
              <a:rPr lang="en-US" sz="1200" b="0" i="0" u="none" strike="noStrike" kern="1200" baseline="0" dirty="0" err="1">
                <a:solidFill>
                  <a:schemeClr val="tx1"/>
                </a:solidFill>
                <a:latin typeface="+mn-lt"/>
                <a:ea typeface="+mn-ea"/>
                <a:cs typeface="+mn-cs"/>
              </a:rPr>
              <a:t>neuroprosthesis</a:t>
            </a:r>
            <a:r>
              <a:rPr lang="en-US" sz="1200" b="0" i="0" u="none" strike="noStrike" kern="1200" baseline="0" dirty="0">
                <a:solidFill>
                  <a:schemeClr val="tx1"/>
                </a:solidFill>
                <a:latin typeface="+mn-lt"/>
                <a:ea typeface="+mn-ea"/>
                <a:cs typeface="+mn-cs"/>
              </a:rPr>
              <a:t> there have been significant improvements reported. 6 According to Sheffler6 there is no clinically viable hand </a:t>
            </a:r>
            <a:r>
              <a:rPr lang="en-US" sz="1200" b="0" i="0" u="none" strike="noStrike" kern="1200" baseline="0" dirty="0" err="1">
                <a:solidFill>
                  <a:schemeClr val="tx1"/>
                </a:solidFill>
                <a:latin typeface="+mn-lt"/>
                <a:ea typeface="+mn-ea"/>
                <a:cs typeface="+mn-cs"/>
              </a:rPr>
              <a:t>neuroprosthesis</a:t>
            </a:r>
            <a:r>
              <a:rPr lang="en-US" sz="1200" b="0" i="0" u="none" strike="noStrike" kern="1200" baseline="0" dirty="0">
                <a:solidFill>
                  <a:schemeClr val="tx1"/>
                </a:solidFill>
                <a:latin typeface="+mn-lt"/>
                <a:ea typeface="+mn-ea"/>
                <a:cs typeface="+mn-cs"/>
              </a:rPr>
              <a:t> system currently available to meet the needs of the hemiplegic arm and hand, more research is needed. A feasible system would require the ability to facilitate bilateral tasks, permit distal and proximal control, be a compact size to ensure ambulation is not encumbered, stimulate weak and inhibit overactive muscle and not compromise intact arm.6</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Results</a:t>
            </a:r>
          </a:p>
          <a:p>
            <a:r>
              <a:rPr lang="en-US" sz="1200" b="0" i="0" u="none" strike="noStrike" kern="1200" baseline="0" dirty="0">
                <a:solidFill>
                  <a:schemeClr val="tx1"/>
                </a:solidFill>
                <a:latin typeface="+mn-lt"/>
                <a:ea typeface="+mn-ea"/>
                <a:cs typeface="+mn-cs"/>
              </a:rPr>
              <a:t>- Improved hand and upper limb function in ADLs 3</a:t>
            </a:r>
          </a:p>
          <a:p>
            <a:r>
              <a:rPr lang="en-US" sz="1200" b="0" i="0" u="none" strike="noStrike" kern="1200" baseline="0" dirty="0">
                <a:solidFill>
                  <a:schemeClr val="tx1"/>
                </a:solidFill>
                <a:latin typeface="+mn-lt"/>
                <a:ea typeface="+mn-ea"/>
                <a:cs typeface="+mn-cs"/>
              </a:rPr>
              <a:t>- Decreased spasticity3,8,9</a:t>
            </a:r>
          </a:p>
          <a:p>
            <a:r>
              <a:rPr lang="en-US" sz="1200" b="0" i="0" u="none" strike="noStrike" kern="1200" baseline="0" dirty="0">
                <a:solidFill>
                  <a:schemeClr val="tx1"/>
                </a:solidFill>
                <a:latin typeface="+mn-lt"/>
                <a:ea typeface="+mn-ea"/>
                <a:cs typeface="+mn-cs"/>
              </a:rPr>
              <a:t>- Decreased shoulder pain3</a:t>
            </a:r>
          </a:p>
          <a:p>
            <a:pPr marL="171450" indent="-171450">
              <a:buFontTx/>
              <a:buChar char="-"/>
            </a:pPr>
            <a:r>
              <a:rPr lang="en-US" sz="1200" b="0" i="0" u="none" strike="noStrike" kern="1200" baseline="0" dirty="0">
                <a:solidFill>
                  <a:schemeClr val="tx1"/>
                </a:solidFill>
                <a:latin typeface="+mn-lt"/>
                <a:ea typeface="+mn-ea"/>
                <a:cs typeface="+mn-cs"/>
              </a:rPr>
              <a:t>Better outcomes with FES combined with functional task component practice8</a:t>
            </a:r>
          </a:p>
          <a:p>
            <a:pPr marL="171450" indent="-171450">
              <a:buFontTx/>
              <a:buChar char="-"/>
            </a:pPr>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1. Yan TB, Hui-Chan CWY, Li LSW. Functional electrical stimulation improves motor</a:t>
            </a:r>
          </a:p>
          <a:p>
            <a:r>
              <a:rPr lang="en-US" sz="1200" b="0" i="0" u="none" strike="noStrike" kern="1200" baseline="0" dirty="0">
                <a:solidFill>
                  <a:schemeClr val="tx1"/>
                </a:solidFill>
                <a:latin typeface="+mn-lt"/>
                <a:ea typeface="+mn-ea"/>
                <a:cs typeface="+mn-cs"/>
              </a:rPr>
              <a:t>recovery of the lower extremity and walking ability of subjects with first acute stroke – a</a:t>
            </a:r>
          </a:p>
          <a:p>
            <a:r>
              <a:rPr lang="en-US" sz="1200" b="0" i="0" u="none" strike="noStrike" kern="1200" baseline="0" dirty="0">
                <a:solidFill>
                  <a:schemeClr val="tx1"/>
                </a:solidFill>
                <a:latin typeface="+mn-lt"/>
                <a:ea typeface="+mn-ea"/>
                <a:cs typeface="+mn-cs"/>
              </a:rPr>
              <a:t>randomized placebo – controlled trial. Stroke 36(1): 80-85.</a:t>
            </a:r>
          </a:p>
          <a:p>
            <a:r>
              <a:rPr lang="en-US" sz="1200" b="0" i="0" u="none" strike="noStrike" kern="1200" baseline="0" dirty="0">
                <a:solidFill>
                  <a:schemeClr val="tx1"/>
                </a:solidFill>
                <a:latin typeface="+mn-lt"/>
                <a:ea typeface="+mn-ea"/>
                <a:cs typeface="+mn-cs"/>
              </a:rPr>
              <a:t>2. </a:t>
            </a:r>
            <a:r>
              <a:rPr lang="en-US" sz="1200" b="0" i="0" u="none" strike="noStrike" kern="1200" baseline="0" dirty="0" err="1">
                <a:solidFill>
                  <a:schemeClr val="tx1"/>
                </a:solidFill>
                <a:latin typeface="+mn-lt"/>
                <a:ea typeface="+mn-ea"/>
                <a:cs typeface="+mn-cs"/>
              </a:rPr>
              <a:t>Peckman</a:t>
            </a:r>
            <a:r>
              <a:rPr lang="en-US" sz="1200" b="0" i="0" u="none" strike="noStrike" kern="1200" baseline="0" dirty="0">
                <a:solidFill>
                  <a:schemeClr val="tx1"/>
                </a:solidFill>
                <a:latin typeface="+mn-lt"/>
                <a:ea typeface="+mn-ea"/>
                <a:cs typeface="+mn-cs"/>
              </a:rPr>
              <a:t> PH and Knutson JS. Functional electrical stimulation for neuromuscular</a:t>
            </a:r>
          </a:p>
          <a:p>
            <a:r>
              <a:rPr lang="en-US" sz="1200" b="0" i="0" u="none" strike="noStrike" kern="1200" baseline="0" dirty="0">
                <a:solidFill>
                  <a:schemeClr val="tx1"/>
                </a:solidFill>
                <a:latin typeface="+mn-lt"/>
                <a:ea typeface="+mn-ea"/>
                <a:cs typeface="+mn-cs"/>
              </a:rPr>
              <a:t>applications. Ann. Rev. Biomed. Eng. 2005. 7:327-60.</a:t>
            </a:r>
          </a:p>
          <a:p>
            <a:r>
              <a:rPr lang="en-US" sz="1200" b="0" i="0" u="none" strike="noStrike" kern="1200" baseline="0" dirty="0">
                <a:solidFill>
                  <a:schemeClr val="tx1"/>
                </a:solidFill>
                <a:latin typeface="+mn-lt"/>
                <a:ea typeface="+mn-ea"/>
                <a:cs typeface="+mn-cs"/>
              </a:rPr>
              <a:t>3. Ring H and </a:t>
            </a:r>
            <a:r>
              <a:rPr lang="en-US" sz="1200" b="0" i="0" u="none" strike="noStrike" kern="1200" baseline="0" dirty="0" err="1">
                <a:solidFill>
                  <a:schemeClr val="tx1"/>
                </a:solidFill>
                <a:latin typeface="+mn-lt"/>
                <a:ea typeface="+mn-ea"/>
                <a:cs typeface="+mn-cs"/>
              </a:rPr>
              <a:t>Weingarden</a:t>
            </a:r>
            <a:r>
              <a:rPr lang="en-US" sz="1200" b="0" i="0" u="none" strike="noStrike" kern="1200" baseline="0" dirty="0">
                <a:solidFill>
                  <a:schemeClr val="tx1"/>
                </a:solidFill>
                <a:latin typeface="+mn-lt"/>
                <a:ea typeface="+mn-ea"/>
                <a:cs typeface="+mn-cs"/>
              </a:rPr>
              <a:t> H. </a:t>
            </a:r>
            <a:r>
              <a:rPr lang="en-US" sz="1200" b="0" i="0" u="none" strike="noStrike" kern="1200" baseline="0" dirty="0" err="1">
                <a:solidFill>
                  <a:schemeClr val="tx1"/>
                </a:solidFill>
                <a:latin typeface="+mn-lt"/>
                <a:ea typeface="+mn-ea"/>
                <a:cs typeface="+mn-cs"/>
              </a:rPr>
              <a:t>Neuromodulation</a:t>
            </a:r>
            <a:r>
              <a:rPr lang="en-US" sz="1200" b="0" i="0" u="none" strike="noStrike" kern="1200" baseline="0" dirty="0">
                <a:solidFill>
                  <a:schemeClr val="tx1"/>
                </a:solidFill>
                <a:latin typeface="+mn-lt"/>
                <a:ea typeface="+mn-ea"/>
                <a:cs typeface="+mn-cs"/>
              </a:rPr>
              <a:t> by functional electrical stimulation (FES)</a:t>
            </a:r>
          </a:p>
          <a:p>
            <a:r>
              <a:rPr lang="en-US" sz="1200" b="0" i="0" u="none" strike="noStrike" kern="1200" baseline="0" dirty="0">
                <a:solidFill>
                  <a:schemeClr val="tx1"/>
                </a:solidFill>
                <a:latin typeface="+mn-lt"/>
                <a:ea typeface="+mn-ea"/>
                <a:cs typeface="+mn-cs"/>
              </a:rPr>
              <a:t>of limb paralysis after stroke. </a:t>
            </a:r>
            <a:r>
              <a:rPr lang="en-US" sz="1200" b="0" i="0" u="none" strike="noStrike" kern="1200" baseline="0" dirty="0" err="1">
                <a:solidFill>
                  <a:schemeClr val="tx1"/>
                </a:solidFill>
                <a:latin typeface="+mn-lt"/>
                <a:ea typeface="+mn-ea"/>
                <a:cs typeface="+mn-cs"/>
              </a:rPr>
              <a:t>Acta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Neurochir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Suppl</a:t>
            </a:r>
            <a:r>
              <a:rPr lang="en-US" sz="1200" b="0" i="0" u="none" strike="noStrike" kern="1200" baseline="0" dirty="0">
                <a:solidFill>
                  <a:schemeClr val="tx1"/>
                </a:solidFill>
                <a:latin typeface="+mn-lt"/>
                <a:ea typeface="+mn-ea"/>
                <a:cs typeface="+mn-cs"/>
              </a:rPr>
              <a:t> 2007; 97(1): 375-380.</a:t>
            </a:r>
          </a:p>
          <a:p>
            <a:r>
              <a:rPr lang="en-US" sz="1200" b="0" i="0" u="none" strike="noStrike" kern="1200" baseline="0" dirty="0">
                <a:solidFill>
                  <a:schemeClr val="tx1"/>
                </a:solidFill>
                <a:latin typeface="+mn-lt"/>
                <a:ea typeface="+mn-ea"/>
                <a:cs typeface="+mn-cs"/>
              </a:rPr>
              <a:t>4. </a:t>
            </a:r>
            <a:r>
              <a:rPr lang="en-US" sz="1200" b="0" i="0" u="none" strike="noStrike" kern="1200" baseline="0" dirty="0" err="1">
                <a:solidFill>
                  <a:schemeClr val="tx1"/>
                </a:solidFill>
                <a:latin typeface="+mn-lt"/>
                <a:ea typeface="+mn-ea"/>
                <a:cs typeface="+mn-cs"/>
              </a:rPr>
              <a:t>Sujith</a:t>
            </a:r>
            <a:r>
              <a:rPr lang="en-US" sz="1200" b="0" i="0" u="none" strike="noStrike" kern="1200" baseline="0" dirty="0">
                <a:solidFill>
                  <a:schemeClr val="tx1"/>
                </a:solidFill>
                <a:latin typeface="+mn-lt"/>
                <a:ea typeface="+mn-ea"/>
                <a:cs typeface="+mn-cs"/>
              </a:rPr>
              <a:t> OK. Functional electrical stimulation in neurological disorders. European journal</a:t>
            </a:r>
          </a:p>
          <a:p>
            <a:r>
              <a:rPr lang="en-US" sz="1200" b="0" i="0" u="none" strike="noStrike" kern="1200" baseline="0" dirty="0">
                <a:solidFill>
                  <a:schemeClr val="tx1"/>
                </a:solidFill>
                <a:latin typeface="+mn-lt"/>
                <a:ea typeface="+mn-ea"/>
                <a:cs typeface="+mn-cs"/>
              </a:rPr>
              <a:t>of Neurology 2008; 15: 437-444.</a:t>
            </a:r>
          </a:p>
          <a:p>
            <a:r>
              <a:rPr lang="en-US" sz="1200" b="0" i="0" u="none" strike="noStrike" kern="1200" baseline="0" dirty="0">
                <a:solidFill>
                  <a:schemeClr val="tx1"/>
                </a:solidFill>
                <a:latin typeface="+mn-lt"/>
                <a:ea typeface="+mn-ea"/>
                <a:cs typeface="+mn-cs"/>
              </a:rPr>
              <a:t>5. </a:t>
            </a:r>
            <a:r>
              <a:rPr lang="en-US" sz="1200" b="0" i="0" u="none" strike="noStrike" kern="1200" baseline="0" dirty="0" err="1">
                <a:solidFill>
                  <a:schemeClr val="tx1"/>
                </a:solidFill>
                <a:latin typeface="+mn-lt"/>
                <a:ea typeface="+mn-ea"/>
                <a:cs typeface="+mn-cs"/>
              </a:rPr>
              <a:t>Popovic</a:t>
            </a:r>
            <a:r>
              <a:rPr lang="en-US" sz="1200" b="0" i="0" u="none" strike="noStrike" kern="1200" baseline="0" dirty="0">
                <a:solidFill>
                  <a:schemeClr val="tx1"/>
                </a:solidFill>
                <a:latin typeface="+mn-lt"/>
                <a:ea typeface="+mn-ea"/>
                <a:cs typeface="+mn-cs"/>
              </a:rPr>
              <a:t> DB and </a:t>
            </a:r>
            <a:r>
              <a:rPr lang="en-US" sz="1200" b="0" i="0" u="none" strike="noStrike" kern="1200" baseline="0" dirty="0" err="1">
                <a:solidFill>
                  <a:schemeClr val="tx1"/>
                </a:solidFill>
                <a:latin typeface="+mn-lt"/>
                <a:ea typeface="+mn-ea"/>
                <a:cs typeface="+mn-cs"/>
              </a:rPr>
              <a:t>Sinkjaer</a:t>
            </a:r>
            <a:r>
              <a:rPr lang="en-US" sz="1200" b="0" i="0" u="none" strike="noStrike" kern="1200" baseline="0" dirty="0">
                <a:solidFill>
                  <a:schemeClr val="tx1"/>
                </a:solidFill>
                <a:latin typeface="+mn-lt"/>
                <a:ea typeface="+mn-ea"/>
                <a:cs typeface="+mn-cs"/>
              </a:rPr>
              <a:t> T. </a:t>
            </a:r>
            <a:r>
              <a:rPr lang="en-US" sz="1200" b="0" i="0" u="none" strike="noStrike" kern="1200" baseline="0" dirty="0" err="1">
                <a:solidFill>
                  <a:schemeClr val="tx1"/>
                </a:solidFill>
                <a:latin typeface="+mn-lt"/>
                <a:ea typeface="+mn-ea"/>
                <a:cs typeface="+mn-cs"/>
              </a:rPr>
              <a:t>Neuromodulation</a:t>
            </a:r>
            <a:r>
              <a:rPr lang="en-US" sz="1200" b="0" i="0" u="none" strike="noStrike" kern="1200" baseline="0" dirty="0">
                <a:solidFill>
                  <a:schemeClr val="tx1"/>
                </a:solidFill>
                <a:latin typeface="+mn-lt"/>
                <a:ea typeface="+mn-ea"/>
                <a:cs typeface="+mn-cs"/>
              </a:rPr>
              <a:t> of lower limb </a:t>
            </a:r>
            <a:r>
              <a:rPr lang="en-US" sz="1200" b="0" i="0" u="none" strike="noStrike" kern="1200" baseline="0" dirty="0" err="1">
                <a:solidFill>
                  <a:schemeClr val="tx1"/>
                </a:solidFill>
                <a:latin typeface="+mn-lt"/>
                <a:ea typeface="+mn-ea"/>
                <a:cs typeface="+mn-cs"/>
              </a:rPr>
              <a:t>monoparesis</a:t>
            </a:r>
            <a:r>
              <a:rPr lang="en-US" sz="1200" b="0" i="0" u="none" strike="noStrike" kern="1200" baseline="0" dirty="0">
                <a:solidFill>
                  <a:schemeClr val="tx1"/>
                </a:solidFill>
                <a:latin typeface="+mn-lt"/>
                <a:ea typeface="+mn-ea"/>
                <a:cs typeface="+mn-cs"/>
              </a:rPr>
              <a:t>: functional</a:t>
            </a:r>
          </a:p>
          <a:p>
            <a:r>
              <a:rPr lang="en-US" sz="1200" b="0" i="0" u="none" strike="noStrike" kern="1200" baseline="0" dirty="0">
                <a:solidFill>
                  <a:schemeClr val="tx1"/>
                </a:solidFill>
                <a:latin typeface="+mn-lt"/>
                <a:ea typeface="+mn-ea"/>
                <a:cs typeface="+mn-cs"/>
              </a:rPr>
              <a:t>electrical therapy of walking. </a:t>
            </a:r>
            <a:r>
              <a:rPr lang="en-US" sz="1200" b="0" i="0" u="none" strike="noStrike" kern="1200" baseline="0" dirty="0" err="1">
                <a:solidFill>
                  <a:schemeClr val="tx1"/>
                </a:solidFill>
                <a:latin typeface="+mn-lt"/>
                <a:ea typeface="+mn-ea"/>
                <a:cs typeface="+mn-cs"/>
              </a:rPr>
              <a:t>Acta</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Neurochir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Suppl</a:t>
            </a:r>
            <a:r>
              <a:rPr lang="en-US" sz="1200" b="0" i="0" u="none" strike="noStrike" kern="1200" baseline="0" dirty="0">
                <a:solidFill>
                  <a:schemeClr val="tx1"/>
                </a:solidFill>
                <a:latin typeface="+mn-lt"/>
                <a:ea typeface="+mn-ea"/>
                <a:cs typeface="+mn-cs"/>
              </a:rPr>
              <a:t> 2007; 97(1): 387-393.</a:t>
            </a:r>
          </a:p>
          <a:p>
            <a:r>
              <a:rPr lang="en-US" sz="1200" b="0" i="0" u="none" strike="noStrike" kern="1200" baseline="0" dirty="0">
                <a:solidFill>
                  <a:schemeClr val="tx1"/>
                </a:solidFill>
                <a:latin typeface="+mn-lt"/>
                <a:ea typeface="+mn-ea"/>
                <a:cs typeface="+mn-cs"/>
              </a:rPr>
              <a:t>6. </a:t>
            </a:r>
            <a:r>
              <a:rPr lang="en-US" sz="1200" b="0" i="0" u="none" strike="noStrike" kern="1200" baseline="0" dirty="0" err="1">
                <a:solidFill>
                  <a:schemeClr val="tx1"/>
                </a:solidFill>
                <a:latin typeface="+mn-lt"/>
                <a:ea typeface="+mn-ea"/>
                <a:cs typeface="+mn-cs"/>
              </a:rPr>
              <a:t>Sheffler</a:t>
            </a:r>
            <a:r>
              <a:rPr lang="en-US" sz="1200" b="0" i="0" u="none" strike="noStrike" kern="1200" baseline="0" dirty="0">
                <a:solidFill>
                  <a:schemeClr val="tx1"/>
                </a:solidFill>
                <a:latin typeface="+mn-lt"/>
                <a:ea typeface="+mn-ea"/>
                <a:cs typeface="+mn-cs"/>
              </a:rPr>
              <a:t> LR and </a:t>
            </a:r>
            <a:r>
              <a:rPr lang="en-US" sz="1200" b="0" i="0" u="none" strike="noStrike" kern="1200" baseline="0" dirty="0" err="1">
                <a:solidFill>
                  <a:schemeClr val="tx1"/>
                </a:solidFill>
                <a:latin typeface="+mn-lt"/>
                <a:ea typeface="+mn-ea"/>
                <a:cs typeface="+mn-cs"/>
              </a:rPr>
              <a:t>Chae</a:t>
            </a:r>
            <a:r>
              <a:rPr lang="en-US" sz="1200" b="0" i="0" u="none" strike="noStrike" kern="1200" baseline="0" dirty="0">
                <a:solidFill>
                  <a:schemeClr val="tx1"/>
                </a:solidFill>
                <a:latin typeface="+mn-lt"/>
                <a:ea typeface="+mn-ea"/>
                <a:cs typeface="+mn-cs"/>
              </a:rPr>
              <a:t> J. Neuromuscular electrical stimulation in neurorehabilitation.</a:t>
            </a:r>
          </a:p>
          <a:p>
            <a:r>
              <a:rPr lang="en-US" sz="1200" b="0" i="0" u="none" strike="noStrike" kern="1200" baseline="0" dirty="0">
                <a:solidFill>
                  <a:schemeClr val="tx1"/>
                </a:solidFill>
                <a:latin typeface="+mn-lt"/>
                <a:ea typeface="+mn-ea"/>
                <a:cs typeface="+mn-cs"/>
              </a:rPr>
              <a:t>Muscle Nerve 2007; 35:562-590.</a:t>
            </a:r>
          </a:p>
          <a:p>
            <a:r>
              <a:rPr lang="en-US" sz="1200" b="0" i="0" u="none" strike="noStrike" kern="1200" baseline="0" dirty="0">
                <a:solidFill>
                  <a:schemeClr val="tx1"/>
                </a:solidFill>
                <a:latin typeface="+mn-lt"/>
                <a:ea typeface="+mn-ea"/>
                <a:cs typeface="+mn-cs"/>
              </a:rPr>
              <a:t>7. Bogey R and Hornby TG. Gait training strategies </a:t>
            </a:r>
            <a:r>
              <a:rPr lang="en-US" sz="1200" b="0" i="0" u="none" strike="noStrike" kern="1200" baseline="0" dirty="0" err="1">
                <a:solidFill>
                  <a:schemeClr val="tx1"/>
                </a:solidFill>
                <a:latin typeface="+mn-lt"/>
                <a:ea typeface="+mn-ea"/>
                <a:cs typeface="+mn-cs"/>
              </a:rPr>
              <a:t>utililzed</a:t>
            </a:r>
            <a:r>
              <a:rPr lang="en-US" sz="1200" b="0" i="0" u="none" strike="noStrike" kern="1200" baseline="0" dirty="0">
                <a:solidFill>
                  <a:schemeClr val="tx1"/>
                </a:solidFill>
                <a:latin typeface="+mn-lt"/>
                <a:ea typeface="+mn-ea"/>
                <a:cs typeface="+mn-cs"/>
              </a:rPr>
              <a:t> in </a:t>
            </a:r>
            <a:r>
              <a:rPr lang="en-US" sz="1200" b="0" i="0" u="none" strike="noStrike" kern="1200" baseline="0" dirty="0" err="1">
                <a:solidFill>
                  <a:schemeClr val="tx1"/>
                </a:solidFill>
                <a:latin typeface="+mn-lt"/>
                <a:ea typeface="+mn-ea"/>
                <a:cs typeface="+mn-cs"/>
              </a:rPr>
              <a:t>poststroke</a:t>
            </a:r>
            <a:r>
              <a:rPr lang="en-US" sz="1200" b="0" i="0" u="none" strike="noStrike" kern="1200" baseline="0" dirty="0">
                <a:solidFill>
                  <a:schemeClr val="tx1"/>
                </a:solidFill>
                <a:latin typeface="+mn-lt"/>
                <a:ea typeface="+mn-ea"/>
                <a:cs typeface="+mn-cs"/>
              </a:rPr>
              <a:t> Rehabilitation:</a:t>
            </a:r>
          </a:p>
          <a:p>
            <a:r>
              <a:rPr lang="en-US" sz="1200" b="0" i="0" u="none" strike="noStrike" kern="1200" baseline="0" dirty="0">
                <a:solidFill>
                  <a:schemeClr val="tx1"/>
                </a:solidFill>
                <a:latin typeface="+mn-lt"/>
                <a:ea typeface="+mn-ea"/>
                <a:cs typeface="+mn-cs"/>
              </a:rPr>
              <a:t>are we really making a difference? Top Stroke </a:t>
            </a:r>
            <a:r>
              <a:rPr lang="en-US" sz="1200" b="0" i="0" u="none" strike="noStrike" kern="1200" baseline="0" dirty="0" err="1">
                <a:solidFill>
                  <a:schemeClr val="tx1"/>
                </a:solidFill>
                <a:latin typeface="+mn-lt"/>
                <a:ea typeface="+mn-ea"/>
                <a:cs typeface="+mn-cs"/>
              </a:rPr>
              <a:t>Rehabil</a:t>
            </a:r>
            <a:r>
              <a:rPr lang="en-US" sz="1200" b="0" i="0" u="none" strike="noStrike" kern="1200" baseline="0" dirty="0">
                <a:solidFill>
                  <a:schemeClr val="tx1"/>
                </a:solidFill>
                <a:latin typeface="+mn-lt"/>
                <a:ea typeface="+mn-ea"/>
                <a:cs typeface="+mn-cs"/>
              </a:rPr>
              <a:t> 2007; 14(60): 1-8.</a:t>
            </a:r>
          </a:p>
          <a:p>
            <a:r>
              <a:rPr lang="en-US" sz="1200" b="0" i="0" u="none" strike="noStrike" kern="1200" baseline="0" dirty="0">
                <a:solidFill>
                  <a:schemeClr val="tx1"/>
                </a:solidFill>
                <a:latin typeface="+mn-lt"/>
                <a:ea typeface="+mn-ea"/>
                <a:cs typeface="+mn-cs"/>
              </a:rPr>
              <a:t>8. Daly, JJ and Ruff RL. Construction of efficacious gait and upper limb functional</a:t>
            </a:r>
          </a:p>
          <a:p>
            <a:r>
              <a:rPr lang="en-US" sz="1200" b="0" i="0" u="none" strike="noStrike" kern="1200" baseline="0" dirty="0">
                <a:solidFill>
                  <a:schemeClr val="tx1"/>
                </a:solidFill>
                <a:latin typeface="+mn-lt"/>
                <a:ea typeface="+mn-ea"/>
                <a:cs typeface="+mn-cs"/>
              </a:rPr>
              <a:t>interventions based on brain plasticity evidence and model-based measures for stroke</a:t>
            </a:r>
          </a:p>
          <a:p>
            <a:r>
              <a:rPr lang="en-US" sz="1200" b="0" i="0" u="none" strike="noStrike" kern="1200" baseline="0" dirty="0">
                <a:solidFill>
                  <a:schemeClr val="tx1"/>
                </a:solidFill>
                <a:latin typeface="+mn-lt"/>
                <a:ea typeface="+mn-ea"/>
                <a:cs typeface="+mn-cs"/>
              </a:rPr>
              <a:t>patients. The Scientific World journal 2007: 7: 2031-2045.</a:t>
            </a:r>
          </a:p>
          <a:p>
            <a:r>
              <a:rPr lang="en-US" sz="1200" b="0" i="0" u="none" strike="noStrike" kern="1200" baseline="0" dirty="0">
                <a:solidFill>
                  <a:schemeClr val="tx1"/>
                </a:solidFill>
                <a:latin typeface="+mn-lt"/>
                <a:ea typeface="+mn-ea"/>
                <a:cs typeface="+mn-cs"/>
              </a:rPr>
              <a:t>9. Hara Y. Neurorehabilitation with new functional electrical stimulation for </a:t>
            </a:r>
            <a:r>
              <a:rPr lang="en-US" sz="1200" b="0" i="0" u="none" strike="noStrike" kern="1200" baseline="0" dirty="0" err="1">
                <a:solidFill>
                  <a:schemeClr val="tx1"/>
                </a:solidFill>
                <a:latin typeface="+mn-lt"/>
                <a:ea typeface="+mn-ea"/>
                <a:cs typeface="+mn-cs"/>
              </a:rPr>
              <a:t>hemiparetic</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upper extremity in stroke patients. J Nippon Med </a:t>
            </a:r>
            <a:r>
              <a:rPr lang="en-US" sz="1200" b="0" i="0" u="none" strike="noStrike" kern="1200" baseline="0" dirty="0" err="1">
                <a:solidFill>
                  <a:schemeClr val="tx1"/>
                </a:solidFill>
                <a:latin typeface="+mn-lt"/>
                <a:ea typeface="+mn-ea"/>
                <a:cs typeface="+mn-cs"/>
              </a:rPr>
              <a:t>Sch</a:t>
            </a:r>
            <a:r>
              <a:rPr lang="en-US" sz="1200" b="0" i="0" u="none" strike="noStrike" kern="1200" baseline="0" dirty="0">
                <a:solidFill>
                  <a:schemeClr val="tx1"/>
                </a:solidFill>
                <a:latin typeface="+mn-lt"/>
                <a:ea typeface="+mn-ea"/>
                <a:cs typeface="+mn-cs"/>
              </a:rPr>
              <a:t> 2008: 75: 3-14.</a:t>
            </a:r>
          </a:p>
          <a:p>
            <a:r>
              <a:rPr lang="en-US" sz="1200" b="0" i="0" u="none" strike="noStrike" kern="1200" baseline="0" dirty="0">
                <a:solidFill>
                  <a:schemeClr val="tx1"/>
                </a:solidFill>
                <a:latin typeface="+mn-lt"/>
                <a:ea typeface="+mn-ea"/>
                <a:cs typeface="+mn-cs"/>
              </a:rPr>
              <a:t>10. de Kroon JR, </a:t>
            </a:r>
            <a:r>
              <a:rPr lang="en-US" sz="1200" b="0" i="0" u="none" strike="noStrike" kern="1200" baseline="0" dirty="0" err="1">
                <a:solidFill>
                  <a:schemeClr val="tx1"/>
                </a:solidFill>
                <a:latin typeface="+mn-lt"/>
                <a:ea typeface="+mn-ea"/>
                <a:cs typeface="+mn-cs"/>
              </a:rPr>
              <a:t>Ijzerman</a:t>
            </a:r>
            <a:r>
              <a:rPr lang="en-US" sz="1200" b="0" i="0" u="none" strike="noStrike" kern="1200" baseline="0" dirty="0">
                <a:solidFill>
                  <a:schemeClr val="tx1"/>
                </a:solidFill>
                <a:latin typeface="+mn-lt"/>
                <a:ea typeface="+mn-ea"/>
                <a:cs typeface="+mn-cs"/>
              </a:rPr>
              <a:t> MJ, </a:t>
            </a:r>
            <a:r>
              <a:rPr lang="en-US" sz="1200" b="0" i="0" u="none" strike="noStrike" kern="1200" baseline="0" dirty="0" err="1">
                <a:solidFill>
                  <a:schemeClr val="tx1"/>
                </a:solidFill>
                <a:latin typeface="+mn-lt"/>
                <a:ea typeface="+mn-ea"/>
                <a:cs typeface="+mn-cs"/>
              </a:rPr>
              <a:t>Chae</a:t>
            </a:r>
            <a:r>
              <a:rPr lang="en-US" sz="1200" b="0" i="0" u="none" strike="noStrike" kern="1200" baseline="0" dirty="0">
                <a:solidFill>
                  <a:schemeClr val="tx1"/>
                </a:solidFill>
                <a:latin typeface="+mn-lt"/>
                <a:ea typeface="+mn-ea"/>
                <a:cs typeface="+mn-cs"/>
              </a:rPr>
              <a:t> J, </a:t>
            </a:r>
            <a:r>
              <a:rPr lang="en-US" sz="1200" b="0" i="0" u="none" strike="noStrike" kern="1200" baseline="0" dirty="0" err="1">
                <a:solidFill>
                  <a:schemeClr val="tx1"/>
                </a:solidFill>
                <a:latin typeface="+mn-lt"/>
                <a:ea typeface="+mn-ea"/>
                <a:cs typeface="+mn-cs"/>
              </a:rPr>
              <a:t>Lankhorst</a:t>
            </a:r>
            <a:r>
              <a:rPr lang="en-US" sz="1200" b="0" i="0" u="none" strike="noStrike" kern="1200" baseline="0" dirty="0">
                <a:solidFill>
                  <a:schemeClr val="tx1"/>
                </a:solidFill>
                <a:latin typeface="+mn-lt"/>
                <a:ea typeface="+mn-ea"/>
                <a:cs typeface="+mn-cs"/>
              </a:rPr>
              <a:t> GJ, </a:t>
            </a:r>
            <a:r>
              <a:rPr lang="en-US" sz="1200" b="0" i="0" u="none" strike="noStrike" kern="1200" baseline="0" dirty="0" err="1">
                <a:solidFill>
                  <a:schemeClr val="tx1"/>
                </a:solidFill>
                <a:latin typeface="+mn-lt"/>
                <a:ea typeface="+mn-ea"/>
                <a:cs typeface="+mn-cs"/>
              </a:rPr>
              <a:t>Zilvold</a:t>
            </a:r>
            <a:r>
              <a:rPr lang="en-US" sz="1200" b="0" i="0" u="none" strike="noStrike" kern="1200" baseline="0" dirty="0">
                <a:solidFill>
                  <a:schemeClr val="tx1"/>
                </a:solidFill>
                <a:latin typeface="+mn-lt"/>
                <a:ea typeface="+mn-ea"/>
                <a:cs typeface="+mn-cs"/>
              </a:rPr>
              <a:t> G. Relation between</a:t>
            </a:r>
          </a:p>
          <a:p>
            <a:r>
              <a:rPr lang="en-US" sz="1200" b="0" i="0" u="none" strike="noStrike" kern="1200" baseline="0" dirty="0">
                <a:solidFill>
                  <a:schemeClr val="tx1"/>
                </a:solidFill>
                <a:latin typeface="+mn-lt"/>
                <a:ea typeface="+mn-ea"/>
                <a:cs typeface="+mn-cs"/>
              </a:rPr>
              <a:t>stimulation characteristics and clinical outcome in studies using electrical stimulation to</a:t>
            </a:r>
          </a:p>
          <a:p>
            <a:r>
              <a:rPr lang="en-US" sz="1200" b="0" i="0" u="none" strike="noStrike" kern="1200" baseline="0" dirty="0">
                <a:solidFill>
                  <a:schemeClr val="tx1"/>
                </a:solidFill>
                <a:latin typeface="+mn-lt"/>
                <a:ea typeface="+mn-ea"/>
                <a:cs typeface="+mn-cs"/>
              </a:rPr>
              <a:t>improve motor control of the upper extremity in stroke. J </a:t>
            </a:r>
            <a:r>
              <a:rPr lang="en-US" sz="1200" b="0" i="0" u="none" strike="noStrike" kern="1200" baseline="0" dirty="0" err="1">
                <a:solidFill>
                  <a:schemeClr val="tx1"/>
                </a:solidFill>
                <a:latin typeface="+mn-lt"/>
                <a:ea typeface="+mn-ea"/>
                <a:cs typeface="+mn-cs"/>
              </a:rPr>
              <a:t>Rehabil</a:t>
            </a:r>
            <a:r>
              <a:rPr lang="en-US" sz="1200" b="0" i="0" u="none" strike="noStrike" kern="1200" baseline="0" dirty="0">
                <a:solidFill>
                  <a:schemeClr val="tx1"/>
                </a:solidFill>
                <a:latin typeface="+mn-lt"/>
                <a:ea typeface="+mn-ea"/>
                <a:cs typeface="+mn-cs"/>
              </a:rPr>
              <a:t> Med 2005; 37: 65-74.</a:t>
            </a:r>
          </a:p>
          <a:p>
            <a:r>
              <a:rPr lang="en-US" sz="1200" b="0" i="0" u="none" strike="noStrike" kern="1200" baseline="0" dirty="0">
                <a:solidFill>
                  <a:schemeClr val="tx1"/>
                </a:solidFill>
                <a:latin typeface="+mn-lt"/>
                <a:ea typeface="+mn-ea"/>
                <a:cs typeface="+mn-cs"/>
              </a:rPr>
              <a:t>11. Electrotherapy: Evidence-Based Practice. Sheila Kitchen and Sarah </a:t>
            </a:r>
            <a:r>
              <a:rPr lang="en-US" sz="1200" b="0" i="0" u="none" strike="noStrike" kern="1200" baseline="0" dirty="0" err="1">
                <a:solidFill>
                  <a:schemeClr val="tx1"/>
                </a:solidFill>
                <a:latin typeface="+mn-lt"/>
                <a:ea typeface="+mn-ea"/>
                <a:cs typeface="+mn-cs"/>
              </a:rPr>
              <a:t>Bazin</a:t>
            </a:r>
            <a:r>
              <a:rPr lang="en-US" sz="1200" b="0" i="0" u="none" strike="noStrike" kern="1200" baseline="0" dirty="0">
                <a:solidFill>
                  <a:schemeClr val="tx1"/>
                </a:solidFill>
                <a:latin typeface="+mn-lt"/>
                <a:ea typeface="+mn-ea"/>
                <a:cs typeface="+mn-cs"/>
              </a:rPr>
              <a:t>. Churchill</a:t>
            </a:r>
          </a:p>
          <a:p>
            <a:r>
              <a:rPr lang="en-US" sz="1200" b="0" i="0" u="none" strike="noStrike" kern="1200" baseline="0" dirty="0">
                <a:solidFill>
                  <a:schemeClr val="tx1"/>
                </a:solidFill>
                <a:latin typeface="+mn-lt"/>
                <a:ea typeface="+mn-ea"/>
                <a:cs typeface="+mn-cs"/>
              </a:rPr>
              <a:t>Livingston 2002, New York.</a:t>
            </a:r>
          </a:p>
          <a:p>
            <a:r>
              <a:rPr lang="en-US" sz="1200" b="0" i="0" u="none" strike="noStrike" kern="1200" baseline="0" dirty="0">
                <a:solidFill>
                  <a:schemeClr val="tx1"/>
                </a:solidFill>
                <a:latin typeface="+mn-lt"/>
                <a:ea typeface="+mn-ea"/>
                <a:cs typeface="+mn-cs"/>
              </a:rPr>
              <a:t>12. Baldwin ERL, </a:t>
            </a:r>
            <a:r>
              <a:rPr lang="en-US" sz="1200" b="0" i="0" u="none" strike="noStrike" kern="1200" baseline="0" dirty="0" err="1">
                <a:solidFill>
                  <a:schemeClr val="tx1"/>
                </a:solidFill>
                <a:latin typeface="+mn-lt"/>
                <a:ea typeface="+mn-ea"/>
                <a:cs typeface="+mn-cs"/>
              </a:rPr>
              <a:t>Klakowicz</a:t>
            </a:r>
            <a:r>
              <a:rPr lang="en-US" sz="1200" b="0" i="0" u="none" strike="noStrike" kern="1200" baseline="0" dirty="0">
                <a:solidFill>
                  <a:schemeClr val="tx1"/>
                </a:solidFill>
                <a:latin typeface="+mn-lt"/>
                <a:ea typeface="+mn-ea"/>
                <a:cs typeface="+mn-cs"/>
              </a:rPr>
              <a:t> PM, Collins DF. Wide-pulse-width, high frequency</a:t>
            </a:r>
          </a:p>
          <a:p>
            <a:r>
              <a:rPr lang="en-US" sz="1200" b="0" i="0" u="none" strike="noStrike" kern="1200" baseline="0" dirty="0">
                <a:solidFill>
                  <a:schemeClr val="tx1"/>
                </a:solidFill>
                <a:latin typeface="+mn-lt"/>
                <a:ea typeface="+mn-ea"/>
                <a:cs typeface="+mn-cs"/>
              </a:rPr>
              <a:t>neuromuscular stimulation: implications for functional electrical stimulation. J </a:t>
            </a:r>
            <a:r>
              <a:rPr lang="en-US" sz="1200" b="0" i="0" u="none" strike="noStrike" kern="1200" baseline="0" dirty="0" err="1">
                <a:solidFill>
                  <a:schemeClr val="tx1"/>
                </a:solidFill>
                <a:latin typeface="+mn-lt"/>
                <a:ea typeface="+mn-ea"/>
                <a:cs typeface="+mn-cs"/>
              </a:rPr>
              <a:t>Appl</a:t>
            </a:r>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Physiol</a:t>
            </a:r>
            <a:r>
              <a:rPr lang="en-US" sz="1200" b="0" i="0" u="none" strike="noStrike" kern="1200" baseline="0" dirty="0">
                <a:solidFill>
                  <a:schemeClr val="tx1"/>
                </a:solidFill>
                <a:latin typeface="+mn-lt"/>
                <a:ea typeface="+mn-ea"/>
                <a:cs typeface="+mn-cs"/>
              </a:rPr>
              <a:t> 2006;101:228-240.</a:t>
            </a:r>
          </a:p>
          <a:p>
            <a:r>
              <a:rPr lang="en-US" sz="1200" b="0" i="0" u="none" strike="noStrike" kern="1200" baseline="0" dirty="0">
                <a:solidFill>
                  <a:schemeClr val="tx1"/>
                </a:solidFill>
                <a:latin typeface="+mn-lt"/>
                <a:ea typeface="+mn-ea"/>
                <a:cs typeface="+mn-cs"/>
              </a:rPr>
              <a:t>13. </a:t>
            </a:r>
            <a:r>
              <a:rPr lang="en-US" sz="1200" b="0" i="0" u="none" strike="noStrike" kern="1200" baseline="0" dirty="0" err="1">
                <a:solidFill>
                  <a:schemeClr val="tx1"/>
                </a:solidFill>
                <a:latin typeface="+mn-lt"/>
                <a:ea typeface="+mn-ea"/>
                <a:cs typeface="+mn-cs"/>
              </a:rPr>
              <a:t>Khaslavskaia</a:t>
            </a:r>
            <a:r>
              <a:rPr lang="en-US" sz="1200" b="0" i="0" u="none" strike="noStrike" kern="1200" baseline="0" dirty="0">
                <a:solidFill>
                  <a:schemeClr val="tx1"/>
                </a:solidFill>
                <a:latin typeface="+mn-lt"/>
                <a:ea typeface="+mn-ea"/>
                <a:cs typeface="+mn-cs"/>
              </a:rPr>
              <a:t> s and </a:t>
            </a:r>
            <a:r>
              <a:rPr lang="en-US" sz="1200" b="0" i="0" u="none" strike="noStrike" kern="1200" baseline="0" dirty="0" err="1">
                <a:solidFill>
                  <a:schemeClr val="tx1"/>
                </a:solidFill>
                <a:latin typeface="+mn-lt"/>
                <a:ea typeface="+mn-ea"/>
                <a:cs typeface="+mn-cs"/>
              </a:rPr>
              <a:t>Sinkjaer</a:t>
            </a:r>
            <a:r>
              <a:rPr lang="en-US" sz="1200" b="0" i="0" u="none" strike="noStrike" kern="1200" baseline="0" dirty="0">
                <a:solidFill>
                  <a:schemeClr val="tx1"/>
                </a:solidFill>
                <a:latin typeface="+mn-lt"/>
                <a:ea typeface="+mn-ea"/>
                <a:cs typeface="+mn-cs"/>
              </a:rPr>
              <a:t> T. Motor cortex excitability following repetitive electrical</a:t>
            </a:r>
          </a:p>
          <a:p>
            <a:r>
              <a:rPr lang="en-US" sz="1200" b="0" i="0" u="none" strike="noStrike" kern="1200" baseline="0" dirty="0">
                <a:solidFill>
                  <a:schemeClr val="tx1"/>
                </a:solidFill>
                <a:latin typeface="+mn-lt"/>
                <a:ea typeface="+mn-ea"/>
                <a:cs typeface="+mn-cs"/>
              </a:rPr>
              <a:t>stimulation of the common peroneal nerve depends on the voluntary drove. </a:t>
            </a:r>
            <a:r>
              <a:rPr lang="en-US" sz="1200" b="0" i="0" u="none" strike="noStrike" kern="1200" baseline="0" dirty="0" err="1">
                <a:solidFill>
                  <a:schemeClr val="tx1"/>
                </a:solidFill>
                <a:latin typeface="+mn-lt"/>
                <a:ea typeface="+mn-ea"/>
                <a:cs typeface="+mn-cs"/>
              </a:rPr>
              <a:t>Exp</a:t>
            </a:r>
            <a:r>
              <a:rPr lang="en-US" sz="1200" b="0" i="0" u="none" strike="noStrike" kern="1200" baseline="0" dirty="0">
                <a:solidFill>
                  <a:schemeClr val="tx1"/>
                </a:solidFill>
                <a:latin typeface="+mn-lt"/>
                <a:ea typeface="+mn-ea"/>
                <a:cs typeface="+mn-cs"/>
              </a:rPr>
              <a:t> Brain</a:t>
            </a:r>
          </a:p>
          <a:p>
            <a:r>
              <a:rPr lang="en-US" sz="1200" b="0" i="0" u="none" strike="noStrike" kern="1200" baseline="0" dirty="0">
                <a:solidFill>
                  <a:schemeClr val="tx1"/>
                </a:solidFill>
                <a:latin typeface="+mn-lt"/>
                <a:ea typeface="+mn-ea"/>
                <a:cs typeface="+mn-cs"/>
              </a:rPr>
              <a:t>Res 2005; 162:497-502.</a:t>
            </a:r>
          </a:p>
          <a:p>
            <a:r>
              <a:rPr lang="en-US" sz="1200" b="0" i="0" u="none" strike="noStrike" kern="1200" baseline="0" dirty="0">
                <a:solidFill>
                  <a:schemeClr val="tx1"/>
                </a:solidFill>
                <a:latin typeface="+mn-lt"/>
                <a:ea typeface="+mn-ea"/>
                <a:cs typeface="+mn-cs"/>
              </a:rPr>
              <a:t>14. Evidence Based Review of Stroke Rehabilitation 10th edition. www.ebrsr.com.</a:t>
            </a:r>
          </a:p>
          <a:p>
            <a:r>
              <a:rPr lang="en-US" sz="1200" b="0" i="0" u="none" strike="noStrike" kern="1200" baseline="0" dirty="0">
                <a:solidFill>
                  <a:schemeClr val="tx1"/>
                </a:solidFill>
                <a:latin typeface="+mn-lt"/>
                <a:ea typeface="+mn-ea"/>
                <a:cs typeface="+mn-cs"/>
              </a:rPr>
              <a:t>15. Price CL, </a:t>
            </a:r>
            <a:r>
              <a:rPr lang="en-US" sz="1200" b="0" i="0" u="none" strike="noStrike" kern="1200" baseline="0" dirty="0" err="1">
                <a:solidFill>
                  <a:schemeClr val="tx1"/>
                </a:solidFill>
                <a:latin typeface="+mn-lt"/>
                <a:ea typeface="+mn-ea"/>
                <a:cs typeface="+mn-cs"/>
              </a:rPr>
              <a:t>Pandyan</a:t>
            </a:r>
            <a:r>
              <a:rPr lang="en-US" sz="1200" b="0" i="0" u="none" strike="noStrike" kern="1200" baseline="0" dirty="0">
                <a:solidFill>
                  <a:schemeClr val="tx1"/>
                </a:solidFill>
                <a:latin typeface="+mn-lt"/>
                <a:ea typeface="+mn-ea"/>
                <a:cs typeface="+mn-cs"/>
              </a:rPr>
              <a:t> AD. Electrical stimulation for preventing and treating post-stroke</a:t>
            </a:r>
          </a:p>
          <a:p>
            <a:r>
              <a:rPr lang="en-US" sz="1200" b="0" i="0" u="none" strike="noStrike" kern="1200" baseline="0" dirty="0">
                <a:solidFill>
                  <a:schemeClr val="tx1"/>
                </a:solidFill>
                <a:latin typeface="+mn-lt"/>
                <a:ea typeface="+mn-ea"/>
                <a:cs typeface="+mn-cs"/>
              </a:rPr>
              <a:t>shoulder pain: a systematic Cochrane review. </a:t>
            </a:r>
            <a:r>
              <a:rPr lang="en-US" sz="1200" b="0" i="0" u="none" strike="noStrike" kern="1200" baseline="0" dirty="0" err="1">
                <a:solidFill>
                  <a:schemeClr val="tx1"/>
                </a:solidFill>
                <a:latin typeface="+mn-lt"/>
                <a:ea typeface="+mn-ea"/>
                <a:cs typeface="+mn-cs"/>
              </a:rPr>
              <a:t>Clin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Rehabil</a:t>
            </a:r>
            <a:r>
              <a:rPr lang="en-US" sz="1200" b="0" i="0" u="none" strike="noStrike" kern="1200" baseline="0" dirty="0">
                <a:solidFill>
                  <a:schemeClr val="tx1"/>
                </a:solidFill>
                <a:latin typeface="+mn-lt"/>
                <a:ea typeface="+mn-ea"/>
                <a:cs typeface="+mn-cs"/>
              </a:rPr>
              <a:t> 2001: Feb 15(1) 5-19.</a:t>
            </a:r>
          </a:p>
          <a:p>
            <a:endParaRPr lang="de-CH" sz="1200" kern="1200" dirty="0"/>
          </a:p>
          <a:p>
            <a:endParaRPr lang="de-CH" sz="1200" kern="1200" dirty="0"/>
          </a:p>
          <a:p>
            <a:r>
              <a:rPr lang="de-CH" sz="1200" kern="1200" dirty="0"/>
              <a:t>Limitations</a:t>
            </a:r>
          </a:p>
          <a:p>
            <a:pPr defTabSz="914251">
              <a:defRPr/>
            </a:pPr>
            <a:r>
              <a:rPr lang="en-US" dirty="0"/>
              <a:t>•Lack of adequately powered, well designed trials</a:t>
            </a:r>
          </a:p>
          <a:p>
            <a:pPr defTabSz="914251">
              <a:defRPr/>
            </a:pPr>
            <a:r>
              <a:rPr lang="en-US" dirty="0"/>
              <a:t>•Insufficient current evidence for UK NICE approval, but recommended for ‘consideration’ in the UK RCP Stroke Guidelines</a:t>
            </a:r>
          </a:p>
          <a:p>
            <a:pPr defTabSz="914251">
              <a:defRPr/>
            </a:pPr>
            <a:r>
              <a:rPr lang="en-US" dirty="0"/>
              <a:t>• All studies show wide variation in response - can we be more effective in targeting potentially ‘good responders’</a:t>
            </a:r>
          </a:p>
          <a:p>
            <a:pPr defTabSz="914251">
              <a:defRPr/>
            </a:pPr>
            <a:r>
              <a:rPr lang="en-US" dirty="0"/>
              <a:t>•Meta-analysis is difficult because of different methodologies</a:t>
            </a:r>
          </a:p>
          <a:p>
            <a:endParaRPr lang="de-CH" sz="1200" kern="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Although there have been positive results with use of FES, to generalize and present a protocol for FES as a treatment is difficult. The problem lies with variability in methodology, limited random control studies, lack of standardized treatment protocols, variability in population utilized ( acute vs chronic).1,14 There is a definite need for large, </a:t>
            </a:r>
            <a:r>
              <a:rPr lang="en-US" sz="1200" b="0" i="0" u="none" strike="noStrike" kern="1200" baseline="0" dirty="0" err="1">
                <a:solidFill>
                  <a:schemeClr val="tx1"/>
                </a:solidFill>
                <a:latin typeface="+mn-lt"/>
                <a:ea typeface="+mn-ea"/>
                <a:cs typeface="+mn-cs"/>
              </a:rPr>
              <a:t>multicentre</a:t>
            </a:r>
            <a:r>
              <a:rPr lang="en-US" sz="1200" b="0" i="0" u="none" strike="noStrike" kern="1200" baseline="0" dirty="0">
                <a:solidFill>
                  <a:schemeClr val="tx1"/>
                </a:solidFill>
                <a:latin typeface="+mn-lt"/>
                <a:ea typeface="+mn-ea"/>
                <a:cs typeface="+mn-cs"/>
              </a:rPr>
              <a:t>, randomized clinical trials with defined population4 and evaluation of immediate and long term outcomes.6 It is difficult to determine exact parameters for electrical stimulation due to many confounding variables.10 There is further research required to examine and determine optimal dose and parameters.4,6 Techniques and systems need to be improved to encourage compliance.6 Lack of studies comparing FES with EMG triggered FES and neuroprostheses.6 Research has shown: FES can be used for the </a:t>
            </a:r>
            <a:r>
              <a:rPr lang="en-US" sz="1200" b="0" i="0" u="none" strike="noStrike" kern="1200" baseline="0" dirty="0" err="1">
                <a:solidFill>
                  <a:schemeClr val="tx1"/>
                </a:solidFill>
                <a:latin typeface="+mn-lt"/>
                <a:ea typeface="+mn-ea"/>
                <a:cs typeface="+mn-cs"/>
              </a:rPr>
              <a:t>hemiparetic</a:t>
            </a:r>
            <a:r>
              <a:rPr lang="en-US" sz="1200" b="0" i="0" u="none" strike="noStrike" kern="1200" baseline="0" dirty="0">
                <a:solidFill>
                  <a:schemeClr val="tx1"/>
                </a:solidFill>
                <a:latin typeface="+mn-lt"/>
                <a:ea typeface="+mn-ea"/>
                <a:cs typeface="+mn-cs"/>
              </a:rPr>
              <a:t> population that demonstrates limited residual movement.6 There does appear to be some limited evidence to support use of FES for shoulder pain and to decrease subluxation. Better outcomes with task specific activities than with generalized function.3,10 When using FES, repetition, novelty, active contribution 5,6,13 and function are key points for achieving motor relearning.6</a:t>
            </a:r>
          </a:p>
          <a:p>
            <a:endParaRPr lang="de-CH" sz="1200" kern="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There is a definite lack of large scale research to definitively support or dismiss the use of FES in treatment of hemiplegic limbs in stroke. There appears to be a push toward increased use of technology with robot arms and </a:t>
            </a:r>
            <a:r>
              <a:rPr lang="en-US" sz="1200" b="0" i="0" u="none" strike="noStrike" kern="1200" baseline="0" dirty="0" err="1">
                <a:solidFill>
                  <a:schemeClr val="tx1"/>
                </a:solidFill>
                <a:latin typeface="+mn-lt"/>
                <a:ea typeface="+mn-ea"/>
                <a:cs typeface="+mn-cs"/>
              </a:rPr>
              <a:t>neuroprostheses</a:t>
            </a:r>
            <a:r>
              <a:rPr lang="en-US" sz="1200" b="0" i="0" u="none" strike="noStrike" kern="1200" baseline="0" dirty="0">
                <a:solidFill>
                  <a:schemeClr val="tx1"/>
                </a:solidFill>
                <a:latin typeface="+mn-lt"/>
                <a:ea typeface="+mn-ea"/>
                <a:cs typeface="+mn-cs"/>
              </a:rPr>
              <a:t> as treatment adjuncts. The cost of this technology may prevent immediate access for clients in our health care system. Regardless, the emphasis is still on tapping into motor learning and neuroplasticity using techniques of repetition and task specific training to improve functional outcomes. Research does provide some support for utilizing FES in promoting motor relearning and with further refined research there will likely be the development of more definitive protocols for treatment.</a:t>
            </a:r>
            <a:endParaRPr lang="en-US" dirty="0"/>
          </a:p>
          <a:p>
            <a:endParaRPr lang="de-CH" sz="1200" kern="1200" dirty="0"/>
          </a:p>
          <a:p>
            <a:endParaRPr lang="de-CH" sz="1200" kern="1200" dirty="0"/>
          </a:p>
          <a:p>
            <a:endParaRPr lang="de-CH" sz="1200" kern="1200" dirty="0"/>
          </a:p>
          <a:p>
            <a:r>
              <a:rPr lang="de-CH" sz="1200" kern="1200" dirty="0"/>
              <a:t>Literature</a:t>
            </a:r>
          </a:p>
          <a:p>
            <a:pPr defTabSz="914251">
              <a:defRPr/>
            </a:pPr>
            <a:r>
              <a:rPr lang="en-US" dirty="0"/>
              <a:t>Robbins SM, Houghton PE, Woodbury MG et al. (2006) The therapeutic effect of functional and transcutaneous electric stimulation on improving gait  speed in stroke patients: a meta-analysis. Archives of Physical Medicine &amp;  Rehabilitation 87: 853–859. </a:t>
            </a:r>
          </a:p>
          <a:p>
            <a:pPr defTabSz="914251">
              <a:defRPr/>
            </a:pPr>
            <a:r>
              <a:rPr lang="en-US" dirty="0"/>
              <a:t>Taylor PN, </a:t>
            </a:r>
            <a:r>
              <a:rPr lang="en-US" dirty="0" err="1"/>
              <a:t>Burridge</a:t>
            </a:r>
            <a:r>
              <a:rPr lang="en-US" dirty="0"/>
              <a:t> JH, </a:t>
            </a:r>
            <a:r>
              <a:rPr lang="en-US" dirty="0" err="1"/>
              <a:t>Dunkerley</a:t>
            </a:r>
            <a:r>
              <a:rPr lang="en-US" dirty="0"/>
              <a:t> AL et al. (1999) Clinical use of the  </a:t>
            </a:r>
            <a:r>
              <a:rPr lang="en-US" dirty="0" err="1"/>
              <a:t>Odstock</a:t>
            </a:r>
            <a:r>
              <a:rPr lang="en-US" dirty="0"/>
              <a:t> dropped foot stimulator: its effect on the speed and effort of  walking. Archives of Physical Medicine &amp; Rehabilitation 80: 1577–1583.  </a:t>
            </a:r>
          </a:p>
          <a:p>
            <a:pPr defTabSz="914251">
              <a:defRPr/>
            </a:pPr>
            <a:r>
              <a:rPr lang="en-US" dirty="0"/>
              <a:t>Daly JJ, </a:t>
            </a:r>
            <a:r>
              <a:rPr lang="en-US" dirty="0" err="1"/>
              <a:t>Roenigk</a:t>
            </a:r>
            <a:r>
              <a:rPr lang="en-US" dirty="0"/>
              <a:t> K, Holcomb J et al. (2006) A randomized controlled trial of functional neuromuscular stimulation in chronic stroke subjects. Stroke 37: 172–178. </a:t>
            </a:r>
          </a:p>
          <a:p>
            <a:pPr defTabSz="914251">
              <a:defRPr/>
            </a:pPr>
            <a:r>
              <a:rPr lang="en-US" dirty="0" err="1"/>
              <a:t>Kottink</a:t>
            </a:r>
            <a:r>
              <a:rPr lang="en-US" dirty="0"/>
              <a:t> AI, </a:t>
            </a:r>
            <a:r>
              <a:rPr lang="en-US" dirty="0" err="1"/>
              <a:t>Hermens</a:t>
            </a:r>
            <a:r>
              <a:rPr lang="en-US" dirty="0"/>
              <a:t> HJ, Nene AV et al. (2007) A randomized controlled trial of an implantable 2-channel peroneal nerve stimulator on walking speed and activity in </a:t>
            </a:r>
            <a:r>
              <a:rPr lang="en-US" dirty="0" err="1"/>
              <a:t>poststroke</a:t>
            </a:r>
            <a:r>
              <a:rPr lang="en-US" dirty="0"/>
              <a:t> hemiplegia. Archives of Physical Medicine &amp; Rehabilitation 88: 971–978. </a:t>
            </a:r>
          </a:p>
          <a:p>
            <a:endParaRPr lang="en-US" sz="1200" kern="1200"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5CCBA3-A251-43A9-B1B9-B309A3F689C0}" type="slidenum">
              <a:rPr kumimoji="0" lang="de-CH"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de-CH"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1895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de-DE" sz="1200" dirty="0" err="1">
                <a:latin typeface="Times New Roman" pitchFamily="18" charset="0"/>
              </a:rPr>
              <a:t>Kuttuva</a:t>
            </a:r>
            <a:r>
              <a:rPr lang="en-US" altLang="de-DE" sz="1200" dirty="0">
                <a:latin typeface="Times New Roman" pitchFamily="18" charset="0"/>
              </a:rPr>
              <a:t>, M, </a:t>
            </a:r>
            <a:r>
              <a:rPr lang="en-US" altLang="de-DE" sz="1200" dirty="0" err="1">
                <a:latin typeface="Times New Roman" pitchFamily="18" charset="0"/>
              </a:rPr>
              <a:t>Boian</a:t>
            </a:r>
            <a:r>
              <a:rPr lang="en-US" altLang="de-DE" sz="1200" dirty="0">
                <a:latin typeface="Times New Roman" pitchFamily="18" charset="0"/>
              </a:rPr>
              <a:t>, R, </a:t>
            </a:r>
            <a:r>
              <a:rPr lang="en-US" altLang="de-DE" sz="1200" dirty="0" err="1">
                <a:latin typeface="Times New Roman" pitchFamily="18" charset="0"/>
              </a:rPr>
              <a:t>Merians</a:t>
            </a:r>
            <a:r>
              <a:rPr lang="en-US" altLang="de-DE" sz="1200" dirty="0">
                <a:latin typeface="Times New Roman" pitchFamily="18" charset="0"/>
              </a:rPr>
              <a:t>, A, </a:t>
            </a:r>
            <a:r>
              <a:rPr lang="en-US" altLang="de-DE" sz="1200" dirty="0" err="1">
                <a:latin typeface="Times New Roman" pitchFamily="18" charset="0"/>
              </a:rPr>
              <a:t>Burdea</a:t>
            </a:r>
            <a:r>
              <a:rPr lang="en-US" altLang="de-DE" sz="1200" dirty="0">
                <a:latin typeface="Times New Roman" pitchFamily="18" charset="0"/>
              </a:rPr>
              <a:t>, G, </a:t>
            </a:r>
            <a:r>
              <a:rPr lang="en-US" altLang="de-DE" sz="1200" dirty="0" err="1">
                <a:latin typeface="Times New Roman" pitchFamily="18" charset="0"/>
              </a:rPr>
              <a:t>Bouzit</a:t>
            </a:r>
            <a:r>
              <a:rPr lang="en-US" altLang="de-DE" sz="1200" dirty="0">
                <a:latin typeface="Times New Roman" pitchFamily="18" charset="0"/>
              </a:rPr>
              <a:t>, M, Lewis, J, </a:t>
            </a:r>
            <a:r>
              <a:rPr lang="en-US" altLang="de-DE" sz="1200" dirty="0" err="1">
                <a:latin typeface="Times New Roman" pitchFamily="18" charset="0"/>
              </a:rPr>
              <a:t>Fensterheim</a:t>
            </a:r>
            <a:r>
              <a:rPr lang="en-US" altLang="de-DE" sz="1200" dirty="0">
                <a:latin typeface="Times New Roman" pitchFamily="18" charset="0"/>
              </a:rPr>
              <a:t>, D.  The Rutgers Arm, a Rehabilitation System in Virtual Reality: A Pilot Study. </a:t>
            </a:r>
            <a:r>
              <a:rPr lang="en-US" altLang="de-DE" sz="1200" i="1" dirty="0" err="1">
                <a:latin typeface="Times New Roman" pitchFamily="18" charset="0"/>
              </a:rPr>
              <a:t>Cyberpsych</a:t>
            </a:r>
            <a:r>
              <a:rPr lang="en-US" altLang="de-DE" sz="1200" i="1" dirty="0">
                <a:latin typeface="Times New Roman" pitchFamily="18" charset="0"/>
              </a:rPr>
              <a:t> </a:t>
            </a:r>
            <a:r>
              <a:rPr lang="en-US" altLang="de-DE" sz="1200" i="1" dirty="0" err="1">
                <a:latin typeface="Times New Roman" pitchFamily="18" charset="0"/>
              </a:rPr>
              <a:t>Behav</a:t>
            </a:r>
            <a:r>
              <a:rPr lang="en-US" altLang="de-DE" sz="1200" dirty="0">
                <a:latin typeface="Times New Roman" pitchFamily="18" charset="0"/>
              </a:rPr>
              <a:t>., vol. 9, pp. 148-152, 2006.</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de-DE" sz="1200"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de-DE" sz="1200" dirty="0">
                <a:latin typeface="Times New Roman" pitchFamily="18" charset="0"/>
              </a:rPr>
              <a:t>Deutsch JE, </a:t>
            </a:r>
            <a:r>
              <a:rPr lang="en-US" altLang="de-DE" sz="1200" dirty="0" err="1">
                <a:latin typeface="Times New Roman" pitchFamily="18" charset="0"/>
              </a:rPr>
              <a:t>Merians</a:t>
            </a:r>
            <a:r>
              <a:rPr lang="en-US" altLang="de-DE" sz="1200" dirty="0">
                <a:latin typeface="Times New Roman" pitchFamily="18" charset="0"/>
              </a:rPr>
              <a:t> AS, Adamovich S, </a:t>
            </a:r>
            <a:r>
              <a:rPr lang="en-US" altLang="de-DE" sz="1200" dirty="0" err="1">
                <a:latin typeface="Times New Roman" pitchFamily="18" charset="0"/>
              </a:rPr>
              <a:t>Poizner</a:t>
            </a:r>
            <a:r>
              <a:rPr lang="en-US" altLang="de-DE" sz="1200" dirty="0">
                <a:latin typeface="Times New Roman" pitchFamily="18" charset="0"/>
              </a:rPr>
              <a:t> H, </a:t>
            </a:r>
            <a:r>
              <a:rPr lang="en-US" altLang="de-DE" sz="1200" dirty="0" err="1">
                <a:latin typeface="Times New Roman" pitchFamily="18" charset="0"/>
              </a:rPr>
              <a:t>Burdea</a:t>
            </a:r>
            <a:r>
              <a:rPr lang="en-US" altLang="de-DE" sz="1200" dirty="0">
                <a:latin typeface="Times New Roman" pitchFamily="18" charset="0"/>
              </a:rPr>
              <a:t> GC (2002) development and application of virtual reality technology to improve hand use and gait of individuals post-stroke. Restorative Neurology and Neuroscience, 20: 1-16</a:t>
            </a:r>
          </a:p>
          <a:p>
            <a:pPr>
              <a:buFontTx/>
              <a:buNone/>
            </a:pPr>
            <a:endParaRPr lang="de-CH" altLang="de-DE" sz="1200" dirty="0">
              <a:latin typeface="+mn-lt"/>
            </a:endParaRPr>
          </a:p>
          <a:p>
            <a:pPr>
              <a:buFontTx/>
              <a:buNone/>
            </a:pPr>
            <a:r>
              <a:rPr lang="en-US" altLang="de-DE" sz="1200" dirty="0">
                <a:latin typeface="Times New Roman" pitchFamily="18" charset="0"/>
              </a:rPr>
              <a:t>Reiss, T, </a:t>
            </a:r>
            <a:r>
              <a:rPr lang="en-US" altLang="de-DE" sz="1200" dirty="0" err="1">
                <a:latin typeface="Times New Roman" pitchFamily="18" charset="0"/>
              </a:rPr>
              <a:t>Weghorst</a:t>
            </a:r>
            <a:r>
              <a:rPr lang="en-US" altLang="de-DE" sz="1200" dirty="0">
                <a:latin typeface="Times New Roman" pitchFamily="18" charset="0"/>
              </a:rPr>
              <a:t> S. Augmented reality in the Treatment of Parkinson’s Disease. In </a:t>
            </a:r>
            <a:r>
              <a:rPr lang="en-US" altLang="de-DE" sz="1200" i="1" dirty="0">
                <a:latin typeface="Times New Roman" pitchFamily="18" charset="0"/>
              </a:rPr>
              <a:t>Proceedings of Medicine Meets Virtual Reality 95</a:t>
            </a:r>
            <a:r>
              <a:rPr lang="en-US" altLang="de-DE" sz="1200" dirty="0">
                <a:latin typeface="Times New Roman" pitchFamily="18" charset="0"/>
              </a:rPr>
              <a:t>; San Diego. IOS Press; 1995:298-302.</a:t>
            </a:r>
          </a:p>
          <a:p>
            <a:pPr>
              <a:buFontTx/>
              <a:buNone/>
            </a:pPr>
            <a:endParaRPr lang="en-US" altLang="de-DE" sz="1200" dirty="0">
              <a:latin typeface="Times New Roman" pitchFamily="18" charset="0"/>
            </a:endParaRPr>
          </a:p>
          <a:p>
            <a:pPr>
              <a:buFontTx/>
              <a:buNone/>
            </a:pPr>
            <a:r>
              <a:rPr lang="en-US" altLang="de-DE" sz="1200" dirty="0">
                <a:latin typeface="Times New Roman" pitchFamily="18" charset="0"/>
              </a:rPr>
              <a:t>Riva, G.  Virtual Reality in Paraplegia: A VR-Enhanced </a:t>
            </a:r>
            <a:r>
              <a:rPr lang="en-US" altLang="de-DE" sz="1200" dirty="0" err="1">
                <a:latin typeface="Times New Roman" pitchFamily="18" charset="0"/>
              </a:rPr>
              <a:t>Orthopaedic</a:t>
            </a:r>
            <a:r>
              <a:rPr lang="en-US" altLang="de-DE" sz="1200" dirty="0">
                <a:latin typeface="Times New Roman" pitchFamily="18" charset="0"/>
              </a:rPr>
              <a:t> Appliance for Walking and Rehabilitation.  </a:t>
            </a:r>
            <a:r>
              <a:rPr lang="en-US" altLang="de-DE" sz="1200" i="1" dirty="0">
                <a:latin typeface="Times New Roman" pitchFamily="18" charset="0"/>
              </a:rPr>
              <a:t>Stud Health </a:t>
            </a:r>
            <a:r>
              <a:rPr lang="en-US" altLang="de-DE" sz="1200" i="1" dirty="0" err="1">
                <a:latin typeface="Times New Roman" pitchFamily="18" charset="0"/>
              </a:rPr>
              <a:t>Technol</a:t>
            </a:r>
            <a:r>
              <a:rPr lang="en-US" altLang="de-DE" sz="1200" i="1" dirty="0">
                <a:latin typeface="Times New Roman" pitchFamily="18" charset="0"/>
              </a:rPr>
              <a:t> Inform., </a:t>
            </a:r>
            <a:r>
              <a:rPr lang="en-US" altLang="de-DE" sz="1200" dirty="0">
                <a:latin typeface="Times New Roman" pitchFamily="18" charset="0"/>
              </a:rPr>
              <a:t>vol. 58, pp. 209-218, 1998.</a:t>
            </a:r>
          </a:p>
          <a:p>
            <a:pPr>
              <a:buFontTx/>
              <a:buNone/>
            </a:pPr>
            <a:endParaRPr lang="en-US" altLang="de-DE" sz="1200" dirty="0">
              <a:latin typeface="Times New Roman" pitchFamily="18" charset="0"/>
            </a:endParaRPr>
          </a:p>
          <a:p>
            <a:pPr>
              <a:buFontTx/>
              <a:buNone/>
            </a:pPr>
            <a:r>
              <a:rPr lang="en-US" altLang="de-DE" sz="1200" dirty="0" err="1">
                <a:latin typeface="Times New Roman" pitchFamily="18" charset="0"/>
              </a:rPr>
              <a:t>Sviestrup</a:t>
            </a:r>
            <a:r>
              <a:rPr lang="en-US" altLang="de-DE" sz="1200" dirty="0">
                <a:latin typeface="Times New Roman" pitchFamily="18" charset="0"/>
              </a:rPr>
              <a:t>, H. Motor Rehabilitation Using Virtual Reality. </a:t>
            </a:r>
            <a:r>
              <a:rPr lang="en-US" altLang="de-DE" sz="1200" i="1" dirty="0">
                <a:latin typeface="Times New Roman" pitchFamily="18" charset="0"/>
              </a:rPr>
              <a:t>J. </a:t>
            </a:r>
            <a:r>
              <a:rPr lang="en-US" altLang="de-DE" sz="1200" i="1" dirty="0" err="1">
                <a:latin typeface="Times New Roman" pitchFamily="18" charset="0"/>
              </a:rPr>
              <a:t>Neuroegr</a:t>
            </a:r>
            <a:r>
              <a:rPr lang="en-US" altLang="de-DE" sz="1200" i="1" dirty="0">
                <a:latin typeface="Times New Roman" pitchFamily="18" charset="0"/>
              </a:rPr>
              <a:t> Rehab., </a:t>
            </a:r>
            <a:r>
              <a:rPr lang="en-US" altLang="de-DE" sz="1200" dirty="0">
                <a:latin typeface="Times New Roman" pitchFamily="18" charset="0"/>
              </a:rPr>
              <a:t>vol. 1, pp.1-10, 2004.</a:t>
            </a:r>
          </a:p>
          <a:p>
            <a:endParaRPr lang="de-CH" dirty="0"/>
          </a:p>
          <a:p>
            <a:pPr lvl="1" algn="just">
              <a:buFontTx/>
              <a:buChar char="•"/>
            </a:pPr>
            <a:r>
              <a:rPr lang="en-US" altLang="de-DE" sz="1800" dirty="0">
                <a:latin typeface="+mn-lt"/>
              </a:rPr>
              <a:t>Individuals suffering from Parkinson’s disease have benefited from VR therapy through repetitive therapy of scrolling cues that aid their walking and help them work with the debilitating effects of </a:t>
            </a:r>
            <a:r>
              <a:rPr lang="en-US" altLang="de-DE" sz="1800" dirty="0" err="1">
                <a:latin typeface="+mn-lt"/>
              </a:rPr>
              <a:t>akinesia</a:t>
            </a:r>
            <a:r>
              <a:rPr lang="en-US" altLang="de-DE" sz="1800" dirty="0">
                <a:latin typeface="+mn-lt"/>
              </a:rPr>
              <a:t> (Reiss &amp; </a:t>
            </a:r>
            <a:r>
              <a:rPr lang="en-US" altLang="de-DE" sz="1800" dirty="0" err="1">
                <a:latin typeface="+mn-lt"/>
              </a:rPr>
              <a:t>Weghorst</a:t>
            </a:r>
            <a:r>
              <a:rPr lang="en-US" altLang="de-DE" sz="1800" dirty="0">
                <a:latin typeface="+mn-lt"/>
              </a:rPr>
              <a:t> 1995)</a:t>
            </a:r>
          </a:p>
          <a:p>
            <a:pPr lvl="1" algn="just">
              <a:buFontTx/>
              <a:buChar char="•"/>
            </a:pPr>
            <a:r>
              <a:rPr lang="en-US" altLang="de-DE" sz="1800" dirty="0">
                <a:latin typeface="+mn-lt"/>
              </a:rPr>
              <a:t>Individuals who suffer from hemiplegia as a result of a stroke are able to use virtual environments to improve their walking speed and muscle strength by increasing the symmetry of their walking, therefore improving their overall quality of life (</a:t>
            </a:r>
            <a:r>
              <a:rPr lang="en-US" altLang="de-DE" sz="1800" dirty="0" err="1">
                <a:latin typeface="+mn-lt"/>
              </a:rPr>
              <a:t>Sviestrup</a:t>
            </a:r>
            <a:r>
              <a:rPr lang="en-US" altLang="de-DE" sz="1800" dirty="0">
                <a:latin typeface="+mn-lt"/>
              </a:rPr>
              <a:t> 2004)</a:t>
            </a:r>
          </a:p>
          <a:p>
            <a:pPr lvl="1" algn="just">
              <a:buFontTx/>
              <a:buChar char="•"/>
            </a:pPr>
            <a:r>
              <a:rPr lang="en-US" altLang="de-DE" sz="1800" dirty="0">
                <a:latin typeface="+mn-lt"/>
              </a:rPr>
              <a:t>Stroke patients have used VR in order to improve upper extremity function and motor processing (</a:t>
            </a:r>
            <a:r>
              <a:rPr lang="en-US" altLang="de-DE" sz="1800" dirty="0" err="1">
                <a:latin typeface="+mn-lt"/>
              </a:rPr>
              <a:t>Kuttuva</a:t>
            </a:r>
            <a:r>
              <a:rPr lang="en-US" altLang="de-DE" sz="1800" dirty="0">
                <a:latin typeface="+mn-lt"/>
              </a:rPr>
              <a:t> et al. 2006)</a:t>
            </a:r>
          </a:p>
          <a:p>
            <a:pPr lvl="1" algn="just">
              <a:buFontTx/>
              <a:buChar char="•"/>
            </a:pPr>
            <a:r>
              <a:rPr lang="en-US" altLang="de-DE" sz="1800" dirty="0">
                <a:latin typeface="+mn-lt"/>
              </a:rPr>
              <a:t>Using VR during rehabilitation of spinal cord injured patients has helped to increase self confidence and motivation, therefore allowing the individual to rehabilitate in a more relaxed setting and increase the time he/she participates in activities.  Spinal cord injured patients have learned to strengthen the muscles that they are able to control and maintain this strength in order to participate in everyday activities (Riva 1998)</a:t>
            </a:r>
          </a:p>
          <a:p>
            <a:pPr lvl="1" algn="just">
              <a:buFontTx/>
              <a:buChar char="•"/>
            </a:pPr>
            <a:endParaRPr lang="en-US" altLang="de-DE" sz="1800" dirty="0">
              <a:latin typeface="+mn-lt"/>
            </a:endParaRPr>
          </a:p>
          <a:p>
            <a:pPr lvl="1" algn="just">
              <a:buFontTx/>
              <a:buChar char="•"/>
            </a:pPr>
            <a:r>
              <a:rPr lang="en-US" altLang="de-DE" sz="1800" dirty="0">
                <a:latin typeface="+mn-lt"/>
              </a:rPr>
              <a:t>The</a:t>
            </a:r>
            <a:r>
              <a:rPr lang="en-US" altLang="de-DE" sz="1800" baseline="0" dirty="0">
                <a:latin typeface="+mn-lt"/>
              </a:rPr>
              <a:t> high training effectiveness of VR in </a:t>
            </a:r>
            <a:r>
              <a:rPr lang="en-US" altLang="de-DE" sz="1800" baseline="0" dirty="0" err="1">
                <a:latin typeface="+mn-lt"/>
              </a:rPr>
              <a:t>neurologicl</a:t>
            </a:r>
            <a:r>
              <a:rPr lang="en-US" altLang="de-DE" sz="1800" baseline="0" dirty="0">
                <a:latin typeface="+mn-lt"/>
              </a:rPr>
              <a:t> and cognitive rehabilitation had been explained by “environmental enrichment” (Kolb 1999) that environmental effect was very important to patients’ recovery from brain injury. From animal studies, enriched VR environments might stimulate neuroplastic change in the cerebral cortex, enhance learning and problem-solving, and reduce cognitive impairment caused by brain damage (Rose et al. 1998)</a:t>
            </a:r>
            <a:endParaRPr lang="en-US" altLang="de-DE" sz="1800" dirty="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CH"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de-CH" baseline="0" dirty="0"/>
              <a:t>Liepert J, </a:t>
            </a:r>
            <a:r>
              <a:rPr lang="de-CH" baseline="0" dirty="0" err="1"/>
              <a:t>Baunder</a:t>
            </a:r>
            <a:r>
              <a:rPr lang="de-CH" baseline="0" dirty="0"/>
              <a:t> H, Wolfgang HR, </a:t>
            </a:r>
            <a:r>
              <a:rPr lang="de-CH" baseline="0" dirty="0" err="1"/>
              <a:t>Miltner</a:t>
            </a:r>
            <a:r>
              <a:rPr lang="de-CH" baseline="0" dirty="0"/>
              <a:t> WH, Taub E, </a:t>
            </a:r>
            <a:r>
              <a:rPr lang="de-CH" baseline="0" dirty="0" err="1"/>
              <a:t>weiller</a:t>
            </a:r>
            <a:r>
              <a:rPr lang="de-CH" baseline="0" dirty="0"/>
              <a:t> C (2000) Treatment-</a:t>
            </a:r>
            <a:r>
              <a:rPr lang="de-CH" baseline="0" dirty="0" err="1"/>
              <a:t>induced</a:t>
            </a:r>
            <a:r>
              <a:rPr lang="de-CH" baseline="0" dirty="0"/>
              <a:t> </a:t>
            </a:r>
            <a:r>
              <a:rPr lang="de-CH" baseline="0" dirty="0" err="1"/>
              <a:t>cortical</a:t>
            </a:r>
            <a:r>
              <a:rPr lang="de-CH" baseline="0" dirty="0"/>
              <a:t> </a:t>
            </a:r>
            <a:r>
              <a:rPr lang="de-CH" baseline="0" dirty="0" err="1"/>
              <a:t>reorganization</a:t>
            </a:r>
            <a:r>
              <a:rPr lang="de-CH" baseline="0" dirty="0"/>
              <a:t> after stroke in </a:t>
            </a:r>
            <a:r>
              <a:rPr lang="de-CH" baseline="0" dirty="0" err="1"/>
              <a:t>humans</a:t>
            </a:r>
            <a:r>
              <a:rPr lang="de-CH" baseline="0" dirty="0"/>
              <a:t>. Stroke 31: 1210-1216</a:t>
            </a:r>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de-DE" sz="1800" dirty="0">
                <a:latin typeface="+mn-lt"/>
              </a:rPr>
              <a:t>Motivated patients would be encouraged to practice movements in a repetitive manner thereby improving their condition, an achievement that is not easy to attain via conventional therapy</a:t>
            </a:r>
          </a:p>
          <a:p>
            <a:endParaRPr lang="de-CH" dirty="0"/>
          </a:p>
          <a:p>
            <a:endParaRPr lang="de-CH" dirty="0"/>
          </a:p>
        </p:txBody>
      </p:sp>
      <p:sp>
        <p:nvSpPr>
          <p:cNvPr id="4" name="Foliennummernplatzhalter 3"/>
          <p:cNvSpPr>
            <a:spLocks noGrp="1"/>
          </p:cNvSpPr>
          <p:nvPr>
            <p:ph type="sldNum" sz="quarter" idx="10"/>
          </p:nvPr>
        </p:nvSpPr>
        <p:spPr/>
        <p:txBody>
          <a:bodyPr/>
          <a:lstStyle/>
          <a:p>
            <a:fld id="{4A5CCBA3-A251-43A9-B1B9-B309A3F689C0}" type="slidenum">
              <a:rPr lang="de-CH" smtClean="0"/>
              <a:t>28</a:t>
            </a:fld>
            <a:endParaRPr lang="de-CH" dirty="0"/>
          </a:p>
        </p:txBody>
      </p:sp>
    </p:spTree>
    <p:extLst>
      <p:ext uri="{BB962C8B-B14F-4D97-AF65-F5344CB8AC3E}">
        <p14:creationId xmlns:p14="http://schemas.microsoft.com/office/powerpoint/2010/main" val="4179844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seems to be effective, with mean pain relief in the range of 20–45% [25-27]. The outcome of </a:t>
            </a:r>
            <a:r>
              <a:rPr lang="en-US" sz="1200" b="0" i="0" u="none" strike="noStrike" kern="1200" baseline="0" dirty="0" err="1">
                <a:solidFill>
                  <a:schemeClr val="tx1"/>
                </a:solidFill>
                <a:latin typeface="+mn-lt"/>
                <a:ea typeface="+mn-ea"/>
                <a:cs typeface="+mn-cs"/>
              </a:rPr>
              <a:t>rTMS</a:t>
            </a:r>
            <a:r>
              <a:rPr lang="en-US" sz="1200" b="0" i="0" u="none" strike="noStrike" kern="1200" baseline="0" dirty="0">
                <a:solidFill>
                  <a:schemeClr val="tx1"/>
                </a:solidFill>
                <a:latin typeface="+mn-lt"/>
                <a:ea typeface="+mn-ea"/>
                <a:cs typeface="+mn-cs"/>
              </a:rPr>
              <a:t> is somewhat heterogeneous, however, as negative results have been reported [28].</a:t>
            </a:r>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only two studies have evaluated the effects of </a:t>
            </a:r>
            <a:r>
              <a:rPr lang="en-US" sz="1200" b="0" i="0" u="none" strike="noStrike" kern="1200" baseline="0" dirty="0" err="1">
                <a:solidFill>
                  <a:schemeClr val="tx1"/>
                </a:solidFill>
                <a:latin typeface="+mn-lt"/>
                <a:ea typeface="+mn-ea"/>
                <a:cs typeface="+mn-cs"/>
              </a:rPr>
              <a:t>tDCS</a:t>
            </a:r>
            <a:r>
              <a:rPr lang="en-US" sz="1200" b="0" i="0" u="none" strike="noStrike" kern="1200" baseline="0" dirty="0">
                <a:solidFill>
                  <a:schemeClr val="tx1"/>
                </a:solidFill>
                <a:latin typeface="+mn-lt"/>
                <a:ea typeface="+mn-ea"/>
                <a:cs typeface="+mn-cs"/>
              </a:rPr>
              <a:t> on chronic pain, they have shown even greater efficacy, with mean pain relief up to 58%. [29,30]</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Stroke </a:t>
            </a:r>
            <a:r>
              <a:rPr lang="de-CH" sz="1200" b="0" i="0" u="none" strike="noStrike" kern="1200" baseline="0" dirty="0" err="1">
                <a:solidFill>
                  <a:schemeClr val="tx1"/>
                </a:solidFill>
                <a:latin typeface="+mn-lt"/>
                <a:ea typeface="+mn-ea"/>
                <a:cs typeface="+mn-cs"/>
              </a:rPr>
              <a:t>modulation</a:t>
            </a:r>
            <a:endParaRPr lang="de-CH" sz="1200" b="0" i="0" u="none" strike="noStrike" kern="1200" baseline="0" dirty="0">
              <a:solidFill>
                <a:schemeClr val="tx1"/>
              </a:solidFill>
              <a:latin typeface="+mn-lt"/>
              <a:ea typeface="+mn-ea"/>
              <a:cs typeface="+mn-cs"/>
            </a:endParaRP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of these studies showed a significant improvement in motor function when active stimulation was compared with sham stimulation. In addition, some of these studies showed that motor function improvement was associated with a change in neurophysiologic parameters. For instance, in three studies, motor function improvement was associated with an increase in cortical excitability in the affected hemisphere.59–61 Studies in which several sessions of noninvasive brain stimulation were administered showed that the effects could last for several weeks.59,62</a:t>
            </a:r>
            <a:endParaRPr lang="de-CH" sz="1200" b="0" i="0" u="none" strike="noStrike" kern="1200" baseline="0" dirty="0">
              <a:solidFill>
                <a:schemeClr val="tx1"/>
              </a:solidFill>
              <a:latin typeface="+mn-lt"/>
              <a:ea typeface="+mn-ea"/>
              <a:cs typeface="+mn-cs"/>
            </a:endParaRP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stroke patients with severe motor deficits seem to improve after appropriate stimulation of the </a:t>
            </a:r>
            <a:r>
              <a:rPr lang="en-US" sz="1200" b="0" i="0" u="none" strike="noStrike" kern="1200" baseline="0" dirty="0" err="1">
                <a:solidFill>
                  <a:schemeClr val="tx1"/>
                </a:solidFill>
                <a:latin typeface="+mn-lt"/>
                <a:ea typeface="+mn-ea"/>
                <a:cs typeface="+mn-cs"/>
              </a:rPr>
              <a:t>lesioned</a:t>
            </a:r>
            <a:r>
              <a:rPr lang="en-US" sz="1200" b="0" i="0" u="none" strike="noStrike" kern="1200" baseline="0" dirty="0">
                <a:solidFill>
                  <a:schemeClr val="tx1"/>
                </a:solidFill>
                <a:latin typeface="+mn-lt"/>
                <a:ea typeface="+mn-ea"/>
                <a:cs typeface="+mn-cs"/>
              </a:rPr>
              <a:t> or healthy primary motor cortex.63,64</a:t>
            </a:r>
            <a:endParaRPr lang="de-CH" sz="1200" b="0" i="0" u="none" strike="noStrike" kern="1200" baseline="0" dirty="0">
              <a:solidFill>
                <a:schemeClr val="tx1"/>
              </a:solidFill>
              <a:latin typeface="+mn-lt"/>
              <a:ea typeface="+mn-ea"/>
              <a:cs typeface="+mn-cs"/>
            </a:endParaRP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Maximum behavioral gains with treatments that aim to modify cortical plasticity are found when such treatments are coupled with relevant behavioral experience.66,67</a:t>
            </a:r>
            <a:endParaRPr lang="de-CH" sz="1200" b="0" i="0" u="none" strike="noStrike" kern="1200" baseline="0" dirty="0">
              <a:solidFill>
                <a:schemeClr val="tx1"/>
              </a:solidFill>
              <a:latin typeface="+mn-lt"/>
              <a:ea typeface="+mn-ea"/>
              <a:cs typeface="+mn-cs"/>
            </a:endParaRPr>
          </a:p>
          <a:p>
            <a:endParaRPr lang="de-CH" sz="1200" b="0" i="0" u="none" strike="noStrike" kern="1200" baseline="0" dirty="0">
              <a:solidFill>
                <a:schemeClr val="tx1"/>
              </a:solidFill>
              <a:latin typeface="+mn-lt"/>
              <a:ea typeface="+mn-ea"/>
              <a:cs typeface="+mn-cs"/>
            </a:endParaRPr>
          </a:p>
          <a:p>
            <a:r>
              <a:rPr lang="fr-FR" sz="1200" b="0" i="0" u="none" strike="noStrike" kern="1200" baseline="0" dirty="0">
                <a:solidFill>
                  <a:schemeClr val="tx1"/>
                </a:solidFill>
                <a:latin typeface="+mn-lt"/>
                <a:ea typeface="+mn-ea"/>
                <a:cs typeface="+mn-cs"/>
              </a:rPr>
              <a:t>[25] </a:t>
            </a:r>
            <a:r>
              <a:rPr lang="fr-FR" sz="1200" b="0" i="0" u="none" strike="noStrike" kern="1200" baseline="0" dirty="0" err="1">
                <a:solidFill>
                  <a:schemeClr val="tx1"/>
                </a:solidFill>
                <a:latin typeface="+mn-lt"/>
                <a:ea typeface="+mn-ea"/>
                <a:cs typeface="+mn-cs"/>
              </a:rPr>
              <a:t>Lefaucheur</a:t>
            </a:r>
            <a:r>
              <a:rPr lang="fr-FR" sz="1200" b="0" i="0" u="none" strike="noStrike" kern="1200" baseline="0" dirty="0">
                <a:solidFill>
                  <a:schemeClr val="tx1"/>
                </a:solidFill>
                <a:latin typeface="+mn-lt"/>
                <a:ea typeface="+mn-ea"/>
                <a:cs typeface="+mn-cs"/>
              </a:rPr>
              <a:t> JP </a:t>
            </a:r>
            <a:r>
              <a:rPr lang="fr-FR" sz="1200" b="0" i="1" u="none" strike="noStrike" kern="1200" baseline="0" dirty="0">
                <a:solidFill>
                  <a:schemeClr val="tx1"/>
                </a:solidFill>
                <a:latin typeface="+mn-lt"/>
                <a:ea typeface="+mn-ea"/>
                <a:cs typeface="+mn-cs"/>
              </a:rPr>
              <a:t>et al. </a:t>
            </a:r>
            <a:r>
              <a:rPr lang="fr-FR" sz="1200" b="0" i="0" u="none" strike="noStrike" kern="1200" baseline="0" dirty="0">
                <a:solidFill>
                  <a:schemeClr val="tx1"/>
                </a:solidFill>
                <a:latin typeface="+mn-lt"/>
                <a:ea typeface="+mn-ea"/>
                <a:cs typeface="+mn-cs"/>
              </a:rPr>
              <a:t>(2004) </a:t>
            </a:r>
            <a:r>
              <a:rPr lang="fr-FR" sz="1200" b="0" i="0" u="none" strike="noStrike" kern="1200" baseline="0" dirty="0" err="1">
                <a:solidFill>
                  <a:schemeClr val="tx1"/>
                </a:solidFill>
                <a:latin typeface="+mn-lt"/>
                <a:ea typeface="+mn-ea"/>
                <a:cs typeface="+mn-cs"/>
              </a:rPr>
              <a:t>Neurogenic</a:t>
            </a:r>
            <a:r>
              <a:rPr lang="fr-FR" sz="1200" b="0" i="0" u="none" strike="noStrike" kern="1200" baseline="0" dirty="0">
                <a:solidFill>
                  <a:schemeClr val="tx1"/>
                </a:solidFill>
                <a:latin typeface="+mn-lt"/>
                <a:ea typeface="+mn-ea"/>
                <a:cs typeface="+mn-cs"/>
              </a:rPr>
              <a:t> pain relief by </a:t>
            </a:r>
            <a:r>
              <a:rPr lang="en-US" sz="1200" b="0" i="0" u="none" strike="noStrike" kern="1200" baseline="0" dirty="0">
                <a:solidFill>
                  <a:schemeClr val="tx1"/>
                </a:solidFill>
                <a:latin typeface="+mn-lt"/>
                <a:ea typeface="+mn-ea"/>
                <a:cs typeface="+mn-cs"/>
              </a:rPr>
              <a:t>repetitive transcranial magnetic cortical stimulation depends on the origin and the site of pain. </a:t>
            </a:r>
            <a:r>
              <a:rPr lang="en-US" sz="1200" b="0" i="1" u="none" strike="noStrike" kern="1200" baseline="0" dirty="0">
                <a:solidFill>
                  <a:schemeClr val="tx1"/>
                </a:solidFill>
                <a:latin typeface="+mn-lt"/>
                <a:ea typeface="+mn-ea"/>
                <a:cs typeface="+mn-cs"/>
              </a:rPr>
              <a:t>J </a:t>
            </a:r>
            <a:r>
              <a:rPr lang="en-US" sz="1200" b="0" i="1" u="none" strike="noStrike" kern="1200" baseline="0" dirty="0" err="1">
                <a:solidFill>
                  <a:schemeClr val="tx1"/>
                </a:solidFill>
                <a:latin typeface="+mn-lt"/>
                <a:ea typeface="+mn-ea"/>
                <a:cs typeface="+mn-cs"/>
              </a:rPr>
              <a:t>Neurol</a:t>
            </a:r>
            <a:r>
              <a:rPr lang="en-US" sz="1200" b="0" i="1" u="none" strike="noStrike" kern="1200" baseline="0" dirty="0">
                <a:solidFill>
                  <a:schemeClr val="tx1"/>
                </a:solidFill>
                <a:latin typeface="+mn-lt"/>
                <a:ea typeface="+mn-ea"/>
                <a:cs typeface="+mn-cs"/>
              </a:rPr>
              <a:t> </a:t>
            </a:r>
            <a:r>
              <a:rPr lang="en-US" sz="1200" b="0" i="1" u="none" strike="noStrike" kern="1200" baseline="0" dirty="0" err="1">
                <a:solidFill>
                  <a:schemeClr val="tx1"/>
                </a:solidFill>
                <a:latin typeface="+mn-lt"/>
                <a:ea typeface="+mn-ea"/>
                <a:cs typeface="+mn-cs"/>
              </a:rPr>
              <a:t>Neurosurg</a:t>
            </a:r>
            <a:r>
              <a:rPr lang="en-US" sz="1200" b="0" i="1" u="none" strike="noStrike" kern="1200" baseline="0" dirty="0">
                <a:solidFill>
                  <a:schemeClr val="tx1"/>
                </a:solidFill>
                <a:latin typeface="+mn-lt"/>
                <a:ea typeface="+mn-ea"/>
                <a:cs typeface="+mn-cs"/>
              </a:rPr>
              <a:t> Psychiatry </a:t>
            </a:r>
            <a:r>
              <a:rPr lang="en-US" sz="1200" b="1" i="0" u="none" strike="noStrike" kern="1200" baseline="0" dirty="0">
                <a:solidFill>
                  <a:schemeClr val="tx1"/>
                </a:solidFill>
                <a:latin typeface="+mn-lt"/>
                <a:ea typeface="+mn-ea"/>
                <a:cs typeface="+mn-cs"/>
              </a:rPr>
              <a:t>75: </a:t>
            </a:r>
            <a:r>
              <a:rPr lang="en-US" sz="1200" b="0" i="0" u="none" strike="noStrike" kern="1200" baseline="0" dirty="0">
                <a:solidFill>
                  <a:schemeClr val="tx1"/>
                </a:solidFill>
                <a:latin typeface="+mn-lt"/>
                <a:ea typeface="+mn-ea"/>
                <a:cs typeface="+mn-cs"/>
              </a:rPr>
              <a:t>612–616</a:t>
            </a:r>
          </a:p>
          <a:p>
            <a:r>
              <a:rPr lang="en-US" sz="1200" b="0" i="0" u="none" strike="noStrike" kern="1200" baseline="0" dirty="0">
                <a:solidFill>
                  <a:schemeClr val="tx1"/>
                </a:solidFill>
                <a:latin typeface="+mn-lt"/>
                <a:ea typeface="+mn-ea"/>
                <a:cs typeface="+mn-cs"/>
              </a:rPr>
              <a:t>[26] </a:t>
            </a:r>
            <a:r>
              <a:rPr lang="en-US" sz="1200" b="0" i="0" u="none" strike="noStrike" kern="1200" baseline="0" dirty="0" err="1">
                <a:solidFill>
                  <a:schemeClr val="tx1"/>
                </a:solidFill>
                <a:latin typeface="+mn-lt"/>
                <a:ea typeface="+mn-ea"/>
                <a:cs typeface="+mn-cs"/>
              </a:rPr>
              <a:t>Pleger</a:t>
            </a:r>
            <a:r>
              <a:rPr lang="en-US" sz="1200" b="0" i="0" u="none" strike="noStrike" kern="1200" baseline="0" dirty="0">
                <a:solidFill>
                  <a:schemeClr val="tx1"/>
                </a:solidFill>
                <a:latin typeface="+mn-lt"/>
                <a:ea typeface="+mn-ea"/>
                <a:cs typeface="+mn-cs"/>
              </a:rPr>
              <a:t> B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(2004) Repetitive transcranial magnetic stimulation of the motor cortex attenuates pain perception in complex regional pain syndrome type I. </a:t>
            </a:r>
            <a:r>
              <a:rPr lang="en-US" sz="1200" b="0" i="1" u="none" strike="noStrike" kern="1200" baseline="0" dirty="0" err="1">
                <a:solidFill>
                  <a:schemeClr val="tx1"/>
                </a:solidFill>
                <a:latin typeface="+mn-lt"/>
                <a:ea typeface="+mn-ea"/>
                <a:cs typeface="+mn-cs"/>
              </a:rPr>
              <a:t>Neurosci</a:t>
            </a:r>
            <a:r>
              <a:rPr lang="en-US" sz="1200" b="0" i="1" u="none" strike="noStrike" kern="1200" baseline="0" dirty="0">
                <a:solidFill>
                  <a:schemeClr val="tx1"/>
                </a:solidFill>
                <a:latin typeface="+mn-lt"/>
                <a:ea typeface="+mn-ea"/>
                <a:cs typeface="+mn-cs"/>
              </a:rPr>
              <a:t> </a:t>
            </a:r>
            <a:r>
              <a:rPr lang="en-US" sz="1200" b="0" i="1" u="none" strike="noStrike" kern="1200" baseline="0" dirty="0" err="1">
                <a:solidFill>
                  <a:schemeClr val="tx1"/>
                </a:solidFill>
                <a:latin typeface="+mn-lt"/>
                <a:ea typeface="+mn-ea"/>
                <a:cs typeface="+mn-cs"/>
              </a:rPr>
              <a:t>Lett</a:t>
            </a:r>
            <a:r>
              <a:rPr lang="en-US" sz="1200" b="0" i="1"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356: </a:t>
            </a:r>
            <a:r>
              <a:rPr lang="en-US" sz="1200" b="0" i="0" u="none" strike="noStrike" kern="1200" baseline="0" dirty="0">
                <a:solidFill>
                  <a:schemeClr val="tx1"/>
                </a:solidFill>
                <a:latin typeface="+mn-lt"/>
                <a:ea typeface="+mn-ea"/>
                <a:cs typeface="+mn-cs"/>
              </a:rPr>
              <a:t>87–90</a:t>
            </a:r>
          </a:p>
          <a:p>
            <a:r>
              <a:rPr lang="en-US" sz="1200" b="0" i="0" u="none" strike="noStrike" kern="1200" baseline="0" dirty="0">
                <a:solidFill>
                  <a:schemeClr val="tx1"/>
                </a:solidFill>
                <a:latin typeface="+mn-lt"/>
                <a:ea typeface="+mn-ea"/>
                <a:cs typeface="+mn-cs"/>
              </a:rPr>
              <a:t>[27] </a:t>
            </a:r>
            <a:r>
              <a:rPr lang="en-US" sz="1200" b="0" i="0" u="none" strike="noStrike" kern="1200" baseline="0" dirty="0" err="1">
                <a:solidFill>
                  <a:schemeClr val="tx1"/>
                </a:solidFill>
                <a:latin typeface="+mn-lt"/>
                <a:ea typeface="+mn-ea"/>
                <a:cs typeface="+mn-cs"/>
              </a:rPr>
              <a:t>Khedr</a:t>
            </a:r>
            <a:r>
              <a:rPr lang="en-US" sz="1200" b="0" i="0" u="none" strike="noStrike" kern="1200" baseline="0" dirty="0">
                <a:solidFill>
                  <a:schemeClr val="tx1"/>
                </a:solidFill>
                <a:latin typeface="+mn-lt"/>
                <a:ea typeface="+mn-ea"/>
                <a:cs typeface="+mn-cs"/>
              </a:rPr>
              <a:t> EM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(2005) </a:t>
            </a:r>
            <a:r>
              <a:rPr lang="en-US" sz="1200" b="0" i="0" u="none" strike="noStrike" kern="1200" baseline="0" dirty="0" err="1">
                <a:solidFill>
                  <a:schemeClr val="tx1"/>
                </a:solidFill>
                <a:latin typeface="+mn-lt"/>
                <a:ea typeface="+mn-ea"/>
                <a:cs typeface="+mn-cs"/>
              </a:rPr>
              <a:t>Longlasting</a:t>
            </a:r>
            <a:r>
              <a:rPr lang="en-US" sz="1200" b="0" i="0" u="none" strike="noStrike" kern="1200" baseline="0" dirty="0">
                <a:solidFill>
                  <a:schemeClr val="tx1"/>
                </a:solidFill>
                <a:latin typeface="+mn-lt"/>
                <a:ea typeface="+mn-ea"/>
                <a:cs typeface="+mn-cs"/>
              </a:rPr>
              <a:t> antalgic effects of daily sessions of repetitive transcranial magnetic stimulation in central and peripheral neuropathic pain. </a:t>
            </a:r>
            <a:r>
              <a:rPr lang="pl-PL" sz="1200" b="0" i="1" u="none" strike="noStrike" kern="1200" baseline="0" dirty="0">
                <a:solidFill>
                  <a:schemeClr val="tx1"/>
                </a:solidFill>
                <a:latin typeface="+mn-lt"/>
                <a:ea typeface="+mn-ea"/>
                <a:cs typeface="+mn-cs"/>
              </a:rPr>
              <a:t>J Neurol Neurosurg Psychiatry </a:t>
            </a:r>
            <a:r>
              <a:rPr lang="pl-PL" sz="1200" b="1" i="0" u="none" strike="noStrike" kern="1200" baseline="0" dirty="0">
                <a:solidFill>
                  <a:schemeClr val="tx1"/>
                </a:solidFill>
                <a:latin typeface="+mn-lt"/>
                <a:ea typeface="+mn-ea"/>
                <a:cs typeface="+mn-cs"/>
              </a:rPr>
              <a:t>76: </a:t>
            </a:r>
            <a:r>
              <a:rPr lang="pl-PL" sz="1200" b="0" i="0" u="none" strike="noStrike" kern="1200" baseline="0" dirty="0">
                <a:solidFill>
                  <a:schemeClr val="tx1"/>
                </a:solidFill>
                <a:latin typeface="+mn-lt"/>
                <a:ea typeface="+mn-ea"/>
                <a:cs typeface="+mn-cs"/>
              </a:rPr>
              <a:t>833–838</a:t>
            </a:r>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[28] </a:t>
            </a:r>
            <a:r>
              <a:rPr lang="en-US" sz="1200" b="0" i="0" u="none" strike="noStrike" kern="1200" baseline="0" dirty="0">
                <a:solidFill>
                  <a:schemeClr val="tx1"/>
                </a:solidFill>
                <a:latin typeface="+mn-lt"/>
                <a:ea typeface="+mn-ea"/>
                <a:cs typeface="+mn-cs"/>
              </a:rPr>
              <a:t>André-</a:t>
            </a:r>
            <a:r>
              <a:rPr lang="en-US" sz="1200" b="0" i="0" u="none" strike="noStrike" kern="1200" baseline="0" dirty="0" err="1">
                <a:solidFill>
                  <a:schemeClr val="tx1"/>
                </a:solidFill>
                <a:latin typeface="+mn-lt"/>
                <a:ea typeface="+mn-ea"/>
                <a:cs typeface="+mn-cs"/>
              </a:rPr>
              <a:t>Obadia</a:t>
            </a:r>
            <a:r>
              <a:rPr lang="en-US" sz="1200" b="0" i="0" u="none" strike="noStrike" kern="1200" baseline="0" dirty="0">
                <a:solidFill>
                  <a:schemeClr val="tx1"/>
                </a:solidFill>
                <a:latin typeface="+mn-lt"/>
                <a:ea typeface="+mn-ea"/>
                <a:cs typeface="+mn-cs"/>
              </a:rPr>
              <a:t> N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(2006) Transcranial magnetic stimulation for pain control: double-blind study of different frequencies against placebo, and correlation with motor cortex stimulation efficacy. </a:t>
            </a:r>
            <a:r>
              <a:rPr lang="en-US" sz="1200" b="0" i="1" u="none" strike="noStrike" kern="1200" baseline="0" dirty="0" err="1">
                <a:solidFill>
                  <a:schemeClr val="tx1"/>
                </a:solidFill>
                <a:latin typeface="+mn-lt"/>
                <a:ea typeface="+mn-ea"/>
                <a:cs typeface="+mn-cs"/>
              </a:rPr>
              <a:t>Clin</a:t>
            </a:r>
            <a:r>
              <a:rPr lang="en-US" sz="1200" b="0" i="1" u="none" strike="noStrike" kern="1200" baseline="0" dirty="0">
                <a:solidFill>
                  <a:schemeClr val="tx1"/>
                </a:solidFill>
                <a:latin typeface="+mn-lt"/>
                <a:ea typeface="+mn-ea"/>
                <a:cs typeface="+mn-cs"/>
              </a:rPr>
              <a:t> </a:t>
            </a:r>
            <a:r>
              <a:rPr lang="en-US" sz="1200" b="0" i="1" u="none" strike="noStrike" kern="1200" baseline="0" dirty="0" err="1">
                <a:solidFill>
                  <a:schemeClr val="tx1"/>
                </a:solidFill>
                <a:latin typeface="+mn-lt"/>
                <a:ea typeface="+mn-ea"/>
                <a:cs typeface="+mn-cs"/>
              </a:rPr>
              <a:t>Neurophysiol</a:t>
            </a:r>
            <a:r>
              <a:rPr lang="en-US" sz="1200" b="0" i="1"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117: </a:t>
            </a:r>
            <a:r>
              <a:rPr lang="en-US" sz="1200" b="0" i="0" u="none" strike="noStrike" kern="1200" baseline="0" dirty="0">
                <a:solidFill>
                  <a:schemeClr val="tx1"/>
                </a:solidFill>
                <a:latin typeface="+mn-lt"/>
                <a:ea typeface="+mn-ea"/>
                <a:cs typeface="+mn-cs"/>
              </a:rPr>
              <a:t>1536–1544</a:t>
            </a:r>
          </a:p>
          <a:p>
            <a:r>
              <a:rPr lang="en-US" sz="1200" b="0" i="0" u="none" strike="noStrike" kern="1200" baseline="0" dirty="0">
                <a:solidFill>
                  <a:schemeClr val="tx1"/>
                </a:solidFill>
                <a:latin typeface="+mn-lt"/>
                <a:ea typeface="+mn-ea"/>
                <a:cs typeface="+mn-cs"/>
              </a:rPr>
              <a:t>[29] </a:t>
            </a:r>
            <a:r>
              <a:rPr lang="en-US" sz="1200" b="0" i="0" u="none" strike="noStrike" kern="1200" baseline="0" dirty="0" err="1">
                <a:solidFill>
                  <a:schemeClr val="tx1"/>
                </a:solidFill>
                <a:latin typeface="+mn-lt"/>
                <a:ea typeface="+mn-ea"/>
                <a:cs typeface="+mn-cs"/>
              </a:rPr>
              <a:t>Fregni</a:t>
            </a:r>
            <a:r>
              <a:rPr lang="en-US" sz="1200" b="0" i="0" u="none" strike="noStrike" kern="1200" baseline="0" dirty="0">
                <a:solidFill>
                  <a:schemeClr val="tx1"/>
                </a:solidFill>
                <a:latin typeface="+mn-lt"/>
                <a:ea typeface="+mn-ea"/>
                <a:cs typeface="+mn-cs"/>
              </a:rPr>
              <a:t> F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(2006) A sham-controlled, phase II trial of transcranial direct current stimulation for the treatment of central pain in traumatic spinal cord injury. </a:t>
            </a:r>
            <a:r>
              <a:rPr lang="en-US" sz="1200" b="0" i="1" u="none" strike="noStrike" kern="1200" baseline="0" dirty="0">
                <a:solidFill>
                  <a:schemeClr val="tx1"/>
                </a:solidFill>
                <a:latin typeface="+mn-lt"/>
                <a:ea typeface="+mn-ea"/>
                <a:cs typeface="+mn-cs"/>
              </a:rPr>
              <a:t>Pain </a:t>
            </a:r>
            <a:r>
              <a:rPr lang="en-US" sz="1200" b="1" i="0" u="none" strike="noStrike" kern="1200" baseline="0" dirty="0">
                <a:solidFill>
                  <a:schemeClr val="tx1"/>
                </a:solidFill>
                <a:latin typeface="+mn-lt"/>
                <a:ea typeface="+mn-ea"/>
                <a:cs typeface="+mn-cs"/>
              </a:rPr>
              <a:t>122: </a:t>
            </a:r>
            <a:r>
              <a:rPr lang="en-US" sz="1200" b="0" i="0" u="none" strike="noStrike" kern="1200" baseline="0" dirty="0">
                <a:solidFill>
                  <a:schemeClr val="tx1"/>
                </a:solidFill>
                <a:latin typeface="+mn-lt"/>
                <a:ea typeface="+mn-ea"/>
                <a:cs typeface="+mn-cs"/>
              </a:rPr>
              <a:t>197–209</a:t>
            </a:r>
          </a:p>
          <a:p>
            <a:r>
              <a:rPr lang="en-US" sz="1200" b="0" i="0" u="none" strike="noStrike" kern="1200" baseline="0" dirty="0">
                <a:solidFill>
                  <a:schemeClr val="tx1"/>
                </a:solidFill>
                <a:latin typeface="+mn-lt"/>
                <a:ea typeface="+mn-ea"/>
                <a:cs typeface="+mn-cs"/>
              </a:rPr>
              <a:t>[30] </a:t>
            </a:r>
            <a:r>
              <a:rPr lang="en-US" sz="1200" b="0" i="0" u="none" strike="noStrike" kern="1200" baseline="0" dirty="0" err="1">
                <a:solidFill>
                  <a:schemeClr val="tx1"/>
                </a:solidFill>
                <a:latin typeface="+mn-lt"/>
                <a:ea typeface="+mn-ea"/>
                <a:cs typeface="+mn-cs"/>
              </a:rPr>
              <a:t>Fregni</a:t>
            </a:r>
            <a:r>
              <a:rPr lang="en-US" sz="1200" b="0" i="0" u="none" strike="noStrike" kern="1200" baseline="0" dirty="0">
                <a:solidFill>
                  <a:schemeClr val="tx1"/>
                </a:solidFill>
                <a:latin typeface="+mn-lt"/>
                <a:ea typeface="+mn-ea"/>
                <a:cs typeface="+mn-cs"/>
              </a:rPr>
              <a:t> F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(2006) A randomized, sham-controlled, proof of principle study of transcranial direct current stimulation for the treatment of pain in fibromyalgia. </a:t>
            </a:r>
            <a:r>
              <a:rPr lang="en-US" sz="1200" b="0" i="1" u="none" strike="noStrike" kern="1200" baseline="0" dirty="0">
                <a:solidFill>
                  <a:schemeClr val="tx1"/>
                </a:solidFill>
                <a:latin typeface="+mn-lt"/>
                <a:ea typeface="+mn-ea"/>
                <a:cs typeface="+mn-cs"/>
              </a:rPr>
              <a:t>Arthritis Rheum </a:t>
            </a:r>
            <a:r>
              <a:rPr lang="en-US" sz="1200" b="1" i="0" u="none" strike="noStrike" kern="1200" baseline="0" dirty="0">
                <a:solidFill>
                  <a:schemeClr val="tx1"/>
                </a:solidFill>
                <a:latin typeface="+mn-lt"/>
                <a:ea typeface="+mn-ea"/>
                <a:cs typeface="+mn-cs"/>
              </a:rPr>
              <a:t>54: </a:t>
            </a:r>
            <a:r>
              <a:rPr lang="en-US" sz="1200" b="0" i="0" u="none" strike="noStrike" kern="1200" baseline="0" dirty="0">
                <a:solidFill>
                  <a:schemeClr val="tx1"/>
                </a:solidFill>
                <a:latin typeface="+mn-lt"/>
                <a:ea typeface="+mn-ea"/>
                <a:cs typeface="+mn-cs"/>
              </a:rPr>
              <a:t>3988–3998.</a:t>
            </a:r>
          </a:p>
          <a:p>
            <a:r>
              <a:rPr lang="en-US" sz="1200" b="0" i="0" u="none" strike="noStrike" kern="1200" baseline="0" dirty="0">
                <a:solidFill>
                  <a:schemeClr val="tx1"/>
                </a:solidFill>
                <a:latin typeface="+mn-lt"/>
                <a:ea typeface="+mn-ea"/>
                <a:cs typeface="+mn-cs"/>
              </a:rPr>
              <a:t>[59] </a:t>
            </a:r>
            <a:r>
              <a:rPr lang="en-US" sz="1200" b="0" i="0" u="none" strike="noStrike" kern="1200" baseline="0" dirty="0" err="1">
                <a:solidFill>
                  <a:schemeClr val="tx1"/>
                </a:solidFill>
                <a:latin typeface="+mn-lt"/>
                <a:ea typeface="+mn-ea"/>
                <a:cs typeface="+mn-cs"/>
              </a:rPr>
              <a:t>Fregni</a:t>
            </a:r>
            <a:r>
              <a:rPr lang="en-US" sz="1200" b="0" i="0" u="none" strike="noStrike" kern="1200" baseline="0" dirty="0">
                <a:solidFill>
                  <a:schemeClr val="tx1"/>
                </a:solidFill>
                <a:latin typeface="+mn-lt"/>
                <a:ea typeface="+mn-ea"/>
                <a:cs typeface="+mn-cs"/>
              </a:rPr>
              <a:t> F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(2006) A sham-controlled trial of a 5-day course of repetitive transcranial magnetic stimulation of the unaffected hemisphere in stroke patients. </a:t>
            </a:r>
            <a:r>
              <a:rPr lang="en-US" sz="1200" b="0" i="1" u="none" strike="noStrike" kern="1200" baseline="0" dirty="0">
                <a:solidFill>
                  <a:schemeClr val="tx1"/>
                </a:solidFill>
                <a:latin typeface="+mn-lt"/>
                <a:ea typeface="+mn-ea"/>
                <a:cs typeface="+mn-cs"/>
              </a:rPr>
              <a:t>Stroke </a:t>
            </a:r>
            <a:r>
              <a:rPr lang="en-US" sz="1200" b="1" i="0" u="none" strike="noStrike" kern="1200" baseline="0" dirty="0">
                <a:solidFill>
                  <a:schemeClr val="tx1"/>
                </a:solidFill>
                <a:latin typeface="+mn-lt"/>
                <a:ea typeface="+mn-ea"/>
                <a:cs typeface="+mn-cs"/>
              </a:rPr>
              <a:t>37: </a:t>
            </a:r>
            <a:r>
              <a:rPr lang="en-US" sz="1200" b="0" i="0" u="none" strike="noStrike" kern="1200" baseline="0" dirty="0">
                <a:solidFill>
                  <a:schemeClr val="tx1"/>
                </a:solidFill>
                <a:latin typeface="+mn-lt"/>
                <a:ea typeface="+mn-ea"/>
                <a:cs typeface="+mn-cs"/>
              </a:rPr>
              <a:t>2115–2122</a:t>
            </a:r>
          </a:p>
          <a:p>
            <a:r>
              <a:rPr lang="fr-FR" sz="1200" b="0" i="0" u="none" strike="noStrike" kern="1200" baseline="0" dirty="0">
                <a:solidFill>
                  <a:schemeClr val="tx1"/>
                </a:solidFill>
                <a:latin typeface="+mn-lt"/>
                <a:ea typeface="+mn-ea"/>
                <a:cs typeface="+mn-cs"/>
              </a:rPr>
              <a:t>[60] Kim YH </a:t>
            </a:r>
            <a:r>
              <a:rPr lang="fr-FR" sz="1200" b="0" i="1" u="none" strike="noStrike" kern="1200" baseline="0" dirty="0">
                <a:solidFill>
                  <a:schemeClr val="tx1"/>
                </a:solidFill>
                <a:latin typeface="+mn-lt"/>
                <a:ea typeface="+mn-ea"/>
                <a:cs typeface="+mn-cs"/>
              </a:rPr>
              <a:t>et al. </a:t>
            </a:r>
            <a:r>
              <a:rPr lang="fr-FR" sz="1200" b="0" i="0" u="none" strike="noStrike" kern="1200" baseline="0" dirty="0">
                <a:solidFill>
                  <a:schemeClr val="tx1"/>
                </a:solidFill>
                <a:latin typeface="+mn-lt"/>
                <a:ea typeface="+mn-ea"/>
                <a:cs typeface="+mn-cs"/>
              </a:rPr>
              <a:t>(2006) </a:t>
            </a:r>
            <a:r>
              <a:rPr lang="fr-FR" sz="1200" b="0" i="0" u="none" strike="noStrike" kern="1200" baseline="0" dirty="0" err="1">
                <a:solidFill>
                  <a:schemeClr val="tx1"/>
                </a:solidFill>
                <a:latin typeface="+mn-lt"/>
                <a:ea typeface="+mn-ea"/>
                <a:cs typeface="+mn-cs"/>
              </a:rPr>
              <a:t>Repetitive</a:t>
            </a:r>
            <a:r>
              <a:rPr lang="fr-FR" sz="1200" b="0" i="0" u="none" strike="noStrike" kern="1200" baseline="0" dirty="0">
                <a:solidFill>
                  <a:schemeClr val="tx1"/>
                </a:solidFill>
                <a:latin typeface="+mn-lt"/>
                <a:ea typeface="+mn-ea"/>
                <a:cs typeface="+mn-cs"/>
              </a:rPr>
              <a:t> </a:t>
            </a:r>
            <a:r>
              <a:rPr lang="fr-FR" sz="1200" b="0" i="0" u="none" strike="noStrike" kern="1200" baseline="0" dirty="0" err="1">
                <a:solidFill>
                  <a:schemeClr val="tx1"/>
                </a:solidFill>
                <a:latin typeface="+mn-lt"/>
                <a:ea typeface="+mn-ea"/>
                <a:cs typeface="+mn-cs"/>
              </a:rPr>
              <a:t>transcranial</a:t>
            </a:r>
            <a:r>
              <a:rPr lang="fr-FR" sz="1200" b="0" i="0" u="none" strike="noStrike" kern="1200" baseline="0" dirty="0">
                <a:solidFill>
                  <a:schemeClr val="tx1"/>
                </a:solidFill>
                <a:latin typeface="+mn-lt"/>
                <a:ea typeface="+mn-ea"/>
                <a:cs typeface="+mn-cs"/>
              </a:rPr>
              <a:t> </a:t>
            </a:r>
            <a:r>
              <a:rPr lang="fr-FR" sz="1200" b="0" i="0" u="none" strike="noStrike" kern="1200" baseline="0" dirty="0" err="1">
                <a:solidFill>
                  <a:schemeClr val="tx1"/>
                </a:solidFill>
                <a:latin typeface="+mn-lt"/>
                <a:ea typeface="+mn-ea"/>
                <a:cs typeface="+mn-cs"/>
              </a:rPr>
              <a:t>magnetic</a:t>
            </a:r>
            <a:r>
              <a:rPr lang="fr-F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stimulation-induced </a:t>
            </a:r>
            <a:r>
              <a:rPr lang="en-US" sz="1200" b="0" i="0" u="none" strike="noStrike" kern="1200" baseline="0" dirty="0" err="1">
                <a:solidFill>
                  <a:schemeClr val="tx1"/>
                </a:solidFill>
                <a:latin typeface="+mn-lt"/>
                <a:ea typeface="+mn-ea"/>
                <a:cs typeface="+mn-cs"/>
              </a:rPr>
              <a:t>corticomotor</a:t>
            </a:r>
            <a:r>
              <a:rPr lang="en-US" sz="1200" b="0" i="0" u="none" strike="noStrike" kern="1200" baseline="0" dirty="0">
                <a:solidFill>
                  <a:schemeClr val="tx1"/>
                </a:solidFill>
                <a:latin typeface="+mn-lt"/>
                <a:ea typeface="+mn-ea"/>
                <a:cs typeface="+mn-cs"/>
              </a:rPr>
              <a:t> excitability and associated motor skill acquisition in chronic stroke. </a:t>
            </a:r>
            <a:r>
              <a:rPr lang="en-US" sz="1200" b="0" i="1" u="none" strike="noStrike" kern="1200" baseline="0" dirty="0">
                <a:solidFill>
                  <a:schemeClr val="tx1"/>
                </a:solidFill>
                <a:latin typeface="+mn-lt"/>
                <a:ea typeface="+mn-ea"/>
                <a:cs typeface="+mn-cs"/>
              </a:rPr>
              <a:t>Stroke </a:t>
            </a:r>
            <a:r>
              <a:rPr lang="en-US" sz="1200" b="1" i="0" u="none" strike="noStrike" kern="1200" baseline="0" dirty="0">
                <a:solidFill>
                  <a:schemeClr val="tx1"/>
                </a:solidFill>
                <a:latin typeface="+mn-lt"/>
                <a:ea typeface="+mn-ea"/>
                <a:cs typeface="+mn-cs"/>
              </a:rPr>
              <a:t>37: </a:t>
            </a:r>
            <a:r>
              <a:rPr lang="en-US" sz="1200" b="0" i="0" u="none" strike="noStrike" kern="1200" baseline="0" dirty="0">
                <a:solidFill>
                  <a:schemeClr val="tx1"/>
                </a:solidFill>
                <a:latin typeface="+mn-lt"/>
                <a:ea typeface="+mn-ea"/>
                <a:cs typeface="+mn-cs"/>
              </a:rPr>
              <a:t>1471–1476</a:t>
            </a:r>
          </a:p>
          <a:p>
            <a:r>
              <a:rPr lang="en-US" sz="1200" b="0" i="0" u="none" strike="noStrike" kern="1200" baseline="0" dirty="0">
                <a:solidFill>
                  <a:schemeClr val="tx1"/>
                </a:solidFill>
                <a:latin typeface="+mn-lt"/>
                <a:ea typeface="+mn-ea"/>
                <a:cs typeface="+mn-cs"/>
              </a:rPr>
              <a:t>[61] Hummel F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(2005) Effects of non-invasive cortical stimulation on skilled motor function in chronic stroke. </a:t>
            </a:r>
            <a:r>
              <a:rPr lang="en-US" sz="1200" b="0" i="1" u="none" strike="noStrike" kern="1200" baseline="0" dirty="0">
                <a:solidFill>
                  <a:schemeClr val="tx1"/>
                </a:solidFill>
                <a:latin typeface="+mn-lt"/>
                <a:ea typeface="+mn-ea"/>
                <a:cs typeface="+mn-cs"/>
              </a:rPr>
              <a:t>Brain </a:t>
            </a:r>
            <a:r>
              <a:rPr lang="en-US" sz="1200" b="1" i="0" u="none" strike="noStrike" kern="1200" baseline="0" dirty="0">
                <a:solidFill>
                  <a:schemeClr val="tx1"/>
                </a:solidFill>
                <a:latin typeface="+mn-lt"/>
                <a:ea typeface="+mn-ea"/>
                <a:cs typeface="+mn-cs"/>
              </a:rPr>
              <a:t>128: </a:t>
            </a:r>
            <a:r>
              <a:rPr lang="en-US" sz="1200" b="0" i="0" u="none" strike="noStrike" kern="1200" baseline="0" dirty="0">
                <a:solidFill>
                  <a:schemeClr val="tx1"/>
                </a:solidFill>
                <a:latin typeface="+mn-lt"/>
                <a:ea typeface="+mn-ea"/>
                <a:cs typeface="+mn-cs"/>
              </a:rPr>
              <a:t>490–499</a:t>
            </a:r>
          </a:p>
          <a:p>
            <a:r>
              <a:rPr lang="en-US" sz="1200" b="0" i="0" u="none" strike="noStrike" kern="1200" baseline="0" dirty="0">
                <a:solidFill>
                  <a:schemeClr val="tx1"/>
                </a:solidFill>
                <a:latin typeface="+mn-lt"/>
                <a:ea typeface="+mn-ea"/>
                <a:cs typeface="+mn-cs"/>
              </a:rPr>
              <a:t>[62] </a:t>
            </a:r>
            <a:r>
              <a:rPr lang="en-US" sz="1200" b="0" i="0" u="none" strike="noStrike" kern="1200" baseline="0" dirty="0" err="1">
                <a:solidFill>
                  <a:schemeClr val="tx1"/>
                </a:solidFill>
                <a:latin typeface="+mn-lt"/>
                <a:ea typeface="+mn-ea"/>
                <a:cs typeface="+mn-cs"/>
              </a:rPr>
              <a:t>Khedr</a:t>
            </a:r>
            <a:r>
              <a:rPr lang="en-US" sz="1200" b="0" i="0" u="none" strike="noStrike" kern="1200" baseline="0" dirty="0">
                <a:solidFill>
                  <a:schemeClr val="tx1"/>
                </a:solidFill>
                <a:latin typeface="+mn-lt"/>
                <a:ea typeface="+mn-ea"/>
                <a:cs typeface="+mn-cs"/>
              </a:rPr>
              <a:t> EM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(2005) Therapeutic trial of repetitive transcranial magnetic stimulation after acute ischemic stroke. </a:t>
            </a:r>
            <a:r>
              <a:rPr lang="en-US" sz="1200" b="0" i="1" u="none" strike="noStrike" kern="1200" baseline="0" dirty="0">
                <a:solidFill>
                  <a:schemeClr val="tx1"/>
                </a:solidFill>
                <a:latin typeface="+mn-lt"/>
                <a:ea typeface="+mn-ea"/>
                <a:cs typeface="+mn-cs"/>
              </a:rPr>
              <a:t>Neurology </a:t>
            </a:r>
            <a:r>
              <a:rPr lang="en-US" sz="1200" b="1" i="0" u="none" strike="noStrike" kern="1200" baseline="0" dirty="0">
                <a:solidFill>
                  <a:schemeClr val="tx1"/>
                </a:solidFill>
                <a:latin typeface="+mn-lt"/>
                <a:ea typeface="+mn-ea"/>
                <a:cs typeface="+mn-cs"/>
              </a:rPr>
              <a:t>65: </a:t>
            </a:r>
            <a:r>
              <a:rPr lang="en-US" sz="1200" b="0" i="0" u="none" strike="noStrike" kern="1200" baseline="0" dirty="0">
                <a:solidFill>
                  <a:schemeClr val="tx1"/>
                </a:solidFill>
                <a:latin typeface="+mn-lt"/>
                <a:ea typeface="+mn-ea"/>
                <a:cs typeface="+mn-cs"/>
              </a:rPr>
              <a:t>466–468</a:t>
            </a:r>
            <a:endParaRPr lang="de-CH" dirty="0"/>
          </a:p>
        </p:txBody>
      </p:sp>
      <p:sp>
        <p:nvSpPr>
          <p:cNvPr id="4" name="Foliennummernplatzhalter 3"/>
          <p:cNvSpPr>
            <a:spLocks noGrp="1"/>
          </p:cNvSpPr>
          <p:nvPr>
            <p:ph type="sldNum" sz="quarter" idx="10"/>
          </p:nvPr>
        </p:nvSpPr>
        <p:spPr/>
        <p:txBody>
          <a:bodyPr/>
          <a:lstStyle/>
          <a:p>
            <a:fld id="{4A5CCBA3-A251-43A9-B1B9-B309A3F689C0}" type="slidenum">
              <a:rPr lang="de-CH" smtClean="0"/>
              <a:t>33</a:t>
            </a:fld>
            <a:endParaRPr lang="de-CH" dirty="0"/>
          </a:p>
        </p:txBody>
      </p:sp>
    </p:spTree>
    <p:extLst>
      <p:ext uri="{BB962C8B-B14F-4D97-AF65-F5344CB8AC3E}">
        <p14:creationId xmlns:p14="http://schemas.microsoft.com/office/powerpoint/2010/main" val="4179844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5CCBA3-A251-43A9-B1B9-B309A3F689C0}" type="slidenum">
              <a:rPr kumimoji="0" lang="de-CH"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de-CH"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8924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38</a:t>
            </a:fld>
            <a:endParaRPr lang="de-CH" dirty="0"/>
          </a:p>
        </p:txBody>
      </p:sp>
    </p:spTree>
    <p:extLst>
      <p:ext uri="{BB962C8B-B14F-4D97-AF65-F5344CB8AC3E}">
        <p14:creationId xmlns:p14="http://schemas.microsoft.com/office/powerpoint/2010/main" val="394244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39</a:t>
            </a:fld>
            <a:endParaRPr lang="de-CH" dirty="0"/>
          </a:p>
        </p:txBody>
      </p:sp>
    </p:spTree>
    <p:extLst>
      <p:ext uri="{BB962C8B-B14F-4D97-AF65-F5344CB8AC3E}">
        <p14:creationId xmlns:p14="http://schemas.microsoft.com/office/powerpoint/2010/main" val="12801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a:t>
            </a:fld>
            <a:endParaRPr lang="de-CH" dirty="0"/>
          </a:p>
        </p:txBody>
      </p:sp>
    </p:spTree>
    <p:extLst>
      <p:ext uri="{BB962C8B-B14F-4D97-AF65-F5344CB8AC3E}">
        <p14:creationId xmlns:p14="http://schemas.microsoft.com/office/powerpoint/2010/main" val="382085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a:t>There</a:t>
            </a:r>
            <a:r>
              <a:rPr lang="de-CH" baseline="0" dirty="0"/>
              <a:t> </a:t>
            </a:r>
            <a:r>
              <a:rPr lang="de-CH" baseline="0" dirty="0" err="1"/>
              <a:t>are</a:t>
            </a:r>
            <a:r>
              <a:rPr lang="de-CH" baseline="0" dirty="0"/>
              <a:t> </a:t>
            </a:r>
            <a:r>
              <a:rPr lang="de-CH" baseline="0" dirty="0" err="1"/>
              <a:t>various</a:t>
            </a:r>
            <a:r>
              <a:rPr lang="de-CH" baseline="0" dirty="0"/>
              <a:t> </a:t>
            </a:r>
            <a:r>
              <a:rPr lang="de-CH" baseline="0" dirty="0" err="1"/>
              <a:t>reasons</a:t>
            </a:r>
            <a:r>
              <a:rPr lang="de-CH" baseline="0" dirty="0"/>
              <a:t> </a:t>
            </a:r>
            <a:r>
              <a:rPr lang="de-CH" baseline="0" dirty="0" err="1"/>
              <a:t>why</a:t>
            </a:r>
            <a:r>
              <a:rPr lang="de-CH" baseline="0" dirty="0"/>
              <a:t> </a:t>
            </a:r>
            <a:r>
              <a:rPr lang="de-CH" baseline="0" dirty="0" err="1"/>
              <a:t>new</a:t>
            </a:r>
            <a:r>
              <a:rPr lang="de-CH" baseline="0" dirty="0"/>
              <a:t> </a:t>
            </a:r>
            <a:r>
              <a:rPr lang="de-CH" baseline="0" dirty="0" err="1"/>
              <a:t>technologies</a:t>
            </a:r>
            <a:r>
              <a:rPr lang="de-CH" baseline="0" dirty="0"/>
              <a:t> </a:t>
            </a:r>
            <a:r>
              <a:rPr lang="de-CH" baseline="0" dirty="0" err="1"/>
              <a:t>are</a:t>
            </a:r>
            <a:r>
              <a:rPr lang="de-CH" baseline="0" dirty="0"/>
              <a:t> </a:t>
            </a:r>
            <a:r>
              <a:rPr lang="de-CH" baseline="0" dirty="0" err="1"/>
              <a:t>becoming</a:t>
            </a:r>
            <a:r>
              <a:rPr lang="de-CH" baseline="0" dirty="0"/>
              <a:t> </a:t>
            </a:r>
            <a:r>
              <a:rPr lang="de-CH" baseline="0" dirty="0" err="1"/>
              <a:t>more</a:t>
            </a:r>
            <a:r>
              <a:rPr lang="de-CH" baseline="0" dirty="0"/>
              <a:t> </a:t>
            </a:r>
            <a:r>
              <a:rPr lang="de-CH" baseline="0" dirty="0" err="1"/>
              <a:t>and</a:t>
            </a:r>
            <a:r>
              <a:rPr lang="de-CH" baseline="0" dirty="0"/>
              <a:t> </a:t>
            </a:r>
            <a:r>
              <a:rPr lang="de-CH" baseline="0" dirty="0" err="1"/>
              <a:t>more</a:t>
            </a:r>
            <a:r>
              <a:rPr lang="de-CH" baseline="0" dirty="0"/>
              <a:t> </a:t>
            </a:r>
            <a:r>
              <a:rPr lang="de-CH" baseline="0" dirty="0" err="1"/>
              <a:t>applied</a:t>
            </a:r>
            <a:r>
              <a:rPr lang="de-CH" baseline="0" dirty="0"/>
              <a:t> in </a:t>
            </a:r>
            <a:r>
              <a:rPr lang="de-CH" baseline="0" dirty="0" err="1"/>
              <a:t>rehabilitation</a:t>
            </a:r>
            <a:r>
              <a:rPr lang="de-CH" baseline="0" dirty="0"/>
              <a:t>. </a:t>
            </a:r>
            <a:r>
              <a:rPr lang="de-CH" baseline="0" dirty="0" err="1"/>
              <a:t>One</a:t>
            </a:r>
            <a:r>
              <a:rPr lang="de-CH" baseline="0" dirty="0"/>
              <a:t> </a:t>
            </a:r>
            <a:r>
              <a:rPr lang="de-CH" baseline="0" dirty="0" err="1"/>
              <a:t>group</a:t>
            </a:r>
            <a:r>
              <a:rPr lang="de-CH" baseline="0" dirty="0"/>
              <a:t> </a:t>
            </a:r>
            <a:r>
              <a:rPr lang="de-CH" baseline="0" dirty="0" err="1"/>
              <a:t>of</a:t>
            </a:r>
            <a:r>
              <a:rPr lang="de-CH" baseline="0" dirty="0"/>
              <a:t> such </a:t>
            </a:r>
            <a:r>
              <a:rPr lang="de-CH" baseline="0" dirty="0" err="1"/>
              <a:t>reasons</a:t>
            </a:r>
            <a:r>
              <a:rPr lang="de-CH" baseline="0" dirty="0"/>
              <a:t> </a:t>
            </a:r>
            <a:r>
              <a:rPr lang="de-CH" baseline="0" dirty="0" err="1"/>
              <a:t>can</a:t>
            </a:r>
            <a:r>
              <a:rPr lang="de-CH" baseline="0" dirty="0"/>
              <a:t> </a:t>
            </a:r>
            <a:r>
              <a:rPr lang="de-CH" baseline="0" dirty="0" err="1"/>
              <a:t>be</a:t>
            </a:r>
            <a:r>
              <a:rPr lang="de-CH" baseline="0" dirty="0"/>
              <a:t> </a:t>
            </a:r>
            <a:r>
              <a:rPr lang="de-CH" baseline="0" dirty="0" err="1"/>
              <a:t>summarized</a:t>
            </a:r>
            <a:r>
              <a:rPr lang="de-CH" baseline="0" dirty="0"/>
              <a:t> </a:t>
            </a:r>
            <a:r>
              <a:rPr lang="de-CH" baseline="0" dirty="0" err="1"/>
              <a:t>as</a:t>
            </a:r>
            <a:r>
              <a:rPr lang="de-CH" baseline="0" dirty="0"/>
              <a:t> </a:t>
            </a:r>
            <a:r>
              <a:rPr lang="de-CH" baseline="0" dirty="0" err="1"/>
              <a:t>societal</a:t>
            </a:r>
            <a:r>
              <a:rPr lang="de-CH" baseline="0" dirty="0"/>
              <a:t> </a:t>
            </a:r>
            <a:r>
              <a:rPr lang="de-CH" baseline="0" dirty="0" err="1"/>
              <a:t>drivers</a:t>
            </a:r>
            <a:r>
              <a:rPr lang="de-CH" baseline="0" dirty="0"/>
              <a:t>. These </a:t>
            </a:r>
            <a:r>
              <a:rPr lang="de-CH" baseline="0" dirty="0" err="1"/>
              <a:t>include</a:t>
            </a:r>
            <a:r>
              <a:rPr lang="de-CH" baseline="0" dirty="0"/>
              <a:t> </a:t>
            </a:r>
            <a:r>
              <a:rPr lang="de-CH" baseline="0" dirty="0" err="1"/>
              <a:t>for</a:t>
            </a:r>
            <a:r>
              <a:rPr lang="de-CH" baseline="0" dirty="0"/>
              <a:t> </a:t>
            </a:r>
            <a:r>
              <a:rPr lang="de-CH" baseline="0" dirty="0" err="1"/>
              <a:t>example</a:t>
            </a:r>
            <a:r>
              <a:rPr lang="de-CH" baseline="0" dirty="0"/>
              <a:t> </a:t>
            </a:r>
            <a:r>
              <a:rPr lang="de-CH" baseline="0" dirty="0" err="1"/>
              <a:t>the</a:t>
            </a:r>
            <a:r>
              <a:rPr lang="de-CH" baseline="0" dirty="0"/>
              <a:t> </a:t>
            </a:r>
            <a:r>
              <a:rPr lang="de-CH" baseline="0" dirty="0" err="1"/>
              <a:t>overaging</a:t>
            </a:r>
            <a:r>
              <a:rPr lang="de-CH" baseline="0" dirty="0"/>
              <a:t> </a:t>
            </a:r>
            <a:r>
              <a:rPr lang="de-CH" baseline="0" dirty="0" err="1"/>
              <a:t>of</a:t>
            </a:r>
            <a:r>
              <a:rPr lang="de-CH" baseline="0" dirty="0"/>
              <a:t> </a:t>
            </a:r>
            <a:r>
              <a:rPr lang="de-CH" baseline="0" dirty="0" err="1"/>
              <a:t>the</a:t>
            </a:r>
            <a:r>
              <a:rPr lang="de-CH" baseline="0" dirty="0"/>
              <a:t> </a:t>
            </a:r>
            <a:r>
              <a:rPr lang="de-CH" baseline="0" dirty="0" err="1"/>
              <a:t>population</a:t>
            </a:r>
            <a:r>
              <a:rPr lang="de-CH" baseline="0" dirty="0"/>
              <a:t> (in 2030 </a:t>
            </a:r>
            <a:r>
              <a:rPr lang="de-CH" baseline="0" dirty="0" err="1"/>
              <a:t>around</a:t>
            </a:r>
            <a:r>
              <a:rPr lang="de-CH" baseline="0" dirty="0"/>
              <a:t> 25% </a:t>
            </a:r>
            <a:r>
              <a:rPr lang="de-CH" baseline="0" dirty="0" err="1"/>
              <a:t>of</a:t>
            </a:r>
            <a:r>
              <a:rPr lang="de-CH" baseline="0" dirty="0"/>
              <a:t> </a:t>
            </a:r>
            <a:r>
              <a:rPr lang="de-CH" baseline="0" dirty="0" err="1"/>
              <a:t>people</a:t>
            </a:r>
            <a:r>
              <a:rPr lang="de-CH" baseline="0" dirty="0"/>
              <a:t> will </a:t>
            </a:r>
            <a:r>
              <a:rPr lang="de-CH" baseline="0" dirty="0" err="1"/>
              <a:t>be</a:t>
            </a:r>
            <a:r>
              <a:rPr lang="de-CH" baseline="0" dirty="0"/>
              <a:t> </a:t>
            </a:r>
            <a:r>
              <a:rPr lang="de-CH" baseline="0" dirty="0" err="1"/>
              <a:t>over</a:t>
            </a:r>
            <a:r>
              <a:rPr lang="de-CH" baseline="0" dirty="0"/>
              <a:t> 65; in 2050 </a:t>
            </a:r>
            <a:r>
              <a:rPr lang="de-CH" baseline="0" dirty="0" err="1"/>
              <a:t>this</a:t>
            </a:r>
            <a:r>
              <a:rPr lang="de-CH" baseline="0" dirty="0"/>
              <a:t> </a:t>
            </a:r>
            <a:r>
              <a:rPr lang="de-CH" baseline="0" dirty="0" err="1"/>
              <a:t>number</a:t>
            </a:r>
            <a:r>
              <a:rPr lang="de-CH" baseline="0" dirty="0"/>
              <a:t> will </a:t>
            </a:r>
            <a:r>
              <a:rPr lang="de-CH" baseline="0" dirty="0" err="1"/>
              <a:t>have</a:t>
            </a:r>
            <a:r>
              <a:rPr lang="de-CH" baseline="0" dirty="0"/>
              <a:t> </a:t>
            </a:r>
            <a:r>
              <a:rPr lang="de-CH" baseline="0" dirty="0" err="1"/>
              <a:t>more</a:t>
            </a:r>
            <a:r>
              <a:rPr lang="de-CH" baseline="0" dirty="0"/>
              <a:t> </a:t>
            </a:r>
            <a:r>
              <a:rPr lang="de-CH" baseline="0" dirty="0" err="1"/>
              <a:t>than</a:t>
            </a:r>
            <a:r>
              <a:rPr lang="de-CH" baseline="0" dirty="0"/>
              <a:t> </a:t>
            </a:r>
            <a:r>
              <a:rPr lang="de-CH" baseline="0" dirty="0" err="1"/>
              <a:t>doubled</a:t>
            </a:r>
            <a:r>
              <a:rPr lang="de-CH" baseline="0" dirty="0"/>
              <a:t>), </a:t>
            </a:r>
            <a:r>
              <a:rPr lang="de-CH" baseline="0" dirty="0" err="1"/>
              <a:t>the</a:t>
            </a:r>
            <a:r>
              <a:rPr lang="de-CH" baseline="0" dirty="0"/>
              <a:t> </a:t>
            </a:r>
            <a:r>
              <a:rPr lang="de-CH" baseline="0" dirty="0" err="1"/>
              <a:t>rising</a:t>
            </a:r>
            <a:r>
              <a:rPr lang="de-CH" baseline="0" dirty="0"/>
              <a:t> </a:t>
            </a:r>
            <a:r>
              <a:rPr lang="de-CH" baseline="0" dirty="0" err="1"/>
              <a:t>cost</a:t>
            </a:r>
            <a:r>
              <a:rPr lang="de-CH" baseline="0" dirty="0"/>
              <a:t> </a:t>
            </a:r>
            <a:r>
              <a:rPr lang="de-CH" baseline="0" dirty="0" err="1"/>
              <a:t>of</a:t>
            </a:r>
            <a:r>
              <a:rPr lang="de-CH" baseline="0" dirty="0"/>
              <a:t> </a:t>
            </a:r>
            <a:r>
              <a:rPr lang="de-CH" baseline="0" dirty="0" err="1"/>
              <a:t>health</a:t>
            </a:r>
            <a:r>
              <a:rPr lang="de-CH" baseline="0" dirty="0"/>
              <a:t> care </a:t>
            </a:r>
            <a:r>
              <a:rPr lang="de-CH" baseline="0" dirty="0" err="1"/>
              <a:t>and</a:t>
            </a:r>
            <a:r>
              <a:rPr lang="de-CH" baseline="0" dirty="0"/>
              <a:t> </a:t>
            </a:r>
            <a:r>
              <a:rPr lang="de-CH" baseline="0" dirty="0" err="1"/>
              <a:t>the</a:t>
            </a:r>
            <a:r>
              <a:rPr lang="de-CH" baseline="0" dirty="0"/>
              <a:t> </a:t>
            </a:r>
            <a:r>
              <a:rPr lang="de-CH" baseline="0" dirty="0" err="1"/>
              <a:t>increasing</a:t>
            </a:r>
            <a:r>
              <a:rPr lang="de-CH" baseline="0" dirty="0"/>
              <a:t> </a:t>
            </a:r>
            <a:r>
              <a:rPr lang="de-CH" baseline="0" dirty="0" err="1"/>
              <a:t>burden</a:t>
            </a:r>
            <a:r>
              <a:rPr lang="de-CH" baseline="0" dirty="0"/>
              <a:t> </a:t>
            </a:r>
            <a:r>
              <a:rPr lang="de-CH" baseline="0" dirty="0" err="1"/>
              <a:t>impairments</a:t>
            </a:r>
            <a:r>
              <a:rPr lang="de-CH" baseline="0" dirty="0"/>
              <a:t> </a:t>
            </a:r>
            <a:r>
              <a:rPr lang="de-CH" baseline="0" dirty="0" err="1"/>
              <a:t>have</a:t>
            </a:r>
            <a:r>
              <a:rPr lang="de-CH" baseline="0" dirty="0"/>
              <a:t> on </a:t>
            </a:r>
            <a:r>
              <a:rPr lang="de-CH" baseline="0" dirty="0" err="1"/>
              <a:t>daily</a:t>
            </a:r>
            <a:r>
              <a:rPr lang="de-CH" baseline="0" dirty="0"/>
              <a:t> </a:t>
            </a:r>
            <a:r>
              <a:rPr lang="de-CH" baseline="0" dirty="0" err="1"/>
              <a:t>life</a:t>
            </a:r>
            <a:r>
              <a:rPr lang="de-CH" baseline="0" dirty="0"/>
              <a:t>.</a:t>
            </a:r>
          </a:p>
          <a:p>
            <a:endParaRPr lang="de-CH" kern="0" baseline="0" dirty="0"/>
          </a:p>
          <a:p>
            <a:r>
              <a:rPr lang="de-CH" kern="0" baseline="0" dirty="0" err="1"/>
              <a:t>There</a:t>
            </a:r>
            <a:r>
              <a:rPr lang="de-CH" kern="0" baseline="0" dirty="0"/>
              <a:t> </a:t>
            </a:r>
            <a:r>
              <a:rPr lang="de-CH" kern="0" baseline="0" dirty="0" err="1"/>
              <a:t>is</a:t>
            </a:r>
            <a:r>
              <a:rPr lang="de-CH" kern="0" baseline="0" dirty="0"/>
              <a:t> a </a:t>
            </a:r>
            <a:r>
              <a:rPr lang="de-CH" kern="0" baseline="0" dirty="0" err="1"/>
              <a:t>therefore</a:t>
            </a:r>
            <a:r>
              <a:rPr lang="de-CH" kern="0" baseline="0" dirty="0"/>
              <a:t> </a:t>
            </a:r>
            <a:r>
              <a:rPr lang="de-CH" kern="0" baseline="0" dirty="0" err="1"/>
              <a:t>need</a:t>
            </a:r>
            <a:r>
              <a:rPr lang="de-CH" kern="0" baseline="0" dirty="0"/>
              <a:t> </a:t>
            </a:r>
            <a:r>
              <a:rPr lang="de-CH" kern="0" baseline="0" dirty="0" err="1"/>
              <a:t>for</a:t>
            </a:r>
            <a:r>
              <a:rPr lang="de-CH" kern="0" baseline="0" dirty="0"/>
              <a:t> </a:t>
            </a:r>
            <a:r>
              <a:rPr lang="de-CH" kern="0" baseline="0" dirty="0" err="1"/>
              <a:t>new</a:t>
            </a:r>
            <a:r>
              <a:rPr lang="de-CH" kern="0" baseline="0" dirty="0"/>
              <a:t> </a:t>
            </a:r>
            <a:r>
              <a:rPr lang="de-CH" kern="0" baseline="0" dirty="0" err="1"/>
              <a:t>approaches</a:t>
            </a:r>
            <a:r>
              <a:rPr lang="de-CH" kern="0" baseline="0" dirty="0"/>
              <a:t> </a:t>
            </a:r>
            <a:r>
              <a:rPr lang="de-CH" kern="0" baseline="0" dirty="0" err="1"/>
              <a:t>that</a:t>
            </a:r>
            <a:r>
              <a:rPr lang="de-CH" kern="0" baseline="0" dirty="0"/>
              <a:t> </a:t>
            </a:r>
            <a:r>
              <a:rPr lang="de-CH" kern="0" baseline="0" dirty="0" err="1"/>
              <a:t>can</a:t>
            </a:r>
            <a:r>
              <a:rPr lang="de-CH" kern="0" baseline="0" dirty="0"/>
              <a:t> </a:t>
            </a:r>
            <a:r>
              <a:rPr lang="de-CH" kern="0" baseline="0" dirty="0" err="1"/>
              <a:t>cope</a:t>
            </a:r>
            <a:r>
              <a:rPr lang="de-CH" kern="0" baseline="0" dirty="0"/>
              <a:t> </a:t>
            </a:r>
            <a:r>
              <a:rPr lang="de-CH" kern="0" baseline="0" dirty="0" err="1"/>
              <a:t>with</a:t>
            </a:r>
            <a:r>
              <a:rPr lang="de-CH" kern="0" baseline="0" dirty="0"/>
              <a:t> </a:t>
            </a:r>
            <a:r>
              <a:rPr lang="de-CH" kern="0" baseline="0" dirty="0" err="1"/>
              <a:t>the</a:t>
            </a:r>
            <a:r>
              <a:rPr lang="de-CH" kern="0" baseline="0" dirty="0"/>
              <a:t> </a:t>
            </a:r>
            <a:r>
              <a:rPr lang="de-CH" kern="0" baseline="0" dirty="0" err="1"/>
              <a:t>future</a:t>
            </a:r>
            <a:r>
              <a:rPr lang="de-CH" kern="0" baseline="0" dirty="0"/>
              <a:t> </a:t>
            </a:r>
            <a:r>
              <a:rPr lang="de-CH" kern="0" baseline="0" dirty="0" err="1"/>
              <a:t>demand</a:t>
            </a:r>
            <a:r>
              <a:rPr lang="de-CH" kern="0" baseline="0" dirty="0"/>
              <a:t>. New </a:t>
            </a:r>
            <a:r>
              <a:rPr lang="de-CH" kern="0" baseline="0" dirty="0" err="1"/>
              <a:t>technologies</a:t>
            </a:r>
            <a:r>
              <a:rPr lang="de-CH" kern="0" baseline="0" dirty="0"/>
              <a:t> </a:t>
            </a:r>
            <a:r>
              <a:rPr lang="de-CH" kern="0" baseline="0" dirty="0" err="1"/>
              <a:t>are</a:t>
            </a:r>
            <a:r>
              <a:rPr lang="de-CH" kern="0" baseline="0" dirty="0"/>
              <a:t> </a:t>
            </a:r>
            <a:r>
              <a:rPr lang="de-CH" kern="0" baseline="0" dirty="0" err="1"/>
              <a:t>very</a:t>
            </a:r>
            <a:r>
              <a:rPr lang="de-CH" kern="0" baseline="0" dirty="0"/>
              <a:t> </a:t>
            </a:r>
            <a:r>
              <a:rPr lang="de-CH" kern="0" baseline="0" dirty="0" err="1"/>
              <a:t>likely</a:t>
            </a:r>
            <a:r>
              <a:rPr lang="de-CH" kern="0" baseline="0" dirty="0"/>
              <a:t> </a:t>
            </a:r>
            <a:r>
              <a:rPr lang="de-CH" kern="0" baseline="0" dirty="0" err="1"/>
              <a:t>part</a:t>
            </a:r>
            <a:r>
              <a:rPr lang="de-CH" kern="0" baseline="0" dirty="0"/>
              <a:t> </a:t>
            </a:r>
            <a:r>
              <a:rPr lang="de-CH" kern="0" baseline="0" dirty="0" err="1"/>
              <a:t>of</a:t>
            </a:r>
            <a:r>
              <a:rPr lang="de-CH" kern="0" baseline="0" dirty="0"/>
              <a:t> </a:t>
            </a:r>
            <a:r>
              <a:rPr lang="de-CH" kern="0" baseline="0" dirty="0" err="1"/>
              <a:t>the</a:t>
            </a:r>
            <a:r>
              <a:rPr lang="de-CH" kern="0" baseline="0" dirty="0"/>
              <a:t> </a:t>
            </a:r>
            <a:r>
              <a:rPr lang="de-CH" kern="0" baseline="0" dirty="0" err="1"/>
              <a:t>solution</a:t>
            </a:r>
            <a:r>
              <a:rPr lang="de-CH" kern="0" baseline="0" dirty="0"/>
              <a:t> </a:t>
            </a:r>
            <a:r>
              <a:rPr lang="de-CH" kern="0" baseline="0" dirty="0" err="1"/>
              <a:t>to</a:t>
            </a:r>
            <a:r>
              <a:rPr lang="de-CH" kern="0" baseline="0" dirty="0"/>
              <a:t> </a:t>
            </a:r>
            <a:r>
              <a:rPr lang="de-CH" kern="0" baseline="0" dirty="0" err="1"/>
              <a:t>enable</a:t>
            </a:r>
            <a:r>
              <a:rPr lang="de-CH" kern="0" baseline="0" dirty="0"/>
              <a:t> </a:t>
            </a:r>
            <a:r>
              <a:rPr lang="de-CH" kern="0" baseline="0" dirty="0" err="1"/>
              <a:t>more</a:t>
            </a:r>
            <a:r>
              <a:rPr lang="de-CH" kern="0" baseline="0" dirty="0"/>
              <a:t> </a:t>
            </a:r>
            <a:r>
              <a:rPr lang="de-CH" kern="0" baseline="0" dirty="0" err="1"/>
              <a:t>efficient</a:t>
            </a:r>
            <a:r>
              <a:rPr lang="de-CH" kern="0" baseline="0" dirty="0"/>
              <a:t> </a:t>
            </a:r>
            <a:r>
              <a:rPr lang="de-CH" kern="0" baseline="0" dirty="0" err="1"/>
              <a:t>rehabilitation</a:t>
            </a:r>
            <a:r>
              <a:rPr lang="de-CH" kern="0" baseline="0" dirty="0"/>
              <a:t> (</a:t>
            </a:r>
            <a:r>
              <a:rPr lang="de-CH" kern="0" baseline="0" dirty="0" err="1"/>
              <a:t>higher</a:t>
            </a:r>
            <a:r>
              <a:rPr lang="de-CH" kern="0" baseline="0" dirty="0"/>
              <a:t> </a:t>
            </a:r>
            <a:r>
              <a:rPr lang="de-CH" kern="0" baseline="0" dirty="0" err="1"/>
              <a:t>intensity</a:t>
            </a:r>
            <a:r>
              <a:rPr lang="de-CH" kern="0" baseline="0" dirty="0"/>
              <a:t>) </a:t>
            </a:r>
            <a:r>
              <a:rPr lang="de-CH" kern="0" baseline="0" dirty="0" err="1"/>
              <a:t>which</a:t>
            </a:r>
            <a:r>
              <a:rPr lang="de-CH" kern="0" baseline="0" dirty="0"/>
              <a:t> </a:t>
            </a:r>
            <a:r>
              <a:rPr lang="de-CH" kern="0" baseline="0" dirty="0" err="1"/>
              <a:t>can</a:t>
            </a:r>
            <a:r>
              <a:rPr lang="de-CH" kern="0" baseline="0" dirty="0"/>
              <a:t> also </a:t>
            </a:r>
            <a:r>
              <a:rPr lang="de-CH" kern="0" baseline="0" dirty="0" err="1"/>
              <a:t>take</a:t>
            </a:r>
            <a:r>
              <a:rPr lang="de-CH" kern="0" baseline="0" dirty="0"/>
              <a:t> </a:t>
            </a:r>
            <a:r>
              <a:rPr lang="de-CH" kern="0" baseline="0" dirty="0" err="1"/>
              <a:t>place</a:t>
            </a:r>
            <a:r>
              <a:rPr lang="de-CH" kern="0" baseline="0" dirty="0"/>
              <a:t> outside </a:t>
            </a:r>
            <a:r>
              <a:rPr lang="de-CH" kern="0" baseline="0" dirty="0" err="1"/>
              <a:t>of</a:t>
            </a:r>
            <a:r>
              <a:rPr lang="de-CH" kern="0" baseline="0" dirty="0"/>
              <a:t> </a:t>
            </a:r>
            <a:r>
              <a:rPr lang="de-CH" kern="0" baseline="0" dirty="0" err="1"/>
              <a:t>hospitals</a:t>
            </a:r>
            <a:r>
              <a:rPr lang="de-CH" kern="0" baseline="0" dirty="0"/>
              <a:t>. </a:t>
            </a:r>
            <a:r>
              <a:rPr lang="de-CH" kern="0" baseline="0" dirty="0" err="1"/>
              <a:t>They</a:t>
            </a:r>
            <a:r>
              <a:rPr lang="de-CH" kern="0" baseline="0" dirty="0"/>
              <a:t> </a:t>
            </a:r>
            <a:r>
              <a:rPr lang="de-CH" kern="0" baseline="0" dirty="0" err="1"/>
              <a:t>might</a:t>
            </a:r>
            <a:r>
              <a:rPr lang="de-CH" kern="0" baseline="0" dirty="0"/>
              <a:t> also </a:t>
            </a:r>
            <a:r>
              <a:rPr lang="de-CH" kern="0" baseline="0" dirty="0" err="1"/>
              <a:t>help</a:t>
            </a:r>
            <a:r>
              <a:rPr lang="de-CH" kern="0" baseline="0" dirty="0"/>
              <a:t> </a:t>
            </a:r>
            <a:r>
              <a:rPr lang="de-CH" kern="0" baseline="0" dirty="0" err="1"/>
              <a:t>to</a:t>
            </a:r>
            <a:r>
              <a:rPr lang="de-CH" kern="0" baseline="0" dirty="0"/>
              <a:t> </a:t>
            </a:r>
            <a:r>
              <a:rPr lang="de-CH" kern="0" baseline="0" dirty="0" err="1"/>
              <a:t>lower</a:t>
            </a:r>
            <a:r>
              <a:rPr lang="de-CH" kern="0" baseline="0" dirty="0"/>
              <a:t> </a:t>
            </a:r>
            <a:r>
              <a:rPr lang="de-CH" kern="0" baseline="0" dirty="0" err="1"/>
              <a:t>health</a:t>
            </a:r>
            <a:r>
              <a:rPr lang="de-CH" kern="0" baseline="0" dirty="0"/>
              <a:t> care </a:t>
            </a:r>
            <a:r>
              <a:rPr lang="de-CH" kern="0" baseline="0" dirty="0" err="1"/>
              <a:t>costs</a:t>
            </a:r>
            <a:r>
              <a:rPr lang="de-CH" kern="0" baseline="0" dirty="0"/>
              <a:t> </a:t>
            </a:r>
            <a:r>
              <a:rPr lang="de-CH" kern="0" baseline="0" dirty="0" err="1"/>
              <a:t>and</a:t>
            </a:r>
            <a:r>
              <a:rPr lang="de-CH" kern="0" baseline="0" dirty="0"/>
              <a:t> </a:t>
            </a:r>
            <a:r>
              <a:rPr lang="de-CH" kern="0" baseline="0" dirty="0" err="1"/>
              <a:t>increase</a:t>
            </a:r>
            <a:r>
              <a:rPr lang="de-CH" kern="0" baseline="0" dirty="0"/>
              <a:t> </a:t>
            </a:r>
            <a:r>
              <a:rPr lang="de-CH" kern="0" baseline="0" dirty="0" err="1"/>
              <a:t>the</a:t>
            </a:r>
            <a:r>
              <a:rPr lang="de-CH" kern="0" baseline="0" dirty="0"/>
              <a:t> </a:t>
            </a:r>
            <a:r>
              <a:rPr lang="de-CH" kern="0" baseline="0" dirty="0" err="1"/>
              <a:t>part</a:t>
            </a:r>
            <a:r>
              <a:rPr lang="de-CH" kern="0" baseline="0" dirty="0"/>
              <a:t> </a:t>
            </a:r>
            <a:r>
              <a:rPr lang="de-CH" kern="0" baseline="0" dirty="0" err="1"/>
              <a:t>of</a:t>
            </a:r>
            <a:r>
              <a:rPr lang="de-CH" kern="0" baseline="0" dirty="0"/>
              <a:t> </a:t>
            </a:r>
            <a:r>
              <a:rPr lang="de-CH" kern="0" baseline="0" dirty="0" err="1"/>
              <a:t>recovery</a:t>
            </a:r>
            <a:r>
              <a:rPr lang="de-CH" kern="0" baseline="0" dirty="0"/>
              <a:t> </a:t>
            </a:r>
            <a:r>
              <a:rPr lang="de-CH" kern="0" baseline="0" dirty="0" err="1"/>
              <a:t>which</a:t>
            </a:r>
            <a:r>
              <a:rPr lang="de-CH" kern="0" baseline="0" dirty="0"/>
              <a:t> </a:t>
            </a:r>
            <a:r>
              <a:rPr lang="de-CH" kern="0" baseline="0" dirty="0" err="1"/>
              <a:t>the</a:t>
            </a:r>
            <a:r>
              <a:rPr lang="de-CH" kern="0" baseline="0" dirty="0"/>
              <a:t> </a:t>
            </a:r>
            <a:r>
              <a:rPr lang="de-CH" kern="0" baseline="0" dirty="0" err="1"/>
              <a:t>patients</a:t>
            </a:r>
            <a:r>
              <a:rPr lang="de-CH" kern="0" baseline="0" dirty="0"/>
              <a:t> </a:t>
            </a:r>
            <a:r>
              <a:rPr lang="de-CH" kern="0" baseline="0" dirty="0" err="1"/>
              <a:t>can</a:t>
            </a:r>
            <a:r>
              <a:rPr lang="de-CH" kern="0" baseline="0" dirty="0"/>
              <a:t> do </a:t>
            </a:r>
            <a:r>
              <a:rPr lang="de-CH" kern="0" baseline="0" dirty="0" err="1"/>
              <a:t>by</a:t>
            </a:r>
            <a:r>
              <a:rPr lang="de-CH" kern="0" baseline="0" dirty="0"/>
              <a:t> </a:t>
            </a:r>
            <a:r>
              <a:rPr lang="de-CH" kern="0" baseline="0" dirty="0" err="1"/>
              <a:t>themselves</a:t>
            </a:r>
            <a:r>
              <a:rPr lang="de-CH" kern="0" baseline="0" dirty="0"/>
              <a:t>.</a:t>
            </a:r>
            <a:endParaRPr lang="de-CH" kern="0" dirty="0"/>
          </a:p>
          <a:p>
            <a:r>
              <a:rPr lang="de-CH" kern="0" dirty="0"/>
              <a:t> </a:t>
            </a:r>
          </a:p>
          <a:p>
            <a:r>
              <a:rPr lang="de-CH" kern="0" dirty="0" err="1"/>
              <a:t>Another</a:t>
            </a:r>
            <a:r>
              <a:rPr lang="de-CH" kern="0" dirty="0"/>
              <a:t> </a:t>
            </a:r>
            <a:r>
              <a:rPr lang="de-CH" kern="0" dirty="0" err="1"/>
              <a:t>driving</a:t>
            </a:r>
            <a:r>
              <a:rPr lang="de-CH" kern="0" dirty="0"/>
              <a:t> </a:t>
            </a:r>
            <a:r>
              <a:rPr lang="de-CH" kern="0" dirty="0" err="1"/>
              <a:t>force</a:t>
            </a:r>
            <a:r>
              <a:rPr lang="de-CH" kern="0" dirty="0"/>
              <a:t> </a:t>
            </a:r>
            <a:r>
              <a:rPr lang="de-CH" kern="0" dirty="0" err="1"/>
              <a:t>is</a:t>
            </a:r>
            <a:r>
              <a:rPr lang="de-CH" kern="0" dirty="0"/>
              <a:t> </a:t>
            </a:r>
            <a:r>
              <a:rPr lang="de-CH" kern="0" dirty="0" err="1"/>
              <a:t>the</a:t>
            </a:r>
            <a:r>
              <a:rPr lang="de-CH" kern="0" dirty="0"/>
              <a:t> </a:t>
            </a:r>
            <a:r>
              <a:rPr lang="de-CH" kern="0" dirty="0" err="1"/>
              <a:t>current</a:t>
            </a:r>
            <a:r>
              <a:rPr lang="de-CH" kern="0" dirty="0"/>
              <a:t> </a:t>
            </a:r>
            <a:r>
              <a:rPr lang="de-CH" kern="0" dirty="0" err="1"/>
              <a:t>advanced</a:t>
            </a:r>
            <a:r>
              <a:rPr lang="de-CH" kern="0" dirty="0"/>
              <a:t> </a:t>
            </a:r>
            <a:r>
              <a:rPr lang="de-CH" kern="0" dirty="0" err="1"/>
              <a:t>state</a:t>
            </a:r>
            <a:r>
              <a:rPr lang="de-CH" kern="0" baseline="0" dirty="0"/>
              <a:t> </a:t>
            </a:r>
            <a:r>
              <a:rPr lang="de-CH" kern="0" baseline="0" dirty="0" err="1"/>
              <a:t>of</a:t>
            </a:r>
            <a:r>
              <a:rPr lang="de-CH" kern="0" baseline="0" dirty="0"/>
              <a:t> </a:t>
            </a:r>
            <a:r>
              <a:rPr lang="de-CH" kern="0" baseline="0" dirty="0" err="1"/>
              <a:t>available</a:t>
            </a:r>
            <a:r>
              <a:rPr lang="de-CH" kern="0" baseline="0" dirty="0"/>
              <a:t> </a:t>
            </a:r>
            <a:r>
              <a:rPr lang="de-CH" kern="0" baseline="0" dirty="0" err="1"/>
              <a:t>technology</a:t>
            </a:r>
            <a:r>
              <a:rPr lang="de-CH" kern="0" baseline="0" dirty="0"/>
              <a:t> </a:t>
            </a:r>
            <a:r>
              <a:rPr lang="de-CH" kern="0" baseline="0" dirty="0" err="1"/>
              <a:t>as</a:t>
            </a:r>
            <a:r>
              <a:rPr lang="de-CH" kern="0" baseline="0" dirty="0"/>
              <a:t> </a:t>
            </a:r>
            <a:r>
              <a:rPr lang="de-CH" kern="0" baseline="0" dirty="0" err="1"/>
              <a:t>well</a:t>
            </a:r>
            <a:r>
              <a:rPr lang="de-CH" kern="0" baseline="0" dirty="0"/>
              <a:t> </a:t>
            </a:r>
            <a:r>
              <a:rPr lang="de-CH" kern="0" baseline="0" dirty="0" err="1"/>
              <a:t>as</a:t>
            </a:r>
            <a:r>
              <a:rPr lang="de-CH" kern="0" baseline="0" dirty="0"/>
              <a:t> </a:t>
            </a:r>
            <a:r>
              <a:rPr lang="de-CH" kern="0" baseline="0" dirty="0" err="1"/>
              <a:t>the</a:t>
            </a:r>
            <a:r>
              <a:rPr lang="de-CH" kern="0" baseline="0" dirty="0"/>
              <a:t> </a:t>
            </a:r>
            <a:r>
              <a:rPr lang="de-CH" kern="0" dirty="0"/>
              <a:t>fast </a:t>
            </a:r>
            <a:r>
              <a:rPr lang="de-CH" kern="0" dirty="0" err="1"/>
              <a:t>developement</a:t>
            </a:r>
            <a:r>
              <a:rPr lang="de-CH" kern="0" dirty="0"/>
              <a:t> </a:t>
            </a:r>
            <a:r>
              <a:rPr lang="de-CH" kern="0" dirty="0" err="1"/>
              <a:t>of</a:t>
            </a:r>
            <a:r>
              <a:rPr lang="de-CH" kern="0" dirty="0"/>
              <a:t> </a:t>
            </a:r>
            <a:r>
              <a:rPr lang="de-CH" kern="0" dirty="0" err="1"/>
              <a:t>new</a:t>
            </a:r>
            <a:r>
              <a:rPr lang="de-CH" kern="0" dirty="0"/>
              <a:t> </a:t>
            </a:r>
            <a:r>
              <a:rPr lang="de-CH" kern="0" dirty="0" err="1"/>
              <a:t>technologies</a:t>
            </a:r>
            <a:r>
              <a:rPr lang="de-CH" kern="0" dirty="0"/>
              <a:t>. This </a:t>
            </a:r>
            <a:r>
              <a:rPr lang="de-CH" kern="0" dirty="0" err="1"/>
              <a:t>opens</a:t>
            </a:r>
            <a:r>
              <a:rPr lang="de-CH" kern="0" dirty="0"/>
              <a:t> </a:t>
            </a:r>
            <a:r>
              <a:rPr lang="de-CH" kern="0" dirty="0" err="1"/>
              <a:t>up</a:t>
            </a:r>
            <a:r>
              <a:rPr lang="de-CH" kern="0" dirty="0"/>
              <a:t> </a:t>
            </a:r>
            <a:r>
              <a:rPr lang="de-CH" kern="0" dirty="0" err="1"/>
              <a:t>new</a:t>
            </a:r>
            <a:r>
              <a:rPr lang="de-CH" kern="0" dirty="0"/>
              <a:t> </a:t>
            </a:r>
            <a:r>
              <a:rPr lang="de-CH" kern="0" dirty="0" err="1"/>
              <a:t>fields</a:t>
            </a:r>
            <a:r>
              <a:rPr lang="de-CH" kern="0" dirty="0"/>
              <a:t> </a:t>
            </a:r>
            <a:r>
              <a:rPr lang="de-CH" kern="0" dirty="0" err="1"/>
              <a:t>of</a:t>
            </a:r>
            <a:r>
              <a:rPr lang="de-CH" kern="0" dirty="0"/>
              <a:t> </a:t>
            </a:r>
            <a:r>
              <a:rPr lang="de-CH" kern="0" dirty="0" err="1"/>
              <a:t>application</a:t>
            </a:r>
            <a:r>
              <a:rPr lang="de-CH" kern="0" dirty="0"/>
              <a:t> </a:t>
            </a:r>
            <a:r>
              <a:rPr lang="de-CH" kern="0" dirty="0" err="1"/>
              <a:t>and</a:t>
            </a:r>
            <a:r>
              <a:rPr lang="de-CH" kern="0" baseline="0" dirty="0"/>
              <a:t> </a:t>
            </a:r>
            <a:r>
              <a:rPr lang="de-CH" kern="0" baseline="0" dirty="0" err="1"/>
              <a:t>changes</a:t>
            </a:r>
            <a:r>
              <a:rPr lang="de-CH" kern="0" baseline="0" dirty="0"/>
              <a:t> </a:t>
            </a:r>
            <a:r>
              <a:rPr lang="de-CH" kern="0" baseline="0" dirty="0" err="1"/>
              <a:t>the</a:t>
            </a:r>
            <a:r>
              <a:rPr lang="de-CH" kern="0" baseline="0" dirty="0"/>
              <a:t> </a:t>
            </a:r>
            <a:r>
              <a:rPr lang="de-CH" kern="0" baseline="0" dirty="0" err="1"/>
              <a:t>attitude</a:t>
            </a:r>
            <a:r>
              <a:rPr lang="de-CH" kern="0" baseline="0" dirty="0"/>
              <a:t> </a:t>
            </a:r>
            <a:r>
              <a:rPr lang="de-CH" kern="0" baseline="0" dirty="0" err="1"/>
              <a:t>towards</a:t>
            </a:r>
            <a:r>
              <a:rPr lang="de-CH" kern="0" baseline="0" dirty="0"/>
              <a:t> </a:t>
            </a:r>
            <a:r>
              <a:rPr lang="de-CH" kern="0" baseline="0" dirty="0" err="1"/>
              <a:t>the</a:t>
            </a:r>
            <a:r>
              <a:rPr lang="de-CH" kern="0" baseline="0" dirty="0"/>
              <a:t> </a:t>
            </a:r>
            <a:r>
              <a:rPr lang="de-CH" kern="0" baseline="0" dirty="0" err="1"/>
              <a:t>use</a:t>
            </a:r>
            <a:r>
              <a:rPr lang="de-CH" kern="0" baseline="0" dirty="0"/>
              <a:t> </a:t>
            </a:r>
            <a:r>
              <a:rPr lang="de-CH" kern="0" baseline="0" dirty="0" err="1"/>
              <a:t>of</a:t>
            </a:r>
            <a:r>
              <a:rPr lang="de-CH" kern="0" baseline="0" dirty="0"/>
              <a:t> </a:t>
            </a:r>
            <a:r>
              <a:rPr lang="de-CH" kern="0" baseline="0" dirty="0" err="1"/>
              <a:t>new</a:t>
            </a:r>
            <a:r>
              <a:rPr lang="de-CH" kern="0" baseline="0" dirty="0"/>
              <a:t> </a:t>
            </a:r>
            <a:r>
              <a:rPr lang="de-CH" kern="0" baseline="0" dirty="0" err="1"/>
              <a:t>technologies</a:t>
            </a:r>
            <a:r>
              <a:rPr lang="de-CH" kern="0" baseline="0" dirty="0"/>
              <a:t>. </a:t>
            </a:r>
            <a:r>
              <a:rPr lang="de-CH" kern="0" baseline="0" dirty="0" err="1"/>
              <a:t>Nowadays</a:t>
            </a:r>
            <a:r>
              <a:rPr lang="de-CH" kern="0" baseline="0" dirty="0"/>
              <a:t> </a:t>
            </a:r>
            <a:r>
              <a:rPr lang="de-CH" kern="0" baseline="0" dirty="0" err="1"/>
              <a:t>for</a:t>
            </a:r>
            <a:r>
              <a:rPr lang="de-CH" kern="0" baseline="0" dirty="0"/>
              <a:t> </a:t>
            </a:r>
            <a:r>
              <a:rPr lang="de-CH" kern="0" baseline="0" dirty="0" err="1"/>
              <a:t>example</a:t>
            </a:r>
            <a:r>
              <a:rPr lang="de-CH" kern="0" baseline="0" dirty="0"/>
              <a:t> </a:t>
            </a:r>
            <a:r>
              <a:rPr lang="de-CH" kern="0" baseline="0" dirty="0" err="1"/>
              <a:t>t</a:t>
            </a:r>
            <a:r>
              <a:rPr lang="de-CH" kern="0" dirty="0" err="1"/>
              <a:t>echnology</a:t>
            </a:r>
            <a:r>
              <a:rPr lang="de-CH" kern="0" baseline="0" dirty="0"/>
              <a:t> </a:t>
            </a:r>
            <a:r>
              <a:rPr lang="de-CH" kern="0" baseline="0" dirty="0" err="1"/>
              <a:t>gets</a:t>
            </a:r>
            <a:r>
              <a:rPr lang="de-CH" kern="0" baseline="0" dirty="0"/>
              <a:t> </a:t>
            </a:r>
            <a:r>
              <a:rPr lang="de-CH" kern="0" baseline="0" dirty="0" err="1"/>
              <a:t>more</a:t>
            </a:r>
            <a:r>
              <a:rPr lang="de-CH" kern="0" baseline="0" dirty="0"/>
              <a:t> </a:t>
            </a:r>
            <a:r>
              <a:rPr lang="de-CH" kern="0" baseline="0" dirty="0" err="1"/>
              <a:t>and</a:t>
            </a:r>
            <a:r>
              <a:rPr lang="de-CH" kern="0" baseline="0" dirty="0"/>
              <a:t> </a:t>
            </a:r>
            <a:r>
              <a:rPr lang="de-CH" kern="0" baseline="0" dirty="0" err="1"/>
              <a:t>more</a:t>
            </a:r>
            <a:r>
              <a:rPr lang="de-CH" kern="0" baseline="0" dirty="0"/>
              <a:t> </a:t>
            </a:r>
            <a:r>
              <a:rPr lang="de-CH" kern="0" baseline="0" dirty="0" err="1"/>
              <a:t>accepted</a:t>
            </a:r>
            <a:r>
              <a:rPr lang="de-CH" kern="0" baseline="0" dirty="0"/>
              <a:t> in </a:t>
            </a:r>
            <a:r>
              <a:rPr lang="de-CH" kern="0" baseline="0" dirty="0" err="1"/>
              <a:t>hospitals</a:t>
            </a:r>
            <a:r>
              <a:rPr lang="de-CH" kern="0" baseline="0" dirty="0"/>
              <a:t> </a:t>
            </a:r>
            <a:r>
              <a:rPr lang="de-CH" kern="0" baseline="0" dirty="0" err="1"/>
              <a:t>and</a:t>
            </a:r>
            <a:r>
              <a:rPr lang="de-CH" kern="0" baseline="0" dirty="0"/>
              <a:t> </a:t>
            </a:r>
            <a:r>
              <a:rPr lang="de-CH" kern="0" baseline="0" dirty="0" err="1"/>
              <a:t>rehabilitation</a:t>
            </a:r>
            <a:r>
              <a:rPr lang="de-CH" kern="0" baseline="0" dirty="0"/>
              <a:t> </a:t>
            </a:r>
            <a:r>
              <a:rPr lang="de-CH" kern="0" baseline="0" dirty="0" err="1"/>
              <a:t>centers</a:t>
            </a:r>
            <a:r>
              <a:rPr lang="de-CH" kern="0" baseline="0" dirty="0"/>
              <a:t>. Progress in </a:t>
            </a:r>
            <a:r>
              <a:rPr lang="de-CH" kern="0" baseline="0" dirty="0" err="1"/>
              <a:t>technology</a:t>
            </a:r>
            <a:r>
              <a:rPr lang="de-CH" kern="0" baseline="0" dirty="0"/>
              <a:t> also </a:t>
            </a:r>
            <a:r>
              <a:rPr lang="de-CH" kern="0" baseline="0" dirty="0" err="1"/>
              <a:t>makes</a:t>
            </a:r>
            <a:r>
              <a:rPr lang="de-CH" kern="0" baseline="0" dirty="0"/>
              <a:t> </a:t>
            </a:r>
            <a:r>
              <a:rPr lang="de-CH" kern="0" baseline="0" dirty="0" err="1"/>
              <a:t>it</a:t>
            </a:r>
            <a:r>
              <a:rPr lang="de-CH" kern="0" baseline="0" dirty="0"/>
              <a:t> </a:t>
            </a:r>
            <a:r>
              <a:rPr lang="de-CH" kern="0" baseline="0" dirty="0" err="1"/>
              <a:t>possible</a:t>
            </a:r>
            <a:r>
              <a:rPr lang="de-CH" kern="0" baseline="0" dirty="0"/>
              <a:t> </a:t>
            </a:r>
            <a:r>
              <a:rPr lang="de-CH" kern="0" baseline="0" dirty="0" err="1"/>
              <a:t>to</a:t>
            </a:r>
            <a:r>
              <a:rPr lang="de-CH" kern="0" baseline="0" dirty="0"/>
              <a:t> bring </a:t>
            </a:r>
            <a:r>
              <a:rPr lang="de-CH" kern="0" baseline="0" dirty="0" err="1"/>
              <a:t>therapy</a:t>
            </a:r>
            <a:r>
              <a:rPr lang="de-CH" kern="0" baseline="0" dirty="0"/>
              <a:t> </a:t>
            </a:r>
            <a:r>
              <a:rPr lang="de-CH" kern="0" baseline="0" dirty="0" err="1"/>
              <a:t>from</a:t>
            </a:r>
            <a:r>
              <a:rPr lang="de-CH" kern="0" baseline="0" dirty="0"/>
              <a:t> </a:t>
            </a:r>
            <a:r>
              <a:rPr lang="de-CH" kern="0" baseline="0" dirty="0" err="1"/>
              <a:t>the</a:t>
            </a:r>
            <a:r>
              <a:rPr lang="de-CH" kern="0" baseline="0" dirty="0"/>
              <a:t> </a:t>
            </a:r>
            <a:r>
              <a:rPr lang="de-CH" kern="0" baseline="0" dirty="0" err="1"/>
              <a:t>hospital</a:t>
            </a:r>
            <a:r>
              <a:rPr lang="de-CH" kern="0" baseline="0" dirty="0"/>
              <a:t> </a:t>
            </a:r>
            <a:r>
              <a:rPr lang="de-CH" kern="0" baseline="0" dirty="0" err="1"/>
              <a:t>into</a:t>
            </a:r>
            <a:r>
              <a:rPr lang="de-CH" kern="0" baseline="0" dirty="0"/>
              <a:t> </a:t>
            </a:r>
            <a:r>
              <a:rPr lang="de-CH" kern="0" baseline="0" dirty="0" err="1"/>
              <a:t>patients</a:t>
            </a:r>
            <a:r>
              <a:rPr lang="de-CH" kern="0" baseline="0" dirty="0"/>
              <a:t>’ </a:t>
            </a:r>
            <a:r>
              <a:rPr lang="de-CH" kern="0" baseline="0" dirty="0" err="1"/>
              <a:t>homes</a:t>
            </a:r>
            <a:r>
              <a:rPr lang="de-CH" kern="0" baseline="0" dirty="0"/>
              <a:t>. </a:t>
            </a:r>
          </a:p>
          <a:p>
            <a:endParaRPr lang="de-CH" dirty="0"/>
          </a:p>
          <a:p>
            <a:r>
              <a:rPr lang="de-CH" kern="0" dirty="0"/>
              <a:t>A </a:t>
            </a:r>
            <a:r>
              <a:rPr lang="de-CH" kern="0" dirty="0" err="1"/>
              <a:t>third</a:t>
            </a:r>
            <a:r>
              <a:rPr lang="de-CH" kern="0" dirty="0"/>
              <a:t> </a:t>
            </a:r>
            <a:r>
              <a:rPr lang="de-CH" kern="0" dirty="0" err="1"/>
              <a:t>point</a:t>
            </a:r>
            <a:r>
              <a:rPr lang="de-CH" kern="0" baseline="0" dirty="0"/>
              <a:t> </a:t>
            </a:r>
            <a:r>
              <a:rPr lang="de-CH" kern="0" baseline="0" dirty="0" err="1"/>
              <a:t>that</a:t>
            </a:r>
            <a:r>
              <a:rPr lang="de-CH" kern="0" baseline="0" dirty="0"/>
              <a:t> </a:t>
            </a:r>
            <a:r>
              <a:rPr lang="de-CH" kern="0" baseline="0" dirty="0" err="1"/>
              <a:t>drives</a:t>
            </a:r>
            <a:r>
              <a:rPr lang="de-CH" kern="0" baseline="0" dirty="0"/>
              <a:t> </a:t>
            </a:r>
            <a:r>
              <a:rPr lang="de-CH" kern="0" baseline="0" dirty="0" err="1"/>
              <a:t>the</a:t>
            </a:r>
            <a:r>
              <a:rPr lang="de-CH" kern="0" baseline="0" dirty="0"/>
              <a:t> </a:t>
            </a:r>
            <a:r>
              <a:rPr lang="de-CH" kern="0" baseline="0" dirty="0" err="1"/>
              <a:t>application</a:t>
            </a:r>
            <a:r>
              <a:rPr lang="de-CH" kern="0" baseline="0" dirty="0"/>
              <a:t> </a:t>
            </a:r>
            <a:r>
              <a:rPr lang="de-CH" kern="0" baseline="0" dirty="0" err="1"/>
              <a:t>of</a:t>
            </a:r>
            <a:r>
              <a:rPr lang="de-CH" kern="0" baseline="0" dirty="0"/>
              <a:t> </a:t>
            </a:r>
            <a:r>
              <a:rPr lang="de-CH" kern="0" baseline="0" dirty="0" err="1"/>
              <a:t>new</a:t>
            </a:r>
            <a:r>
              <a:rPr lang="de-CH" kern="0" baseline="0" dirty="0"/>
              <a:t> </a:t>
            </a:r>
            <a:r>
              <a:rPr lang="de-CH" kern="0" baseline="0" dirty="0" err="1"/>
              <a:t>technologies</a:t>
            </a:r>
            <a:r>
              <a:rPr lang="de-CH" kern="0" baseline="0" dirty="0"/>
              <a:t> in </a:t>
            </a:r>
            <a:r>
              <a:rPr lang="de-CH" kern="0" baseline="0" dirty="0" err="1"/>
              <a:t>rehabilitation</a:t>
            </a:r>
            <a:r>
              <a:rPr lang="de-CH" kern="0" baseline="0" dirty="0"/>
              <a:t> </a:t>
            </a:r>
            <a:r>
              <a:rPr lang="de-CH" kern="0" baseline="0" dirty="0" err="1"/>
              <a:t>comes</a:t>
            </a:r>
            <a:r>
              <a:rPr lang="de-CH" kern="0" baseline="0" dirty="0"/>
              <a:t> </a:t>
            </a:r>
            <a:r>
              <a:rPr lang="de-CH" kern="0" baseline="0" dirty="0" err="1"/>
              <a:t>from</a:t>
            </a:r>
            <a:r>
              <a:rPr lang="de-CH" kern="0" baseline="0" dirty="0"/>
              <a:t> </a:t>
            </a:r>
            <a:r>
              <a:rPr lang="de-CH" kern="0" baseline="0" dirty="0" err="1"/>
              <a:t>the</a:t>
            </a:r>
            <a:r>
              <a:rPr lang="de-CH" kern="0" baseline="0" dirty="0"/>
              <a:t> </a:t>
            </a:r>
            <a:r>
              <a:rPr lang="de-CH" kern="0" baseline="0" dirty="0" err="1"/>
              <a:t>clinical</a:t>
            </a:r>
            <a:r>
              <a:rPr lang="de-CH" kern="0" baseline="0" dirty="0"/>
              <a:t> </a:t>
            </a:r>
            <a:r>
              <a:rPr lang="de-CH" kern="0" baseline="0" dirty="0" err="1"/>
              <a:t>side</a:t>
            </a:r>
            <a:r>
              <a:rPr lang="de-CH" kern="0" baseline="0" dirty="0"/>
              <a:t>. </a:t>
            </a:r>
            <a:r>
              <a:rPr lang="de-CH" kern="0" baseline="0" dirty="0" err="1"/>
              <a:t>Current</a:t>
            </a:r>
            <a:r>
              <a:rPr lang="de-CH" kern="0" baseline="0" dirty="0"/>
              <a:t> </a:t>
            </a:r>
            <a:r>
              <a:rPr lang="de-CH" kern="0" baseline="0" dirty="0" err="1"/>
              <a:t>recovery</a:t>
            </a:r>
            <a:r>
              <a:rPr lang="de-CH" kern="0" baseline="0" dirty="0"/>
              <a:t> </a:t>
            </a:r>
            <a:r>
              <a:rPr lang="de-CH" kern="0" baseline="0" dirty="0" err="1"/>
              <a:t>progress</a:t>
            </a:r>
            <a:r>
              <a:rPr lang="de-CH" kern="0" baseline="0" dirty="0"/>
              <a:t> </a:t>
            </a:r>
            <a:r>
              <a:rPr lang="de-CH" kern="0" baseline="0" dirty="0" err="1"/>
              <a:t>for</a:t>
            </a:r>
            <a:r>
              <a:rPr lang="de-CH" kern="0" baseline="0" dirty="0"/>
              <a:t> </a:t>
            </a:r>
            <a:r>
              <a:rPr lang="de-CH" kern="0" baseline="0" dirty="0" err="1"/>
              <a:t>conventional</a:t>
            </a:r>
            <a:r>
              <a:rPr lang="de-CH" kern="0" baseline="0" dirty="0"/>
              <a:t> </a:t>
            </a:r>
            <a:r>
              <a:rPr lang="de-CH" kern="0" baseline="0" dirty="0" err="1"/>
              <a:t>therapy</a:t>
            </a:r>
            <a:r>
              <a:rPr lang="de-CH" kern="0" baseline="0" dirty="0"/>
              <a:t> still </a:t>
            </a:r>
            <a:r>
              <a:rPr lang="de-CH" kern="0" baseline="0" dirty="0" err="1"/>
              <a:t>seems</a:t>
            </a:r>
            <a:r>
              <a:rPr lang="de-CH" kern="0" baseline="0" dirty="0"/>
              <a:t> </a:t>
            </a:r>
            <a:r>
              <a:rPr lang="de-CH" kern="0" baseline="0" dirty="0" err="1"/>
              <a:t>to</a:t>
            </a:r>
            <a:r>
              <a:rPr lang="de-CH" kern="0" baseline="0" dirty="0"/>
              <a:t> </a:t>
            </a:r>
            <a:r>
              <a:rPr lang="de-CH" kern="0" baseline="0" dirty="0" err="1"/>
              <a:t>have</a:t>
            </a:r>
            <a:r>
              <a:rPr lang="de-CH" kern="0" baseline="0" dirty="0"/>
              <a:t> </a:t>
            </a:r>
            <a:r>
              <a:rPr lang="de-CH" kern="0" baseline="0" dirty="0" err="1"/>
              <a:t>room</a:t>
            </a:r>
            <a:r>
              <a:rPr lang="de-CH" kern="0" baseline="0" dirty="0"/>
              <a:t> </a:t>
            </a:r>
            <a:r>
              <a:rPr lang="de-CH" kern="0" baseline="0" dirty="0" err="1"/>
              <a:t>for</a:t>
            </a:r>
            <a:r>
              <a:rPr lang="de-CH" kern="0" baseline="0" dirty="0"/>
              <a:t> </a:t>
            </a:r>
            <a:r>
              <a:rPr lang="de-CH" kern="0" baseline="0" dirty="0" err="1"/>
              <a:t>improvement</a:t>
            </a:r>
            <a:r>
              <a:rPr lang="de-CH" kern="0" baseline="0" dirty="0"/>
              <a:t>. In </a:t>
            </a:r>
            <a:r>
              <a:rPr lang="de-CH" kern="0" baseline="0" dirty="0" err="1"/>
              <a:t>addition</a:t>
            </a:r>
            <a:r>
              <a:rPr lang="de-CH" kern="0" baseline="0" dirty="0"/>
              <a:t>, </a:t>
            </a:r>
            <a:r>
              <a:rPr lang="de-CH" kern="0" baseline="0" dirty="0" err="1"/>
              <a:t>new</a:t>
            </a:r>
            <a:r>
              <a:rPr lang="de-CH" kern="0" baseline="0" dirty="0"/>
              <a:t> </a:t>
            </a:r>
            <a:r>
              <a:rPr lang="de-CH" kern="0" baseline="0" dirty="0" err="1"/>
              <a:t>evidence-based</a:t>
            </a:r>
            <a:r>
              <a:rPr lang="de-CH" kern="0" baseline="0" dirty="0"/>
              <a:t> </a:t>
            </a:r>
            <a:r>
              <a:rPr lang="de-CH" kern="0" baseline="0" dirty="0" err="1"/>
              <a:t>knowledge</a:t>
            </a:r>
            <a:r>
              <a:rPr lang="de-CH" kern="0" baseline="0" dirty="0"/>
              <a:t> </a:t>
            </a:r>
            <a:r>
              <a:rPr lang="de-CH" kern="0" baseline="0" dirty="0" err="1"/>
              <a:t>is</a:t>
            </a:r>
            <a:r>
              <a:rPr lang="de-CH" kern="0" baseline="0" dirty="0"/>
              <a:t> </a:t>
            </a:r>
            <a:r>
              <a:rPr lang="de-CH" kern="0" baseline="0" dirty="0" err="1"/>
              <a:t>continuously</a:t>
            </a:r>
            <a:r>
              <a:rPr lang="de-CH" kern="0" baseline="0" dirty="0"/>
              <a:t> </a:t>
            </a:r>
            <a:r>
              <a:rPr lang="de-CH" kern="0" baseline="0" dirty="0" err="1"/>
              <a:t>gained</a:t>
            </a:r>
            <a:r>
              <a:rPr lang="de-CH" kern="0" baseline="0" dirty="0"/>
              <a:t> </a:t>
            </a:r>
            <a:r>
              <a:rPr lang="de-CH" kern="0" baseline="0" dirty="0" err="1"/>
              <a:t>and</a:t>
            </a:r>
            <a:r>
              <a:rPr lang="de-CH" kern="0" baseline="0" dirty="0"/>
              <a:t> </a:t>
            </a:r>
            <a:r>
              <a:rPr lang="de-CH" kern="0" baseline="0" dirty="0" err="1"/>
              <a:t>pushed</a:t>
            </a:r>
            <a:r>
              <a:rPr lang="de-CH" kern="0" baseline="0" dirty="0"/>
              <a:t> </a:t>
            </a:r>
            <a:r>
              <a:rPr lang="de-CH" kern="0" baseline="0" dirty="0" err="1"/>
              <a:t>new</a:t>
            </a:r>
            <a:r>
              <a:rPr lang="de-CH" kern="0" baseline="0" dirty="0"/>
              <a:t> </a:t>
            </a:r>
            <a:r>
              <a:rPr lang="de-CH" kern="0" baseline="0" dirty="0" err="1"/>
              <a:t>treatment</a:t>
            </a:r>
            <a:r>
              <a:rPr lang="de-CH" kern="0" baseline="0" dirty="0"/>
              <a:t> </a:t>
            </a:r>
            <a:r>
              <a:rPr lang="de-CH" kern="0" baseline="0" dirty="0" err="1"/>
              <a:t>methods</a:t>
            </a:r>
            <a:r>
              <a:rPr lang="de-CH" kern="0" baseline="0" dirty="0"/>
              <a:t>.</a:t>
            </a:r>
            <a:endParaRPr lang="de-CH" kern="0" dirty="0"/>
          </a:p>
          <a:p>
            <a:endParaRPr lang="de-CH" kern="0" dirty="0"/>
          </a:p>
          <a:p>
            <a:r>
              <a:rPr lang="de-CH" kern="0" dirty="0" err="1"/>
              <a:t>Historically</a:t>
            </a:r>
            <a:r>
              <a:rPr lang="de-CH" kern="0" dirty="0"/>
              <a:t> Rehabilitation </a:t>
            </a:r>
            <a:r>
              <a:rPr lang="de-CH" kern="0" dirty="0" err="1"/>
              <a:t>has</a:t>
            </a:r>
            <a:r>
              <a:rPr lang="de-CH" kern="0" dirty="0"/>
              <a:t> </a:t>
            </a:r>
            <a:r>
              <a:rPr lang="de-CH" kern="0" dirty="0" err="1"/>
              <a:t>been</a:t>
            </a:r>
            <a:r>
              <a:rPr lang="de-CH" kern="0" dirty="0"/>
              <a:t> </a:t>
            </a:r>
            <a:r>
              <a:rPr lang="de-CH" kern="0" dirty="0" err="1"/>
              <a:t>the</a:t>
            </a:r>
            <a:r>
              <a:rPr lang="de-CH" kern="0" dirty="0"/>
              <a:t> </a:t>
            </a:r>
            <a:r>
              <a:rPr lang="de-CH" kern="0" dirty="0" err="1"/>
              <a:t>poor</a:t>
            </a:r>
            <a:r>
              <a:rPr lang="de-CH" kern="0" dirty="0"/>
              <a:t> </a:t>
            </a:r>
            <a:r>
              <a:rPr lang="de-CH" kern="0" dirty="0" err="1"/>
              <a:t>relation</a:t>
            </a:r>
            <a:r>
              <a:rPr lang="de-CH" kern="0" dirty="0"/>
              <a:t> in </a:t>
            </a:r>
            <a:r>
              <a:rPr lang="de-CH" kern="0" dirty="0" err="1"/>
              <a:t>medicine</a:t>
            </a:r>
            <a:endParaRPr lang="de-CH" kern="0" dirty="0"/>
          </a:p>
          <a:p>
            <a:r>
              <a:rPr lang="de-CH" kern="0" dirty="0"/>
              <a:t>Absence </a:t>
            </a:r>
            <a:r>
              <a:rPr lang="de-CH" kern="0" dirty="0" err="1"/>
              <a:t>of</a:t>
            </a:r>
            <a:r>
              <a:rPr lang="de-CH" kern="0" dirty="0"/>
              <a:t> </a:t>
            </a:r>
            <a:r>
              <a:rPr lang="de-CH" kern="0" dirty="0" err="1"/>
              <a:t>scientific</a:t>
            </a:r>
            <a:r>
              <a:rPr lang="de-CH" kern="0" dirty="0"/>
              <a:t> rationale</a:t>
            </a:r>
          </a:p>
          <a:p>
            <a:r>
              <a:rPr lang="de-CH" kern="0" dirty="0"/>
              <a:t>Absence </a:t>
            </a:r>
            <a:r>
              <a:rPr lang="de-CH" kern="0" dirty="0" err="1"/>
              <a:t>of</a:t>
            </a:r>
            <a:r>
              <a:rPr lang="de-CH" kern="0" dirty="0"/>
              <a:t> </a:t>
            </a:r>
            <a:r>
              <a:rPr lang="de-CH" kern="0" dirty="0" err="1"/>
              <a:t>evidence</a:t>
            </a:r>
            <a:endParaRPr lang="de-CH" kern="0" dirty="0"/>
          </a:p>
          <a:p>
            <a:r>
              <a:rPr lang="de-CH" kern="0" dirty="0" err="1"/>
              <a:t>No</a:t>
            </a:r>
            <a:r>
              <a:rPr lang="de-CH" kern="0" dirty="0"/>
              <a:t> </a:t>
            </a:r>
            <a:r>
              <a:rPr lang="de-CH" kern="0" dirty="0" err="1"/>
              <a:t>conventional</a:t>
            </a:r>
            <a:r>
              <a:rPr lang="de-CH" kern="0" dirty="0"/>
              <a:t> </a:t>
            </a:r>
            <a:r>
              <a:rPr lang="de-CH" kern="0" dirty="0" err="1"/>
              <a:t>rehabilitation</a:t>
            </a:r>
            <a:r>
              <a:rPr lang="de-CH" kern="0" dirty="0"/>
              <a:t> </a:t>
            </a:r>
            <a:r>
              <a:rPr lang="de-CH" kern="0" dirty="0" err="1"/>
              <a:t>procedures</a:t>
            </a:r>
            <a:r>
              <a:rPr lang="de-CH" kern="0" dirty="0"/>
              <a:t> </a:t>
            </a:r>
            <a:r>
              <a:rPr lang="de-CH" kern="0" dirty="0" err="1"/>
              <a:t>are</a:t>
            </a:r>
            <a:r>
              <a:rPr lang="de-CH" kern="0" dirty="0"/>
              <a:t> </a:t>
            </a:r>
            <a:r>
              <a:rPr lang="de-CH" kern="0" dirty="0" err="1"/>
              <a:t>any</a:t>
            </a:r>
            <a:r>
              <a:rPr lang="de-CH" kern="0" dirty="0"/>
              <a:t> </a:t>
            </a:r>
            <a:r>
              <a:rPr lang="de-CH" kern="0" dirty="0" err="1"/>
              <a:t>better</a:t>
            </a:r>
            <a:r>
              <a:rPr lang="de-CH" kern="0" dirty="0"/>
              <a:t> </a:t>
            </a:r>
            <a:r>
              <a:rPr lang="de-CH" kern="0" dirty="0" err="1"/>
              <a:t>than</a:t>
            </a:r>
            <a:r>
              <a:rPr lang="de-CH" kern="0" dirty="0"/>
              <a:t> </a:t>
            </a:r>
            <a:r>
              <a:rPr lang="de-CH" kern="0" dirty="0" err="1"/>
              <a:t>any</a:t>
            </a:r>
            <a:r>
              <a:rPr lang="de-CH" kern="0" dirty="0"/>
              <a:t> </a:t>
            </a:r>
            <a:r>
              <a:rPr lang="de-CH" kern="0" dirty="0" err="1"/>
              <a:t>other</a:t>
            </a:r>
            <a:r>
              <a:rPr lang="de-CH" kern="0" dirty="0"/>
              <a:t> but </a:t>
            </a:r>
            <a:r>
              <a:rPr lang="de-CH" kern="0" dirty="0" err="1"/>
              <a:t>intensity</a:t>
            </a:r>
            <a:r>
              <a:rPr lang="de-CH" kern="0" dirty="0"/>
              <a:t> </a:t>
            </a:r>
            <a:r>
              <a:rPr lang="de-CH" kern="0" dirty="0" err="1"/>
              <a:t>is</a:t>
            </a:r>
            <a:r>
              <a:rPr lang="de-CH" kern="0" dirty="0"/>
              <a:t> </a:t>
            </a:r>
            <a:r>
              <a:rPr lang="de-CH" kern="0" dirty="0" err="1"/>
              <a:t>important</a:t>
            </a:r>
            <a:r>
              <a:rPr lang="de-CH" kern="0" dirty="0"/>
              <a:t> (Pomeroy)</a:t>
            </a:r>
          </a:p>
          <a:p>
            <a:r>
              <a:rPr lang="de-CH" kern="0" dirty="0" err="1"/>
              <a:t>Recovery</a:t>
            </a:r>
            <a:r>
              <a:rPr lang="de-CH" kern="0" dirty="0"/>
              <a:t> </a:t>
            </a:r>
            <a:r>
              <a:rPr lang="de-CH" kern="0" dirty="0" err="1"/>
              <a:t>of</a:t>
            </a:r>
            <a:r>
              <a:rPr lang="de-CH" kern="0" dirty="0"/>
              <a:t> </a:t>
            </a:r>
            <a:r>
              <a:rPr lang="de-CH" kern="0" dirty="0" err="1"/>
              <a:t>lower</a:t>
            </a:r>
            <a:r>
              <a:rPr lang="de-CH" kern="0" dirty="0"/>
              <a:t> </a:t>
            </a:r>
            <a:r>
              <a:rPr lang="de-CH" kern="0" dirty="0" err="1"/>
              <a:t>limb</a:t>
            </a:r>
            <a:r>
              <a:rPr lang="de-CH" kern="0" dirty="0"/>
              <a:t> </a:t>
            </a:r>
            <a:r>
              <a:rPr lang="de-CH" kern="0" dirty="0" err="1"/>
              <a:t>function</a:t>
            </a:r>
            <a:r>
              <a:rPr lang="de-CH" kern="0" dirty="0"/>
              <a:t> (</a:t>
            </a:r>
            <a:r>
              <a:rPr lang="de-CH" kern="0" dirty="0" err="1"/>
              <a:t>walking</a:t>
            </a:r>
            <a:r>
              <a:rPr lang="de-CH" kern="0" dirty="0"/>
              <a:t>) </a:t>
            </a:r>
            <a:r>
              <a:rPr lang="de-CH" kern="0" dirty="0" err="1"/>
              <a:t>is</a:t>
            </a:r>
            <a:r>
              <a:rPr lang="de-CH" kern="0" dirty="0"/>
              <a:t> </a:t>
            </a:r>
            <a:r>
              <a:rPr lang="de-CH" kern="0" dirty="0" err="1"/>
              <a:t>better</a:t>
            </a:r>
            <a:r>
              <a:rPr lang="de-CH" kern="0" dirty="0"/>
              <a:t> </a:t>
            </a:r>
            <a:r>
              <a:rPr lang="de-CH" kern="0" dirty="0" err="1"/>
              <a:t>than</a:t>
            </a:r>
            <a:r>
              <a:rPr lang="de-CH" kern="0" dirty="0"/>
              <a:t> </a:t>
            </a:r>
            <a:r>
              <a:rPr lang="de-CH" kern="0" dirty="0" err="1"/>
              <a:t>upper</a:t>
            </a:r>
            <a:r>
              <a:rPr lang="de-CH" kern="0" dirty="0"/>
              <a:t> </a:t>
            </a:r>
            <a:r>
              <a:rPr lang="de-CH" kern="0" dirty="0" err="1"/>
              <a:t>limb</a:t>
            </a:r>
            <a:r>
              <a:rPr lang="de-CH" kern="0" dirty="0"/>
              <a:t> </a:t>
            </a:r>
            <a:r>
              <a:rPr lang="de-CH" kern="0" dirty="0" err="1"/>
              <a:t>function</a:t>
            </a:r>
            <a:r>
              <a:rPr lang="de-CH" kern="0" dirty="0"/>
              <a:t> (Hiraoka 2001)</a:t>
            </a:r>
          </a:p>
          <a:p>
            <a:r>
              <a:rPr lang="de-CH" kern="0" dirty="0" err="1"/>
              <a:t>Of</a:t>
            </a:r>
            <a:r>
              <a:rPr lang="de-CH" kern="0" dirty="0"/>
              <a:t> a sample </a:t>
            </a:r>
            <a:r>
              <a:rPr lang="de-CH" kern="0" dirty="0" err="1"/>
              <a:t>of</a:t>
            </a:r>
            <a:r>
              <a:rPr lang="de-CH" kern="0" dirty="0"/>
              <a:t> </a:t>
            </a:r>
            <a:r>
              <a:rPr lang="de-CH" kern="0" dirty="0" err="1"/>
              <a:t>patients</a:t>
            </a:r>
            <a:r>
              <a:rPr lang="de-CH" kern="0" dirty="0"/>
              <a:t> </a:t>
            </a:r>
            <a:r>
              <a:rPr lang="de-CH" kern="0" dirty="0" err="1"/>
              <a:t>with</a:t>
            </a:r>
            <a:r>
              <a:rPr lang="de-CH" kern="0" dirty="0"/>
              <a:t> </a:t>
            </a:r>
            <a:r>
              <a:rPr lang="de-CH" kern="0" dirty="0" err="1"/>
              <a:t>no</a:t>
            </a:r>
            <a:r>
              <a:rPr lang="de-CH" kern="0" dirty="0"/>
              <a:t> </a:t>
            </a:r>
            <a:r>
              <a:rPr lang="de-CH" kern="0" dirty="0" err="1"/>
              <a:t>active</a:t>
            </a:r>
            <a:r>
              <a:rPr lang="de-CH" kern="0" dirty="0"/>
              <a:t> </a:t>
            </a:r>
            <a:r>
              <a:rPr lang="de-CH" kern="0" dirty="0" err="1"/>
              <a:t>upper</a:t>
            </a:r>
            <a:r>
              <a:rPr lang="de-CH" kern="0" dirty="0"/>
              <a:t> </a:t>
            </a:r>
            <a:r>
              <a:rPr lang="de-CH" kern="0" dirty="0" err="1"/>
              <a:t>limb</a:t>
            </a:r>
            <a:r>
              <a:rPr lang="de-CH" kern="0" dirty="0"/>
              <a:t> </a:t>
            </a:r>
            <a:r>
              <a:rPr lang="de-CH" kern="0" dirty="0" err="1"/>
              <a:t>movement</a:t>
            </a:r>
            <a:r>
              <a:rPr lang="de-CH" kern="0" dirty="0"/>
              <a:t> on </a:t>
            </a:r>
            <a:r>
              <a:rPr lang="de-CH" kern="0" dirty="0" err="1"/>
              <a:t>admission</a:t>
            </a:r>
            <a:r>
              <a:rPr lang="de-CH" kern="0" dirty="0"/>
              <a:t>:</a:t>
            </a:r>
          </a:p>
          <a:p>
            <a:r>
              <a:rPr lang="de-CH" kern="0" dirty="0"/>
              <a:t>14% </a:t>
            </a:r>
            <a:r>
              <a:rPr lang="de-CH" kern="0" dirty="0" err="1"/>
              <a:t>experienced</a:t>
            </a:r>
            <a:r>
              <a:rPr lang="de-CH" kern="0" dirty="0"/>
              <a:t> </a:t>
            </a:r>
            <a:r>
              <a:rPr lang="de-CH" kern="0" dirty="0" err="1"/>
              <a:t>complete</a:t>
            </a:r>
            <a:r>
              <a:rPr lang="de-CH" kern="0" dirty="0"/>
              <a:t> </a:t>
            </a:r>
            <a:r>
              <a:rPr lang="de-CH" kern="0" dirty="0" err="1"/>
              <a:t>recovery</a:t>
            </a:r>
            <a:endParaRPr lang="de-CH" kern="0" dirty="0"/>
          </a:p>
          <a:p>
            <a:r>
              <a:rPr lang="de-CH" kern="0" dirty="0"/>
              <a:t>30% partial </a:t>
            </a:r>
            <a:r>
              <a:rPr lang="de-CH" kern="0" dirty="0" err="1"/>
              <a:t>recovery</a:t>
            </a:r>
            <a:endParaRPr lang="de-CH" kern="0" dirty="0"/>
          </a:p>
          <a:p>
            <a:r>
              <a:rPr lang="de-CH" kern="0" dirty="0"/>
              <a:t>56 % </a:t>
            </a:r>
            <a:r>
              <a:rPr lang="de-CH" kern="0" dirty="0" err="1"/>
              <a:t>had</a:t>
            </a:r>
            <a:r>
              <a:rPr lang="de-CH" kern="0" dirty="0"/>
              <a:t> </a:t>
            </a:r>
            <a:r>
              <a:rPr lang="de-CH" kern="0" dirty="0" err="1"/>
              <a:t>no</a:t>
            </a:r>
            <a:r>
              <a:rPr lang="de-CH" kern="0" dirty="0"/>
              <a:t> </a:t>
            </a:r>
            <a:r>
              <a:rPr lang="de-CH" kern="0" dirty="0" err="1"/>
              <a:t>recovery</a:t>
            </a:r>
            <a:r>
              <a:rPr lang="de-CH" kern="0" dirty="0"/>
              <a:t> (Hendricks 2002)</a:t>
            </a:r>
          </a:p>
          <a:p>
            <a:r>
              <a:rPr lang="de-CH" kern="0" dirty="0"/>
              <a:t>5% </a:t>
            </a:r>
            <a:r>
              <a:rPr lang="de-CH" kern="0" dirty="0" err="1"/>
              <a:t>of</a:t>
            </a:r>
            <a:r>
              <a:rPr lang="de-CH" kern="0" dirty="0"/>
              <a:t> </a:t>
            </a:r>
            <a:r>
              <a:rPr lang="de-CH" kern="0" dirty="0" err="1"/>
              <a:t>survivors</a:t>
            </a:r>
            <a:r>
              <a:rPr lang="de-CH" kern="0" dirty="0"/>
              <a:t> </a:t>
            </a:r>
            <a:r>
              <a:rPr lang="de-CH" kern="0" dirty="0" err="1"/>
              <a:t>with</a:t>
            </a:r>
            <a:r>
              <a:rPr lang="de-CH" kern="0" dirty="0"/>
              <a:t> </a:t>
            </a:r>
            <a:r>
              <a:rPr lang="de-CH" kern="0" dirty="0" err="1"/>
              <a:t>severe</a:t>
            </a:r>
            <a:r>
              <a:rPr lang="de-CH" kern="0" dirty="0"/>
              <a:t> </a:t>
            </a:r>
            <a:r>
              <a:rPr lang="de-CH" kern="0" dirty="0" err="1"/>
              <a:t>paresis</a:t>
            </a:r>
            <a:r>
              <a:rPr lang="de-CH" kern="0" dirty="0"/>
              <a:t> </a:t>
            </a:r>
            <a:r>
              <a:rPr lang="de-CH" kern="0" dirty="0" err="1"/>
              <a:t>regain</a:t>
            </a:r>
            <a:r>
              <a:rPr lang="de-CH" kern="0" dirty="0"/>
              <a:t> </a:t>
            </a:r>
            <a:r>
              <a:rPr lang="de-CH" kern="0" dirty="0" err="1"/>
              <a:t>upper</a:t>
            </a:r>
            <a:r>
              <a:rPr lang="de-CH" kern="0" dirty="0"/>
              <a:t> </a:t>
            </a:r>
            <a:r>
              <a:rPr lang="de-CH" kern="0" dirty="0" err="1"/>
              <a:t>limb</a:t>
            </a:r>
            <a:r>
              <a:rPr lang="de-CH" kern="0" dirty="0"/>
              <a:t> </a:t>
            </a:r>
            <a:r>
              <a:rPr lang="de-CH" kern="0" dirty="0" err="1"/>
              <a:t>function</a:t>
            </a:r>
            <a:r>
              <a:rPr lang="de-CH" kern="0" dirty="0"/>
              <a:t> (</a:t>
            </a:r>
            <a:r>
              <a:rPr lang="de-CH" kern="0" dirty="0" err="1"/>
              <a:t>Barecca</a:t>
            </a:r>
            <a:r>
              <a:rPr lang="de-CH" kern="0" dirty="0"/>
              <a:t> 2001)</a:t>
            </a:r>
          </a:p>
          <a:p>
            <a:r>
              <a:rPr lang="de-CH" kern="0" dirty="0"/>
              <a:t>Can </a:t>
            </a:r>
            <a:r>
              <a:rPr lang="de-CH" kern="0" dirty="0" err="1"/>
              <a:t>we</a:t>
            </a:r>
            <a:r>
              <a:rPr lang="de-CH" kern="0" dirty="0"/>
              <a:t> do </a:t>
            </a:r>
            <a:r>
              <a:rPr lang="de-CH" kern="0" dirty="0" err="1"/>
              <a:t>better</a:t>
            </a:r>
            <a:r>
              <a:rPr lang="de-CH" kern="0" dirty="0"/>
              <a:t>?</a:t>
            </a:r>
          </a:p>
          <a:p>
            <a:endParaRPr lang="de-CH" kern="0" dirty="0"/>
          </a:p>
          <a:p>
            <a:r>
              <a:rPr lang="de-CH" kern="0" dirty="0" err="1"/>
              <a:t>For</a:t>
            </a:r>
            <a:r>
              <a:rPr lang="de-CH" kern="0" dirty="0"/>
              <a:t> </a:t>
            </a:r>
            <a:r>
              <a:rPr lang="de-CH" kern="0" dirty="0" err="1"/>
              <a:t>successful</a:t>
            </a:r>
            <a:r>
              <a:rPr lang="de-CH" kern="0" dirty="0"/>
              <a:t> </a:t>
            </a:r>
            <a:r>
              <a:rPr lang="de-CH" kern="0" dirty="0" err="1"/>
              <a:t>clinical</a:t>
            </a:r>
            <a:r>
              <a:rPr lang="de-CH" kern="0" dirty="0"/>
              <a:t> </a:t>
            </a:r>
            <a:r>
              <a:rPr lang="de-CH" kern="0" dirty="0" err="1"/>
              <a:t>use</a:t>
            </a:r>
            <a:r>
              <a:rPr lang="de-CH" kern="0" dirty="0"/>
              <a:t> </a:t>
            </a:r>
            <a:r>
              <a:rPr lang="de-CH" kern="0" dirty="0" err="1"/>
              <a:t>systems</a:t>
            </a:r>
            <a:r>
              <a:rPr lang="de-CH" kern="0" dirty="0"/>
              <a:t> must </a:t>
            </a:r>
            <a:r>
              <a:rPr lang="de-CH" kern="0" dirty="0" err="1"/>
              <a:t>be</a:t>
            </a:r>
            <a:r>
              <a:rPr lang="de-CH" kern="0" dirty="0"/>
              <a:t>:</a:t>
            </a:r>
          </a:p>
          <a:p>
            <a:r>
              <a:rPr lang="de-CH" kern="0" dirty="0"/>
              <a:t>Robust </a:t>
            </a:r>
            <a:r>
              <a:rPr lang="de-CH" kern="0" dirty="0" err="1"/>
              <a:t>and</a:t>
            </a:r>
            <a:r>
              <a:rPr lang="de-CH" kern="0" dirty="0"/>
              <a:t> </a:t>
            </a:r>
            <a:r>
              <a:rPr lang="de-CH" kern="0" dirty="0" err="1"/>
              <a:t>reliable</a:t>
            </a:r>
            <a:endParaRPr lang="de-CH" kern="0" dirty="0"/>
          </a:p>
          <a:p>
            <a:r>
              <a:rPr lang="de-CH" kern="0" dirty="0" err="1"/>
              <a:t>Motivating</a:t>
            </a:r>
            <a:r>
              <a:rPr lang="de-CH" kern="0" dirty="0"/>
              <a:t>, </a:t>
            </a:r>
            <a:r>
              <a:rPr lang="de-CH" kern="0" dirty="0" err="1"/>
              <a:t>engaging</a:t>
            </a:r>
            <a:r>
              <a:rPr lang="de-CH" kern="0" dirty="0"/>
              <a:t> </a:t>
            </a:r>
            <a:r>
              <a:rPr lang="de-CH" kern="0" dirty="0" err="1"/>
              <a:t>and</a:t>
            </a:r>
            <a:r>
              <a:rPr lang="de-CH" kern="0" dirty="0"/>
              <a:t> easy </a:t>
            </a:r>
            <a:r>
              <a:rPr lang="de-CH" kern="0" dirty="0" err="1"/>
              <a:t>for</a:t>
            </a:r>
            <a:r>
              <a:rPr lang="de-CH" kern="0" dirty="0"/>
              <a:t> </a:t>
            </a:r>
            <a:r>
              <a:rPr lang="de-CH" kern="0" dirty="0" err="1"/>
              <a:t>patients</a:t>
            </a:r>
            <a:r>
              <a:rPr lang="de-CH" kern="0" dirty="0"/>
              <a:t> </a:t>
            </a:r>
            <a:r>
              <a:rPr lang="de-CH" kern="0" dirty="0" err="1"/>
              <a:t>to</a:t>
            </a:r>
            <a:r>
              <a:rPr lang="de-CH" kern="0" dirty="0"/>
              <a:t> </a:t>
            </a:r>
            <a:r>
              <a:rPr lang="de-CH" kern="0" dirty="0" err="1"/>
              <a:t>use</a:t>
            </a:r>
            <a:endParaRPr lang="de-CH" kern="0" dirty="0"/>
          </a:p>
          <a:p>
            <a:r>
              <a:rPr lang="de-CH" kern="0" dirty="0"/>
              <a:t>Made </a:t>
            </a:r>
            <a:r>
              <a:rPr lang="de-CH" kern="0" dirty="0" err="1"/>
              <a:t>possible</a:t>
            </a:r>
            <a:r>
              <a:rPr lang="de-CH" kern="0" dirty="0"/>
              <a:t> </a:t>
            </a:r>
            <a:r>
              <a:rPr lang="de-CH" kern="0" dirty="0" err="1"/>
              <a:t>by</a:t>
            </a:r>
            <a:r>
              <a:rPr lang="de-CH" kern="0" dirty="0"/>
              <a:t> </a:t>
            </a:r>
            <a:r>
              <a:rPr lang="de-CH" kern="0" dirty="0" err="1"/>
              <a:t>advances</a:t>
            </a:r>
            <a:r>
              <a:rPr lang="de-CH" kern="0" dirty="0"/>
              <a:t> in electronic </a:t>
            </a:r>
            <a:r>
              <a:rPr lang="de-CH" kern="0" dirty="0" err="1"/>
              <a:t>and</a:t>
            </a:r>
            <a:r>
              <a:rPr lang="de-CH" kern="0" dirty="0"/>
              <a:t> </a:t>
            </a:r>
            <a:r>
              <a:rPr lang="de-CH" kern="0" dirty="0" err="1"/>
              <a:t>software</a:t>
            </a:r>
            <a:r>
              <a:rPr lang="de-CH" kern="0" dirty="0"/>
              <a:t> design, </a:t>
            </a:r>
            <a:r>
              <a:rPr lang="de-CH" kern="0" dirty="0" err="1"/>
              <a:t>signal</a:t>
            </a:r>
            <a:r>
              <a:rPr lang="de-CH" kern="0" dirty="0"/>
              <a:t> </a:t>
            </a:r>
            <a:r>
              <a:rPr lang="de-CH" kern="0" dirty="0" err="1"/>
              <a:t>processing</a:t>
            </a:r>
            <a:r>
              <a:rPr lang="de-CH" kern="0" dirty="0"/>
              <a:t> </a:t>
            </a:r>
            <a:r>
              <a:rPr lang="de-CH" kern="0" dirty="0" err="1"/>
              <a:t>and</a:t>
            </a:r>
            <a:r>
              <a:rPr lang="de-CH" kern="0" dirty="0"/>
              <a:t> </a:t>
            </a:r>
            <a:r>
              <a:rPr lang="de-CH" kern="0" dirty="0" err="1"/>
              <a:t>control</a:t>
            </a:r>
            <a:r>
              <a:rPr lang="de-CH" kern="0" dirty="0"/>
              <a:t> </a:t>
            </a:r>
            <a:r>
              <a:rPr lang="de-CH" kern="0" dirty="0" err="1"/>
              <a:t>engineering</a:t>
            </a:r>
            <a:endParaRPr lang="de-CH" kern="0" dirty="0"/>
          </a:p>
          <a:p>
            <a:r>
              <a:rPr lang="de-CH" kern="0" dirty="0" err="1"/>
              <a:t>Demonstrate</a:t>
            </a:r>
            <a:r>
              <a:rPr lang="de-CH" kern="0" dirty="0"/>
              <a:t> </a:t>
            </a:r>
            <a:r>
              <a:rPr lang="de-CH" kern="0" dirty="0" err="1"/>
              <a:t>clinical</a:t>
            </a:r>
            <a:r>
              <a:rPr lang="de-CH" kern="0" dirty="0"/>
              <a:t> </a:t>
            </a:r>
            <a:r>
              <a:rPr lang="de-CH" kern="0" dirty="0" err="1"/>
              <a:t>benefit</a:t>
            </a:r>
            <a:r>
              <a:rPr lang="de-CH" kern="0" dirty="0"/>
              <a:t> </a:t>
            </a:r>
            <a:r>
              <a:rPr lang="de-CH" kern="0" dirty="0" err="1"/>
              <a:t>and</a:t>
            </a:r>
            <a:r>
              <a:rPr lang="de-CH" kern="0" dirty="0"/>
              <a:t> </a:t>
            </a:r>
            <a:r>
              <a:rPr lang="de-CH" kern="0" dirty="0" err="1"/>
              <a:t>cost-effectiveness</a:t>
            </a:r>
            <a:endParaRPr lang="de-CH" kern="0" dirty="0"/>
          </a:p>
          <a:p>
            <a:r>
              <a:rPr lang="de-CH" kern="0" dirty="0" err="1"/>
              <a:t>Driven</a:t>
            </a:r>
            <a:r>
              <a:rPr lang="de-CH" kern="0" dirty="0"/>
              <a:t> </a:t>
            </a:r>
            <a:r>
              <a:rPr lang="de-CH" kern="0" dirty="0" err="1"/>
              <a:t>by</a:t>
            </a:r>
            <a:r>
              <a:rPr lang="de-CH" kern="0" dirty="0"/>
              <a:t> a </a:t>
            </a:r>
            <a:r>
              <a:rPr lang="de-CH" kern="0" dirty="0" err="1"/>
              <a:t>better</a:t>
            </a:r>
            <a:r>
              <a:rPr lang="de-CH" kern="0" dirty="0"/>
              <a:t> </a:t>
            </a:r>
            <a:r>
              <a:rPr lang="de-CH" kern="0" dirty="0" err="1"/>
              <a:t>understanding</a:t>
            </a:r>
            <a:r>
              <a:rPr lang="de-CH" kern="0" dirty="0"/>
              <a:t> </a:t>
            </a:r>
            <a:r>
              <a:rPr lang="de-CH" kern="0" dirty="0" err="1"/>
              <a:t>of</a:t>
            </a:r>
            <a:r>
              <a:rPr lang="de-CH" kern="0" dirty="0"/>
              <a:t> </a:t>
            </a:r>
            <a:r>
              <a:rPr lang="de-CH" kern="0" dirty="0" err="1"/>
              <a:t>the</a:t>
            </a:r>
            <a:r>
              <a:rPr lang="de-CH" kern="0" dirty="0"/>
              <a:t> </a:t>
            </a:r>
            <a:r>
              <a:rPr lang="de-CH" kern="0" dirty="0" err="1"/>
              <a:t>neuroscience</a:t>
            </a:r>
            <a:r>
              <a:rPr lang="de-CH" kern="0" dirty="0"/>
              <a:t> </a:t>
            </a:r>
            <a:r>
              <a:rPr lang="de-CH" kern="0" dirty="0" err="1"/>
              <a:t>of</a:t>
            </a:r>
            <a:r>
              <a:rPr lang="de-CH" kern="0" dirty="0"/>
              <a:t> </a:t>
            </a:r>
            <a:r>
              <a:rPr lang="de-CH" kern="0" dirty="0" err="1"/>
              <a:t>motor</a:t>
            </a:r>
            <a:r>
              <a:rPr lang="de-CH" kern="0" dirty="0"/>
              <a:t> </a:t>
            </a:r>
            <a:r>
              <a:rPr lang="de-CH" kern="0" dirty="0" err="1"/>
              <a:t>learning</a:t>
            </a:r>
            <a:r>
              <a:rPr lang="de-CH" kern="0" dirty="0"/>
              <a:t> </a:t>
            </a:r>
            <a:r>
              <a:rPr lang="de-CH" kern="0" dirty="0" err="1"/>
              <a:t>and</a:t>
            </a:r>
            <a:r>
              <a:rPr lang="de-CH" kern="0" dirty="0"/>
              <a:t> </a:t>
            </a:r>
            <a:r>
              <a:rPr lang="de-CH" kern="0" dirty="0" err="1"/>
              <a:t>control</a:t>
            </a:r>
            <a:endParaRPr lang="de-CH" kern="0" dirty="0"/>
          </a:p>
        </p:txBody>
      </p:sp>
      <p:sp>
        <p:nvSpPr>
          <p:cNvPr id="4" name="Slide Number Placeholder 3"/>
          <p:cNvSpPr>
            <a:spLocks noGrp="1"/>
          </p:cNvSpPr>
          <p:nvPr>
            <p:ph type="sldNum" sz="quarter" idx="10"/>
          </p:nvPr>
        </p:nvSpPr>
        <p:spPr/>
        <p:txBody>
          <a:bodyPr/>
          <a:lstStyle/>
          <a:p>
            <a:fld id="{4A5CCBA3-A251-43A9-B1B9-B309A3F689C0}" type="slidenum">
              <a:rPr lang="de-CH" smtClean="0"/>
              <a:t>4</a:t>
            </a:fld>
            <a:endParaRPr lang="de-CH" dirty="0"/>
          </a:p>
        </p:txBody>
      </p:sp>
    </p:spTree>
    <p:extLst>
      <p:ext uri="{BB962C8B-B14F-4D97-AF65-F5344CB8AC3E}">
        <p14:creationId xmlns:p14="http://schemas.microsoft.com/office/powerpoint/2010/main" val="45245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a:t>
            </a:fld>
            <a:endParaRPr lang="de-CH" dirty="0"/>
          </a:p>
        </p:txBody>
      </p:sp>
    </p:spTree>
    <p:extLst>
      <p:ext uri="{BB962C8B-B14F-4D97-AF65-F5344CB8AC3E}">
        <p14:creationId xmlns:p14="http://schemas.microsoft.com/office/powerpoint/2010/main" val="2467936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CH" dirty="0"/>
              <a:t>From a presentation by Jane </a:t>
            </a:r>
            <a:r>
              <a:rPr lang="de-CH" dirty="0" err="1"/>
              <a:t>Burridge</a:t>
            </a:r>
            <a:r>
              <a:rPr lang="de-CH" dirty="0"/>
              <a:t>:</a:t>
            </a:r>
          </a:p>
          <a:p>
            <a:pPr eaLnBrk="1" hangingPunct="1"/>
            <a:endParaRPr lang="de-CH" altLang="de-DE" dirty="0">
              <a:latin typeface="Arial" pitchFamily="34" charset="0"/>
            </a:endParaRPr>
          </a:p>
          <a:p>
            <a:pPr eaLnBrk="1" hangingPunct="1"/>
            <a:r>
              <a:rPr lang="en-US" altLang="de-DE" dirty="0">
                <a:latin typeface="Arial" pitchFamily="34" charset="0"/>
              </a:rPr>
              <a:t>For normal motor learning to occur, the individual must be able to perform the task – even though performance may be imperfect. With repetition, feedback of performance, motivation, encouragement etc. performance improves. Where motor control is severely limited the individual is unable to perform the task and so cannot practice effectively and often receives negative or absent feedback, they may become discouraged and de-motivated. For an individual who has one normally functioning arm and hand the temptation is strong to perform tasks one handed – with the consequent learnt disuse effect.</a:t>
            </a:r>
          </a:p>
          <a:p>
            <a:pPr eaLnBrk="1" hangingPunct="1"/>
            <a:endParaRPr lang="en-US" altLang="de-DE" dirty="0">
              <a:latin typeface="Arial" pitchFamily="34" charset="0"/>
            </a:endParaRPr>
          </a:p>
          <a:p>
            <a:pPr eaLnBrk="1" hangingPunct="1"/>
            <a:r>
              <a:rPr lang="en-US" altLang="de-DE">
                <a:latin typeface="Arial" pitchFamily="34" charset="0"/>
              </a:rPr>
              <a:t>By augmenting the individual’s performance using new</a:t>
            </a:r>
            <a:r>
              <a:rPr lang="en-US" altLang="de-DE" baseline="0">
                <a:latin typeface="Arial" pitchFamily="34" charset="0"/>
              </a:rPr>
              <a:t> technologies </a:t>
            </a:r>
            <a:r>
              <a:rPr lang="en-US" altLang="de-DE">
                <a:latin typeface="Arial" pitchFamily="34" charset="0"/>
              </a:rPr>
              <a:t>some of these problems can be overcome</a:t>
            </a:r>
            <a:endParaRPr lang="de-CH"/>
          </a:p>
        </p:txBody>
      </p:sp>
      <p:sp>
        <p:nvSpPr>
          <p:cNvPr id="4" name="Foliennummernplatzhalter 3"/>
          <p:cNvSpPr>
            <a:spLocks noGrp="1"/>
          </p:cNvSpPr>
          <p:nvPr>
            <p:ph type="sldNum" sz="quarter" idx="10"/>
          </p:nvPr>
        </p:nvSpPr>
        <p:spPr/>
        <p:txBody>
          <a:bodyPr/>
          <a:lstStyle/>
          <a:p>
            <a:fld id="{4A5CCBA3-A251-43A9-B1B9-B309A3F689C0}" type="slidenum">
              <a:rPr lang="de-CH" smtClean="0"/>
              <a:t>6</a:t>
            </a:fld>
            <a:endParaRPr lang="de-CH" dirty="0"/>
          </a:p>
        </p:txBody>
      </p:sp>
    </p:spTree>
    <p:extLst>
      <p:ext uri="{BB962C8B-B14F-4D97-AF65-F5344CB8AC3E}">
        <p14:creationId xmlns:p14="http://schemas.microsoft.com/office/powerpoint/2010/main" val="1970539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51">
              <a:defRPr/>
            </a:pP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7</a:t>
            </a:fld>
            <a:endParaRPr lang="de-CH" dirty="0"/>
          </a:p>
        </p:txBody>
      </p:sp>
    </p:spTree>
    <p:extLst>
      <p:ext uri="{BB962C8B-B14F-4D97-AF65-F5344CB8AC3E}">
        <p14:creationId xmlns:p14="http://schemas.microsoft.com/office/powerpoint/2010/main" val="1608197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a:t>Mehrholz et al. 2013</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Robotic gait therapy in combination with conventional therapy </a:t>
            </a:r>
            <a:r>
              <a:rPr lang="en-US" b="1" dirty="0">
                <a:solidFill>
                  <a:srgbClr val="A7C138"/>
                </a:solidFill>
              </a:rPr>
              <a:t>is more effective</a:t>
            </a:r>
            <a:r>
              <a:rPr lang="en-US" dirty="0"/>
              <a:t> than physiotherapy alone.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Every fifth dependency in walking after stroke </a:t>
            </a:r>
            <a:r>
              <a:rPr lang="en-US" b="1" dirty="0">
                <a:solidFill>
                  <a:srgbClr val="A7C138"/>
                </a:solidFill>
              </a:rPr>
              <a:t>could be avoided</a:t>
            </a:r>
            <a:r>
              <a:rPr lang="en-US" dirty="0"/>
              <a:t> if electromechanical assisted devices were used.</a:t>
            </a:r>
            <a:endParaRPr lang="de-CH" dirty="0"/>
          </a:p>
          <a:p>
            <a:pPr>
              <a:spcAft>
                <a:spcPts val="1200"/>
              </a:spcAft>
            </a:pPr>
            <a:r>
              <a:rPr lang="en-US" dirty="0"/>
              <a:t>In particular non-ambulatory stroke patients in early rehabilitation </a:t>
            </a:r>
            <a:r>
              <a:rPr lang="en-US" b="1" dirty="0">
                <a:solidFill>
                  <a:srgbClr val="A7C138"/>
                </a:solidFill>
              </a:rPr>
              <a:t>profit from robot assisted therapy</a:t>
            </a:r>
            <a:r>
              <a:rPr lang="en-US" dirty="0"/>
              <a:t>.</a:t>
            </a:r>
            <a:endParaRPr lang="de-CH" sz="1200" kern="1200" dirty="0"/>
          </a:p>
          <a:p>
            <a:endParaRPr lang="de-CH" sz="1200" kern="1200" dirty="0"/>
          </a:p>
          <a:p>
            <a:r>
              <a:rPr lang="en-US" dirty="0"/>
              <a:t>Electromechanical-assisted gait training in combination with physiotherapy increased the odds of participants becoming independent in walking but did not significantly increase walking or walking capacity.</a:t>
            </a:r>
          </a:p>
          <a:p>
            <a:endParaRPr lang="en-US" dirty="0"/>
          </a:p>
          <a:p>
            <a:r>
              <a:rPr lang="en-US" dirty="0"/>
              <a:t>People who receive electromechanical-assisted gait training in combination with physiotherapy after stroke are more likely to achieve independent walking than people who receive gait training without these devices. Specifically, people in the first three months after stroke and those who are not able to walk seem to benefit most from this type of intervention.</a:t>
            </a:r>
          </a:p>
          <a:p>
            <a:endParaRPr lang="de-CH" dirty="0"/>
          </a:p>
          <a:p>
            <a:r>
              <a:rPr lang="en-US" dirty="0"/>
              <a:t>The use of electromechanical devices for gait rehabilitation of non-ambulatory people after stroke did not increase the risk of participants dropping out or dying during the intervention period</a:t>
            </a:r>
          </a:p>
          <a:p>
            <a:endParaRPr lang="en-US" dirty="0"/>
          </a:p>
          <a:p>
            <a:r>
              <a:rPr lang="en-US" dirty="0"/>
              <a:t>ability to walk at study end was not dependent on the type of device used in the studies The use of end-effector devices for gait rehabilitation significantly increased the walking velocity. The use of </a:t>
            </a:r>
            <a:r>
              <a:rPr lang="en-US" dirty="0" err="1"/>
              <a:t>exsoskeleton</a:t>
            </a:r>
            <a:r>
              <a:rPr lang="en-US" dirty="0"/>
              <a:t> devices for gait rehabilitation significantly </a:t>
            </a:r>
            <a:r>
              <a:rPr lang="de-CH" dirty="0" err="1"/>
              <a:t>decreased</a:t>
            </a:r>
            <a:r>
              <a:rPr lang="de-CH" dirty="0"/>
              <a:t> the walking velocity. in the </a:t>
            </a:r>
            <a:r>
              <a:rPr lang="en-US" dirty="0"/>
              <a:t>absence of a direct empirical comparison between electromechanical-assisted gait training devices, this point warrants further investigation.</a:t>
            </a:r>
            <a:endParaRPr lang="de-CH" dirty="0"/>
          </a:p>
          <a:p>
            <a:endParaRPr lang="de-CH" dirty="0"/>
          </a:p>
          <a:p>
            <a:r>
              <a:rPr lang="de-CH" dirty="0"/>
              <a:t>use of </a:t>
            </a:r>
            <a:r>
              <a:rPr lang="de-CH" dirty="0" err="1"/>
              <a:t>electromechanical</a:t>
            </a:r>
            <a:r>
              <a:rPr lang="de-CH" dirty="0"/>
              <a:t>-assisted devices </a:t>
            </a:r>
            <a:r>
              <a:rPr lang="en-US" dirty="0"/>
              <a:t>in combination with physiotherapy in rehabilitation settings may improve walking function after stroke. Furthermore, adverse events, drop-outs and deaths do not appear to be more frequent in participants who received electromechanical or robotic-assisted gait training.</a:t>
            </a:r>
          </a:p>
          <a:p>
            <a:endParaRPr lang="en-US" dirty="0"/>
          </a:p>
          <a:p>
            <a:r>
              <a:rPr lang="en-US" dirty="0"/>
              <a:t>Problems: </a:t>
            </a:r>
            <a:r>
              <a:rPr lang="en-US" dirty="0" err="1"/>
              <a:t>Heterogenious</a:t>
            </a:r>
            <a:r>
              <a:rPr lang="en-US" dirty="0"/>
              <a:t> study variables (e.g. duration of therapy, severity of stroke and time after incident)</a:t>
            </a:r>
          </a:p>
          <a:p>
            <a:endParaRPr lang="en-US" dirty="0"/>
          </a:p>
          <a:p>
            <a:r>
              <a:rPr lang="en-US" dirty="0"/>
              <a:t>that every fifth dependency in walking ability after stroke could be avoidable if electromechanical-assisted devices are used. However, what remains unclear is the optimum amount of electromechanical-assisted gait training (optimal frequency, optimal duration in the use of assistive technologies and </a:t>
            </a:r>
            <a:r>
              <a:rPr lang="de-CH" dirty="0" err="1"/>
              <a:t>timing</a:t>
            </a:r>
            <a:r>
              <a:rPr lang="de-CH" dirty="0"/>
              <a:t> of application).</a:t>
            </a:r>
          </a:p>
          <a:p>
            <a:endParaRPr lang="de-CH" dirty="0"/>
          </a:p>
          <a:p>
            <a:r>
              <a:rPr lang="en-US" dirty="0"/>
              <a:t>It appears that people in the acute and </a:t>
            </a:r>
            <a:r>
              <a:rPr lang="en-US" dirty="0" err="1"/>
              <a:t>subacute</a:t>
            </a:r>
            <a:r>
              <a:rPr lang="en-US" dirty="0"/>
              <a:t> phases after stroke profit more than people treated more than three months </a:t>
            </a:r>
            <a:r>
              <a:rPr lang="en-US" dirty="0" err="1"/>
              <a:t>poststroke</a:t>
            </a:r>
            <a:r>
              <a:rPr lang="en-US" dirty="0"/>
              <a:t> from this type of therapy (Analysis 3.1).</a:t>
            </a:r>
          </a:p>
          <a:p>
            <a:endParaRPr lang="en-US" dirty="0"/>
          </a:p>
          <a:p>
            <a:r>
              <a:rPr lang="en-US" dirty="0"/>
              <a:t>This systematic review provides evidence that the use of electromechanical- assisted gait training devices in combination with physiotherapy increases the chance of regaining independent walking ability for people after stroke. These results could be interpreted as preventing one participant from remaining dependent in walking after stroke for every five (95% CI 4 to 6) treated. However, this apparent benefit for patients is not supported by our secondary outcomes. Gait training devices were not associated with improvements in walking velocity nor walking capacity. It appears that the greatest benefits with regard to independence in walking and walking speed can be achieved in participants who are non-ambulatory at the start of the study and in those for whom the intervention is </a:t>
            </a:r>
            <a:r>
              <a:rPr lang="de-CH" dirty="0"/>
              <a:t>applied early post-stroke.</a:t>
            </a:r>
          </a:p>
          <a:p>
            <a:endParaRPr lang="de-CH" sz="1200" kern="1200" dirty="0"/>
          </a:p>
          <a:p>
            <a:r>
              <a:rPr lang="en-US" dirty="0"/>
              <a:t>Significant homogeneous positive SESs for maximum gait speed, walking distance, peak heart rate, and basic </a:t>
            </a:r>
            <a:r>
              <a:rPr lang="de-CH" dirty="0"/>
              <a:t>ADL</a:t>
            </a:r>
          </a:p>
          <a:p>
            <a:r>
              <a:rPr lang="en-US" dirty="0" err="1"/>
              <a:t>Nonsignificant</a:t>
            </a:r>
            <a:r>
              <a:rPr lang="en-US" dirty="0"/>
              <a:t> SESs were found for neurological functions, motor function of the paretic leg (synergy), muscle strength, </a:t>
            </a:r>
            <a:r>
              <a:rPr lang="de-CH" dirty="0" err="1"/>
              <a:t>comfortable</a:t>
            </a:r>
            <a:r>
              <a:rPr lang="de-CH" dirty="0"/>
              <a:t> gait speed and cadence.</a:t>
            </a:r>
          </a:p>
          <a:p>
            <a:r>
              <a:rPr lang="en-US" dirty="0"/>
              <a:t>Comfortable gait speed analysis showed that only patients in the early rehabilitation phase who were dependent  in walking benefited from electromechanical-assisted gait training.</a:t>
            </a:r>
            <a:endParaRPr lang="de-CH" dirty="0"/>
          </a:p>
          <a:p>
            <a:pPr defTabSz="914251">
              <a:defRPr/>
            </a:pPr>
            <a:endParaRPr lang="de-CH" dirty="0"/>
          </a:p>
          <a:p>
            <a:pPr defTabSz="914251">
              <a:defRPr/>
            </a:pPr>
            <a:r>
              <a:rPr lang="de-CH" dirty="0"/>
              <a:t>Veerbeek</a:t>
            </a:r>
            <a:r>
              <a:rPr lang="de-CH" baseline="0" dirty="0"/>
              <a:t> et al. 2014</a:t>
            </a:r>
          </a:p>
          <a:p>
            <a:pPr defTabSz="914251">
              <a:defRPr/>
            </a:pPr>
            <a:endParaRPr lang="de-CH" dirty="0"/>
          </a:p>
          <a:p>
            <a:r>
              <a:rPr lang="en-US" dirty="0"/>
              <a:t>Lower Limbs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a:t>16 RCTs </a:t>
            </a:r>
            <a:endParaRPr lang="en-US" dirty="0"/>
          </a:p>
          <a:p>
            <a:endParaRPr lang="en-US" dirty="0"/>
          </a:p>
          <a:p>
            <a:r>
              <a:rPr lang="en-US" dirty="0"/>
              <a:t>Pooling resulted in significant homogeneous positive SESs for maximum gait speed, walking distance, peak heart rate, and basic ADL. </a:t>
            </a:r>
            <a:r>
              <a:rPr lang="en-US" dirty="0" err="1"/>
              <a:t>Nonsignificant</a:t>
            </a:r>
            <a:r>
              <a:rPr lang="en-US" dirty="0"/>
              <a:t> SESs were found for neurological functions, motor function of the paretic leg (synergy), muscle strength, comfortable gait speed, cadence, step length, heart rate at rest, balance, walking ability, extended ADL, and quality of life. Subgroup analyses showed significant differences between </a:t>
            </a:r>
            <a:r>
              <a:rPr lang="en-US" dirty="0" err="1"/>
              <a:t>poststroke</a:t>
            </a:r>
            <a:r>
              <a:rPr lang="en-US" dirty="0"/>
              <a:t> phases. The analysis for comfortable gait speed showed that only patients in the early rehabilitation phase who were dependent in walking benefited from electromechanical-assisted gait training.</a:t>
            </a:r>
          </a:p>
          <a:p>
            <a:pPr defTabSz="914251">
              <a:defRPr/>
            </a:pPr>
            <a:endParaRPr lang="de-CH" dirty="0"/>
          </a:p>
          <a:p>
            <a:pPr defTabSz="914251">
              <a:defRPr/>
            </a:pPr>
            <a:r>
              <a:rPr lang="de-CH" dirty="0"/>
              <a:t>As regards balance, a </a:t>
            </a:r>
            <a:r>
              <a:rPr lang="de-CH" dirty="0" err="1"/>
              <a:t>significant</a:t>
            </a:r>
            <a:r>
              <a:rPr lang="de-CH" dirty="0"/>
              <a:t> </a:t>
            </a:r>
            <a:r>
              <a:rPr lang="de-CH" dirty="0" err="1"/>
              <a:t>homogeneous</a:t>
            </a:r>
            <a:r>
              <a:rPr lang="de-CH" dirty="0"/>
              <a:t> positive SES was </a:t>
            </a:r>
            <a:r>
              <a:rPr lang="en-US" dirty="0"/>
              <a:t>found for the early rehabilitation phase (n= 4), a significant negative effect size for the late rehabilitation phase (n= 1), and </a:t>
            </a:r>
            <a:r>
              <a:rPr lang="en-US" dirty="0" err="1"/>
              <a:t>anonsignificant</a:t>
            </a:r>
            <a:r>
              <a:rPr lang="en-US" dirty="0"/>
              <a:t> SES for the chronic phase (n= 4). As regards walking ability, a significant homogeneous positive SES was found for patients in the early rehabilitation phase (n= 12), a significant negative effect size for the late rehabilitation phase (n= 1), and a </a:t>
            </a:r>
            <a:r>
              <a:rPr lang="en-US" dirty="0" err="1"/>
              <a:t>nonsignificant</a:t>
            </a:r>
            <a:r>
              <a:rPr lang="en-US" dirty="0"/>
              <a:t> homogeneous negative SES for the chronic phase </a:t>
            </a:r>
            <a:r>
              <a:rPr lang="de-CH" dirty="0"/>
              <a:t>(n =3</a:t>
            </a:r>
          </a:p>
          <a:p>
            <a:endParaRPr lang="de-CH" dirty="0"/>
          </a:p>
        </p:txBody>
      </p:sp>
      <p:sp>
        <p:nvSpPr>
          <p:cNvPr id="4" name="Foliennummernplatzhalter 3"/>
          <p:cNvSpPr>
            <a:spLocks noGrp="1"/>
          </p:cNvSpPr>
          <p:nvPr>
            <p:ph type="sldNum" sz="quarter" idx="10"/>
          </p:nvPr>
        </p:nvSpPr>
        <p:spPr/>
        <p:txBody>
          <a:bodyPr/>
          <a:lstStyle/>
          <a:p>
            <a:fld id="{4A5CCBA3-A251-43A9-B1B9-B309A3F689C0}" type="slidenum">
              <a:rPr lang="de-CH" smtClean="0"/>
              <a:t>9</a:t>
            </a:fld>
            <a:endParaRPr lang="de-CH" dirty="0"/>
          </a:p>
        </p:txBody>
      </p:sp>
    </p:spTree>
    <p:extLst>
      <p:ext uri="{BB962C8B-B14F-4D97-AF65-F5344CB8AC3E}">
        <p14:creationId xmlns:p14="http://schemas.microsoft.com/office/powerpoint/2010/main" val="4179844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Aft>
                <a:spcPts val="1200"/>
              </a:spcAft>
            </a:pPr>
            <a:r>
              <a:rPr lang="en-US" dirty="0"/>
              <a:t>Robot-assisted arm training improves generic activities of daily living as well as arm function, but not arm muscle strength. </a:t>
            </a:r>
          </a:p>
          <a:p>
            <a:pPr>
              <a:spcAft>
                <a:spcPts val="1200"/>
              </a:spcAft>
            </a:pPr>
            <a:r>
              <a:rPr lang="en-US" dirty="0"/>
              <a:t>The risk of patients when training with robot-assisted devices to drop out of therapy did not increase and adverse events were rare.</a:t>
            </a:r>
          </a:p>
          <a:p>
            <a:r>
              <a:rPr lang="en-US" dirty="0"/>
              <a:t>There is no evidence of harm when robot-assisted rehabilitation devices were used for training.</a:t>
            </a:r>
          </a:p>
          <a:p>
            <a:endParaRPr lang="de-CH" sz="1200" kern="1200" dirty="0"/>
          </a:p>
          <a:p>
            <a:r>
              <a:rPr lang="de-CH" dirty="0"/>
              <a:t>Training of the shoulder and elbow </a:t>
            </a:r>
            <a:r>
              <a:rPr lang="de-CH" dirty="0" err="1"/>
              <a:t>had</a:t>
            </a:r>
            <a:r>
              <a:rPr lang="de-CH" dirty="0"/>
              <a:t> a </a:t>
            </a:r>
            <a:r>
              <a:rPr lang="de-CH" dirty="0" err="1"/>
              <a:t>significant</a:t>
            </a:r>
            <a:r>
              <a:rPr lang="de-CH" dirty="0"/>
              <a:t> </a:t>
            </a:r>
            <a:r>
              <a:rPr lang="de-CH" dirty="0" err="1"/>
              <a:t>effect</a:t>
            </a:r>
            <a:r>
              <a:rPr lang="de-CH" dirty="0"/>
              <a:t> on </a:t>
            </a:r>
            <a:r>
              <a:rPr lang="en-US" sz="1200" kern="1200" dirty="0"/>
              <a:t>motor function of the proximal part of the paretic arm (synergy), muscle strength, and pain.</a:t>
            </a:r>
          </a:p>
          <a:p>
            <a:r>
              <a:rPr lang="en-US" sz="1200" kern="1200" dirty="0"/>
              <a:t>Bilateral elbow and wrist practice showed significant effects for motor function of the paretic arm (synergy) and muscle strength.</a:t>
            </a:r>
          </a:p>
          <a:p>
            <a:r>
              <a:rPr lang="en-US" dirty="0"/>
              <a:t>Training of the shoulder in combination with elbow, wrist and hand resulted in </a:t>
            </a:r>
            <a:r>
              <a:rPr lang="en-US" dirty="0" err="1"/>
              <a:t>nonsignificant</a:t>
            </a:r>
            <a:r>
              <a:rPr lang="en-US" dirty="0"/>
              <a:t> effects on motor function of the paretic arm (synergy) and muscle strength of the distal part of the arm.</a:t>
            </a:r>
          </a:p>
          <a:p>
            <a:endParaRPr lang="de-CH" sz="1200" kern="1200" dirty="0"/>
          </a:p>
          <a:p>
            <a:r>
              <a:rPr lang="en-US" dirty="0"/>
              <a:t>(Mehrholz et al. 2012)</a:t>
            </a:r>
          </a:p>
          <a:p>
            <a:endParaRPr lang="en-US" dirty="0"/>
          </a:p>
          <a:p>
            <a:endParaRPr lang="en-US" dirty="0"/>
          </a:p>
          <a:p>
            <a:r>
              <a:rPr lang="en-US" dirty="0"/>
              <a:t>The use of electromechanical-assistive devices in rehabilitation settings may improve generic activities of daily living. We also found evidence that arm function, but not arm muscle strength may improve. Furthermore, adverse events and drop outs do not appear to be more frequent in those participants who received electromechanical and robot-assisted arm training.</a:t>
            </a:r>
          </a:p>
          <a:p>
            <a:endParaRPr lang="en-US" dirty="0"/>
          </a:p>
          <a:p>
            <a:r>
              <a:rPr lang="en-US" dirty="0"/>
              <a:t>Problems: </a:t>
            </a:r>
            <a:r>
              <a:rPr lang="de-CH" dirty="0"/>
              <a:t>as Kwakkel </a:t>
            </a:r>
            <a:r>
              <a:rPr lang="en-US" dirty="0"/>
              <a:t>2008 pointed out, it is important to consider that robotic therapy uses robots simply as vehicles to apply many repetitions of arm training. It seems unlikely that therapy provided by robots will lead to better results than therapy provided by humans under the premise that intensity, amount and frequency of therapy are exactly </a:t>
            </a:r>
            <a:r>
              <a:rPr lang="de-CH" dirty="0" err="1"/>
              <a:t>comparable</a:t>
            </a:r>
            <a:r>
              <a:rPr lang="de-CH" dirty="0"/>
              <a:t>. </a:t>
            </a:r>
            <a:r>
              <a:rPr lang="en-US" dirty="0"/>
              <a:t>One could argue that robot-assisted arm therapy after stroke is more effective in improving activities of daily living and arm function than other interventions only if the same number of practice </a:t>
            </a:r>
            <a:r>
              <a:rPr lang="de-CH" dirty="0"/>
              <a:t>repetitions is </a:t>
            </a:r>
            <a:r>
              <a:rPr lang="de-CH" dirty="0" err="1"/>
              <a:t>offered</a:t>
            </a:r>
            <a:r>
              <a:rPr lang="de-CH" dirty="0"/>
              <a:t>.</a:t>
            </a:r>
          </a:p>
          <a:p>
            <a:r>
              <a:rPr lang="en-US" dirty="0"/>
              <a:t>However, most of the included studies had an active control group which mostly matched the number of repetitions, but the number of repetitions was not exactly reported. This seems to be an important issue which has to be taken into account when discussing the effectiveness for the primary outcome.</a:t>
            </a:r>
          </a:p>
          <a:p>
            <a:endParaRPr lang="en-US" dirty="0"/>
          </a:p>
          <a:p>
            <a:r>
              <a:rPr lang="de-CH" dirty="0"/>
              <a:t>potential </a:t>
            </a:r>
            <a:r>
              <a:rPr lang="de-CH" dirty="0" err="1"/>
              <a:t>advantage</a:t>
            </a:r>
            <a:r>
              <a:rPr lang="de-CH" dirty="0"/>
              <a:t> of </a:t>
            </a:r>
            <a:r>
              <a:rPr lang="de-CH" dirty="0" err="1"/>
              <a:t>electromechanical</a:t>
            </a:r>
            <a:r>
              <a:rPr lang="de-CH" dirty="0"/>
              <a:t> </a:t>
            </a:r>
            <a:r>
              <a:rPr lang="en-US" dirty="0"/>
              <a:t>devices, as compared with conventional </a:t>
            </a:r>
            <a:r>
              <a:rPr lang="en-US" dirty="0" err="1"/>
              <a:t>therapies,may</a:t>
            </a:r>
            <a:r>
              <a:rPr lang="en-US" dirty="0"/>
              <a:t> be an increase in repetitions during arm training due to an increase of motivation to train. Additionally, because patients with electromechanical and robot-assistance are able to practice without a therapist, this type of training has the potential to increase the number of repetitions of </a:t>
            </a:r>
            <a:r>
              <a:rPr lang="en-US" dirty="0" err="1"/>
              <a:t>practise</a:t>
            </a:r>
            <a:r>
              <a:rPr lang="en-US" dirty="0"/>
              <a:t>.</a:t>
            </a:r>
          </a:p>
          <a:p>
            <a:endParaRPr lang="en-US" dirty="0"/>
          </a:p>
          <a:p>
            <a:r>
              <a:rPr lang="en-US" dirty="0"/>
              <a:t>Jane </a:t>
            </a:r>
            <a:r>
              <a:rPr lang="en-US" dirty="0" err="1"/>
              <a:t>Burridge</a:t>
            </a:r>
            <a:endParaRPr lang="en-US" dirty="0"/>
          </a:p>
          <a:p>
            <a:endParaRPr lang="en-US" dirty="0"/>
          </a:p>
          <a:p>
            <a:r>
              <a:rPr lang="en-US" dirty="0"/>
              <a:t>The number of papers published concerning robots in therapy has increased rapidly. During a literature search (see Appendix C) fifty seven upper limb stroke specific papers from 1966-2005 were found. These can be categorized into clinical trials (of which there are two reviews (</a:t>
            </a:r>
            <a:r>
              <a:rPr lang="en-US" dirty="0" err="1"/>
              <a:t>Prange</a:t>
            </a:r>
            <a:r>
              <a:rPr lang="en-US" dirty="0"/>
              <a:t> et al., 2006; Teasell et al., 2005)), discussion and design papers. </a:t>
            </a:r>
          </a:p>
          <a:p>
            <a:r>
              <a:rPr lang="en-US" dirty="0"/>
              <a:t> </a:t>
            </a:r>
          </a:p>
          <a:p>
            <a:r>
              <a:rPr lang="en-US" dirty="0"/>
              <a:t>EBRSR (Teasell et al) considered twelve </a:t>
            </a:r>
            <a:r>
              <a:rPr lang="en-US" dirty="0" err="1"/>
              <a:t>randomised</a:t>
            </a:r>
            <a:r>
              <a:rPr lang="en-US" dirty="0"/>
              <a:t> controlled trials (RCTs) whilst in their Systematic Review (</a:t>
            </a:r>
            <a:r>
              <a:rPr lang="en-US" dirty="0" err="1"/>
              <a:t>Prange</a:t>
            </a:r>
            <a:r>
              <a:rPr lang="en-US" dirty="0"/>
              <a:t> et al, 2006) considered eight studies (See Appendix D)</a:t>
            </a:r>
          </a:p>
          <a:p>
            <a:r>
              <a:rPr lang="en-US" dirty="0"/>
              <a:t>The reviews concluded:</a:t>
            </a:r>
          </a:p>
          <a:p>
            <a:r>
              <a:rPr lang="en-US" dirty="0"/>
              <a:t>“There is strong (Level 1a) evidence that </a:t>
            </a:r>
            <a:r>
              <a:rPr lang="en-US" dirty="0" err="1"/>
              <a:t>senosorimotor</a:t>
            </a:r>
            <a:r>
              <a:rPr lang="en-US" dirty="0"/>
              <a:t> training with robotic devices improves upper extremity functional outcomes, and motor outcomes of the shoulder and elbow. There is strong (Level 1a) evidence that robotic devices do not improve motor outcomes of the wrist and hand” (Teasell et al. 2006).</a:t>
            </a:r>
          </a:p>
          <a:p>
            <a:r>
              <a:rPr lang="en-US" dirty="0"/>
              <a:t> </a:t>
            </a:r>
          </a:p>
          <a:p>
            <a:r>
              <a:rPr lang="en-US" dirty="0"/>
              <a:t>“Robot aided therapy of the proximal upper limb improves short- and long-term motor control of the paretic shoulder and elbow in </a:t>
            </a:r>
            <a:r>
              <a:rPr lang="en-US" dirty="0" err="1"/>
              <a:t>subacute</a:t>
            </a:r>
            <a:r>
              <a:rPr lang="en-US" dirty="0"/>
              <a:t> and chronic patients; however, we found no consistent influence on functional abilities. In addition, robot-aided therapy appears to improve motor control more than conventional therapy” (</a:t>
            </a:r>
            <a:r>
              <a:rPr lang="en-US" dirty="0" err="1"/>
              <a:t>Prange</a:t>
            </a:r>
            <a:r>
              <a:rPr lang="en-US" dirty="0"/>
              <a:t> 2006).</a:t>
            </a:r>
          </a:p>
          <a:p>
            <a:r>
              <a:rPr lang="en-US" dirty="0"/>
              <a:t> </a:t>
            </a:r>
          </a:p>
          <a:p>
            <a:r>
              <a:rPr lang="en-US" dirty="0"/>
              <a:t>In looking at the twenty two clinical trials there was a wide variety in the variables which makes drawing conclusions from the trials difficult: subject numbers varied from one to fifty six; total robot exposure varied from four to thirty six hours; and eighteen different outcome measures were used (thirteen clinical and five robot).</a:t>
            </a:r>
          </a:p>
          <a:p>
            <a:r>
              <a:rPr lang="en-US" dirty="0"/>
              <a:t> </a:t>
            </a:r>
          </a:p>
          <a:p>
            <a:r>
              <a:rPr lang="en-US" dirty="0"/>
              <a:t>The common themes that can be drawn however, are that firstly, the proportion of papers published using robots in upper limb post stroke therapy is small in comparison to therapy in general. Secondly, robots are regarded as having a role in assessment and treatment of patients (however, medium scale trials of one hundred and sixty patients have only just begun in the USA using </a:t>
            </a:r>
            <a:r>
              <a:rPr lang="en-US" dirty="0" err="1"/>
              <a:t>InMotion</a:t>
            </a:r>
            <a:r>
              <a:rPr lang="en-US" dirty="0"/>
              <a:t> 2 robots). Thirdly, the two clinical trial reviews agreed that robot aided therapy improves motor control of the proximal upper limb but disagreed concerning functional improvements. </a:t>
            </a:r>
          </a:p>
          <a:p>
            <a:r>
              <a:rPr lang="en-US" dirty="0"/>
              <a:t> </a:t>
            </a:r>
          </a:p>
          <a:p>
            <a:r>
              <a:rPr lang="en-US" dirty="0"/>
              <a:t>It is not clear whether robot aided therapy really improves function at present. Future work needs to clarify the relationship between impairment and function, and the classification of outcome measures, as these both have important implications for the role of robots. </a:t>
            </a:r>
            <a:endParaRPr lang="de-CH" dirty="0"/>
          </a:p>
          <a:p>
            <a:endParaRPr lang="de-CH" dirty="0"/>
          </a:p>
          <a:p>
            <a:pPr defTabSz="914251">
              <a:defRPr/>
            </a:pPr>
            <a:r>
              <a:rPr lang="en-US" dirty="0" err="1"/>
              <a:t>Prange</a:t>
            </a:r>
            <a:r>
              <a:rPr lang="en-US" dirty="0"/>
              <a:t> et al. 2006</a:t>
            </a:r>
          </a:p>
          <a:p>
            <a:pPr defTabSz="914251">
              <a:defRPr/>
            </a:pPr>
            <a:r>
              <a:rPr lang="en-US" dirty="0"/>
              <a:t>“Robot aided therapy of the proximal upper limb improves short- and long-term motor control of the paretic shoulder and elbow in </a:t>
            </a:r>
            <a:r>
              <a:rPr lang="en-US" dirty="0" err="1"/>
              <a:t>subacute</a:t>
            </a:r>
            <a:r>
              <a:rPr lang="en-US" dirty="0"/>
              <a:t> and chronic patients; however, we found no consistent influence on functional abilities. In addition, robot-aided therapy appears to improve motor control more than conventional therapy.” Results</a:t>
            </a:r>
            <a:r>
              <a:rPr lang="en-US" baseline="0" dirty="0"/>
              <a:t> were statistically significant but not clinically. Moderate stroke patients might benefit more than severely affected patient.</a:t>
            </a:r>
            <a:endParaRPr lang="en-US" dirty="0"/>
          </a:p>
          <a:p>
            <a:pPr defTabSz="914251">
              <a:defRPr/>
            </a:pPr>
            <a:endParaRPr lang="en-US" dirty="0"/>
          </a:p>
          <a:p>
            <a:pPr defTabSz="914251">
              <a:defRPr/>
            </a:pPr>
            <a:r>
              <a:rPr lang="en-US" dirty="0"/>
              <a:t>Problems:</a:t>
            </a:r>
            <a:r>
              <a:rPr lang="en-US" baseline="0" dirty="0"/>
              <a:t> only 1 study with </a:t>
            </a:r>
            <a:r>
              <a:rPr lang="en-US" baseline="0" dirty="0" err="1"/>
              <a:t>subacute</a:t>
            </a:r>
            <a:r>
              <a:rPr lang="en-US" baseline="0" dirty="0"/>
              <a:t> patients and 7 with chronic. Outcome measurements included wrist and hand improvements although only one study trained them (else outcome score might have been better). For functional improvement training of hand and wrist might be necessary to see an effect. Control modes of robots mixed passive, active-assisted and active-resisted but some might be much more beneficial. Compensation of gravity might lead to improvement in motor function (smaller effect of training). </a:t>
            </a:r>
            <a:endParaRPr lang="de-CH" dirty="0"/>
          </a:p>
          <a:p>
            <a:endParaRPr lang="de-CH" dirty="0"/>
          </a:p>
          <a:p>
            <a:r>
              <a:rPr lang="de-CH" dirty="0" err="1"/>
              <a:t>Sale</a:t>
            </a:r>
            <a:r>
              <a:rPr lang="de-CH" dirty="0"/>
              <a:t> et al. 2014</a:t>
            </a:r>
          </a:p>
          <a:p>
            <a:r>
              <a:rPr lang="de-CH" dirty="0"/>
              <a:t>53 </a:t>
            </a:r>
            <a:r>
              <a:rPr lang="de-CH" dirty="0" err="1"/>
              <a:t>subacute</a:t>
            </a:r>
            <a:r>
              <a:rPr lang="de-CH" dirty="0"/>
              <a:t> stroke</a:t>
            </a:r>
            <a:r>
              <a:rPr lang="de-CH" baseline="0" dirty="0"/>
              <a:t> patients, additional 30 sessions (45 minutes per session) of robot-assisted therapy or </a:t>
            </a:r>
            <a:r>
              <a:rPr lang="de-CH" baseline="0" dirty="0" err="1"/>
              <a:t>conventional</a:t>
            </a:r>
            <a:r>
              <a:rPr lang="de-CH" baseline="0" dirty="0"/>
              <a:t> therapy (6 weeks, 5 days per week) to standard </a:t>
            </a:r>
            <a:r>
              <a:rPr lang="de-CH" baseline="0" dirty="0" err="1"/>
              <a:t>inpatient</a:t>
            </a:r>
            <a:r>
              <a:rPr lang="de-CH" baseline="0" dirty="0"/>
              <a:t> therapy. Outcome </a:t>
            </a:r>
            <a:r>
              <a:rPr lang="de-CH" baseline="0" dirty="0" err="1"/>
              <a:t>measurements</a:t>
            </a:r>
            <a:r>
              <a:rPr lang="de-CH" baseline="0" dirty="0"/>
              <a:t> were FM, MAS-S and MAS-E. Secondary </a:t>
            </a:r>
            <a:r>
              <a:rPr lang="de-CH" baseline="0" dirty="0" err="1"/>
              <a:t>measures</a:t>
            </a:r>
            <a:r>
              <a:rPr lang="de-CH" baseline="0" dirty="0"/>
              <a:t> were </a:t>
            </a:r>
            <a:r>
              <a:rPr lang="de-CH" baseline="0" dirty="0" err="1"/>
              <a:t>pRom</a:t>
            </a:r>
            <a:r>
              <a:rPr lang="de-CH" baseline="0" dirty="0"/>
              <a:t> and MI. </a:t>
            </a:r>
            <a:r>
              <a:rPr lang="de-CH" baseline="0" dirty="0" err="1"/>
              <a:t>Statistically</a:t>
            </a:r>
            <a:r>
              <a:rPr lang="de-CH" baseline="0" dirty="0"/>
              <a:t> </a:t>
            </a:r>
            <a:r>
              <a:rPr lang="de-CH" baseline="0" dirty="0" err="1"/>
              <a:t>significant</a:t>
            </a:r>
            <a:r>
              <a:rPr lang="de-CH" baseline="0" dirty="0"/>
              <a:t> improvements for robot therapy in MAS-S and MAS-E but only a trend for </a:t>
            </a:r>
            <a:r>
              <a:rPr lang="de-CH" baseline="0" dirty="0" err="1"/>
              <a:t>conventional</a:t>
            </a:r>
            <a:r>
              <a:rPr lang="de-CH" baseline="0" dirty="0"/>
              <a:t> therapy. FM </a:t>
            </a:r>
            <a:r>
              <a:rPr lang="de-CH" baseline="0" dirty="0" err="1"/>
              <a:t>improved</a:t>
            </a:r>
            <a:r>
              <a:rPr lang="de-CH" baseline="0" dirty="0"/>
              <a:t> </a:t>
            </a:r>
            <a:r>
              <a:rPr lang="de-CH" baseline="0" dirty="0" err="1"/>
              <a:t>significantly</a:t>
            </a:r>
            <a:r>
              <a:rPr lang="de-CH" baseline="0" dirty="0"/>
              <a:t> in both </a:t>
            </a:r>
            <a:r>
              <a:rPr lang="de-CH" baseline="0" dirty="0" err="1"/>
              <a:t>groups</a:t>
            </a:r>
            <a:r>
              <a:rPr lang="de-CH" baseline="0" dirty="0"/>
              <a:t>. Robot-assisted therapy </a:t>
            </a:r>
            <a:r>
              <a:rPr lang="de-CH" baseline="0" dirty="0" err="1"/>
              <a:t>improved</a:t>
            </a:r>
            <a:r>
              <a:rPr lang="de-CH" baseline="0" dirty="0"/>
              <a:t> </a:t>
            </a:r>
            <a:r>
              <a:rPr lang="de-CH" baseline="0" dirty="0" err="1"/>
              <a:t>pRom</a:t>
            </a:r>
            <a:r>
              <a:rPr lang="de-CH" baseline="0" dirty="0"/>
              <a:t> and MI </a:t>
            </a:r>
            <a:r>
              <a:rPr lang="de-CH" baseline="0" dirty="0" err="1"/>
              <a:t>significantly</a:t>
            </a:r>
            <a:r>
              <a:rPr lang="de-CH" baseline="0" dirty="0"/>
              <a:t> while </a:t>
            </a:r>
            <a:r>
              <a:rPr lang="de-CH" baseline="0" dirty="0" err="1"/>
              <a:t>conventional</a:t>
            </a:r>
            <a:r>
              <a:rPr lang="de-CH" baseline="0" dirty="0"/>
              <a:t> therapy only </a:t>
            </a:r>
            <a:r>
              <a:rPr lang="de-CH" baseline="0" dirty="0" err="1"/>
              <a:t>improved</a:t>
            </a:r>
            <a:r>
              <a:rPr lang="de-CH" baseline="0" dirty="0"/>
              <a:t> MI </a:t>
            </a:r>
            <a:r>
              <a:rPr lang="de-CH" baseline="0" dirty="0" err="1"/>
              <a:t>significantly</a:t>
            </a:r>
            <a:r>
              <a:rPr lang="de-CH" baseline="0" dirty="0"/>
              <a:t>.</a:t>
            </a:r>
          </a:p>
          <a:p>
            <a:endParaRPr lang="de-CH" baseline="0" dirty="0"/>
          </a:p>
          <a:p>
            <a:r>
              <a:rPr lang="en-US" dirty="0"/>
              <a:t>“Our results show that intensive robot-assisted treatment in </a:t>
            </a:r>
            <a:r>
              <a:rPr lang="en-US" dirty="0" err="1"/>
              <a:t>subacute</a:t>
            </a:r>
            <a:r>
              <a:rPr lang="en-US" dirty="0"/>
              <a:t> stroke patients may significantly reduce motor impairment in the paretic upper limb, with a statistically significant change in both </a:t>
            </a:r>
            <a:r>
              <a:rPr lang="en-US" dirty="0" err="1"/>
              <a:t>pROM</a:t>
            </a:r>
            <a:r>
              <a:rPr lang="en-US" dirty="0"/>
              <a:t> and MAS after 15 sessions of robotic treatment. At the end of the treatment (i.e., 30 sessions), FM and MI improved significantly in both groups, even if the improvement in FM was higher in the EG than in the CG after 15 sessions, confirming that intensive training provided by robotic device contributes to obtain better results than usual treatment at the early stage of rehabilitation</a:t>
            </a:r>
            <a:r>
              <a:rPr lang="de-CH" dirty="0"/>
              <a:t>.</a:t>
            </a:r>
            <a:r>
              <a:rPr lang="en-US" dirty="0"/>
              <a:t>”</a:t>
            </a:r>
          </a:p>
          <a:p>
            <a:endParaRPr lang="en-US" dirty="0"/>
          </a:p>
          <a:p>
            <a:r>
              <a:rPr lang="en-US" dirty="0"/>
              <a:t>After 15 sessions of intensive robot-assisted </a:t>
            </a:r>
            <a:r>
              <a:rPr lang="de-CH" dirty="0"/>
              <a:t>rehabilitation therapy, moderate-to-</a:t>
            </a:r>
            <a:r>
              <a:rPr lang="de-CH" dirty="0" err="1"/>
              <a:t>severe</a:t>
            </a:r>
            <a:r>
              <a:rPr lang="de-CH" dirty="0"/>
              <a:t> upper limb </a:t>
            </a:r>
            <a:r>
              <a:rPr lang="en-US" dirty="0"/>
              <a:t>impaired stroke survivors improved more than those who received intensive traditional therapy. This finding was also confirmed after 30 sessions, although FM and MI significantly improved in both groups at the end of the treatment, showing an advantage in robot-assisted therapy only in the early stage of rehabilitation training. </a:t>
            </a:r>
            <a:r>
              <a:rPr lang="de-CH" dirty="0"/>
              <a:t>Robot-assisted </a:t>
            </a:r>
            <a:r>
              <a:rPr lang="en-US" dirty="0"/>
              <a:t>treatment provided in the </a:t>
            </a:r>
            <a:r>
              <a:rPr lang="en-US" dirty="0" err="1"/>
              <a:t>subacute</a:t>
            </a:r>
            <a:r>
              <a:rPr lang="en-US" dirty="0"/>
              <a:t> phase is able to effectively improve motor performance of the upper limb in a shorter time compared to usual  intensive physiotherapy, thus accelerating the trend of motor recovery</a:t>
            </a:r>
            <a:endParaRPr lang="de-CH" dirty="0"/>
          </a:p>
          <a:p>
            <a:endParaRPr lang="de-CH" sz="1200" kern="1200" dirty="0"/>
          </a:p>
          <a:p>
            <a:r>
              <a:rPr lang="de-CH" dirty="0"/>
              <a:t>Veerbeek et al. 2014</a:t>
            </a:r>
          </a:p>
          <a:p>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a:t>22 RCTs</a:t>
            </a:r>
          </a:p>
          <a:p>
            <a:endParaRPr lang="de-CH" dirty="0"/>
          </a:p>
          <a:p>
            <a:r>
              <a:rPr lang="de-CH" sz="1200" b="0" i="0" u="none" strike="noStrike" kern="1200" baseline="0" dirty="0">
                <a:solidFill>
                  <a:schemeClr val="tx1"/>
                </a:solidFill>
                <a:latin typeface="+mn-lt"/>
                <a:ea typeface="+mn-ea"/>
                <a:cs typeface="+mn-cs"/>
              </a:rPr>
              <a:t>Shoulder-elbow robotics</a:t>
            </a:r>
          </a:p>
          <a:p>
            <a:r>
              <a:rPr lang="en-US" sz="1200" b="0" i="0" u="none" strike="noStrike" kern="1200" baseline="0" dirty="0">
                <a:solidFill>
                  <a:schemeClr val="tx1"/>
                </a:solidFill>
                <a:latin typeface="+mn-lt"/>
                <a:ea typeface="+mn-ea"/>
                <a:cs typeface="+mn-cs"/>
              </a:rPr>
              <a:t>15 RCTs. Pooling resulted in significant homogeneous positive SESs for motor function of the proximal part of the paretic arm (synergy), muscle strength, and pain. </a:t>
            </a:r>
            <a:r>
              <a:rPr lang="en-US" sz="1200" b="0" i="0" u="none" strike="noStrike" kern="1200" baseline="0" dirty="0" err="1">
                <a:solidFill>
                  <a:schemeClr val="tx1"/>
                </a:solidFill>
                <a:latin typeface="+mn-lt"/>
                <a:ea typeface="+mn-ea"/>
                <a:cs typeface="+mn-cs"/>
              </a:rPr>
              <a:t>Nonsignificant</a:t>
            </a:r>
            <a:r>
              <a:rPr lang="en-US" sz="1200" b="0" i="0" u="none" strike="noStrike" kern="1200" baseline="0" dirty="0">
                <a:solidFill>
                  <a:schemeClr val="tx1"/>
                </a:solidFill>
                <a:latin typeface="+mn-lt"/>
                <a:ea typeface="+mn-ea"/>
                <a:cs typeface="+mn-cs"/>
              </a:rPr>
              <a:t> SESs were found for motor function of the paretic arm, motor function of the distal part of the paretic arm, muscle tone, arm-hand activities, basic ADL, and quality of life. Subgroup analyses revealed no significant </a:t>
            </a:r>
            <a:r>
              <a:rPr lang="de-CH" sz="1200" b="0" i="0" u="none" strike="noStrike" kern="1200" baseline="0" dirty="0">
                <a:solidFill>
                  <a:schemeClr val="tx1"/>
                </a:solidFill>
                <a:latin typeface="+mn-lt"/>
                <a:ea typeface="+mn-ea"/>
                <a:cs typeface="+mn-cs"/>
              </a:rPr>
              <a:t>differences between </a:t>
            </a:r>
            <a:r>
              <a:rPr lang="de-CH" sz="1200" b="0" i="0" u="none" strike="noStrike" kern="1200" baseline="0" dirty="0" err="1">
                <a:solidFill>
                  <a:schemeClr val="tx1"/>
                </a:solidFill>
                <a:latin typeface="+mn-lt"/>
                <a:ea typeface="+mn-ea"/>
                <a:cs typeface="+mn-cs"/>
              </a:rPr>
              <a:t>poststroke</a:t>
            </a:r>
            <a:r>
              <a:rPr lang="de-CH" sz="1200" b="0" i="0" u="none" strike="noStrike" kern="1200" baseline="0" dirty="0">
                <a:solidFill>
                  <a:schemeClr val="tx1"/>
                </a:solidFill>
                <a:latin typeface="+mn-lt"/>
                <a:ea typeface="+mn-ea"/>
                <a:cs typeface="+mn-cs"/>
              </a:rPr>
              <a:t> phases.</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Elbow-wrist robots (bilateral mode)</a:t>
            </a:r>
          </a:p>
          <a:p>
            <a:r>
              <a:rPr lang="en-US" sz="1200" b="0" i="0" u="none" strike="noStrike" kern="1200" baseline="0" dirty="0">
                <a:solidFill>
                  <a:schemeClr val="tx1"/>
                </a:solidFill>
                <a:latin typeface="+mn-lt"/>
                <a:ea typeface="+mn-ea"/>
                <a:cs typeface="+mn-cs"/>
              </a:rPr>
              <a:t>2 RCTs. Meta-analyses showed significant homogeneous positive SESs for motor function of the paretic arm (synergy) and muscle strength. Subgroup analyses revealed no significant differences </a:t>
            </a:r>
            <a:r>
              <a:rPr lang="de-CH" sz="1200" b="0" i="0" u="none" strike="noStrike" kern="1200" baseline="0" dirty="0">
                <a:solidFill>
                  <a:schemeClr val="tx1"/>
                </a:solidFill>
                <a:latin typeface="+mn-lt"/>
                <a:ea typeface="+mn-ea"/>
                <a:cs typeface="+mn-cs"/>
              </a:rPr>
              <a:t>between phases </a:t>
            </a:r>
            <a:r>
              <a:rPr lang="de-CH" sz="1200" b="0" i="0" u="none" strike="noStrike" kern="1200" baseline="0" dirty="0" err="1">
                <a:solidFill>
                  <a:schemeClr val="tx1"/>
                </a:solidFill>
                <a:latin typeface="+mn-lt"/>
                <a:ea typeface="+mn-ea"/>
                <a:cs typeface="+mn-cs"/>
              </a:rPr>
              <a:t>poststroke</a:t>
            </a:r>
            <a:r>
              <a:rPr lang="de-CH" sz="1200" b="0" i="0" u="none" strike="noStrike" kern="1200" baseline="0" dirty="0">
                <a:solidFill>
                  <a:schemeClr val="tx1"/>
                </a:solidFill>
                <a:latin typeface="+mn-lt"/>
                <a:ea typeface="+mn-ea"/>
                <a:cs typeface="+mn-cs"/>
              </a:rPr>
              <a:t>.</a:t>
            </a:r>
          </a:p>
          <a:p>
            <a:endParaRPr lang="de-CH" sz="1200" b="0" i="0" u="none" strike="noStrike" kern="1200" baseline="0" dirty="0">
              <a:solidFill>
                <a:schemeClr val="tx1"/>
              </a:solidFill>
              <a:latin typeface="+mn-lt"/>
              <a:ea typeface="+mn-ea"/>
              <a:cs typeface="+mn-cs"/>
            </a:endParaRPr>
          </a:p>
          <a:p>
            <a:r>
              <a:rPr lang="de-CH" sz="1200" b="0" i="0" u="none" strike="noStrike" kern="1200" baseline="0" dirty="0">
                <a:solidFill>
                  <a:schemeClr val="tx1"/>
                </a:solidFill>
                <a:latin typeface="+mn-lt"/>
                <a:ea typeface="+mn-ea"/>
                <a:cs typeface="+mn-cs"/>
              </a:rPr>
              <a:t>Shoulder-elbow-wrist-hand robotics</a:t>
            </a:r>
          </a:p>
          <a:p>
            <a:r>
              <a:rPr lang="en-US" sz="1200" b="0" i="0" u="none" strike="noStrike" kern="1200" baseline="0" dirty="0">
                <a:solidFill>
                  <a:schemeClr val="tx1"/>
                </a:solidFill>
                <a:latin typeface="+mn-lt"/>
                <a:ea typeface="+mn-ea"/>
                <a:cs typeface="+mn-cs"/>
              </a:rPr>
              <a:t>2 </a:t>
            </a:r>
            <a:r>
              <a:rPr lang="de-CH" sz="1200" b="0" i="0" u="none" strike="noStrike" kern="1200" baseline="0" dirty="0">
                <a:solidFill>
                  <a:schemeClr val="tx1"/>
                </a:solidFill>
                <a:latin typeface="+mn-lt"/>
                <a:ea typeface="+mn-ea"/>
                <a:cs typeface="+mn-cs"/>
              </a:rPr>
              <a:t>RCTs. </a:t>
            </a:r>
            <a:r>
              <a:rPr lang="en-US" sz="1200" b="0" i="0" u="none" strike="noStrike" kern="1200" baseline="0" dirty="0">
                <a:solidFill>
                  <a:schemeClr val="tx1"/>
                </a:solidFill>
                <a:latin typeface="+mn-lt"/>
                <a:ea typeface="+mn-ea"/>
                <a:cs typeface="+mn-cs"/>
              </a:rPr>
              <a:t>Pooling the data resulted in </a:t>
            </a:r>
            <a:r>
              <a:rPr lang="en-US" sz="1200" b="0" i="0" u="none" strike="noStrike" kern="1200" baseline="0" dirty="0" err="1">
                <a:solidFill>
                  <a:schemeClr val="tx1"/>
                </a:solidFill>
                <a:latin typeface="+mn-lt"/>
                <a:ea typeface="+mn-ea"/>
                <a:cs typeface="+mn-cs"/>
              </a:rPr>
              <a:t>nonsignificant</a:t>
            </a:r>
            <a:r>
              <a:rPr lang="en-US" sz="1200" b="0" i="0" u="none" strike="noStrike" kern="1200" baseline="0" dirty="0">
                <a:solidFill>
                  <a:schemeClr val="tx1"/>
                </a:solidFill>
                <a:latin typeface="+mn-lt"/>
                <a:ea typeface="+mn-ea"/>
                <a:cs typeface="+mn-cs"/>
              </a:rPr>
              <a:t> SESs for both motor function of the paretic arm (synergy) and muscle strength of the distal part of the arm. Subgroup analyses revealed no significant </a:t>
            </a:r>
            <a:r>
              <a:rPr lang="de-CH" sz="1200" b="0" i="0" u="none" strike="noStrike" kern="1200" baseline="0" dirty="0">
                <a:solidFill>
                  <a:schemeClr val="tx1"/>
                </a:solidFill>
                <a:latin typeface="+mn-lt"/>
                <a:ea typeface="+mn-ea"/>
                <a:cs typeface="+mn-cs"/>
              </a:rPr>
              <a:t>differences between </a:t>
            </a:r>
            <a:r>
              <a:rPr lang="de-CH" sz="1200" b="0" i="0" u="none" strike="noStrike" kern="1200" baseline="0" dirty="0" err="1">
                <a:solidFill>
                  <a:schemeClr val="tx1"/>
                </a:solidFill>
                <a:latin typeface="+mn-lt"/>
                <a:ea typeface="+mn-ea"/>
                <a:cs typeface="+mn-cs"/>
              </a:rPr>
              <a:t>poststroke</a:t>
            </a:r>
            <a:r>
              <a:rPr lang="de-CH" sz="1200" b="0" i="0" u="none" strike="noStrike" kern="1200" baseline="0" dirty="0">
                <a:solidFill>
                  <a:schemeClr val="tx1"/>
                </a:solidFill>
                <a:latin typeface="+mn-lt"/>
                <a:ea typeface="+mn-ea"/>
                <a:cs typeface="+mn-cs"/>
              </a:rPr>
              <a:t> phases.</a:t>
            </a:r>
          </a:p>
          <a:p>
            <a:endParaRPr lang="de-CH"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 is strong evidence for PT interventions favoring intensive high repetitive task-oriented and task-specific training in all phases </a:t>
            </a:r>
            <a:r>
              <a:rPr lang="en-US" sz="1200" b="0" i="0" u="none" strike="noStrike" kern="1200" baseline="0" dirty="0" err="1">
                <a:solidFill>
                  <a:schemeClr val="tx1"/>
                </a:solidFill>
                <a:latin typeface="+mn-lt"/>
                <a:ea typeface="+mn-ea"/>
                <a:cs typeface="+mn-cs"/>
              </a:rPr>
              <a:t>poststroke</a:t>
            </a:r>
            <a:r>
              <a:rPr lang="en-US" sz="1200" b="0" i="0" u="none" strike="noStrike" kern="1200" baseline="0" dirty="0">
                <a:solidFill>
                  <a:schemeClr val="tx1"/>
                </a:solidFill>
                <a:latin typeface="+mn-lt"/>
                <a:ea typeface="+mn-ea"/>
                <a:cs typeface="+mn-cs"/>
              </a:rPr>
              <a:t>. Effects are mostly restricted to the actually trained functions and activities.</a:t>
            </a:r>
          </a:p>
          <a:p>
            <a:endParaRPr lang="en-US" sz="1200" b="0" i="0" u="none" strike="noStrike" kern="1200" baseline="0" dirty="0">
              <a:solidFill>
                <a:schemeClr val="tx1"/>
              </a:solidFill>
              <a:latin typeface="+mn-lt"/>
              <a:ea typeface="+mn-ea"/>
              <a:cs typeface="+mn-cs"/>
            </a:endParaRPr>
          </a:p>
          <a:p>
            <a:r>
              <a:rPr lang="de-CH" dirty="0"/>
              <a:t>Upper </a:t>
            </a:r>
            <a:r>
              <a:rPr lang="de-CH" dirty="0" err="1"/>
              <a:t>Limbs</a:t>
            </a:r>
            <a:endParaRPr lang="de-CH" dirty="0"/>
          </a:p>
          <a:p>
            <a:r>
              <a:rPr lang="en-US" dirty="0"/>
              <a:t>Shoulder-elbow robotics</a:t>
            </a:r>
          </a:p>
          <a:p>
            <a:r>
              <a:rPr lang="en-US" dirty="0"/>
              <a:t>Pooling resulted in significant homogeneous positive SESs for motor function of the proximal part of the paretic arm (synergy), muscle strength, and pain. </a:t>
            </a:r>
            <a:r>
              <a:rPr lang="en-US" dirty="0" err="1"/>
              <a:t>Nonsignificant</a:t>
            </a:r>
            <a:r>
              <a:rPr lang="en-US" dirty="0"/>
              <a:t> SESs were found for motor function of the paretic arm, motor function of the distal part of the paretic arm, muscle tone, arm-hand activities, basic ADL, and quality of life. Subgroup analyses revealed no significant </a:t>
            </a:r>
            <a:r>
              <a:rPr lang="de-CH" dirty="0"/>
              <a:t>differences between </a:t>
            </a:r>
            <a:r>
              <a:rPr lang="de-CH" dirty="0" err="1"/>
              <a:t>poststroke</a:t>
            </a:r>
            <a:r>
              <a:rPr lang="de-CH" dirty="0"/>
              <a:t> phases</a:t>
            </a:r>
          </a:p>
          <a:p>
            <a:endParaRPr lang="de-CH" dirty="0"/>
          </a:p>
          <a:p>
            <a:r>
              <a:rPr lang="en-US" dirty="0"/>
              <a:t>Meta-analyses showed significant homogeneous positive SESs for motor function of the paretic arm (synergy) and muscle strength. Subgroup analyses revealed no significant differences </a:t>
            </a:r>
            <a:r>
              <a:rPr lang="de-CH" dirty="0"/>
              <a:t>between phases </a:t>
            </a:r>
            <a:r>
              <a:rPr lang="de-CH" dirty="0" err="1"/>
              <a:t>poststroke</a:t>
            </a:r>
            <a:r>
              <a:rPr lang="de-CH" dirty="0"/>
              <a:t>.</a:t>
            </a:r>
          </a:p>
          <a:p>
            <a:endParaRPr lang="de-CH" dirty="0"/>
          </a:p>
          <a:p>
            <a:r>
              <a:rPr lang="en-US" dirty="0"/>
              <a:t>Pooling the data resulted in </a:t>
            </a:r>
            <a:r>
              <a:rPr lang="en-US" dirty="0" err="1"/>
              <a:t>nonsignificant</a:t>
            </a:r>
            <a:r>
              <a:rPr lang="en-US" dirty="0"/>
              <a:t> SESs for both motor function of the paretic arm (synergy) and muscle strength of the distal part of the arm. Subgroup analyses revealed no significant </a:t>
            </a:r>
            <a:r>
              <a:rPr lang="de-CH" dirty="0"/>
              <a:t>differences between </a:t>
            </a:r>
            <a:r>
              <a:rPr lang="de-CH" dirty="0" err="1"/>
              <a:t>poststroke</a:t>
            </a:r>
            <a:r>
              <a:rPr lang="de-CH" dirty="0"/>
              <a:t> phases.</a:t>
            </a:r>
          </a:p>
          <a:p>
            <a:endParaRPr lang="de-CH" dirty="0"/>
          </a:p>
          <a:p>
            <a:r>
              <a:rPr lang="en-US" dirty="0"/>
              <a:t>Sensorimotor training with robotic devices improves functional and motor outcomes of the shoulder and elbow; however, it does not improve functional and motor outcomes of the wrist and hand (Teasell et al. 2006).</a:t>
            </a:r>
          </a:p>
          <a:p>
            <a:r>
              <a:rPr lang="en-US" dirty="0"/>
              <a:t>“There is strong (Level 1a) evidence that </a:t>
            </a:r>
            <a:r>
              <a:rPr lang="en-US" dirty="0" err="1"/>
              <a:t>senosorimotor</a:t>
            </a:r>
            <a:r>
              <a:rPr lang="en-US" dirty="0"/>
              <a:t> training with robotic devices improves upper extremity functional outcomes, and motor outcomes of the shoulder and elbow. There is strong (Level 1a) evidence that robotic devices do not improve motor outcomes of the wrist and hand” (Teasell et al. 2006).</a:t>
            </a:r>
          </a:p>
          <a:p>
            <a:pPr marL="0" indent="0">
              <a:buNone/>
            </a:pPr>
            <a:r>
              <a:rPr lang="nl-NL" dirty="0"/>
              <a:t>Kwakkel et al. (2008) “Effects </a:t>
            </a:r>
            <a:r>
              <a:rPr lang="de-CH" dirty="0"/>
              <a:t>of Robot-assisted therapy on upper limb recovery after stroke: A Systematic Review,” </a:t>
            </a:r>
            <a:r>
              <a:rPr lang="de-CH" i="1" dirty="0"/>
              <a:t>Neurorehabilitation and Neural </a:t>
            </a:r>
            <a:r>
              <a:rPr lang="de-CH" i="1" dirty="0" err="1"/>
              <a:t>Repair</a:t>
            </a:r>
            <a:r>
              <a:rPr lang="de-CH" i="1" dirty="0"/>
              <a:t> </a:t>
            </a:r>
            <a:r>
              <a:rPr lang="de-CH" dirty="0"/>
              <a:t>22(2):111-121.</a:t>
            </a:r>
          </a:p>
          <a:p>
            <a:pPr marL="0" indent="0">
              <a:buNone/>
            </a:pPr>
            <a:endParaRPr lang="de-CH" dirty="0"/>
          </a:p>
          <a:p>
            <a:r>
              <a:rPr lang="en-US" kern="0" dirty="0"/>
              <a:t>Strong evidence for improved motor control (impairment) and some evidence for improved function [Kwakkel 2008, EBRSR &amp; </a:t>
            </a:r>
            <a:r>
              <a:rPr lang="en-US" kern="0" dirty="0" err="1"/>
              <a:t>Prange</a:t>
            </a:r>
            <a:r>
              <a:rPr lang="en-US" kern="0" dirty="0"/>
              <a:t> 2006]</a:t>
            </a:r>
          </a:p>
          <a:p>
            <a:r>
              <a:rPr lang="en-US" kern="0" dirty="0"/>
              <a:t>Proximal training = proximal benefit</a:t>
            </a:r>
          </a:p>
          <a:p>
            <a:r>
              <a:rPr lang="en-US" kern="0" dirty="0"/>
              <a:t>Possibly people with moderate impairment respond better</a:t>
            </a:r>
          </a:p>
          <a:p>
            <a:r>
              <a:rPr lang="en-US" kern="0" dirty="0"/>
              <a:t>Better understanding of how therapy should be applied – dose, activities, bilateral, resisted / assisted</a:t>
            </a:r>
          </a:p>
          <a:p>
            <a:r>
              <a:rPr lang="en-US" kern="0" dirty="0"/>
              <a:t>Include hand and wrist / order of training</a:t>
            </a:r>
          </a:p>
          <a:p>
            <a:r>
              <a:rPr lang="en-US" kern="0" dirty="0"/>
              <a:t>Potential for combining functional training with robot training</a:t>
            </a:r>
          </a:p>
          <a:p>
            <a:r>
              <a:rPr lang="en-US" dirty="0"/>
              <a:t>Significant reduction in motor impairment of the paretic upper limb in </a:t>
            </a:r>
            <a:r>
              <a:rPr lang="en-US" dirty="0" err="1"/>
              <a:t>subacute</a:t>
            </a:r>
            <a:r>
              <a:rPr lang="en-US" dirty="0"/>
              <a:t> stroke patients. Motor function improved </a:t>
            </a:r>
            <a:r>
              <a:rPr lang="en-US" sz="1400" dirty="0"/>
              <a:t>in a shorter time compared to usual  physiotherapy </a:t>
            </a:r>
            <a:r>
              <a:rPr lang="en-US" dirty="0"/>
              <a:t>(Sale et al. 2014).</a:t>
            </a:r>
          </a:p>
        </p:txBody>
      </p:sp>
      <p:sp>
        <p:nvSpPr>
          <p:cNvPr id="4" name="Foliennummernplatzhalter 3"/>
          <p:cNvSpPr>
            <a:spLocks noGrp="1"/>
          </p:cNvSpPr>
          <p:nvPr>
            <p:ph type="sldNum" sz="quarter" idx="10"/>
          </p:nvPr>
        </p:nvSpPr>
        <p:spPr/>
        <p:txBody>
          <a:bodyPr/>
          <a:lstStyle/>
          <a:p>
            <a:fld id="{4A5CCBA3-A251-43A9-B1B9-B309A3F689C0}" type="slidenum">
              <a:rPr lang="de-CH" smtClean="0"/>
              <a:t>11</a:t>
            </a:fld>
            <a:endParaRPr lang="de-CH" dirty="0"/>
          </a:p>
        </p:txBody>
      </p:sp>
    </p:spTree>
    <p:extLst>
      <p:ext uri="{BB962C8B-B14F-4D97-AF65-F5344CB8AC3E}">
        <p14:creationId xmlns:p14="http://schemas.microsoft.com/office/powerpoint/2010/main" val="4179844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Robotic gait therapy economically outperformed non-robotic therapy when analyzed over a five years time </a:t>
            </a:r>
            <a:r>
              <a:rPr lang="en-US" sz="1400" dirty="0" err="1"/>
              <a:t>frame.</a:t>
            </a:r>
            <a:r>
              <a:rPr lang="en-US" dirty="0" err="1"/>
              <a:t>S</a:t>
            </a:r>
            <a:r>
              <a:rPr lang="en-US" dirty="0"/>
              <a:t>. Morrison, Financial Feasibility of Robotics in </a:t>
            </a:r>
            <a:r>
              <a:rPr lang="en-US" dirty="0" err="1"/>
              <a:t>Neurorehabilitation</a:t>
            </a:r>
            <a:r>
              <a:rPr lang="en-US" dirty="0"/>
              <a:t>. </a:t>
            </a:r>
            <a:r>
              <a:rPr lang="de-DE" i="1" dirty="0"/>
              <a:t>Top Spinal Cord </a:t>
            </a:r>
            <a:r>
              <a:rPr lang="de-DE" i="1" dirty="0" err="1"/>
              <a:t>Inj</a:t>
            </a:r>
            <a:r>
              <a:rPr lang="de-DE" i="1" dirty="0"/>
              <a:t> </a:t>
            </a:r>
            <a:r>
              <a:rPr lang="de-DE" i="1" dirty="0" err="1"/>
              <a:t>Rehabil</a:t>
            </a:r>
            <a:r>
              <a:rPr lang="de-DE" i="1" dirty="0"/>
              <a:t> </a:t>
            </a:r>
            <a:r>
              <a:rPr lang="de-DE" dirty="0"/>
              <a:t>2011;17(1):77–81</a:t>
            </a:r>
            <a:endParaRPr lang="en-US" dirty="0"/>
          </a:p>
          <a:p>
            <a:endParaRPr lang="en-US" dirty="0"/>
          </a:p>
          <a:p>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sz="1200" dirty="0"/>
              <a:t>Wagner et al. (2011) An </a:t>
            </a:r>
            <a:r>
              <a:rPr lang="de-CH" sz="1200" dirty="0" err="1"/>
              <a:t>economic</a:t>
            </a:r>
            <a:r>
              <a:rPr lang="de-CH" sz="1200" dirty="0"/>
              <a:t> </a:t>
            </a:r>
            <a:r>
              <a:rPr lang="de-CH" sz="1200" dirty="0" err="1"/>
              <a:t>analysis</a:t>
            </a:r>
            <a:r>
              <a:rPr lang="de-CH" sz="1200" dirty="0"/>
              <a:t> </a:t>
            </a:r>
            <a:r>
              <a:rPr lang="de-CH" sz="1200" dirty="0" err="1"/>
              <a:t>of</a:t>
            </a:r>
            <a:r>
              <a:rPr lang="de-CH" sz="1200" dirty="0"/>
              <a:t> </a:t>
            </a:r>
            <a:r>
              <a:rPr lang="de-CH" sz="1200" dirty="0" err="1"/>
              <a:t>robot-assisted</a:t>
            </a:r>
            <a:r>
              <a:rPr lang="de-CH" sz="1200" dirty="0"/>
              <a:t> </a:t>
            </a:r>
            <a:r>
              <a:rPr lang="de-CH" sz="1200" dirty="0" err="1"/>
              <a:t>therapy</a:t>
            </a:r>
            <a:r>
              <a:rPr lang="de-CH" sz="1200" dirty="0"/>
              <a:t> </a:t>
            </a:r>
            <a:r>
              <a:rPr lang="de-CH" sz="1200" dirty="0" err="1"/>
              <a:t>for</a:t>
            </a:r>
            <a:r>
              <a:rPr lang="de-CH" sz="1200" dirty="0"/>
              <a:t> </a:t>
            </a:r>
            <a:r>
              <a:rPr lang="de-CH" sz="1200" dirty="0" err="1"/>
              <a:t>long</a:t>
            </a:r>
            <a:r>
              <a:rPr lang="de-CH" sz="1200" dirty="0"/>
              <a:t>-term </a:t>
            </a:r>
            <a:r>
              <a:rPr lang="de-CH" sz="1200" dirty="0" err="1"/>
              <a:t>upper-limb</a:t>
            </a:r>
            <a:r>
              <a:rPr lang="de-CH" sz="1200" dirty="0"/>
              <a:t> </a:t>
            </a:r>
            <a:r>
              <a:rPr lang="de-CH" sz="1200" dirty="0" err="1"/>
              <a:t>impairment</a:t>
            </a:r>
            <a:r>
              <a:rPr lang="de-CH" sz="1200" dirty="0"/>
              <a:t> after </a:t>
            </a:r>
            <a:r>
              <a:rPr lang="de-CH" sz="1200" dirty="0" err="1"/>
              <a:t>stroke</a:t>
            </a:r>
            <a:r>
              <a:rPr lang="de-CH" sz="1200" dirty="0"/>
              <a:t>. </a:t>
            </a:r>
            <a:r>
              <a:rPr lang="de-CH" sz="1200" dirty="0" err="1"/>
              <a:t>Stroke</a:t>
            </a:r>
            <a:r>
              <a:rPr lang="de-CH" sz="1200" dirty="0"/>
              <a:t> 42: 2630-2632.</a:t>
            </a:r>
            <a:endParaRPr lang="en-US" dirty="0"/>
          </a:p>
          <a:p>
            <a:endParaRPr lang="en-US" dirty="0"/>
          </a:p>
          <a:p>
            <a:r>
              <a:rPr lang="en-US" dirty="0"/>
              <a:t>A total of 127 participants were randomized to usual care plus robot therapy (n49), usual care plus intensive comparison therapy (n50), or usual care alone (n28). The average cost of delivering robot therapy and intensive comparison therapy was $5152 and $7382, respectively (</a:t>
            </a:r>
            <a:r>
              <a:rPr lang="en-US" i="1" dirty="0"/>
              <a:t>P</a:t>
            </a:r>
            <a:r>
              <a:rPr lang="en-US" dirty="0"/>
              <a:t>0.001), and both were significantly more expensive than usual care alone (no additional intervention costs). At 36 weeks </a:t>
            </a:r>
            <a:r>
              <a:rPr lang="en-US" dirty="0" err="1"/>
              <a:t>postrandomization</a:t>
            </a:r>
            <a:r>
              <a:rPr lang="en-US" dirty="0"/>
              <a:t>, the total costs were comparable for the 3 groups ($17 831 for robot therapy, $19 746 for intensive comparison therapy, and $19 098 for usual care). Changes in quality of life were modest and not statistically different.</a:t>
            </a:r>
          </a:p>
          <a:p>
            <a:endParaRPr lang="en-US" dirty="0"/>
          </a:p>
          <a:p>
            <a:r>
              <a:rPr lang="en-US" dirty="0"/>
              <a:t>The added cost of delivering robot or intensive comparison therapy was recuperated by lower healthcare use costs compared with those in the usual care group. However, uncertainty remains about the cost-effectiveness of robotic-assisted rehabilitation compared with traditional rehabilitation.</a:t>
            </a:r>
            <a:endParaRPr lang="de-CH" dirty="0"/>
          </a:p>
          <a:p>
            <a:endParaRPr lang="de-CH" dirty="0"/>
          </a:p>
          <a:p>
            <a:r>
              <a:rPr lang="de-CH" dirty="0" err="1"/>
              <a:t>NeReBot</a:t>
            </a: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err="1"/>
              <a:t>Robotic-assisted</a:t>
            </a:r>
            <a:r>
              <a:rPr lang="de-CH" dirty="0"/>
              <a:t> arm </a:t>
            </a:r>
            <a:r>
              <a:rPr lang="de-CH" dirty="0" err="1"/>
              <a:t>therapy</a:t>
            </a:r>
            <a:r>
              <a:rPr lang="de-CH" dirty="0"/>
              <a:t> </a:t>
            </a:r>
            <a:r>
              <a:rPr lang="de-CH" dirty="0" err="1"/>
              <a:t>has</a:t>
            </a:r>
            <a:r>
              <a:rPr lang="de-CH" dirty="0"/>
              <a:t> in </a:t>
            </a:r>
            <a:r>
              <a:rPr lang="de-CH" dirty="0" err="1"/>
              <a:t>the</a:t>
            </a:r>
            <a:r>
              <a:rPr lang="de-CH" dirty="0"/>
              <a:t> </a:t>
            </a:r>
            <a:r>
              <a:rPr lang="de-CH" dirty="0" err="1"/>
              <a:t>long</a:t>
            </a:r>
            <a:r>
              <a:rPr lang="de-CH" dirty="0"/>
              <a:t> </a:t>
            </a:r>
            <a:r>
              <a:rPr lang="de-CH" dirty="0" err="1"/>
              <a:t>term</a:t>
            </a:r>
            <a:r>
              <a:rPr lang="de-CH" dirty="0"/>
              <a:t> </a:t>
            </a:r>
            <a:r>
              <a:rPr lang="de-CH" dirty="0" err="1"/>
              <a:t>lower</a:t>
            </a:r>
            <a:r>
              <a:rPr lang="de-CH" dirty="0"/>
              <a:t> </a:t>
            </a:r>
            <a:r>
              <a:rPr lang="de-CH" dirty="0" err="1"/>
              <a:t>costs</a:t>
            </a:r>
            <a:r>
              <a:rPr lang="de-CH" dirty="0"/>
              <a:t> </a:t>
            </a:r>
            <a:r>
              <a:rPr lang="de-CH" dirty="0" err="1"/>
              <a:t>than</a:t>
            </a:r>
            <a:r>
              <a:rPr lang="de-CH" dirty="0"/>
              <a:t> </a:t>
            </a:r>
            <a:r>
              <a:rPr lang="de-CH" dirty="0" err="1"/>
              <a:t>conventional</a:t>
            </a:r>
            <a:r>
              <a:rPr lang="de-CH" dirty="0"/>
              <a:t> </a:t>
            </a:r>
            <a:r>
              <a:rPr lang="de-CH" dirty="0" err="1"/>
              <a:t>therapy</a:t>
            </a:r>
            <a:r>
              <a:rPr lang="de-CH" dirty="0"/>
              <a:t> </a:t>
            </a:r>
            <a:r>
              <a:rPr lang="de-CH" dirty="0" err="1"/>
              <a:t>when</a:t>
            </a:r>
            <a:r>
              <a:rPr lang="de-CH" dirty="0"/>
              <a:t> moderate-</a:t>
            </a:r>
            <a:r>
              <a:rPr lang="de-CH" dirty="0" err="1"/>
              <a:t>to</a:t>
            </a:r>
            <a:r>
              <a:rPr lang="de-CH" dirty="0"/>
              <a:t>-</a:t>
            </a:r>
            <a:r>
              <a:rPr lang="de-CH" dirty="0" err="1"/>
              <a:t>low</a:t>
            </a:r>
            <a:r>
              <a:rPr lang="de-CH" dirty="0"/>
              <a:t> </a:t>
            </a:r>
            <a:r>
              <a:rPr lang="de-CH" dirty="0" err="1"/>
              <a:t>cost</a:t>
            </a:r>
            <a:r>
              <a:rPr lang="de-CH" dirty="0"/>
              <a:t> </a:t>
            </a:r>
            <a:r>
              <a:rPr lang="de-CH" dirty="0" err="1"/>
              <a:t>devices</a:t>
            </a:r>
            <a:r>
              <a:rPr lang="de-CH" dirty="0"/>
              <a:t> </a:t>
            </a:r>
            <a:r>
              <a:rPr lang="de-CH" dirty="0" err="1"/>
              <a:t>are</a:t>
            </a:r>
            <a:r>
              <a:rPr lang="de-CH" dirty="0"/>
              <a:t> </a:t>
            </a:r>
            <a:r>
              <a:rPr lang="de-CH" dirty="0" err="1"/>
              <a:t>used</a:t>
            </a:r>
            <a:r>
              <a:rPr lang="de-CH" dirty="0"/>
              <a:t> </a:t>
            </a:r>
            <a:r>
              <a:rPr lang="de-CH" dirty="0" err="1"/>
              <a:t>efficiently</a:t>
            </a:r>
            <a:r>
              <a:rPr lang="de-CH" dirty="0"/>
              <a:t> (</a:t>
            </a:r>
            <a:r>
              <a:rPr lang="de-CH" dirty="0" err="1"/>
              <a:t>several</a:t>
            </a:r>
            <a:r>
              <a:rPr lang="de-CH" dirty="0"/>
              <a:t> </a:t>
            </a:r>
            <a:r>
              <a:rPr lang="de-CH" dirty="0" err="1"/>
              <a:t>robots</a:t>
            </a:r>
            <a:r>
              <a:rPr lang="de-CH" dirty="0"/>
              <a:t> per </a:t>
            </a:r>
            <a:r>
              <a:rPr lang="de-CH" dirty="0" err="1"/>
              <a:t>therapist</a:t>
            </a:r>
            <a:r>
              <a:rPr lang="de-CH" dirty="0"/>
              <a:t>) </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13</a:t>
            </a:fld>
            <a:endParaRPr lang="de-CH" dirty="0"/>
          </a:p>
        </p:txBody>
      </p:sp>
    </p:spTree>
    <p:extLst>
      <p:ext uri="{BB962C8B-B14F-4D97-AF65-F5344CB8AC3E}">
        <p14:creationId xmlns:p14="http://schemas.microsoft.com/office/powerpoint/2010/main" val="3910267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115888"/>
            <a:ext cx="5774006" cy="310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Rectangle 3"/>
          <p:cNvSpPr>
            <a:spLocks noGrp="1" noChangeArrowheads="1"/>
          </p:cNvSpPr>
          <p:nvPr>
            <p:ph type="subTitle" sz="quarter" idx="1" hasCustomPrompt="1"/>
          </p:nvPr>
        </p:nvSpPr>
        <p:spPr>
          <a:xfrm>
            <a:off x="480408" y="3933353"/>
            <a:ext cx="9507108" cy="1439863"/>
          </a:xfrm>
          <a:solidFill>
            <a:srgbClr val="413F43"/>
          </a:solidFill>
        </p:spPr>
        <p:txBody>
          <a:bodyPr anchor="ctr"/>
          <a:lstStyle>
            <a:lvl1pPr marL="0" indent="0" algn="ctr">
              <a:buFont typeface="Times" pitchFamily="18" charset="0"/>
              <a:buNone/>
              <a:defRPr sz="5400" b="1" baseline="0">
                <a:solidFill>
                  <a:schemeClr val="bg1"/>
                </a:solidFill>
                <a:latin typeface="HelveticaNeue LT 77 BdCn" panose="020B0706030502030204" pitchFamily="34" charset="0"/>
              </a:defRPr>
            </a:lvl1pPr>
          </a:lstStyle>
          <a:p>
            <a:pPr lvl="0"/>
            <a:r>
              <a:rPr lang="en-US" noProof="0" dirty="0">
                <a:sym typeface="Wingdings" pitchFamily="2" charset="2"/>
              </a:rPr>
              <a:t>Click to change title</a:t>
            </a:r>
          </a:p>
        </p:txBody>
      </p:sp>
    </p:spTree>
    <p:extLst>
      <p:ext uri="{BB962C8B-B14F-4D97-AF65-F5344CB8AC3E}">
        <p14:creationId xmlns:p14="http://schemas.microsoft.com/office/powerpoint/2010/main" val="261572256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394289298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rod.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406242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15" name="Rounded Rectangle 14"/>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Tree>
    <p:extLst>
      <p:ext uri="{BB962C8B-B14F-4D97-AF65-F5344CB8AC3E}">
        <p14:creationId xmlns:p14="http://schemas.microsoft.com/office/powerpoint/2010/main" val="311063226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rod., Ref.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3487912"/>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15" name="Text Placeholder 10"/>
          <p:cNvSpPr>
            <a:spLocks noGrp="1"/>
          </p:cNvSpPr>
          <p:nvPr>
            <p:ph type="body" sz="quarter" idx="15" hasCustomPrompt="1"/>
          </p:nvPr>
        </p:nvSpPr>
        <p:spPr>
          <a:xfrm>
            <a:off x="6231217" y="5668826"/>
            <a:ext cx="4200483" cy="419493"/>
          </a:xfrm>
        </p:spPr>
        <p:txBody>
          <a:bodyPr/>
          <a:lstStyle>
            <a:lvl1pPr marL="0" indent="0">
              <a:buNone/>
              <a:defRPr sz="1441"/>
            </a:lvl1pPr>
          </a:lstStyle>
          <a:p>
            <a:pPr lvl="0"/>
            <a:r>
              <a:rPr lang="en-US" dirty="0"/>
              <a:t>Click to add key reference</a:t>
            </a:r>
            <a:endParaRPr lang="de-CH" dirty="0"/>
          </a:p>
        </p:txBody>
      </p:sp>
      <p:grpSp>
        <p:nvGrpSpPr>
          <p:cNvPr id="18" name="Group 17"/>
          <p:cNvGrpSpPr/>
          <p:nvPr/>
        </p:nvGrpSpPr>
        <p:grpSpPr>
          <a:xfrm>
            <a:off x="5578065" y="5614202"/>
            <a:ext cx="538945" cy="538945"/>
            <a:chOff x="554860" y="5603484"/>
            <a:chExt cx="538945" cy="538945"/>
          </a:xfrm>
        </p:grpSpPr>
        <p:grpSp>
          <p:nvGrpSpPr>
            <p:cNvPr id="19" name="Group 18"/>
            <p:cNvGrpSpPr/>
            <p:nvPr userDrawn="1"/>
          </p:nvGrpSpPr>
          <p:grpSpPr>
            <a:xfrm>
              <a:off x="554860" y="5603484"/>
              <a:ext cx="538945" cy="538945"/>
              <a:chOff x="554860" y="5603484"/>
              <a:chExt cx="538945" cy="538945"/>
            </a:xfrm>
          </p:grpSpPr>
          <p:sp>
            <p:nvSpPr>
              <p:cNvPr id="26" name="Oval 25"/>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27" name="Group 26"/>
              <p:cNvGrpSpPr/>
              <p:nvPr userDrawn="1"/>
            </p:nvGrpSpPr>
            <p:grpSpPr>
              <a:xfrm>
                <a:off x="716321" y="5718683"/>
                <a:ext cx="225549" cy="310927"/>
                <a:chOff x="5562377" y="3717032"/>
                <a:chExt cx="601045" cy="562838"/>
              </a:xfrm>
            </p:grpSpPr>
            <p:sp>
              <p:nvSpPr>
                <p:cNvPr id="28" name="Rectangle 2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9" name="Rectangle 2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0" name="Rectangle 2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cxnSp>
          <p:nvCxnSpPr>
            <p:cNvPr id="20" name="Straight Connector 1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83430634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ig Video and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Footer Placeholder 3"/>
          <p:cNvSpPr>
            <a:spLocks noGrp="1"/>
          </p:cNvSpPr>
          <p:nvPr>
            <p:ph type="ftr" sz="quarter" idx="11"/>
          </p:nvPr>
        </p:nvSpPr>
        <p:spPr/>
        <p:txBody>
          <a:bodyPr/>
          <a:lstStyle/>
          <a:p>
            <a:r>
              <a:rPr lang="en-US"/>
              <a:t>Scientific Evidence of New Technologies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a:t>
            </a:fld>
            <a:endParaRPr lang="de-CH" dirty="0"/>
          </a:p>
        </p:txBody>
      </p:sp>
      <p:sp>
        <p:nvSpPr>
          <p:cNvPr id="7" name="Media Placeholder 6"/>
          <p:cNvSpPr>
            <a:spLocks noGrp="1"/>
          </p:cNvSpPr>
          <p:nvPr>
            <p:ph type="media" sz="quarter" idx="13" hasCustomPrompt="1"/>
          </p:nvPr>
        </p:nvSpPr>
        <p:spPr>
          <a:xfrm>
            <a:off x="0" y="1340767"/>
            <a:ext cx="10980738" cy="4248473"/>
          </a:xfrm>
        </p:spPr>
        <p:txBody>
          <a:bodyPr anchor="t"/>
          <a:lstStyle>
            <a:lvl1pPr marL="0" indent="0" algn="l">
              <a:buNone/>
              <a:defRPr/>
            </a:lvl1pPr>
          </a:lstStyle>
          <a:p>
            <a:r>
              <a:rPr lang="de-CH"/>
              <a:t>Click </a:t>
            </a:r>
            <a:r>
              <a:rPr lang="de-CH" err="1"/>
              <a:t>icon</a:t>
            </a:r>
            <a:r>
              <a:rPr lang="de-CH"/>
              <a:t> </a:t>
            </a:r>
            <a:r>
              <a:rPr lang="de-CH" err="1"/>
              <a:t>to</a:t>
            </a:r>
            <a:r>
              <a:rPr lang="de-CH"/>
              <a:t> </a:t>
            </a:r>
            <a:r>
              <a:rPr lang="de-CH" err="1"/>
              <a:t>add</a:t>
            </a:r>
            <a:r>
              <a:rPr lang="de-CH"/>
              <a:t> </a:t>
            </a:r>
            <a:r>
              <a:rPr lang="de-CH" err="1"/>
              <a:t>video</a:t>
            </a:r>
            <a:endParaRPr lang="de-CH"/>
          </a:p>
        </p:txBody>
      </p:sp>
      <p:sp>
        <p:nvSpPr>
          <p:cNvPr id="9" name="Text Placeholder 8"/>
          <p:cNvSpPr>
            <a:spLocks noGrp="1"/>
          </p:cNvSpPr>
          <p:nvPr>
            <p:ph type="body" sz="quarter" idx="14" hasCustomPrompt="1"/>
          </p:nvPr>
        </p:nvSpPr>
        <p:spPr>
          <a:xfrm>
            <a:off x="3586851" y="5659909"/>
            <a:ext cx="3807037" cy="433387"/>
          </a:xfrm>
        </p:spPr>
        <p:txBody>
          <a:bodyPr anchor="ctr"/>
          <a:lstStyle>
            <a:lvl1pPr marL="0" indent="0" algn="ctr">
              <a:buNone/>
              <a:defRPr sz="1621"/>
            </a:lvl1pPr>
          </a:lstStyle>
          <a:p>
            <a:pPr lvl="0"/>
            <a:r>
              <a:rPr lang="en-US" dirty="0"/>
              <a:t>Click to add caption</a:t>
            </a:r>
            <a:endParaRPr lang="de-CH" dirty="0"/>
          </a:p>
        </p:txBody>
      </p:sp>
    </p:spTree>
    <p:extLst>
      <p:ext uri="{BB962C8B-B14F-4D97-AF65-F5344CB8AC3E}">
        <p14:creationId xmlns:p14="http://schemas.microsoft.com/office/powerpoint/2010/main" val="236194226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g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11" name="Picture Placeholder 5"/>
          <p:cNvSpPr>
            <a:spLocks noGrp="1"/>
          </p:cNvSpPr>
          <p:nvPr>
            <p:ph type="pic" sz="quarter" idx="13"/>
          </p:nvPr>
        </p:nvSpPr>
        <p:spPr>
          <a:xfrm>
            <a:off x="-1" y="1555500"/>
            <a:ext cx="10980739" cy="4532819"/>
          </a:xfrm>
        </p:spPr>
        <p:txBody>
          <a:bodyPr/>
          <a:lstStyle>
            <a:lvl1pPr marL="0" indent="0">
              <a:buNone/>
              <a:defRPr/>
            </a:lvl1pPr>
          </a:lstStyle>
          <a:p>
            <a:r>
              <a:rPr lang="en-US"/>
              <a:t>Click icon to add picture</a:t>
            </a:r>
            <a:endParaRPr lang="de-CH"/>
          </a:p>
        </p:txBody>
      </p:sp>
    </p:spTree>
    <p:extLst>
      <p:ext uri="{BB962C8B-B14F-4D97-AF65-F5344CB8AC3E}">
        <p14:creationId xmlns:p14="http://schemas.microsoft.com/office/powerpoint/2010/main" val="423565393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7" name="Footer Placeholder 6"/>
          <p:cNvSpPr>
            <a:spLocks noGrp="1"/>
          </p:cNvSpPr>
          <p:nvPr>
            <p:ph type="ftr" sz="quarter" idx="11"/>
          </p:nvPr>
        </p:nvSpPr>
        <p:spPr/>
        <p:txBody>
          <a:bodyPr/>
          <a:lstStyle/>
          <a:p>
            <a:r>
              <a:rPr lang="en-US"/>
              <a:t>Scientific Evidence of New Technologies</a:t>
            </a:r>
            <a:endParaRPr lang="de-CH" dirty="0"/>
          </a:p>
        </p:txBody>
      </p:sp>
      <p:sp>
        <p:nvSpPr>
          <p:cNvPr id="8" name="Slide Number Placeholder 7"/>
          <p:cNvSpPr>
            <a:spLocks noGrp="1"/>
          </p:cNvSpPr>
          <p:nvPr>
            <p:ph type="sldNum" sz="quarter" idx="12"/>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261041830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723120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9037" y="1349261"/>
            <a:ext cx="3612587" cy="277320"/>
          </a:xfrm>
        </p:spPr>
        <p:txBody>
          <a:bodyPr anchor="b"/>
          <a:lstStyle>
            <a:lvl1pPr algn="l">
              <a:defRPr sz="1801" b="1"/>
            </a:lvl1pPr>
          </a:lstStyle>
          <a:p>
            <a:r>
              <a:rPr lang="en-US" dirty="0"/>
              <a:t>Click to add title</a:t>
            </a:r>
            <a:endParaRPr lang="de-CH" dirty="0"/>
          </a:p>
        </p:txBody>
      </p:sp>
      <p:sp>
        <p:nvSpPr>
          <p:cNvPr id="3" name="Content Placeholder 2"/>
          <p:cNvSpPr>
            <a:spLocks noGrp="1"/>
          </p:cNvSpPr>
          <p:nvPr>
            <p:ph idx="1"/>
          </p:nvPr>
        </p:nvSpPr>
        <p:spPr>
          <a:xfrm>
            <a:off x="4293163" y="1349261"/>
            <a:ext cx="6138538" cy="4776905"/>
          </a:xfrm>
        </p:spPr>
        <p:txBody>
          <a:bodyPr/>
          <a:lstStyle>
            <a:lvl1pPr>
              <a:defRPr sz="1982"/>
            </a:lvl1pPr>
            <a:lvl2pPr>
              <a:defRPr sz="1801"/>
            </a:lvl2pPr>
            <a:lvl3pPr>
              <a:defRPr sz="1621"/>
            </a:lvl3pPr>
            <a:lvl4pPr>
              <a:defRPr sz="1441"/>
            </a:lvl4pPr>
            <a:lvl5pPr>
              <a:defRPr sz="1261"/>
            </a:lvl5pPr>
            <a:lvl6pPr>
              <a:defRPr sz="1801"/>
            </a:lvl6pPr>
            <a:lvl7pPr>
              <a:defRPr sz="1801"/>
            </a:lvl7pPr>
            <a:lvl8pPr>
              <a:defRPr sz="1801"/>
            </a:lvl8pPr>
            <a:lvl9pPr>
              <a:defRPr sz="18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dirty="0"/>
          </a:p>
        </p:txBody>
      </p:sp>
      <p:sp>
        <p:nvSpPr>
          <p:cNvPr id="4" name="Text Placeholder 3"/>
          <p:cNvSpPr>
            <a:spLocks noGrp="1"/>
          </p:cNvSpPr>
          <p:nvPr>
            <p:ph type="body" sz="half" idx="2" hasCustomPrompt="1"/>
          </p:nvPr>
        </p:nvSpPr>
        <p:spPr>
          <a:xfrm>
            <a:off x="549037" y="1700808"/>
            <a:ext cx="3612587" cy="4425358"/>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7" name="Title 1"/>
          <p:cNvSpPr txBox="1">
            <a:spLocks/>
          </p:cNvSpPr>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a:lstStyle>
          <a:p>
            <a:r>
              <a:rPr lang="en-US" kern="0"/>
              <a:t>Click to add title</a:t>
            </a:r>
            <a:endParaRPr lang="de-CH" kern="0" dirty="0"/>
          </a:p>
        </p:txBody>
      </p:sp>
    </p:spTree>
    <p:extLst>
      <p:ext uri="{BB962C8B-B14F-4D97-AF65-F5344CB8AC3E}">
        <p14:creationId xmlns:p14="http://schemas.microsoft.com/office/powerpoint/2010/main" val="177900214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2302" y="5090020"/>
            <a:ext cx="6588443" cy="277320"/>
          </a:xfrm>
        </p:spPr>
        <p:txBody>
          <a:bodyPr anchor="b"/>
          <a:lstStyle>
            <a:lvl1pPr algn="l">
              <a:defRPr sz="1801" b="1"/>
            </a:lvl1pPr>
          </a:lstStyle>
          <a:p>
            <a:r>
              <a:rPr lang="en-US" dirty="0"/>
              <a:t>Click to add title</a:t>
            </a:r>
            <a:endParaRPr lang="de-CH" dirty="0"/>
          </a:p>
        </p:txBody>
      </p:sp>
      <p:sp>
        <p:nvSpPr>
          <p:cNvPr id="3" name="Picture Placeholder 2"/>
          <p:cNvSpPr>
            <a:spLocks noGrp="1"/>
          </p:cNvSpPr>
          <p:nvPr>
            <p:ph type="pic" idx="1"/>
          </p:nvPr>
        </p:nvSpPr>
        <p:spPr>
          <a:xfrm>
            <a:off x="2152302" y="1340769"/>
            <a:ext cx="6588443" cy="3386806"/>
          </a:xfrm>
        </p:spPr>
        <p:txBody>
          <a:bodyPr/>
          <a:lstStyle>
            <a:lvl1pPr marL="0" indent="0">
              <a:buNone/>
              <a:defRPr sz="2882"/>
            </a:lvl1pPr>
            <a:lvl2pPr marL="411782" indent="0">
              <a:buNone/>
              <a:defRPr sz="2521"/>
            </a:lvl2pPr>
            <a:lvl3pPr marL="823563" indent="0">
              <a:buNone/>
              <a:defRPr sz="2162"/>
            </a:lvl3pPr>
            <a:lvl4pPr marL="1235344" indent="0">
              <a:buNone/>
              <a:defRPr sz="1801"/>
            </a:lvl4pPr>
            <a:lvl5pPr marL="1647126" indent="0">
              <a:buNone/>
              <a:defRPr sz="1801"/>
            </a:lvl5pPr>
            <a:lvl6pPr marL="2058907" indent="0">
              <a:buNone/>
              <a:defRPr sz="1801"/>
            </a:lvl6pPr>
            <a:lvl7pPr marL="2470689" indent="0">
              <a:buNone/>
              <a:defRPr sz="1801"/>
            </a:lvl7pPr>
            <a:lvl8pPr marL="2882469" indent="0">
              <a:buNone/>
              <a:defRPr sz="1801"/>
            </a:lvl8pPr>
            <a:lvl9pPr marL="3294251" indent="0">
              <a:buNone/>
              <a:defRPr sz="1801"/>
            </a:lvl9pPr>
          </a:lstStyle>
          <a:p>
            <a:r>
              <a:rPr lang="en-US"/>
              <a:t>Click icon to add picture</a:t>
            </a:r>
            <a:endParaRPr lang="de-CH"/>
          </a:p>
        </p:txBody>
      </p:sp>
      <p:sp>
        <p:nvSpPr>
          <p:cNvPr id="4" name="Text Placeholder 3"/>
          <p:cNvSpPr>
            <a:spLocks noGrp="1"/>
          </p:cNvSpPr>
          <p:nvPr>
            <p:ph type="body" sz="half" idx="2" hasCustomPrompt="1"/>
          </p:nvPr>
        </p:nvSpPr>
        <p:spPr>
          <a:xfrm>
            <a:off x="2152302" y="5367338"/>
            <a:ext cx="6588443" cy="804862"/>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5" name="Footer Placeholder 4"/>
          <p:cNvSpPr>
            <a:spLocks noGrp="1"/>
          </p:cNvSpPr>
          <p:nvPr>
            <p:ph type="ftr" sz="quarter" idx="10"/>
          </p:nvPr>
        </p:nvSpPr>
        <p:spPr/>
        <p:txBody>
          <a:bodyPr/>
          <a:lstStyle/>
          <a:p>
            <a:r>
              <a:rPr lang="en-US"/>
              <a:t>Scientific Evidence of New Technologies</a:t>
            </a:r>
            <a:endParaRPr lang="de-CH" dirty="0"/>
          </a:p>
        </p:txBody>
      </p:sp>
      <p:sp>
        <p:nvSpPr>
          <p:cNvPr id="6" name="Slide Number Placeholder 5"/>
          <p:cNvSpPr>
            <a:spLocks noGrp="1"/>
          </p:cNvSpPr>
          <p:nvPr>
            <p:ph type="sldNum" sz="quarter" idx="11"/>
          </p:nvPr>
        </p:nvSpPr>
        <p:spPr/>
        <p:txBody>
          <a:bodyPr/>
          <a:lstStyle/>
          <a:p>
            <a:fld id="{9F8E3E85-A5F1-45AC-BC8E-CB7307177C38}" type="slidenum">
              <a:rPr lang="de-CH" smtClean="0"/>
              <a:pPr/>
              <a:t>‹#›</a:t>
            </a:fld>
            <a:endParaRPr lang="de-CH" dirty="0"/>
          </a:p>
        </p:txBody>
      </p:sp>
      <p:sp>
        <p:nvSpPr>
          <p:cNvPr id="7" name="Title 1"/>
          <p:cNvSpPr txBox="1">
            <a:spLocks/>
          </p:cNvSpPr>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a:lstStyle>
          <a:p>
            <a:r>
              <a:rPr lang="en-US" kern="0" dirty="0"/>
              <a:t>Click to add title</a:t>
            </a:r>
            <a:endParaRPr lang="de-CH" kern="0" dirty="0"/>
          </a:p>
        </p:txBody>
      </p:sp>
    </p:spTree>
    <p:extLst>
      <p:ext uri="{BB962C8B-B14F-4D97-AF65-F5344CB8AC3E}">
        <p14:creationId xmlns:p14="http://schemas.microsoft.com/office/powerpoint/2010/main" val="385252404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Title and Vertical Text">
    <p:spTree>
      <p:nvGrpSpPr>
        <p:cNvPr id="1" name=""/>
        <p:cNvGrpSpPr/>
        <p:nvPr/>
      </p:nvGrpSpPr>
      <p:grpSpPr>
        <a:xfrm>
          <a:off x="0" y="0"/>
          <a:ext cx="0" cy="0"/>
          <a:chOff x="0" y="0"/>
          <a:chExt cx="0" cy="0"/>
        </a:xfrm>
      </p:grpSpPr>
      <p:sp>
        <p:nvSpPr>
          <p:cNvPr id="6" name="Rectangle 5"/>
          <p:cNvSpPr/>
          <p:nvPr/>
        </p:nvSpPr>
        <p:spPr bwMode="auto">
          <a:xfrm rot="5400000">
            <a:off x="-3185740" y="3185740"/>
            <a:ext cx="6858000"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sp>
        <p:nvSpPr>
          <p:cNvPr id="3" name="Vertical Text Placeholder 2"/>
          <p:cNvSpPr>
            <a:spLocks noGrp="1"/>
          </p:cNvSpPr>
          <p:nvPr>
            <p:ph type="body" orient="vert" idx="1" hasCustomPrompt="1"/>
          </p:nvPr>
        </p:nvSpPr>
        <p:spPr>
          <a:xfrm>
            <a:off x="749061" y="1556792"/>
            <a:ext cx="9682641" cy="5122187"/>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0"/>
          </p:nvPr>
        </p:nvSpPr>
        <p:spPr>
          <a:xfrm rot="5400000">
            <a:off x="-2056401" y="2469968"/>
            <a:ext cx="4578800" cy="363600"/>
          </a:xfrm>
        </p:spPr>
        <p:txBody>
          <a:bodyPr/>
          <a:lstStyle/>
          <a:p>
            <a:r>
              <a:rPr lang="en-US"/>
              <a:t>Scientific Evidence of New Technologies</a:t>
            </a:r>
            <a:endParaRPr lang="de-CH" dirty="0"/>
          </a:p>
        </p:txBody>
      </p:sp>
      <p:sp>
        <p:nvSpPr>
          <p:cNvPr id="9" name="Slide Number Placeholder 8"/>
          <p:cNvSpPr>
            <a:spLocks noGrp="1"/>
          </p:cNvSpPr>
          <p:nvPr>
            <p:ph type="sldNum" sz="quarter" idx="11"/>
          </p:nvPr>
        </p:nvSpPr>
        <p:spPr>
          <a:xfrm rot="5400000">
            <a:off x="-75865" y="6188315"/>
            <a:ext cx="617727" cy="363600"/>
          </a:xfrm>
        </p:spPr>
        <p:txBody>
          <a:bodyPr/>
          <a:lstStyle/>
          <a:p>
            <a:fld id="{9F8E3E85-A5F1-45AC-BC8E-CB7307177C38}" type="slidenum">
              <a:rPr lang="de-CH" smtClean="0"/>
              <a:pPr/>
              <a:t>‹#›</a:t>
            </a:fld>
            <a:endParaRPr lang="de-CH" dirty="0"/>
          </a:p>
        </p:txBody>
      </p:sp>
      <p:sp>
        <p:nvSpPr>
          <p:cNvPr id="7" name="Oval 6"/>
          <p:cNvSpPr/>
          <p:nvPr/>
        </p:nvSpPr>
        <p:spPr bwMode="auto">
          <a:xfrm rot="5400000">
            <a:off x="84993" y="6224319"/>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sp>
        <p:nvSpPr>
          <p:cNvPr id="10" name="Title 1"/>
          <p:cNvSpPr txBox="1">
            <a:spLocks/>
          </p:cNvSpPr>
          <p:nvPr/>
        </p:nvSpPr>
        <p:spPr bwMode="auto">
          <a:xfrm>
            <a:off x="74906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a:lstStyle>
          <a:p>
            <a:r>
              <a:rPr lang="en-US" kern="0" dirty="0"/>
              <a:t>Click to add title</a:t>
            </a:r>
            <a:endParaRPr lang="de-CH" kern="0" dirty="0"/>
          </a:p>
        </p:txBody>
      </p:sp>
      <p:cxnSp>
        <p:nvCxnSpPr>
          <p:cNvPr id="11" name="Straight Connector 10"/>
          <p:cNvCxnSpPr/>
          <p:nvPr/>
        </p:nvCxnSpPr>
        <p:spPr bwMode="auto">
          <a:xfrm>
            <a:off x="749062" y="1196752"/>
            <a:ext cx="9682640"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77201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13" name="Rechteck 14"/>
          <p:cNvSpPr/>
          <p:nvPr/>
        </p:nvSpPr>
        <p:spPr>
          <a:xfrm>
            <a:off x="360000" y="5817600"/>
            <a:ext cx="1020240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2" name="Rechteck 14"/>
          <p:cNvSpPr/>
          <p:nvPr/>
        </p:nvSpPr>
        <p:spPr>
          <a:xfrm>
            <a:off x="360413" y="5209200"/>
            <a:ext cx="1020240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4" name="Rechteck 14"/>
          <p:cNvSpPr/>
          <p:nvPr userDrawn="1"/>
        </p:nvSpPr>
        <p:spPr>
          <a:xfrm>
            <a:off x="360413" y="3994123"/>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6" name="Rechteck 14"/>
          <p:cNvSpPr/>
          <p:nvPr userDrawn="1"/>
        </p:nvSpPr>
        <p:spPr>
          <a:xfrm>
            <a:off x="360413" y="3384927"/>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18" name="Rechteck 14"/>
          <p:cNvSpPr/>
          <p:nvPr userDrawn="1"/>
        </p:nvSpPr>
        <p:spPr>
          <a:xfrm>
            <a:off x="360413" y="2775731"/>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1" name="Rechteck 14"/>
          <p:cNvSpPr/>
          <p:nvPr userDrawn="1"/>
        </p:nvSpPr>
        <p:spPr>
          <a:xfrm>
            <a:off x="360413" y="2166535"/>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7" name="Rechteck 14"/>
          <p:cNvSpPr/>
          <p:nvPr userDrawn="1"/>
        </p:nvSpPr>
        <p:spPr>
          <a:xfrm>
            <a:off x="360414" y="1557339"/>
            <a:ext cx="10203710" cy="431501"/>
          </a:xfrm>
          <a:prstGeom prst="rect">
            <a:avLst/>
          </a:prstGeom>
          <a:gradFill>
            <a:gsLst>
              <a:gs pos="100000">
                <a:srgbClr val="D8E491"/>
              </a:gs>
              <a:gs pos="100000">
                <a:schemeClr val="bg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6" name="Rechteck 14"/>
          <p:cNvSpPr/>
          <p:nvPr/>
        </p:nvSpPr>
        <p:spPr>
          <a:xfrm>
            <a:off x="360413" y="4600800"/>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21" noProof="0"/>
          </a:p>
        </p:txBody>
      </p:sp>
      <p:sp>
        <p:nvSpPr>
          <p:cNvPr id="2" name="Title 1"/>
          <p:cNvSpPr>
            <a:spLocks noGrp="1"/>
          </p:cNvSpPr>
          <p:nvPr>
            <p:ph type="title" hasCustomPrompt="1"/>
          </p:nvPr>
        </p:nvSpPr>
        <p:spPr/>
        <p:txBody>
          <a:bodyPr/>
          <a:lstStyle>
            <a:lvl1pPr>
              <a:defRPr b="1" baseline="0">
                <a:solidFill>
                  <a:srgbClr val="A7C138"/>
                </a:solidFill>
              </a:defRPr>
            </a:lvl1pPr>
          </a:lstStyle>
          <a:p>
            <a:r>
              <a:rPr lang="en-US" dirty="0"/>
              <a:t>Click to add title</a:t>
            </a:r>
            <a:endParaRPr lang="de-CH" dirty="0"/>
          </a:p>
        </p:txBody>
      </p:sp>
      <p:sp>
        <p:nvSpPr>
          <p:cNvPr id="17" name="Content Placeholder 16"/>
          <p:cNvSpPr>
            <a:spLocks noGrp="1"/>
          </p:cNvSpPr>
          <p:nvPr>
            <p:ph sz="quarter" idx="10" hasCustomPrompt="1"/>
          </p:nvPr>
        </p:nvSpPr>
        <p:spPr>
          <a:xfrm>
            <a:off x="492836" y="1557337"/>
            <a:ext cx="9938865" cy="4525200"/>
          </a:xfrm>
        </p:spPr>
        <p:txBody>
          <a:bodyPr/>
          <a:lstStyle>
            <a:lvl1pPr marL="770400" indent="-411782">
              <a:spcBef>
                <a:spcPts val="1400"/>
              </a:spcBef>
              <a:buClrTx/>
              <a:buSzPct val="100000"/>
              <a:buFont typeface="+mj-lt"/>
              <a:buAutoNum type="arabicPeriod"/>
              <a:defRPr sz="2800" baseline="0">
                <a:solidFill>
                  <a:schemeClr val="tx1"/>
                </a:solidFill>
                <a:latin typeface="HelveticaNeue LT 77 BdCn" panose="020B0706030502030204" pitchFamily="34" charset="0"/>
              </a:defRPr>
            </a:lvl1pPr>
            <a:lvl3pPr marL="654960">
              <a:defRPr/>
            </a:lvl3pPr>
            <a:lvl4pPr marL="862471">
              <a:defRPr/>
            </a:lvl4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endParaRPr lang="en-US" dirty="0"/>
          </a:p>
          <a:p>
            <a:pPr lvl="0"/>
            <a:endParaRPr lang="en-US" dirty="0"/>
          </a:p>
          <a:p>
            <a:pPr lvl="0"/>
            <a:endParaRPr lang="en-US" dirty="0"/>
          </a:p>
          <a:p>
            <a:pPr lvl="0"/>
            <a:endParaRPr lang="en-US" dirty="0"/>
          </a:p>
          <a:p>
            <a:pPr lvl="0"/>
            <a:endParaRPr lang="en-US" dirty="0"/>
          </a:p>
        </p:txBody>
      </p:sp>
      <p:sp>
        <p:nvSpPr>
          <p:cNvPr id="22" name="Footer Placeholder 21"/>
          <p:cNvSpPr>
            <a:spLocks noGrp="1"/>
          </p:cNvSpPr>
          <p:nvPr>
            <p:ph type="ftr" sz="quarter" idx="12"/>
          </p:nvPr>
        </p:nvSpPr>
        <p:spPr/>
        <p:txBody>
          <a:bodyPr/>
          <a:lstStyle/>
          <a:p>
            <a:r>
              <a:rPr lang="en-US"/>
              <a:t>Scientific Evidence of New Technologies</a:t>
            </a:r>
            <a:endParaRPr lang="de-CH" dirty="0"/>
          </a:p>
        </p:txBody>
      </p:sp>
      <p:sp>
        <p:nvSpPr>
          <p:cNvPr id="23" name="Slide Number Placeholder 22"/>
          <p:cNvSpPr>
            <a:spLocks noGrp="1"/>
          </p:cNvSpPr>
          <p:nvPr>
            <p:ph type="sldNum" sz="quarter" idx="13"/>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121238320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Vertical Title and Text">
    <p:bg>
      <p:bgRef idx="1001">
        <a:schemeClr val="bg1"/>
      </p:bgRef>
    </p:bg>
    <p:spTree>
      <p:nvGrpSpPr>
        <p:cNvPr id="1" name=""/>
        <p:cNvGrpSpPr/>
        <p:nvPr/>
      </p:nvGrpSpPr>
      <p:grpSpPr>
        <a:xfrm>
          <a:off x="0" y="0"/>
          <a:ext cx="0" cy="0"/>
          <a:chOff x="0" y="0"/>
          <a:chExt cx="0" cy="0"/>
        </a:xfrm>
      </p:grpSpPr>
      <p:sp>
        <p:nvSpPr>
          <p:cNvPr id="6" name="Rectangle 5"/>
          <p:cNvSpPr/>
          <p:nvPr/>
        </p:nvSpPr>
        <p:spPr bwMode="auto">
          <a:xfrm rot="5400000">
            <a:off x="-3185740" y="3185740"/>
            <a:ext cx="6858000"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sp>
        <p:nvSpPr>
          <p:cNvPr id="8" name="Footer Placeholder 7"/>
          <p:cNvSpPr>
            <a:spLocks noGrp="1"/>
          </p:cNvSpPr>
          <p:nvPr>
            <p:ph type="ftr" sz="quarter" idx="10"/>
          </p:nvPr>
        </p:nvSpPr>
        <p:spPr>
          <a:xfrm rot="5400000">
            <a:off x="-2056401" y="2469968"/>
            <a:ext cx="4578800" cy="363600"/>
          </a:xfrm>
        </p:spPr>
        <p:txBody>
          <a:bodyPr/>
          <a:lstStyle/>
          <a:p>
            <a:r>
              <a:rPr lang="en-US"/>
              <a:t>Scientific Evidence of New Technologies</a:t>
            </a:r>
            <a:endParaRPr lang="de-CH" dirty="0"/>
          </a:p>
        </p:txBody>
      </p:sp>
      <p:sp>
        <p:nvSpPr>
          <p:cNvPr id="9" name="Slide Number Placeholder 8"/>
          <p:cNvSpPr>
            <a:spLocks noGrp="1"/>
          </p:cNvSpPr>
          <p:nvPr>
            <p:ph type="sldNum" sz="quarter" idx="11"/>
          </p:nvPr>
        </p:nvSpPr>
        <p:spPr>
          <a:xfrm rot="5400000">
            <a:off x="-75865" y="6188315"/>
            <a:ext cx="617727" cy="363600"/>
          </a:xfrm>
        </p:spPr>
        <p:txBody>
          <a:bodyPr/>
          <a:lstStyle/>
          <a:p>
            <a:fld id="{9F8E3E85-A5F1-45AC-BC8E-CB7307177C38}" type="slidenum">
              <a:rPr lang="de-CH" smtClean="0"/>
              <a:pPr/>
              <a:t>‹#›</a:t>
            </a:fld>
            <a:endParaRPr lang="de-CH" dirty="0"/>
          </a:p>
        </p:txBody>
      </p:sp>
      <p:sp>
        <p:nvSpPr>
          <p:cNvPr id="7" name="Oval 6"/>
          <p:cNvSpPr/>
          <p:nvPr/>
        </p:nvSpPr>
        <p:spPr bwMode="auto">
          <a:xfrm rot="5400000">
            <a:off x="84993" y="6224319"/>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a:solidFill>
                <a:srgbClr val="232333"/>
              </a:solidFill>
              <a:latin typeface="Arial Narrow" pitchFamily="34" charset="0"/>
            </a:endParaRPr>
          </a:p>
        </p:txBody>
      </p:sp>
      <p:cxnSp>
        <p:nvCxnSpPr>
          <p:cNvPr id="11" name="Straight Connector 10"/>
          <p:cNvCxnSpPr/>
          <p:nvPr/>
        </p:nvCxnSpPr>
        <p:spPr bwMode="auto">
          <a:xfrm flipH="1">
            <a:off x="9594825" y="362367"/>
            <a:ext cx="25490" cy="6153544"/>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9432462" y="5461622"/>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Vertical Title 1"/>
          <p:cNvSpPr>
            <a:spLocks noGrp="1"/>
          </p:cNvSpPr>
          <p:nvPr>
            <p:ph type="title" orient="vert" hasCustomPrompt="1"/>
          </p:nvPr>
        </p:nvSpPr>
        <p:spPr>
          <a:xfrm>
            <a:off x="10015883" y="362366"/>
            <a:ext cx="415819" cy="4570393"/>
          </a:xfrm>
        </p:spPr>
        <p:txBody>
          <a:bodyPr vert="eaVert"/>
          <a:lstStyle>
            <a:lvl1pPr>
              <a:defRPr/>
            </a:lvl1pPr>
          </a:lstStyle>
          <a:p>
            <a:r>
              <a:rPr lang="en-US" dirty="0"/>
              <a:t>Click to add title</a:t>
            </a:r>
            <a:endParaRPr lang="de-CH" dirty="0"/>
          </a:p>
        </p:txBody>
      </p:sp>
      <p:sp>
        <p:nvSpPr>
          <p:cNvPr id="15" name="Vertical Text Placeholder 2"/>
          <p:cNvSpPr>
            <a:spLocks noGrp="1"/>
          </p:cNvSpPr>
          <p:nvPr>
            <p:ph type="body" orient="vert" idx="1" hasCustomPrompt="1"/>
          </p:nvPr>
        </p:nvSpPr>
        <p:spPr>
          <a:xfrm>
            <a:off x="749062" y="362367"/>
            <a:ext cx="8485723" cy="6153543"/>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Tree>
    <p:extLst>
      <p:ext uri="{BB962C8B-B14F-4D97-AF65-F5344CB8AC3E}">
        <p14:creationId xmlns:p14="http://schemas.microsoft.com/office/powerpoint/2010/main" val="789782605"/>
      </p:ext>
    </p:extLst>
  </p:cSld>
  <p:clrMapOvr>
    <a:overrideClrMapping bg1="lt1" tx1="dk1" bg2="lt2" tx2="dk2" accent1="accent1" accent2="accent2" accent3="accent3" accent4="accent4" accent5="accent5" accent6="accent6" hlink="hlink" folHlink="folHlink"/>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_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 name="Title 1"/>
          <p:cNvSpPr>
            <a:spLocks noGrp="1"/>
          </p:cNvSpPr>
          <p:nvPr>
            <p:ph type="title" hasCustomPrompt="1"/>
          </p:nvPr>
        </p:nvSpPr>
        <p:spPr>
          <a:xfrm>
            <a:off x="867402" y="3668236"/>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2" y="4406900"/>
            <a:ext cx="9333627" cy="1500187"/>
          </a:xfrm>
        </p:spPr>
        <p:txBody>
          <a:bodyPr anchor="t"/>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a:t>Scientific Evidence of New Technologies</a:t>
            </a:r>
            <a:endParaRPr lang="de-CH" dirty="0"/>
          </a:p>
        </p:txBody>
      </p:sp>
      <p:sp>
        <p:nvSpPr>
          <p:cNvPr id="9" name="Slide Number Placeholder 8"/>
          <p:cNvSpPr>
            <a:spLocks noGrp="1"/>
          </p:cNvSpPr>
          <p:nvPr>
            <p:ph type="sldNum" sz="quarter" idx="12"/>
          </p:nvPr>
        </p:nvSpPr>
        <p:spPr>
          <a:xfrm>
            <a:off x="5181506" y="6442788"/>
            <a:ext cx="617727" cy="363600"/>
          </a:xfrm>
        </p:spPr>
        <p:txBody>
          <a:bodyPr/>
          <a:lstStyle/>
          <a:p>
            <a:fld id="{9F8E3E85-A5F1-45AC-BC8E-CB7307177C38}" type="slidenum">
              <a:rPr lang="de-CH" smtClean="0"/>
              <a:pPr/>
              <a:t>‹#›</a:t>
            </a:fld>
            <a:endParaRPr lang="de-CH" dirty="0"/>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 name="Text Placeholder 4"/>
          <p:cNvSpPr>
            <a:spLocks noGrp="1"/>
          </p:cNvSpPr>
          <p:nvPr>
            <p:ph type="body" sz="quarter" idx="13" hasCustomPrompt="1"/>
          </p:nvPr>
        </p:nvSpPr>
        <p:spPr>
          <a:xfrm>
            <a:off x="866775" y="1125538"/>
            <a:ext cx="3255442" cy="2303462"/>
          </a:xfrm>
        </p:spPr>
        <p:txBody>
          <a:bodyPr/>
          <a:lstStyle>
            <a:lvl1pPr marL="0" indent="0">
              <a:buNone/>
              <a:defRPr sz="15000">
                <a:solidFill>
                  <a:srgbClr val="A7C138"/>
                </a:solidFill>
                <a:latin typeface="HelveticaNeue LT 77 BdCn" panose="020B0706030502030204" pitchFamily="34" charset="0"/>
              </a:defRPr>
            </a:lvl1pPr>
          </a:lstStyle>
          <a:p>
            <a:pPr lvl="0"/>
            <a:r>
              <a:rPr lang="en-US" dirty="0"/>
              <a:t>#</a:t>
            </a:r>
            <a:endParaRPr lang="de-CH" dirty="0"/>
          </a:p>
        </p:txBody>
      </p:sp>
    </p:spTree>
    <p:extLst>
      <p:ext uri="{BB962C8B-B14F-4D97-AF65-F5344CB8AC3E}">
        <p14:creationId xmlns:p14="http://schemas.microsoft.com/office/powerpoint/2010/main" val="106496930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 and Two Picture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en-US" noProof="0" dirty="0"/>
              <a:t>Click to Add Title</a:t>
            </a:r>
          </a:p>
        </p:txBody>
      </p:sp>
      <p:sp>
        <p:nvSpPr>
          <p:cNvPr id="3" name="Inhaltsplatzhalter 2"/>
          <p:cNvSpPr>
            <a:spLocks noGrp="1"/>
          </p:cNvSpPr>
          <p:nvPr>
            <p:ph sz="half" idx="1" hasCustomPrompt="1"/>
          </p:nvPr>
        </p:nvSpPr>
        <p:spPr>
          <a:xfrm>
            <a:off x="549037" y="1367856"/>
            <a:ext cx="4849826" cy="4436044"/>
          </a:xfrm>
        </p:spPr>
        <p:txBody>
          <a:bodyPr/>
          <a:lstStyle>
            <a:lvl1pPr>
              <a:defRPr sz="2200"/>
            </a:lvl1pPr>
            <a:lvl2pPr>
              <a:defRPr sz="2200"/>
            </a:lvl2pPr>
            <a:lvl3pPr>
              <a:defRPr sz="2200"/>
            </a:lvl3pPr>
            <a:lvl4pPr>
              <a:defRPr sz="2000"/>
            </a:lvl4pPr>
            <a:lvl5pPr>
              <a:defRPr sz="2000"/>
            </a:lvl5pPr>
            <a:lvl6pPr>
              <a:defRPr sz="1800"/>
            </a:lvl6pPr>
            <a:lvl7pPr>
              <a:defRPr sz="1800"/>
            </a:lvl7pPr>
            <a:lvl8pPr>
              <a:defRPr sz="1800"/>
            </a:lvl8pPr>
            <a:lvl9pPr>
              <a:defRPr sz="1800"/>
            </a:lvl9pPr>
          </a:lstStyle>
          <a:p>
            <a:pPr lvl="0"/>
            <a:r>
              <a:rPr lang="en-US" noProof="0"/>
              <a:t>Click to add text</a:t>
            </a:r>
          </a:p>
          <a:p>
            <a:pPr lvl="1"/>
            <a:r>
              <a:rPr lang="en-US" noProof="0"/>
              <a:t>Second level</a:t>
            </a:r>
          </a:p>
          <a:p>
            <a:pPr lvl="2"/>
            <a:r>
              <a:rPr lang="en-US" noProof="0"/>
              <a:t>Third level</a:t>
            </a:r>
          </a:p>
        </p:txBody>
      </p:sp>
      <p:sp>
        <p:nvSpPr>
          <p:cNvPr id="6" name="Bildplatzhalter 5"/>
          <p:cNvSpPr>
            <a:spLocks noGrp="1"/>
          </p:cNvSpPr>
          <p:nvPr>
            <p:ph type="pic" sz="quarter" idx="11"/>
          </p:nvPr>
        </p:nvSpPr>
        <p:spPr>
          <a:xfrm>
            <a:off x="5715000" y="1447799"/>
            <a:ext cx="5265738" cy="1839651"/>
          </a:xfrm>
        </p:spPr>
        <p:txBody>
          <a:bodyPr/>
          <a:lstStyle>
            <a:lvl1pPr marL="0" indent="0">
              <a:buNone/>
              <a:defRPr sz="2000"/>
            </a:lvl1pPr>
          </a:lstStyle>
          <a:p>
            <a:r>
              <a:rPr lang="en-US" noProof="0"/>
              <a:t>Click icon to add picture</a:t>
            </a:r>
          </a:p>
        </p:txBody>
      </p:sp>
      <p:sp>
        <p:nvSpPr>
          <p:cNvPr id="11" name="Textplatzhalter 10"/>
          <p:cNvSpPr>
            <a:spLocks noGrp="1"/>
          </p:cNvSpPr>
          <p:nvPr>
            <p:ph type="body" sz="quarter" idx="12" hasCustomPrompt="1"/>
          </p:nvPr>
        </p:nvSpPr>
        <p:spPr>
          <a:xfrm>
            <a:off x="5715001" y="5403850"/>
            <a:ext cx="4730750" cy="400050"/>
          </a:xfrm>
        </p:spPr>
        <p:txBody>
          <a:bodyPr/>
          <a:lstStyle>
            <a:lvl1pPr marL="0" indent="0">
              <a:buNone/>
              <a:defRPr sz="1400"/>
            </a:lvl1pPr>
          </a:lstStyle>
          <a:p>
            <a:pPr lvl="0"/>
            <a:r>
              <a:rPr lang="en-US" noProof="0"/>
              <a:t>Click to add caption</a:t>
            </a:r>
          </a:p>
        </p:txBody>
      </p:sp>
      <p:sp>
        <p:nvSpPr>
          <p:cNvPr id="12" name="Bildplatzhalter 5"/>
          <p:cNvSpPr>
            <a:spLocks noGrp="1"/>
          </p:cNvSpPr>
          <p:nvPr>
            <p:ph type="pic" sz="quarter" idx="13"/>
          </p:nvPr>
        </p:nvSpPr>
        <p:spPr>
          <a:xfrm>
            <a:off x="5715000" y="3465004"/>
            <a:ext cx="5265738" cy="1843596"/>
          </a:xfrm>
        </p:spPr>
        <p:txBody>
          <a:bodyPr/>
          <a:lstStyle>
            <a:lvl1pPr marL="0" indent="0">
              <a:buNone/>
              <a:defRPr sz="2000"/>
            </a:lvl1pPr>
          </a:lstStyle>
          <a:p>
            <a:r>
              <a:rPr lang="en-US" noProof="0"/>
              <a:t>Click icon to add picture</a:t>
            </a:r>
          </a:p>
        </p:txBody>
      </p:sp>
      <p:sp>
        <p:nvSpPr>
          <p:cNvPr id="10" name="Datumsplatzhalter 28"/>
          <p:cNvSpPr>
            <a:spLocks noGrp="1"/>
          </p:cNvSpPr>
          <p:nvPr>
            <p:ph type="dt" sz="half" idx="2"/>
          </p:nvPr>
        </p:nvSpPr>
        <p:spPr>
          <a:xfrm>
            <a:off x="804105" y="6438797"/>
            <a:ext cx="1887063" cy="197501"/>
          </a:xfrm>
          <a:prstGeom prst="rect">
            <a:avLst/>
          </a:prstGeom>
        </p:spPr>
        <p:txBody>
          <a:bodyPr vert="horz" lIns="91440" tIns="45720" rIns="91440" bIns="45720" rtlCol="0" anchor="ctr"/>
          <a:lstStyle>
            <a:lvl1pPr>
              <a:defRPr lang="de-DE" smtClean="0"/>
            </a:lvl1pPr>
          </a:lstStyle>
          <a:p>
            <a:endParaRPr lang="en-US">
              <a:solidFill>
                <a:srgbClr val="000000"/>
              </a:solidFill>
            </a:endParaRPr>
          </a:p>
        </p:txBody>
      </p:sp>
      <p:sp>
        <p:nvSpPr>
          <p:cNvPr id="17" name="Foliennummernplatzhalter 5"/>
          <p:cNvSpPr>
            <a:spLocks noGrp="1"/>
          </p:cNvSpPr>
          <p:nvPr>
            <p:ph type="sldNum" sz="quarter" idx="4"/>
          </p:nvPr>
        </p:nvSpPr>
        <p:spPr>
          <a:xfrm>
            <a:off x="457195" y="6438797"/>
            <a:ext cx="442215" cy="197501"/>
          </a:xfrm>
          <a:prstGeom prst="rect">
            <a:avLst/>
          </a:prstGeom>
        </p:spPr>
        <p:txBody>
          <a:bodyPr vert="horz" lIns="91440" tIns="45720" rIns="91440" bIns="45720" rtlCol="0" anchor="ctr"/>
          <a:lstStyle>
            <a:lvl1pPr>
              <a:defRPr lang="de-CH" smtClean="0"/>
            </a:lvl1pPr>
          </a:lstStyle>
          <a:p>
            <a:fld id="{C7A8B324-6722-4ABC-A8F4-F5E5E51C1240}" type="slidenum">
              <a:rPr lang="en-US">
                <a:solidFill>
                  <a:srgbClr val="000000"/>
                </a:solidFill>
              </a:rPr>
              <a:pPr/>
              <a:t>‹#›</a:t>
            </a:fld>
            <a:endParaRPr lang="en-US">
              <a:solidFill>
                <a:srgbClr val="000000"/>
              </a:solidFill>
            </a:endParaRPr>
          </a:p>
        </p:txBody>
      </p:sp>
      <p:sp>
        <p:nvSpPr>
          <p:cNvPr id="13" name="Fußzeilenplatzhalter 29"/>
          <p:cNvSpPr>
            <a:spLocks noGrp="1"/>
          </p:cNvSpPr>
          <p:nvPr>
            <p:ph type="ftr" sz="quarter" idx="3"/>
          </p:nvPr>
        </p:nvSpPr>
        <p:spPr>
          <a:xfrm>
            <a:off x="464703" y="6003561"/>
            <a:ext cx="4946590" cy="223779"/>
          </a:xfrm>
          <a:prstGeom prst="rect">
            <a:avLst/>
          </a:prstGeom>
        </p:spPr>
        <p:txBody>
          <a:bodyPr vert="horz" lIns="91440" tIns="45720" rIns="91440" bIns="45720" rtlCol="0" anchor="ctr"/>
          <a:lstStyle>
            <a:lvl1pPr algn="l">
              <a:defRPr sz="800">
                <a:solidFill>
                  <a:schemeClr val="bg1">
                    <a:lumMod val="75000"/>
                  </a:schemeClr>
                </a:solidFill>
                <a:latin typeface="Arial Narrow" pitchFamily="34" charset="0"/>
              </a:defRPr>
            </a:lvl1pPr>
          </a:lstStyle>
          <a:p>
            <a:r>
              <a:rPr lang="en-US">
                <a:solidFill>
                  <a:srgbClr val="FFFFFF">
                    <a:lumMod val="75000"/>
                  </a:srgbClr>
                </a:solidFill>
              </a:rPr>
              <a:t>Scientific Evidence of New Technologies</a:t>
            </a:r>
          </a:p>
        </p:txBody>
      </p:sp>
      <p:sp>
        <p:nvSpPr>
          <p:cNvPr id="15" name="Textfeld 7"/>
          <p:cNvSpPr txBox="1"/>
          <p:nvPr userDrawn="1"/>
        </p:nvSpPr>
        <p:spPr>
          <a:xfrm>
            <a:off x="-1164300" y="57954"/>
            <a:ext cx="1080628" cy="5216813"/>
          </a:xfrm>
          <a:prstGeom prst="rect">
            <a:avLst/>
          </a:prstGeom>
          <a:noFill/>
        </p:spPr>
        <p:txBody>
          <a:bodyPr wrap="square" rtlCol="0">
            <a:spAutoFit/>
          </a:bodyPr>
          <a:lstStyle/>
          <a:p>
            <a:r>
              <a:rPr lang="en-US" sz="900" b="1">
                <a:solidFill>
                  <a:srgbClr val="000000"/>
                </a:solidFill>
              </a:rPr>
              <a:t>Fonts</a:t>
            </a:r>
          </a:p>
          <a:p>
            <a:r>
              <a:rPr lang="en-US" sz="900">
                <a:solidFill>
                  <a:srgbClr val="000000"/>
                </a:solidFill>
              </a:rPr>
              <a:t>Title:</a:t>
            </a:r>
            <a:br>
              <a:rPr lang="en-US" sz="900">
                <a:solidFill>
                  <a:srgbClr val="000000"/>
                </a:solidFill>
              </a:rPr>
            </a:br>
            <a:r>
              <a:rPr lang="en-US" sz="900">
                <a:solidFill>
                  <a:srgbClr val="000000"/>
                </a:solidFill>
              </a:rPr>
              <a:t>Arial Narrow, bold</a:t>
            </a:r>
            <a:br>
              <a:rPr lang="en-US" sz="900">
                <a:solidFill>
                  <a:srgbClr val="000000"/>
                </a:solidFill>
              </a:rPr>
            </a:br>
            <a:r>
              <a:rPr lang="en-US" sz="900">
                <a:solidFill>
                  <a:srgbClr val="000000"/>
                </a:solidFill>
              </a:rPr>
              <a:t>24 pt., black</a:t>
            </a:r>
          </a:p>
          <a:p>
            <a:endParaRPr lang="en-US" sz="900">
              <a:solidFill>
                <a:srgbClr val="000000"/>
              </a:solidFill>
            </a:endParaRPr>
          </a:p>
          <a:p>
            <a:r>
              <a:rPr lang="en-US" sz="900">
                <a:solidFill>
                  <a:srgbClr val="000000"/>
                </a:solidFill>
              </a:rPr>
              <a:t>Text:</a:t>
            </a:r>
            <a:br>
              <a:rPr lang="en-US" sz="900">
                <a:solidFill>
                  <a:srgbClr val="000000"/>
                </a:solidFill>
              </a:rPr>
            </a:br>
            <a:r>
              <a:rPr lang="en-US" sz="900">
                <a:solidFill>
                  <a:srgbClr val="000000"/>
                </a:solidFill>
              </a:rPr>
              <a:t>Arial Narrow, normal</a:t>
            </a:r>
            <a:br>
              <a:rPr lang="en-US" sz="900">
                <a:solidFill>
                  <a:srgbClr val="000000"/>
                </a:solidFill>
              </a:rPr>
            </a:br>
            <a:r>
              <a:rPr lang="en-US" sz="900">
                <a:solidFill>
                  <a:srgbClr val="000000"/>
                </a:solidFill>
              </a:rPr>
              <a:t>22 pt., black</a:t>
            </a:r>
          </a:p>
          <a:p>
            <a:endParaRPr lang="en-US" sz="900">
              <a:solidFill>
                <a:srgbClr val="000000"/>
              </a:solidFill>
            </a:endParaRPr>
          </a:p>
          <a:p>
            <a:pPr>
              <a:defRPr/>
            </a:pPr>
            <a:r>
              <a:rPr lang="en-US" sz="900">
                <a:solidFill>
                  <a:srgbClr val="000000"/>
                </a:solidFill>
              </a:rPr>
              <a:t>Minimal Size:</a:t>
            </a:r>
            <a:br>
              <a:rPr lang="en-US" sz="900" b="1">
                <a:solidFill>
                  <a:srgbClr val="000000"/>
                </a:solidFill>
              </a:rPr>
            </a:br>
            <a:r>
              <a:rPr lang="en-US" sz="900">
                <a:solidFill>
                  <a:srgbClr val="000000"/>
                </a:solidFill>
              </a:rPr>
              <a:t>Arial Narrow, normal</a:t>
            </a:r>
            <a:br>
              <a:rPr lang="en-US" sz="900">
                <a:solidFill>
                  <a:srgbClr val="000000"/>
                </a:solidFill>
              </a:rPr>
            </a:br>
            <a:r>
              <a:rPr lang="en-US" sz="900">
                <a:solidFill>
                  <a:srgbClr val="000000"/>
                </a:solidFill>
              </a:rPr>
              <a:t>18 pt.</a:t>
            </a:r>
          </a:p>
          <a:p>
            <a:endParaRPr lang="en-US" sz="900" b="1">
              <a:solidFill>
                <a:srgbClr val="000000"/>
              </a:solidFill>
            </a:endParaRPr>
          </a:p>
          <a:p>
            <a:r>
              <a:rPr lang="en-US" sz="900" b="1">
                <a:solidFill>
                  <a:srgbClr val="000000"/>
                </a:solidFill>
              </a:rPr>
              <a:t>Slide Title</a:t>
            </a:r>
          </a:p>
          <a:p>
            <a:r>
              <a:rPr lang="en-US" sz="900">
                <a:solidFill>
                  <a:srgbClr val="000000"/>
                </a:solidFill>
              </a:rPr>
              <a:t>The Slide Title has to be written with  capital first letters (excl. prepositions)</a:t>
            </a:r>
          </a:p>
          <a:p>
            <a:endParaRPr lang="en-US" sz="900">
              <a:solidFill>
                <a:srgbClr val="000000"/>
              </a:solidFill>
            </a:endParaRPr>
          </a:p>
          <a:p>
            <a:r>
              <a:rPr lang="en-US" sz="900" b="1">
                <a:solidFill>
                  <a:srgbClr val="000000"/>
                </a:solidFill>
              </a:rPr>
              <a:t>Forms &amp; Effects</a:t>
            </a:r>
          </a:p>
          <a:p>
            <a:r>
              <a:rPr lang="en-US" sz="900">
                <a:solidFill>
                  <a:srgbClr val="000000"/>
                </a:solidFill>
              </a:rPr>
              <a:t>Please use borders only when needed and avoid using 3D effects.</a:t>
            </a:r>
          </a:p>
          <a:p>
            <a:endParaRPr lang="en-US" sz="900" b="1">
              <a:solidFill>
                <a:srgbClr val="000000"/>
              </a:solidFill>
            </a:endParaRPr>
          </a:p>
          <a:p>
            <a:r>
              <a:rPr lang="en-US" sz="900" b="1">
                <a:solidFill>
                  <a:srgbClr val="000000"/>
                </a:solidFill>
              </a:rPr>
              <a:t>Pictures &amp; Videos</a:t>
            </a:r>
            <a:br>
              <a:rPr lang="en-US" sz="900" b="1">
                <a:solidFill>
                  <a:srgbClr val="000000"/>
                </a:solidFill>
              </a:rPr>
            </a:br>
            <a:r>
              <a:rPr lang="en-US" sz="900">
                <a:solidFill>
                  <a:srgbClr val="000000"/>
                </a:solidFill>
              </a:rPr>
              <a:t>Pictures and videos to be bled-off (randabfallend).</a:t>
            </a:r>
          </a:p>
          <a:p>
            <a:endParaRPr lang="en-US" sz="900">
              <a:solidFill>
                <a:srgbClr val="000000"/>
              </a:solidFill>
            </a:endParaRPr>
          </a:p>
          <a:p>
            <a:r>
              <a:rPr lang="en-US" sz="900" b="1">
                <a:solidFill>
                  <a:srgbClr val="000000"/>
                </a:solidFill>
              </a:rPr>
              <a:t>Note</a:t>
            </a:r>
            <a:br>
              <a:rPr lang="en-US" sz="900">
                <a:solidFill>
                  <a:srgbClr val="000000"/>
                </a:solidFill>
              </a:rPr>
            </a:br>
            <a:r>
              <a:rPr lang="en-US" sz="900">
                <a:solidFill>
                  <a:srgbClr val="000000"/>
                </a:solidFill>
              </a:rPr>
              <a:t>Please only use bold to highlight text. Italics and underlined text should not be used.</a:t>
            </a:r>
          </a:p>
        </p:txBody>
      </p:sp>
    </p:spTree>
    <p:extLst>
      <p:ext uri="{BB962C8B-B14F-4D97-AF65-F5344CB8AC3E}">
        <p14:creationId xmlns:p14="http://schemas.microsoft.com/office/powerpoint/2010/main" val="4237801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Inhalt_1 Bild quadratisch">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en-US" noProof="0"/>
              <a:t>Click to Add Title</a:t>
            </a:r>
          </a:p>
        </p:txBody>
      </p:sp>
      <p:sp>
        <p:nvSpPr>
          <p:cNvPr id="3" name="Inhaltsplatzhalter 2"/>
          <p:cNvSpPr>
            <a:spLocks noGrp="1"/>
          </p:cNvSpPr>
          <p:nvPr>
            <p:ph sz="half" idx="1" hasCustomPrompt="1"/>
          </p:nvPr>
        </p:nvSpPr>
        <p:spPr>
          <a:xfrm>
            <a:off x="549037" y="1367856"/>
            <a:ext cx="4849826" cy="4436044"/>
          </a:xfrm>
        </p:spPr>
        <p:txBody>
          <a:bodyPr/>
          <a:lstStyle>
            <a:lvl1pPr>
              <a:defRPr sz="2200"/>
            </a:lvl1pPr>
            <a:lvl2pPr>
              <a:defRPr sz="2200"/>
            </a:lvl2pPr>
            <a:lvl3pPr>
              <a:defRPr sz="2200"/>
            </a:lvl3pPr>
            <a:lvl4pPr>
              <a:defRPr sz="2000"/>
            </a:lvl4pPr>
            <a:lvl5pPr>
              <a:defRPr sz="2000"/>
            </a:lvl5pPr>
            <a:lvl6pPr>
              <a:defRPr sz="1800"/>
            </a:lvl6pPr>
            <a:lvl7pPr>
              <a:defRPr sz="1800"/>
            </a:lvl7pPr>
            <a:lvl8pPr>
              <a:defRPr sz="1800"/>
            </a:lvl8pPr>
            <a:lvl9pPr>
              <a:defRPr sz="1800"/>
            </a:lvl9pPr>
          </a:lstStyle>
          <a:p>
            <a:pPr lvl="0"/>
            <a:r>
              <a:rPr lang="en-US" noProof="0"/>
              <a:t>Click to add text</a:t>
            </a:r>
          </a:p>
          <a:p>
            <a:pPr lvl="1"/>
            <a:r>
              <a:rPr lang="en-US" noProof="0"/>
              <a:t>Second level</a:t>
            </a:r>
          </a:p>
          <a:p>
            <a:pPr lvl="2"/>
            <a:r>
              <a:rPr lang="en-US" noProof="0"/>
              <a:t>Third level</a:t>
            </a:r>
          </a:p>
        </p:txBody>
      </p:sp>
      <p:sp>
        <p:nvSpPr>
          <p:cNvPr id="6" name="Bildplatzhalter 5"/>
          <p:cNvSpPr>
            <a:spLocks noGrp="1"/>
          </p:cNvSpPr>
          <p:nvPr>
            <p:ph type="pic" sz="quarter" idx="11"/>
          </p:nvPr>
        </p:nvSpPr>
        <p:spPr>
          <a:xfrm>
            <a:off x="5715000" y="1447800"/>
            <a:ext cx="5264150" cy="3860800"/>
          </a:xfrm>
        </p:spPr>
        <p:txBody>
          <a:bodyPr/>
          <a:lstStyle>
            <a:lvl1pPr>
              <a:defRPr sz="2000"/>
            </a:lvl1pPr>
          </a:lstStyle>
          <a:p>
            <a:r>
              <a:rPr lang="en-US" noProof="0"/>
              <a:t>Click icon to add picture</a:t>
            </a:r>
          </a:p>
        </p:txBody>
      </p:sp>
      <p:sp>
        <p:nvSpPr>
          <p:cNvPr id="11" name="Textplatzhalter 10"/>
          <p:cNvSpPr>
            <a:spLocks noGrp="1"/>
          </p:cNvSpPr>
          <p:nvPr>
            <p:ph type="body" sz="quarter" idx="12" hasCustomPrompt="1"/>
          </p:nvPr>
        </p:nvSpPr>
        <p:spPr>
          <a:xfrm>
            <a:off x="5715001" y="5403850"/>
            <a:ext cx="4730750" cy="400050"/>
          </a:xfrm>
        </p:spPr>
        <p:txBody>
          <a:bodyPr/>
          <a:lstStyle>
            <a:lvl1pPr marL="0" indent="0">
              <a:buNone/>
              <a:defRPr sz="1400"/>
            </a:lvl1pPr>
          </a:lstStyle>
          <a:p>
            <a:pPr lvl="0"/>
            <a:r>
              <a:rPr lang="en-US" noProof="0"/>
              <a:t>Click to add caption</a:t>
            </a:r>
          </a:p>
        </p:txBody>
      </p:sp>
      <p:sp>
        <p:nvSpPr>
          <p:cNvPr id="9" name="Datumsplatzhalter 28"/>
          <p:cNvSpPr>
            <a:spLocks noGrp="1"/>
          </p:cNvSpPr>
          <p:nvPr>
            <p:ph type="dt" sz="half" idx="2"/>
          </p:nvPr>
        </p:nvSpPr>
        <p:spPr>
          <a:xfrm>
            <a:off x="804105" y="6438797"/>
            <a:ext cx="1887063" cy="197501"/>
          </a:xfrm>
          <a:prstGeom prst="rect">
            <a:avLst/>
          </a:prstGeom>
        </p:spPr>
        <p:txBody>
          <a:bodyPr vert="horz" lIns="91440" tIns="45720" rIns="91440" bIns="45720" rtlCol="0" anchor="ctr"/>
          <a:lstStyle>
            <a:lvl1pPr>
              <a:defRPr lang="de-DE" smtClean="0"/>
            </a:lvl1pPr>
          </a:lstStyle>
          <a:p>
            <a:endParaRPr lang="en-US" noProof="0"/>
          </a:p>
        </p:txBody>
      </p:sp>
      <p:sp>
        <p:nvSpPr>
          <p:cNvPr id="15" name="Foliennummernplatzhalter 5"/>
          <p:cNvSpPr>
            <a:spLocks noGrp="1"/>
          </p:cNvSpPr>
          <p:nvPr>
            <p:ph type="sldNum" sz="quarter" idx="4"/>
          </p:nvPr>
        </p:nvSpPr>
        <p:spPr>
          <a:xfrm>
            <a:off x="457195" y="6438797"/>
            <a:ext cx="442215" cy="197501"/>
          </a:xfrm>
          <a:prstGeom prst="rect">
            <a:avLst/>
          </a:prstGeom>
        </p:spPr>
        <p:txBody>
          <a:bodyPr vert="horz" lIns="91440" tIns="45720" rIns="91440" bIns="45720" rtlCol="0" anchor="ctr"/>
          <a:lstStyle>
            <a:lvl1pPr>
              <a:defRPr lang="de-CH" smtClean="0"/>
            </a:lvl1pPr>
          </a:lstStyle>
          <a:p>
            <a:fld id="{C7A8B324-6722-4ABC-A8F4-F5E5E51C1240}" type="slidenum">
              <a:rPr lang="en-US" noProof="0" smtClean="0"/>
              <a:pPr/>
              <a:t>‹#›</a:t>
            </a:fld>
            <a:endParaRPr lang="en-US" noProof="0"/>
          </a:p>
        </p:txBody>
      </p:sp>
      <p:sp>
        <p:nvSpPr>
          <p:cNvPr id="12" name="Fußzeilenplatzhalter 29"/>
          <p:cNvSpPr>
            <a:spLocks noGrp="1"/>
          </p:cNvSpPr>
          <p:nvPr>
            <p:ph type="ftr" sz="quarter" idx="3"/>
          </p:nvPr>
        </p:nvSpPr>
        <p:spPr>
          <a:xfrm>
            <a:off x="464703" y="6003561"/>
            <a:ext cx="4946590" cy="223779"/>
          </a:xfrm>
          <a:prstGeom prst="rect">
            <a:avLst/>
          </a:prstGeom>
        </p:spPr>
        <p:txBody>
          <a:bodyPr vert="horz" lIns="91440" tIns="45720" rIns="91440" bIns="45720" rtlCol="0" anchor="ctr"/>
          <a:lstStyle>
            <a:lvl1pPr algn="l">
              <a:defRPr sz="800">
                <a:solidFill>
                  <a:schemeClr val="bg1">
                    <a:lumMod val="75000"/>
                  </a:schemeClr>
                </a:solidFill>
                <a:latin typeface="Arial Narrow" pitchFamily="34" charset="0"/>
              </a:defRPr>
            </a:lvl1pPr>
          </a:lstStyle>
          <a:p>
            <a:r>
              <a:rPr lang="en-US" noProof="0"/>
              <a:t>Scientific Evidence of New Technologies</a:t>
            </a:r>
          </a:p>
        </p:txBody>
      </p:sp>
      <p:sp>
        <p:nvSpPr>
          <p:cNvPr id="10" name="Textfeld 7"/>
          <p:cNvSpPr txBox="1"/>
          <p:nvPr userDrawn="1"/>
        </p:nvSpPr>
        <p:spPr>
          <a:xfrm>
            <a:off x="-1164300" y="57954"/>
            <a:ext cx="1080628" cy="5216813"/>
          </a:xfrm>
          <a:prstGeom prst="rect">
            <a:avLst/>
          </a:prstGeom>
          <a:noFill/>
        </p:spPr>
        <p:txBody>
          <a:bodyPr wrap="square" rtlCol="0">
            <a:spAutoFit/>
          </a:bodyPr>
          <a:lstStyle/>
          <a:p>
            <a:r>
              <a:rPr lang="en-US" sz="900" b="1" noProof="0"/>
              <a:t>Fonts</a:t>
            </a:r>
          </a:p>
          <a:p>
            <a:r>
              <a:rPr lang="en-US" sz="900" noProof="0"/>
              <a:t>Title:</a:t>
            </a:r>
            <a:br>
              <a:rPr lang="en-US" sz="900" noProof="0"/>
            </a:br>
            <a:r>
              <a:rPr lang="en-US" sz="900" noProof="0"/>
              <a:t>Arial</a:t>
            </a:r>
            <a:r>
              <a:rPr lang="en-US" sz="900" baseline="0" noProof="0"/>
              <a:t> Narrow, bold</a:t>
            </a:r>
            <a:br>
              <a:rPr lang="en-US" sz="900" baseline="0" noProof="0"/>
            </a:br>
            <a:r>
              <a:rPr lang="en-US" sz="900" baseline="0" noProof="0"/>
              <a:t>24 pt., black</a:t>
            </a:r>
          </a:p>
          <a:p>
            <a:endParaRPr lang="en-US" sz="900" baseline="0" noProof="0"/>
          </a:p>
          <a:p>
            <a:r>
              <a:rPr lang="en-US" sz="900" b="0" baseline="0" noProof="0"/>
              <a:t>Text:</a:t>
            </a:r>
            <a:br>
              <a:rPr lang="en-US" sz="900" baseline="0" noProof="0"/>
            </a:br>
            <a:r>
              <a:rPr lang="en-US" sz="900" baseline="0" noProof="0"/>
              <a:t>Arial Narrow, normal</a:t>
            </a:r>
            <a:br>
              <a:rPr lang="en-US" sz="900" baseline="0" noProof="0"/>
            </a:br>
            <a:r>
              <a:rPr lang="en-US" sz="900" baseline="0" noProof="0"/>
              <a:t>22 pt., black</a:t>
            </a:r>
          </a:p>
          <a:p>
            <a:endParaRPr lang="en-US" sz="900" baseline="0" noProof="0"/>
          </a:p>
          <a:p>
            <a:pPr marL="0" marR="0" indent="0" algn="l" defTabSz="914400" rtl="0" eaLnBrk="1" fontAlgn="auto" latinLnBrk="0" hangingPunct="1">
              <a:lnSpc>
                <a:spcPct val="100000"/>
              </a:lnSpc>
              <a:spcBef>
                <a:spcPts val="0"/>
              </a:spcBef>
              <a:spcAft>
                <a:spcPts val="0"/>
              </a:spcAft>
              <a:buClrTx/>
              <a:buSzTx/>
              <a:buFontTx/>
              <a:buNone/>
              <a:tabLst/>
              <a:defRPr/>
            </a:pPr>
            <a:r>
              <a:rPr lang="en-US" sz="900" b="0" baseline="0" noProof="0"/>
              <a:t>Minimal Size:</a:t>
            </a:r>
            <a:br>
              <a:rPr lang="en-US" sz="900" b="1" baseline="0" noProof="0"/>
            </a:br>
            <a:r>
              <a:rPr lang="en-US" sz="900" baseline="0" noProof="0"/>
              <a:t>Arial Narrow, normal</a:t>
            </a:r>
            <a:br>
              <a:rPr lang="en-US" sz="900" baseline="0" noProof="0"/>
            </a:br>
            <a:r>
              <a:rPr lang="en-US" sz="900" baseline="0" noProof="0"/>
              <a:t>18 pt.</a:t>
            </a:r>
          </a:p>
          <a:p>
            <a:endParaRPr lang="en-US" sz="900" b="1" baseline="0" noProof="0"/>
          </a:p>
          <a:p>
            <a:r>
              <a:rPr lang="en-US" sz="900" b="1" baseline="0" noProof="0"/>
              <a:t>Slide Title</a:t>
            </a:r>
          </a:p>
          <a:p>
            <a:r>
              <a:rPr lang="en-US" sz="900" baseline="0" noProof="0"/>
              <a:t>The Slide Title has to be written with  capital first letters (excl. prepositions)</a:t>
            </a:r>
          </a:p>
          <a:p>
            <a:endParaRPr lang="en-US" sz="900" baseline="0" noProof="0"/>
          </a:p>
          <a:p>
            <a:r>
              <a:rPr lang="en-US" sz="900" b="1" baseline="0" noProof="0"/>
              <a:t>Forms &amp; Effects</a:t>
            </a:r>
          </a:p>
          <a:p>
            <a:r>
              <a:rPr lang="en-US" sz="900" b="0" baseline="0" noProof="0"/>
              <a:t>Please use borders only when needed and avoid using 3D effects.</a:t>
            </a:r>
          </a:p>
          <a:p>
            <a:endParaRPr lang="en-US" sz="900" b="1" baseline="0" noProof="0"/>
          </a:p>
          <a:p>
            <a:r>
              <a:rPr lang="en-US" sz="900" b="1" baseline="0" noProof="0"/>
              <a:t>Pictures &amp; Videos</a:t>
            </a:r>
            <a:br>
              <a:rPr lang="en-US" sz="900" b="1" baseline="0" noProof="0"/>
            </a:br>
            <a:r>
              <a:rPr lang="en-US" sz="900" b="0" baseline="0" noProof="0"/>
              <a:t>Pictures and videos to be bled-off (randabfallend).</a:t>
            </a:r>
          </a:p>
          <a:p>
            <a:endParaRPr lang="en-US" sz="900" baseline="0" noProof="0"/>
          </a:p>
          <a:p>
            <a:r>
              <a:rPr lang="en-US" sz="900" b="1" baseline="0" noProof="0"/>
              <a:t>Note</a:t>
            </a:r>
            <a:br>
              <a:rPr lang="en-US" sz="900" baseline="0" noProof="0"/>
            </a:br>
            <a:r>
              <a:rPr lang="en-US" sz="900" baseline="0" noProof="0"/>
              <a:t>Please only use bold to highlight text. Italics and underlined text should not be used.</a:t>
            </a:r>
            <a:endParaRPr lang="en-US" sz="900" noProof="0"/>
          </a:p>
        </p:txBody>
      </p:sp>
    </p:spTree>
    <p:extLst>
      <p:ext uri="{BB962C8B-B14F-4D97-AF65-F5344CB8AC3E}">
        <p14:creationId xmlns:p14="http://schemas.microsoft.com/office/powerpoint/2010/main" val="1751137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el Bild gross randangeschnitten">
    <p:spTree>
      <p:nvGrpSpPr>
        <p:cNvPr id="1" name=""/>
        <p:cNvGrpSpPr/>
        <p:nvPr/>
      </p:nvGrpSpPr>
      <p:grpSpPr>
        <a:xfrm>
          <a:off x="0" y="0"/>
          <a:ext cx="0" cy="0"/>
          <a:chOff x="0" y="0"/>
          <a:chExt cx="0" cy="0"/>
        </a:xfrm>
      </p:grpSpPr>
      <p:sp>
        <p:nvSpPr>
          <p:cNvPr id="8" name="Textfeld 7"/>
          <p:cNvSpPr txBox="1"/>
          <p:nvPr userDrawn="1"/>
        </p:nvSpPr>
        <p:spPr>
          <a:xfrm>
            <a:off x="-1164300" y="57954"/>
            <a:ext cx="1080628" cy="4247317"/>
          </a:xfrm>
          <a:prstGeom prst="rect">
            <a:avLst/>
          </a:prstGeom>
          <a:noFill/>
        </p:spPr>
        <p:txBody>
          <a:bodyPr wrap="square" rtlCol="0">
            <a:spAutoFit/>
          </a:bodyPr>
          <a:lstStyle/>
          <a:p>
            <a:r>
              <a:rPr lang="en-US" sz="900" b="1" noProof="0" dirty="0"/>
              <a:t>Fonts</a:t>
            </a:r>
          </a:p>
          <a:p>
            <a:r>
              <a:rPr lang="en-US" sz="900" noProof="0" dirty="0"/>
              <a:t>Title:</a:t>
            </a:r>
            <a:br>
              <a:rPr lang="en-US" sz="900" noProof="0" dirty="0"/>
            </a:br>
            <a:r>
              <a:rPr lang="en-US" sz="900" noProof="0" dirty="0"/>
              <a:t>Arial</a:t>
            </a:r>
            <a:r>
              <a:rPr lang="en-US" sz="900" baseline="0" noProof="0" dirty="0"/>
              <a:t> Narrow, bold</a:t>
            </a:r>
            <a:br>
              <a:rPr lang="en-US" sz="900" baseline="0" noProof="0" dirty="0"/>
            </a:br>
            <a:r>
              <a:rPr lang="en-US" sz="900" baseline="0" noProof="0" dirty="0"/>
              <a:t>24 pt., black</a:t>
            </a:r>
          </a:p>
          <a:p>
            <a:endParaRPr lang="en-US" sz="900" baseline="0" noProof="0" dirty="0"/>
          </a:p>
          <a:p>
            <a:r>
              <a:rPr lang="en-US" sz="900" b="0" baseline="0" noProof="0" dirty="0"/>
              <a:t>Text:</a:t>
            </a:r>
            <a:br>
              <a:rPr lang="en-US" sz="900" baseline="0" noProof="0" dirty="0"/>
            </a:br>
            <a:r>
              <a:rPr lang="en-US" sz="900" baseline="0" noProof="0" dirty="0"/>
              <a:t>Arial Narrow, normal</a:t>
            </a:r>
            <a:br>
              <a:rPr lang="en-US" sz="900" baseline="0" noProof="0" dirty="0"/>
            </a:br>
            <a:r>
              <a:rPr lang="en-US" sz="900" baseline="0" noProof="0" dirty="0"/>
              <a:t>22 pt., black</a:t>
            </a:r>
          </a:p>
          <a:p>
            <a:endParaRPr lang="de-CH" sz="900" baseline="0" noProof="0" dirty="0"/>
          </a:p>
          <a:p>
            <a:r>
              <a:rPr lang="de-CH" sz="900" b="1" baseline="0" noProof="0" dirty="0"/>
              <a:t>Slide Title</a:t>
            </a:r>
          </a:p>
          <a:p>
            <a:r>
              <a:rPr lang="de-CH" sz="900" baseline="0" noProof="0" dirty="0"/>
              <a:t>The Slide Title </a:t>
            </a:r>
            <a:r>
              <a:rPr lang="de-CH" sz="900" baseline="0" noProof="0" dirty="0" err="1"/>
              <a:t>has</a:t>
            </a:r>
            <a:r>
              <a:rPr lang="de-CH" sz="900" baseline="0" noProof="0" dirty="0"/>
              <a:t> </a:t>
            </a:r>
            <a:r>
              <a:rPr lang="de-CH" sz="900" baseline="0" noProof="0" dirty="0" err="1"/>
              <a:t>to</a:t>
            </a:r>
            <a:r>
              <a:rPr lang="de-CH" sz="900" baseline="0" noProof="0" dirty="0"/>
              <a:t> </a:t>
            </a:r>
            <a:r>
              <a:rPr lang="de-CH" sz="900" baseline="0" noProof="0" dirty="0" err="1"/>
              <a:t>be</a:t>
            </a:r>
            <a:r>
              <a:rPr lang="de-CH" sz="900" baseline="0" noProof="0" dirty="0"/>
              <a:t> </a:t>
            </a:r>
            <a:r>
              <a:rPr lang="de-CH" sz="900" baseline="0" noProof="0" dirty="0" err="1"/>
              <a:t>written</a:t>
            </a:r>
            <a:r>
              <a:rPr lang="de-CH" sz="900" baseline="0" noProof="0" dirty="0"/>
              <a:t> in </a:t>
            </a:r>
            <a:r>
              <a:rPr lang="de-CH" sz="900" baseline="0" noProof="0" dirty="0" err="1"/>
              <a:t>capital</a:t>
            </a:r>
            <a:r>
              <a:rPr lang="de-CH" sz="900" baseline="0" noProof="0" dirty="0"/>
              <a:t> </a:t>
            </a:r>
            <a:r>
              <a:rPr lang="de-CH" sz="900" baseline="0" noProof="0" dirty="0" err="1"/>
              <a:t>letters</a:t>
            </a:r>
            <a:r>
              <a:rPr lang="de-CH" sz="900" baseline="0" noProof="0" dirty="0"/>
              <a:t> (excl. </a:t>
            </a:r>
            <a:r>
              <a:rPr lang="de-CH" sz="900" baseline="0" noProof="0" dirty="0" err="1"/>
              <a:t>prepositions</a:t>
            </a:r>
            <a:r>
              <a:rPr lang="de-CH" sz="900" baseline="0" noProof="0" dirty="0"/>
              <a:t>)</a:t>
            </a:r>
            <a:endParaRPr lang="en-US" sz="900" baseline="0" noProof="0" dirty="0"/>
          </a:p>
          <a:p>
            <a:endParaRPr lang="en-US" sz="900" baseline="0" noProof="0" dirty="0"/>
          </a:p>
          <a:p>
            <a:r>
              <a:rPr lang="en-US" sz="900" b="1" baseline="0" noProof="0" dirty="0"/>
              <a:t>Minimal Size</a:t>
            </a:r>
            <a:br>
              <a:rPr lang="en-US" sz="900" b="1" baseline="0" noProof="0" dirty="0"/>
            </a:br>
            <a:r>
              <a:rPr lang="en-US" sz="900" baseline="0" noProof="0" dirty="0"/>
              <a:t>Arial Narrow, normal</a:t>
            </a:r>
            <a:br>
              <a:rPr lang="en-US" sz="900" baseline="0" noProof="0" dirty="0"/>
            </a:br>
            <a:r>
              <a:rPr lang="en-US" sz="900" baseline="0" noProof="0" dirty="0"/>
              <a:t>18 pt.</a:t>
            </a:r>
          </a:p>
          <a:p>
            <a:endParaRPr lang="en-US" sz="900" baseline="0" noProof="0" dirty="0"/>
          </a:p>
          <a:p>
            <a:r>
              <a:rPr lang="en-US" sz="900" b="1" baseline="0" noProof="0" dirty="0"/>
              <a:t>Pictures &amp; Videos</a:t>
            </a:r>
            <a:br>
              <a:rPr lang="en-US" sz="900" b="1" baseline="0" noProof="0" dirty="0"/>
            </a:br>
            <a:r>
              <a:rPr lang="en-US" sz="900" b="0" baseline="0" noProof="0" dirty="0"/>
              <a:t>Pictures and videos to be bled-off (</a:t>
            </a:r>
            <a:r>
              <a:rPr lang="en-US" sz="900" b="0" baseline="0" noProof="0" dirty="0" err="1"/>
              <a:t>randabfallend</a:t>
            </a:r>
            <a:r>
              <a:rPr lang="en-US" sz="900" b="0" baseline="0" noProof="0" dirty="0"/>
              <a:t>).</a:t>
            </a:r>
          </a:p>
          <a:p>
            <a:endParaRPr lang="en-US" sz="900" baseline="0" noProof="0" dirty="0"/>
          </a:p>
          <a:p>
            <a:r>
              <a:rPr lang="en-US" sz="900" b="1" baseline="0" noProof="0" dirty="0"/>
              <a:t>Note</a:t>
            </a:r>
            <a:br>
              <a:rPr lang="en-US" sz="900" baseline="0" noProof="0" dirty="0"/>
            </a:br>
            <a:r>
              <a:rPr lang="en-US" sz="900" baseline="0" noProof="0" dirty="0"/>
              <a:t>Please only use bold to highlight text. Italics and underlined text should not be used.</a:t>
            </a:r>
            <a:endParaRPr lang="en-US" sz="900" noProof="0" dirty="0"/>
          </a:p>
        </p:txBody>
      </p:sp>
      <p:sp>
        <p:nvSpPr>
          <p:cNvPr id="2" name="Titel 1"/>
          <p:cNvSpPr>
            <a:spLocks noGrp="1"/>
          </p:cNvSpPr>
          <p:nvPr>
            <p:ph type="title"/>
          </p:nvPr>
        </p:nvSpPr>
        <p:spPr/>
        <p:txBody>
          <a:bodyPr/>
          <a:lstStyle/>
          <a:p>
            <a:r>
              <a:rPr lang="de-DE" dirty="0"/>
              <a:t>Titelmasterformat durch Klicken bearbeiten</a:t>
            </a:r>
            <a:endParaRPr lang="de-CH" dirty="0"/>
          </a:p>
        </p:txBody>
      </p:sp>
      <p:sp>
        <p:nvSpPr>
          <p:cNvPr id="6" name="Bildplatzhalter 5"/>
          <p:cNvSpPr>
            <a:spLocks noGrp="1"/>
          </p:cNvSpPr>
          <p:nvPr>
            <p:ph type="pic" sz="quarter" idx="11"/>
          </p:nvPr>
        </p:nvSpPr>
        <p:spPr>
          <a:xfrm>
            <a:off x="0" y="1447800"/>
            <a:ext cx="10979150" cy="4795602"/>
          </a:xfrm>
        </p:spPr>
        <p:txBody>
          <a:bodyPr/>
          <a:lstStyle>
            <a:lvl1pPr>
              <a:defRPr sz="2000"/>
            </a:lvl1pPr>
          </a:lstStyle>
          <a:p>
            <a:endParaRPr lang="de-CH" dirty="0"/>
          </a:p>
        </p:txBody>
      </p:sp>
      <p:sp>
        <p:nvSpPr>
          <p:cNvPr id="9" name="Datumsplatzhalter 28"/>
          <p:cNvSpPr>
            <a:spLocks noGrp="1"/>
          </p:cNvSpPr>
          <p:nvPr>
            <p:ph type="dt" sz="half" idx="2"/>
          </p:nvPr>
        </p:nvSpPr>
        <p:spPr>
          <a:xfrm>
            <a:off x="804105" y="6438797"/>
            <a:ext cx="1887063" cy="197501"/>
          </a:xfrm>
          <a:prstGeom prst="rect">
            <a:avLst/>
          </a:prstGeom>
        </p:spPr>
        <p:txBody>
          <a:bodyPr vert="horz" lIns="91440" tIns="45720" rIns="91440" bIns="45720" rtlCol="0" anchor="ctr"/>
          <a:lstStyle>
            <a:lvl1pPr>
              <a:defRPr lang="de-DE" smtClean="0"/>
            </a:lvl1pPr>
          </a:lstStyle>
          <a:p>
            <a:endParaRPr lang="de-CH" dirty="0"/>
          </a:p>
        </p:txBody>
      </p:sp>
      <p:sp>
        <p:nvSpPr>
          <p:cNvPr id="15" name="Foliennummernplatzhalter 5"/>
          <p:cNvSpPr>
            <a:spLocks noGrp="1"/>
          </p:cNvSpPr>
          <p:nvPr>
            <p:ph type="sldNum" sz="quarter" idx="4"/>
          </p:nvPr>
        </p:nvSpPr>
        <p:spPr>
          <a:xfrm>
            <a:off x="457195" y="6438797"/>
            <a:ext cx="442215" cy="197501"/>
          </a:xfrm>
          <a:prstGeom prst="rect">
            <a:avLst/>
          </a:prstGeom>
        </p:spPr>
        <p:txBody>
          <a:bodyPr vert="horz" lIns="91440" tIns="45720" rIns="91440" bIns="45720" rtlCol="0" anchor="ctr"/>
          <a:lstStyle>
            <a:lvl1pPr>
              <a:defRPr lang="de-CH" smtClean="0"/>
            </a:lvl1pPr>
          </a:lstStyle>
          <a:p>
            <a:fld id="{C7A8B324-6722-4ABC-A8F4-F5E5E51C1240}" type="slidenum">
              <a:rPr lang="de-CH" smtClean="0"/>
              <a:pPr/>
              <a:t>‹#›</a:t>
            </a:fld>
            <a:endParaRPr lang="de-CH"/>
          </a:p>
        </p:txBody>
      </p:sp>
      <p:sp>
        <p:nvSpPr>
          <p:cNvPr id="11" name="Fußzeilenplatzhalter 29"/>
          <p:cNvSpPr>
            <a:spLocks noGrp="1"/>
          </p:cNvSpPr>
          <p:nvPr>
            <p:ph type="ftr" sz="quarter" idx="3"/>
          </p:nvPr>
        </p:nvSpPr>
        <p:spPr>
          <a:xfrm>
            <a:off x="464703" y="6003561"/>
            <a:ext cx="4946590" cy="223779"/>
          </a:xfrm>
          <a:prstGeom prst="rect">
            <a:avLst/>
          </a:prstGeom>
        </p:spPr>
        <p:txBody>
          <a:bodyPr vert="horz" lIns="91440" tIns="45720" rIns="91440" bIns="45720" rtlCol="0" anchor="ctr"/>
          <a:lstStyle>
            <a:lvl1pPr algn="l">
              <a:defRPr sz="800">
                <a:solidFill>
                  <a:schemeClr val="bg1">
                    <a:lumMod val="75000"/>
                  </a:schemeClr>
                </a:solidFill>
                <a:latin typeface="Arial Narrow" pitchFamily="34" charset="0"/>
              </a:defRPr>
            </a:lvl1pPr>
          </a:lstStyle>
          <a:p>
            <a:r>
              <a:rPr lang="en-US"/>
              <a:t>Scientific Evidence of New Technologies</a:t>
            </a:r>
            <a:endParaRPr lang="de-CH" dirty="0"/>
          </a:p>
        </p:txBody>
      </p:sp>
    </p:spTree>
    <p:extLst>
      <p:ext uri="{BB962C8B-B14F-4D97-AF65-F5344CB8AC3E}">
        <p14:creationId xmlns:p14="http://schemas.microsoft.com/office/powerpoint/2010/main" val="28773274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Scientific Evidence of New Technologies</a:t>
            </a:r>
            <a:endParaRPr lang="de-CH" dirty="0"/>
          </a:p>
        </p:txBody>
      </p:sp>
      <p:sp>
        <p:nvSpPr>
          <p:cNvPr id="12" name="Slide Number Placeholder 11"/>
          <p:cNvSpPr>
            <a:spLocks noGrp="1"/>
          </p:cNvSpPr>
          <p:nvPr>
            <p:ph type="sldNum" sz="quarter" idx="12"/>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23770163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9939856"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Scientific Evidence of New Technologies</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Tree>
    <p:extLst>
      <p:ext uri="{BB962C8B-B14F-4D97-AF65-F5344CB8AC3E}">
        <p14:creationId xmlns:p14="http://schemas.microsoft.com/office/powerpoint/2010/main" val="31201899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Tree>
    <p:extLst>
      <p:ext uri="{BB962C8B-B14F-4D97-AF65-F5344CB8AC3E}">
        <p14:creationId xmlns:p14="http://schemas.microsoft.com/office/powerpoint/2010/main" val="5887365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49038" y="1535115"/>
            <a:ext cx="4851732"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4" name="Content Placeholder 3"/>
          <p:cNvSpPr>
            <a:spLocks noGrp="1"/>
          </p:cNvSpPr>
          <p:nvPr>
            <p:ph sz="half" idx="2" hasCustomPrompt="1"/>
          </p:nvPr>
        </p:nvSpPr>
        <p:spPr>
          <a:xfrm>
            <a:off x="549038" y="2025895"/>
            <a:ext cx="4851732"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5" name="Text Placeholder 4"/>
          <p:cNvSpPr>
            <a:spLocks noGrp="1"/>
          </p:cNvSpPr>
          <p:nvPr>
            <p:ph type="body" sz="quarter" idx="3" hasCustomPrompt="1"/>
          </p:nvPr>
        </p:nvSpPr>
        <p:spPr>
          <a:xfrm>
            <a:off x="5578065" y="1535115"/>
            <a:ext cx="4853638"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6" name="Content Placeholder 5"/>
          <p:cNvSpPr>
            <a:spLocks noGrp="1"/>
          </p:cNvSpPr>
          <p:nvPr>
            <p:ph sz="quarter" idx="4" hasCustomPrompt="1"/>
          </p:nvPr>
        </p:nvSpPr>
        <p:spPr>
          <a:xfrm>
            <a:off x="5578065" y="2025895"/>
            <a:ext cx="4853638"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a:t>Scientific Evidence of New Technologies</a:t>
            </a:r>
            <a:endParaRPr lang="de-CH" dirty="0"/>
          </a:p>
        </p:txBody>
      </p:sp>
      <p:sp>
        <p:nvSpPr>
          <p:cNvPr id="12" name="Slide Number Placeholder 11"/>
          <p:cNvSpPr>
            <a:spLocks noGrp="1"/>
          </p:cNvSpPr>
          <p:nvPr>
            <p:ph type="sldNum" sz="quarter" idx="12"/>
          </p:nvPr>
        </p:nvSpPr>
        <p:spPr/>
        <p:txBody>
          <a:bodyPr/>
          <a:lstStyle/>
          <a:p>
            <a:fld id="{9F8E3E85-A5F1-45AC-BC8E-CB7307177C38}" type="slidenum">
              <a:rPr lang="de-CH" smtClean="0"/>
              <a:pPr/>
              <a:t>‹#›</a:t>
            </a:fld>
            <a:endParaRPr lang="de-CH" dirty="0"/>
          </a:p>
        </p:txBody>
      </p:sp>
      <p:sp>
        <p:nvSpPr>
          <p:cNvPr id="13" name="Title 1"/>
          <p:cNvSpPr>
            <a:spLocks noGrp="1"/>
          </p:cNvSpPr>
          <p:nvPr>
            <p:ph type="title" hasCustomPrompt="1"/>
          </p:nvPr>
        </p:nvSpPr>
        <p:spPr>
          <a:xfrm>
            <a:off x="478502" y="388938"/>
            <a:ext cx="8557731" cy="416140"/>
          </a:xfrm>
        </p:spPr>
        <p:txBody>
          <a:bodyPr/>
          <a:lstStyle>
            <a:lvl1pPr>
              <a:defRPr/>
            </a:lvl1pPr>
          </a:lstStyle>
          <a:p>
            <a:r>
              <a:rPr lang="en-US" dirty="0"/>
              <a:t>Click to add title</a:t>
            </a:r>
            <a:endParaRPr lang="de-CH" dirty="0"/>
          </a:p>
        </p:txBody>
      </p:sp>
    </p:spTree>
    <p:extLst>
      <p:ext uri="{BB962C8B-B14F-4D97-AF65-F5344CB8AC3E}">
        <p14:creationId xmlns:p14="http://schemas.microsoft.com/office/powerpoint/2010/main" val="377534722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and Pictur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334236342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d. and Picture Right">
    <p:spTree>
      <p:nvGrpSpPr>
        <p:cNvPr id="1" name=""/>
        <p:cNvGrpSpPr/>
        <p:nvPr/>
      </p:nvGrpSpPr>
      <p:grpSpPr>
        <a:xfrm>
          <a:off x="0" y="0"/>
          <a:ext cx="0" cy="0"/>
          <a:chOff x="0" y="0"/>
          <a:chExt cx="0" cy="0"/>
        </a:xfrm>
      </p:grpSpPr>
      <p:sp>
        <p:nvSpPr>
          <p:cNvPr id="13" name="Rounded Rectangle 12"/>
          <p:cNvSpPr/>
          <p:nvPr/>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025895"/>
            <a:ext cx="4851732" cy="405899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dirty="0">
                <a:ln>
                  <a:noFill/>
                </a:ln>
                <a:solidFill>
                  <a:schemeClr val="bg1"/>
                </a:solidFill>
                <a:effectLst/>
                <a:latin typeface="Georgia" panose="02040502050405020303" pitchFamily="18" charset="0"/>
              </a:rPr>
              <a:t>i</a:t>
            </a:r>
          </a:p>
        </p:txBody>
      </p:sp>
    </p:spTree>
    <p:extLst>
      <p:ext uri="{BB962C8B-B14F-4D97-AF65-F5344CB8AC3E}">
        <p14:creationId xmlns:p14="http://schemas.microsoft.com/office/powerpoint/2010/main" val="312223461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rod., Ref. and Picture Right">
    <p:spTree>
      <p:nvGrpSpPr>
        <p:cNvPr id="1" name=""/>
        <p:cNvGrpSpPr/>
        <p:nvPr/>
      </p:nvGrpSpPr>
      <p:grpSpPr>
        <a:xfrm>
          <a:off x="0" y="0"/>
          <a:ext cx="0" cy="0"/>
          <a:chOff x="0" y="0"/>
          <a:chExt cx="0" cy="0"/>
        </a:xfrm>
      </p:grpSpPr>
      <p:grpSp>
        <p:nvGrpSpPr>
          <p:cNvPr id="28" name="Group 27"/>
          <p:cNvGrpSpPr/>
          <p:nvPr/>
        </p:nvGrpSpPr>
        <p:grpSpPr>
          <a:xfrm>
            <a:off x="554400" y="5605200"/>
            <a:ext cx="538945" cy="538945"/>
            <a:chOff x="554860" y="5603484"/>
            <a:chExt cx="538945" cy="538945"/>
          </a:xfrm>
        </p:grpSpPr>
        <p:grpSp>
          <p:nvGrpSpPr>
            <p:cNvPr id="29" name="Group 28"/>
            <p:cNvGrpSpPr/>
            <p:nvPr userDrawn="1"/>
          </p:nvGrpSpPr>
          <p:grpSpPr>
            <a:xfrm>
              <a:off x="554860" y="5603484"/>
              <a:ext cx="538945" cy="538945"/>
              <a:chOff x="554860" y="5603484"/>
              <a:chExt cx="538945" cy="538945"/>
            </a:xfrm>
          </p:grpSpPr>
          <p:sp>
            <p:nvSpPr>
              <p:cNvPr id="45" name="Oval 44"/>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46" name="Group 45"/>
              <p:cNvGrpSpPr/>
              <p:nvPr userDrawn="1"/>
            </p:nvGrpSpPr>
            <p:grpSpPr>
              <a:xfrm>
                <a:off x="716321" y="5718683"/>
                <a:ext cx="225549" cy="310927"/>
                <a:chOff x="5562377" y="3717032"/>
                <a:chExt cx="601045" cy="562838"/>
              </a:xfrm>
            </p:grpSpPr>
            <p:sp>
              <p:nvSpPr>
                <p:cNvPr id="48" name="Rectangle 4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9" name="Rectangle 4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0" name="Rectangle 4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cxnSp>
          <p:nvCxnSpPr>
            <p:cNvPr id="30" name="Straight Connector 2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Rounded Rectangle 12"/>
          <p:cNvSpPr/>
          <p:nvPr/>
        </p:nvSpPr>
        <p:spPr bwMode="auto">
          <a:xfrm>
            <a:off x="560660" y="2036633"/>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800" b="1" i="0" u="none" strike="noStrike" cap="none" normalizeH="0" baseline="0">
                <a:ln>
                  <a:noFill/>
                </a:ln>
                <a:solidFill>
                  <a:schemeClr val="bg1"/>
                </a:solidFill>
                <a:effectLst/>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a:t>Scientific Evidence of New Technologies</a:t>
            </a:r>
            <a:endParaRPr lang="de-CH" dirty="0"/>
          </a:p>
        </p:txBody>
      </p:sp>
      <p:sp>
        <p:nvSpPr>
          <p:cNvPr id="10" name="Slide Number Placeholder 9"/>
          <p:cNvSpPr>
            <a:spLocks noGrp="1"/>
          </p:cNvSpPr>
          <p:nvPr>
            <p:ph type="sldNum" sz="quarter" idx="12"/>
          </p:nvPr>
        </p:nvSpPr>
        <p:spPr/>
        <p:txBody>
          <a:bodyPr/>
          <a:lstStyle/>
          <a:p>
            <a:fld id="{9F8E3E85-A5F1-45AC-BC8E-CB7307177C38}" type="slidenum">
              <a:rPr lang="de-CH" smtClean="0"/>
              <a:pPr/>
              <a:t>‹#›</a:t>
            </a:fld>
            <a:endParaRPr lang="de-CH" dirty="0"/>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a:t>Click icon to add picture</a:t>
            </a:r>
            <a:endParaRPr lang="de-CH"/>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6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596947"/>
            <a:ext cx="4851732" cy="2920287"/>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Text Placeholder 10"/>
          <p:cNvSpPr>
            <a:spLocks noGrp="1"/>
          </p:cNvSpPr>
          <p:nvPr>
            <p:ph type="body" sz="quarter" idx="16" hasCustomPrompt="1"/>
          </p:nvPr>
        </p:nvSpPr>
        <p:spPr>
          <a:xfrm>
            <a:off x="1212934" y="5661026"/>
            <a:ext cx="4187835" cy="423863"/>
          </a:xfrm>
        </p:spPr>
        <p:txBody>
          <a:bodyPr/>
          <a:lstStyle>
            <a:lvl1pPr marL="0" indent="0">
              <a:buNone/>
              <a:defRPr sz="1441"/>
            </a:lvl1pPr>
          </a:lstStyle>
          <a:p>
            <a:pPr lvl="0"/>
            <a:r>
              <a:rPr lang="en-US" dirty="0"/>
              <a:t>Click to add key reference</a:t>
            </a:r>
            <a:endParaRPr lang="de-CH" dirty="0"/>
          </a:p>
        </p:txBody>
      </p:sp>
      <p:sp>
        <p:nvSpPr>
          <p:cNvPr id="47" name="Text Placeholder 2"/>
          <p:cNvSpPr>
            <a:spLocks noGrp="1"/>
          </p:cNvSpPr>
          <p:nvPr>
            <p:ph type="body" idx="17" hasCustomPrompt="1"/>
          </p:nvPr>
        </p:nvSpPr>
        <p:spPr>
          <a:xfrm>
            <a:off x="1099336" y="2048188"/>
            <a:ext cx="4301434" cy="381719"/>
          </a:xfrm>
        </p:spPr>
        <p:txBody>
          <a:bodyPr anchor="b"/>
          <a:lstStyle>
            <a:lvl1pPr marL="0" indent="0">
              <a:buNone/>
              <a:defRPr sz="2400" b="0" i="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993" y="1450517"/>
            <a:ext cx="416013" cy="416013"/>
          </a:xfrm>
          <a:prstGeom prst="rect">
            <a:avLst/>
          </a:prstGeom>
          <a:noFill/>
          <a:ln w="31750">
            <a:noFill/>
          </a:ln>
        </p:spPr>
      </p:pic>
      <p:sp>
        <p:nvSpPr>
          <p:cNvPr id="7" name="Block Arc 6"/>
          <p:cNvSpPr/>
          <p:nvPr/>
        </p:nvSpPr>
        <p:spPr bwMode="auto">
          <a:xfrm>
            <a:off x="4410249" y="3284984"/>
            <a:ext cx="288032" cy="72008"/>
          </a:xfrm>
          <a:prstGeom prst="blockArc">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Block Arc 14"/>
          <p:cNvSpPr/>
          <p:nvPr/>
        </p:nvSpPr>
        <p:spPr bwMode="auto">
          <a:xfrm>
            <a:off x="4410249" y="2924944"/>
            <a:ext cx="216024" cy="432048"/>
          </a:xfrm>
          <a:prstGeom prst="blockArc">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Tree>
    <p:extLst>
      <p:ext uri="{BB962C8B-B14F-4D97-AF65-F5344CB8AC3E}">
        <p14:creationId xmlns:p14="http://schemas.microsoft.com/office/powerpoint/2010/main" val="122191119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70000"/>
          </a:schemeClr>
        </a:solidFill>
        <a:effectLst/>
      </p:bgPr>
    </p:bg>
    <p:spTree>
      <p:nvGrpSpPr>
        <p:cNvPr id="1" name=""/>
        <p:cNvGrpSpPr/>
        <p:nvPr/>
      </p:nvGrpSpPr>
      <p:grpSpPr>
        <a:xfrm>
          <a:off x="0" y="0"/>
          <a:ext cx="0" cy="0"/>
          <a:chOff x="0" y="0"/>
          <a:chExt cx="0" cy="0"/>
        </a:xfrm>
      </p:grpSpPr>
      <p:sp>
        <p:nvSpPr>
          <p:cNvPr id="13" name="Rectangle 12"/>
          <p:cNvSpPr/>
          <p:nvPr/>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098" name="Rectangle 2"/>
          <p:cNvSpPr>
            <a:spLocks noGrp="1" noChangeArrowheads="1"/>
          </p:cNvSpPr>
          <p:nvPr>
            <p:ph type="title"/>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spAutoFit/>
          </a:bodyPr>
          <a:lstStyle/>
          <a:p>
            <a:pPr lvl="0"/>
            <a:r>
              <a:rPr lang="de-DE" dirty="0"/>
              <a:t>Click </a:t>
            </a:r>
            <a:r>
              <a:rPr lang="de-DE" dirty="0" err="1"/>
              <a:t>to</a:t>
            </a:r>
            <a:r>
              <a:rPr lang="de-DE" dirty="0"/>
              <a:t> </a:t>
            </a:r>
            <a:r>
              <a:rPr lang="de-DE" dirty="0" err="1"/>
              <a:t>change</a:t>
            </a:r>
            <a:r>
              <a:rPr lang="de-DE" dirty="0"/>
              <a:t> title</a:t>
            </a:r>
          </a:p>
        </p:txBody>
      </p:sp>
      <p:sp>
        <p:nvSpPr>
          <p:cNvPr id="4099" name="Rectangle 3"/>
          <p:cNvSpPr>
            <a:spLocks noGrp="1" noChangeArrowheads="1"/>
          </p:cNvSpPr>
          <p:nvPr>
            <p:ph type="body" idx="1"/>
          </p:nvPr>
        </p:nvSpPr>
        <p:spPr bwMode="auto">
          <a:xfrm>
            <a:off x="491847" y="1558928"/>
            <a:ext cx="993985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dirty="0">
                <a:sym typeface="Wingdings" pitchFamily="2" charset="2"/>
              </a:rPr>
              <a:t>First </a:t>
            </a:r>
            <a:r>
              <a:rPr lang="de-DE" dirty="0" err="1">
                <a:sym typeface="Wingdings" pitchFamily="2" charset="2"/>
              </a:rPr>
              <a:t>layer</a:t>
            </a:r>
            <a:endParaRPr lang="de-DE" dirty="0">
              <a:sym typeface="Wingdings" pitchFamily="2" charset="2"/>
            </a:endParaRPr>
          </a:p>
          <a:p>
            <a:pPr lvl="1"/>
            <a:r>
              <a:rPr lang="de-DE" dirty="0">
                <a:sym typeface="Wingdings" pitchFamily="2" charset="2"/>
              </a:rPr>
              <a:t>Second </a:t>
            </a:r>
            <a:r>
              <a:rPr lang="de-DE" dirty="0" err="1">
                <a:sym typeface="Wingdings" pitchFamily="2" charset="2"/>
              </a:rPr>
              <a:t>layer</a:t>
            </a:r>
            <a:endParaRPr lang="de-DE" dirty="0">
              <a:sym typeface="Wingdings" pitchFamily="2" charset="2"/>
            </a:endParaRPr>
          </a:p>
          <a:p>
            <a:pPr lvl="2"/>
            <a:r>
              <a:rPr lang="de-DE" dirty="0"/>
              <a:t>Third </a:t>
            </a:r>
            <a:r>
              <a:rPr lang="de-DE" dirty="0" err="1"/>
              <a:t>layer</a:t>
            </a:r>
            <a:endParaRPr lang="de-DE" dirty="0"/>
          </a:p>
          <a:p>
            <a:pPr lvl="3"/>
            <a:r>
              <a:rPr lang="en-US" dirty="0"/>
              <a:t>Fourth layer</a:t>
            </a:r>
          </a:p>
          <a:p>
            <a:pPr lvl="4"/>
            <a:r>
              <a:rPr lang="en-US" dirty="0"/>
              <a:t>Fifth layer</a:t>
            </a:r>
            <a:endParaRPr lang="de-DE" dirty="0"/>
          </a:p>
        </p:txBody>
      </p:sp>
      <p:pic>
        <p:nvPicPr>
          <p:cNvPr id="4100" name="Picture 4"/>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3"/>
          </p:nvPr>
        </p:nvSpPr>
        <p:spPr>
          <a:xfrm>
            <a:off x="509866" y="6449776"/>
            <a:ext cx="4578800" cy="363600"/>
          </a:xfrm>
          <a:prstGeom prst="rect">
            <a:avLst/>
          </a:prstGeom>
        </p:spPr>
        <p:txBody>
          <a:bodyPr vert="horz" lIns="91440" tIns="45720" rIns="91440" bIns="45720" rtlCol="0" anchor="ctr"/>
          <a:lstStyle>
            <a:lvl1pPr algn="l">
              <a:defRPr sz="1800" b="0">
                <a:solidFill>
                  <a:schemeClr val="bg1"/>
                </a:solidFill>
                <a:latin typeface="HelveticaNeue LT 77 BdCn" panose="020B0706030502030204" pitchFamily="34" charset="0"/>
                <a:ea typeface="Tahoma" panose="020B0604030504040204" pitchFamily="34" charset="0"/>
                <a:cs typeface="Tahoma" panose="020B0604030504040204" pitchFamily="34" charset="0"/>
              </a:defRPr>
            </a:lvl1pPr>
          </a:lstStyle>
          <a:p>
            <a:r>
              <a:rPr lang="en-US"/>
              <a:t>Scientific Evidence of New Technologies</a:t>
            </a:r>
            <a:endParaRPr lang="de-CH" dirty="0"/>
          </a:p>
        </p:txBody>
      </p:sp>
      <p:sp>
        <p:nvSpPr>
          <p:cNvPr id="7" name="Slide Number Placeholder 6"/>
          <p:cNvSpPr>
            <a:spLocks noGrp="1"/>
          </p:cNvSpPr>
          <p:nvPr>
            <p:ph type="sldNum" sz="quarter" idx="4"/>
          </p:nvPr>
        </p:nvSpPr>
        <p:spPr>
          <a:xfrm>
            <a:off x="5181506" y="6442788"/>
            <a:ext cx="617727" cy="363600"/>
          </a:xfrm>
          <a:prstGeom prst="rect">
            <a:avLst/>
          </a:prstGeom>
          <a:ln>
            <a:noFill/>
          </a:ln>
        </p:spPr>
        <p:txBody>
          <a:bodyPr vert="horz" lIns="91440" tIns="45720" rIns="91440" bIns="45720" rtlCol="0" anchor="ctr"/>
          <a:lstStyle>
            <a:lvl1pPr algn="ctr">
              <a:defRPr sz="1200" b="0">
                <a:solidFill>
                  <a:schemeClr val="tx1"/>
                </a:solidFill>
                <a:latin typeface="HelveticaNeue LT 77 BdCn" panose="020B0706030502030204" pitchFamily="34" charset="0"/>
                <a:ea typeface="Tahoma" panose="020B0604030504040204" pitchFamily="34" charset="0"/>
                <a:cs typeface="Tahoma" panose="020B0604030504040204" pitchFamily="34" charset="0"/>
              </a:defRPr>
            </a:lvl1pPr>
          </a:lstStyle>
          <a:p>
            <a:fld id="{9F8E3E85-A5F1-45AC-BC8E-CB7307177C38}" type="slidenum">
              <a:rPr lang="de-CH" smtClean="0"/>
              <a:pPr/>
              <a:t>‹#›</a:t>
            </a:fld>
            <a:endParaRPr lang="de-CH" dirty="0"/>
          </a:p>
        </p:txBody>
      </p:sp>
      <p:cxnSp>
        <p:nvCxnSpPr>
          <p:cNvPr id="16" name="Straight Connector 15"/>
          <p:cNvCxnSpPr/>
          <p:nvPr/>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 name="Oval 1"/>
          <p:cNvSpPr/>
          <p:nvPr/>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cxnSp>
        <p:nvCxnSpPr>
          <p:cNvPr id="12" name="Straight Connector 11"/>
          <p:cNvCxnSpPr/>
          <p:nvPr userDrawn="1"/>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Rectangle 13"/>
          <p:cNvSpPr/>
          <p:nvPr userDrawn="1"/>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Oval 14"/>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Tree>
    <p:extLst>
      <p:ext uri="{BB962C8B-B14F-4D97-AF65-F5344CB8AC3E}">
        <p14:creationId xmlns:p14="http://schemas.microsoft.com/office/powerpoint/2010/main" val="1564161029"/>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4" r:id="rId22"/>
    <p:sldLayoutId id="2147483745" r:id="rId23"/>
    <p:sldLayoutId id="2147483746" r:id="rId24"/>
  </p:sldLayoutIdLst>
  <p:transition/>
  <p:hf hdr="0" dt="0"/>
  <p:txStyles>
    <p:titleStyle>
      <a:lvl1pPr algn="l" rtl="0" eaLnBrk="1" fontAlgn="base" hangingPunct="1">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eaLnBrk="1" fontAlgn="base" hangingPunct="1">
        <a:spcBef>
          <a:spcPct val="0"/>
        </a:spcBef>
        <a:spcAft>
          <a:spcPct val="0"/>
        </a:spcAft>
        <a:defRPr sz="2702" b="1">
          <a:solidFill>
            <a:schemeClr val="tx1"/>
          </a:solidFill>
          <a:latin typeface="Arial" pitchFamily="34" charset="0"/>
        </a:defRPr>
      </a:lvl2pPr>
      <a:lvl3pPr algn="l" rtl="0" eaLnBrk="1" fontAlgn="base" hangingPunct="1">
        <a:spcBef>
          <a:spcPct val="0"/>
        </a:spcBef>
        <a:spcAft>
          <a:spcPct val="0"/>
        </a:spcAft>
        <a:defRPr sz="2702" b="1">
          <a:solidFill>
            <a:schemeClr val="tx1"/>
          </a:solidFill>
          <a:latin typeface="Arial" pitchFamily="34" charset="0"/>
        </a:defRPr>
      </a:lvl3pPr>
      <a:lvl4pPr algn="l" rtl="0" eaLnBrk="1" fontAlgn="base" hangingPunct="1">
        <a:spcBef>
          <a:spcPct val="0"/>
        </a:spcBef>
        <a:spcAft>
          <a:spcPct val="0"/>
        </a:spcAft>
        <a:defRPr sz="2702" b="1">
          <a:solidFill>
            <a:schemeClr val="tx1"/>
          </a:solidFill>
          <a:latin typeface="Arial" pitchFamily="34" charset="0"/>
        </a:defRPr>
      </a:lvl4pPr>
      <a:lvl5pPr algn="l" rtl="0" eaLnBrk="1" fontAlgn="base" hangingPunct="1">
        <a:spcBef>
          <a:spcPct val="0"/>
        </a:spcBef>
        <a:spcAft>
          <a:spcPct val="0"/>
        </a:spcAft>
        <a:defRPr sz="2702" b="1">
          <a:solidFill>
            <a:schemeClr val="tx1"/>
          </a:solidFill>
          <a:latin typeface="Arial" pitchFamily="34" charset="0"/>
        </a:defRPr>
      </a:lvl5pPr>
      <a:lvl6pPr marL="411782" algn="l" rtl="0" eaLnBrk="1" fontAlgn="base" hangingPunct="1">
        <a:spcBef>
          <a:spcPct val="0"/>
        </a:spcBef>
        <a:spcAft>
          <a:spcPct val="0"/>
        </a:spcAft>
        <a:defRPr sz="2702" b="1">
          <a:solidFill>
            <a:schemeClr val="tx1"/>
          </a:solidFill>
          <a:latin typeface="Arial" pitchFamily="34" charset="0"/>
        </a:defRPr>
      </a:lvl6pPr>
      <a:lvl7pPr marL="823563" algn="l" rtl="0" eaLnBrk="1" fontAlgn="base" hangingPunct="1">
        <a:spcBef>
          <a:spcPct val="0"/>
        </a:spcBef>
        <a:spcAft>
          <a:spcPct val="0"/>
        </a:spcAft>
        <a:defRPr sz="2702" b="1">
          <a:solidFill>
            <a:schemeClr val="tx1"/>
          </a:solidFill>
          <a:latin typeface="Arial" pitchFamily="34" charset="0"/>
        </a:defRPr>
      </a:lvl7pPr>
      <a:lvl8pPr marL="1235344" algn="l" rtl="0" eaLnBrk="1" fontAlgn="base" hangingPunct="1">
        <a:spcBef>
          <a:spcPct val="0"/>
        </a:spcBef>
        <a:spcAft>
          <a:spcPct val="0"/>
        </a:spcAft>
        <a:defRPr sz="2702" b="1">
          <a:solidFill>
            <a:schemeClr val="tx1"/>
          </a:solidFill>
          <a:latin typeface="Arial" pitchFamily="34" charset="0"/>
        </a:defRPr>
      </a:lvl8pPr>
      <a:lvl9pPr marL="1647126" algn="l" rtl="0" eaLnBrk="1" fontAlgn="base" hangingPunct="1">
        <a:spcBef>
          <a:spcPct val="0"/>
        </a:spcBef>
        <a:spcAft>
          <a:spcPct val="0"/>
        </a:spcAft>
        <a:defRPr sz="2702" b="1">
          <a:solidFill>
            <a:schemeClr val="tx1"/>
          </a:solidFill>
          <a:latin typeface="Arial" pitchFamily="34" charset="0"/>
        </a:defRPr>
      </a:lvl9pPr>
    </p:titleStyle>
    <p:body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71171"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9899" indent="-257363"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p:bodyStyle>
    <p:otherStyle>
      <a:defPPr>
        <a:defRPr lang="de-DE"/>
      </a:defPPr>
      <a:lvl1pPr marL="0" algn="l" defTabSz="823563" rtl="0" eaLnBrk="1" latinLnBrk="0" hangingPunct="1">
        <a:defRPr sz="1621" kern="1200">
          <a:solidFill>
            <a:schemeClr val="tx1"/>
          </a:solidFill>
          <a:latin typeface="+mn-lt"/>
          <a:ea typeface="+mn-ea"/>
          <a:cs typeface="+mn-cs"/>
        </a:defRPr>
      </a:lvl1pPr>
      <a:lvl2pPr marL="411782" algn="l" defTabSz="823563" rtl="0" eaLnBrk="1" latinLnBrk="0" hangingPunct="1">
        <a:defRPr sz="1621" kern="1200">
          <a:solidFill>
            <a:schemeClr val="tx1"/>
          </a:solidFill>
          <a:latin typeface="+mn-lt"/>
          <a:ea typeface="+mn-ea"/>
          <a:cs typeface="+mn-cs"/>
        </a:defRPr>
      </a:lvl2pPr>
      <a:lvl3pPr marL="823563" algn="l" defTabSz="823563" rtl="0" eaLnBrk="1" latinLnBrk="0" hangingPunct="1">
        <a:defRPr sz="1621" kern="1200">
          <a:solidFill>
            <a:schemeClr val="tx1"/>
          </a:solidFill>
          <a:latin typeface="+mn-lt"/>
          <a:ea typeface="+mn-ea"/>
          <a:cs typeface="+mn-cs"/>
        </a:defRPr>
      </a:lvl3pPr>
      <a:lvl4pPr marL="1235344" algn="l" defTabSz="823563" rtl="0" eaLnBrk="1" latinLnBrk="0" hangingPunct="1">
        <a:defRPr sz="1621" kern="1200">
          <a:solidFill>
            <a:schemeClr val="tx1"/>
          </a:solidFill>
          <a:latin typeface="+mn-lt"/>
          <a:ea typeface="+mn-ea"/>
          <a:cs typeface="+mn-cs"/>
        </a:defRPr>
      </a:lvl4pPr>
      <a:lvl5pPr marL="1647126" algn="l" defTabSz="823563" rtl="0" eaLnBrk="1" latinLnBrk="0" hangingPunct="1">
        <a:defRPr sz="1621" kern="1200">
          <a:solidFill>
            <a:schemeClr val="tx1"/>
          </a:solidFill>
          <a:latin typeface="+mn-lt"/>
          <a:ea typeface="+mn-ea"/>
          <a:cs typeface="+mn-cs"/>
        </a:defRPr>
      </a:lvl5pPr>
      <a:lvl6pPr marL="2058907" algn="l" defTabSz="823563" rtl="0" eaLnBrk="1" latinLnBrk="0" hangingPunct="1">
        <a:defRPr sz="1621" kern="1200">
          <a:solidFill>
            <a:schemeClr val="tx1"/>
          </a:solidFill>
          <a:latin typeface="+mn-lt"/>
          <a:ea typeface="+mn-ea"/>
          <a:cs typeface="+mn-cs"/>
        </a:defRPr>
      </a:lvl6pPr>
      <a:lvl7pPr marL="2470689" algn="l" defTabSz="823563" rtl="0" eaLnBrk="1" latinLnBrk="0" hangingPunct="1">
        <a:defRPr sz="1621" kern="1200">
          <a:solidFill>
            <a:schemeClr val="tx1"/>
          </a:solidFill>
          <a:latin typeface="+mn-lt"/>
          <a:ea typeface="+mn-ea"/>
          <a:cs typeface="+mn-cs"/>
        </a:defRPr>
      </a:lvl7pPr>
      <a:lvl8pPr marL="2882469" algn="l" defTabSz="823563" rtl="0" eaLnBrk="1" latinLnBrk="0" hangingPunct="1">
        <a:defRPr sz="1621" kern="1200">
          <a:solidFill>
            <a:schemeClr val="tx1"/>
          </a:solidFill>
          <a:latin typeface="+mn-lt"/>
          <a:ea typeface="+mn-ea"/>
          <a:cs typeface="+mn-cs"/>
        </a:defRPr>
      </a:lvl8pPr>
      <a:lvl9pPr marL="3294251" algn="l" defTabSz="823563" rtl="0" eaLnBrk="1" latinLnBrk="0" hangingPunct="1">
        <a:defRPr sz="162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7.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8.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6.xml"/><Relationship Id="rId5" Type="http://schemas.openxmlformats.org/officeDocument/2006/relationships/hyperlink" Target="https://knowledge.hocoma.com/" TargetMode="External"/><Relationship Id="rId4" Type="http://schemas.openxmlformats.org/officeDocument/2006/relationships/hyperlink" Target="https://tyromotion.com/en/for-professionals/"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7.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42.png"/><Relationship Id="rId4" Type="http://schemas.openxmlformats.org/officeDocument/2006/relationships/image" Target="../media/image41.jpeg"/><Relationship Id="rId9"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7.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31.png"/><Relationship Id="rId4" Type="http://schemas.openxmlformats.org/officeDocument/2006/relationships/image" Target="../media/image41.jpeg"/><Relationship Id="rId9"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hyperlink" Target="https://www.ncbi.nlm.nih.gov/pmc/articles/PMC4982313/" TargetMode="External"/><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cereneo.ch/fileadmin/Healthcare_Professionals/assessment-driven-arm-therapy-at-home-using-an-imu-based-virtual-reality-system.pdf" TargetMode="Externa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www.hocoma.com/landing-page/webinar-sensor-based-technology-meets-physical-therapy-landing/" TargetMode="Externa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7.png"/><Relationship Id="rId7"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51.png"/><Relationship Id="rId4" Type="http://schemas.openxmlformats.org/officeDocument/2006/relationships/image" Target="../media/image50.jpeg"/></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www.hocoma.com/landing-page/webinar-virtual-rehabilitation-how-feedback-and-motivation-influence-therapy-outcome/" TargetMode="Externa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7.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55.jp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hyperlink" Target="http://www.iisartonline.org/"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hyperlink" Target="http://www.eneurocenter.com/" TargetMode="External"/><Relationship Id="rId4" Type="http://schemas.openxmlformats.org/officeDocument/2006/relationships/hyperlink" Target="mailto:info@eneurocenter.co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www.hocoma.com/landing-page/webinar-breaking-the-boundaries-of-neurorehabilitation-enc/" TargetMode="Externa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hyperlink" Target="http://www.vi-hotels.com/typo3temp/pics/s_1ad5acb5b7.jpg" TargetMode="External"/><Relationship Id="rId3" Type="http://schemas.openxmlformats.org/officeDocument/2006/relationships/hyperlink" Target="http://www.iisd.ca/ymb/climate/wcc3/pix/1sept/DSC_6266%20full%20room.jpg" TargetMode="External"/><Relationship Id="rId7" Type="http://schemas.openxmlformats.org/officeDocument/2006/relationships/hyperlink" Target="http://www.nature.com/sc/journal/v41/n12/fig_tab/3101518f1.html" TargetMode="External"/><Relationship Id="rId12"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hyperlink" Target="http://timpexelectronics.com/wp-content/uploads/2014/03/Electronics-0000166421891-1100x732.jpg" TargetMode="External"/><Relationship Id="rId11" Type="http://schemas.openxmlformats.org/officeDocument/2006/relationships/hyperlink" Target="http://static.guim.co.uk/sys-images/Guardian/Pix/pictures/2013/10/28/1382979259350/Gardening-and-DIY-can-pro-011.jpg" TargetMode="External"/><Relationship Id="rId5" Type="http://schemas.openxmlformats.org/officeDocument/2006/relationships/hyperlink" Target="http://emergingtech.tbr.edu/sites/default/files/styles/flexslider_full/public/NewTech_0.jpg?itok=WghHlgJO" TargetMode="External"/><Relationship Id="rId10" Type="http://schemas.openxmlformats.org/officeDocument/2006/relationships/hyperlink" Target="http://www.hopkinsmedicine.org/healthlibrary/GetImage.aspx?ImageId=268329" TargetMode="External"/><Relationship Id="rId4" Type="http://schemas.openxmlformats.org/officeDocument/2006/relationships/hyperlink" Target="http://www.unece.org/typo3temp/pics/8346dcaa95.jpg" TargetMode="External"/><Relationship Id="rId9" Type="http://schemas.openxmlformats.org/officeDocument/2006/relationships/hyperlink" Target="http://www.eusi.org/wp-content/uploads/2012/11/stroke.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jpeg"/><Relationship Id="rId3" Type="http://schemas.openxmlformats.org/officeDocument/2006/relationships/image" Target="../media/image16.jpe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microsoft.com/office/2007/relationships/hdphoto" Target="../media/hdphoto1.wdp"/><Relationship Id="rId11" Type="http://schemas.openxmlformats.org/officeDocument/2006/relationships/image" Target="../media/image23.png"/><Relationship Id="rId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17.png"/><Relationship Id="rId9" Type="http://schemas.openxmlformats.org/officeDocument/2006/relationships/image" Target="../media/image21.png"/><Relationship Id="rId1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804163" y="964545"/>
            <a:ext cx="823556" cy="82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chemeClr val="bg1"/>
              </a:buClr>
              <a:buFontTx/>
              <a:buChar char="•"/>
            </a:pPr>
            <a:endParaRPr lang="de-CH" sz="2162" dirty="0">
              <a:solidFill>
                <a:srgbClr val="232333"/>
              </a:solidFill>
              <a:latin typeface="Arial Narrow" pitchFamily="34" charset="0"/>
            </a:endParaRPr>
          </a:p>
        </p:txBody>
      </p:sp>
      <p:sp>
        <p:nvSpPr>
          <p:cNvPr id="4" name="Subtitle 3"/>
          <p:cNvSpPr>
            <a:spLocks noGrp="1"/>
          </p:cNvSpPr>
          <p:nvPr>
            <p:ph type="subTitle" sz="quarter" idx="1"/>
          </p:nvPr>
        </p:nvSpPr>
        <p:spPr>
          <a:xfrm>
            <a:off x="480407" y="3933353"/>
            <a:ext cx="9978513" cy="1439863"/>
          </a:xfrm>
          <a:solidFill>
            <a:srgbClr val="413F43"/>
          </a:solidFill>
          <a:ln cap="rnd">
            <a:solidFill>
              <a:schemeClr val="bg1"/>
            </a:solidFill>
            <a:bevel/>
          </a:ln>
        </p:spPr>
        <p:txBody>
          <a:bodyPr anchor="ctr">
            <a:normAutofit fontScale="85000" lnSpcReduction="10000"/>
          </a:bodyPr>
          <a:lstStyle/>
          <a:p>
            <a:pPr algn="ctr"/>
            <a:r>
              <a:rPr lang="de-CH" sz="4800" dirty="0">
                <a:solidFill>
                  <a:schemeClr val="bg1"/>
                </a:solidFill>
              </a:rPr>
              <a:t>Evidencia científica de las tecnologías avanzadas en rehabilitación.</a:t>
            </a:r>
          </a:p>
        </p:txBody>
      </p:sp>
      <p:pic>
        <p:nvPicPr>
          <p:cNvPr id="5" name="Imagen 4">
            <a:extLst>
              <a:ext uri="{FF2B5EF4-FFF2-40B4-BE49-F238E27FC236}">
                <a16:creationId xmlns:a16="http://schemas.microsoft.com/office/drawing/2014/main" id="{F6E9AF13-8230-46C7-9727-182BC8679AF3}"/>
              </a:ext>
            </a:extLst>
          </p:cNvPr>
          <p:cNvPicPr>
            <a:picLocks noChangeAspect="1"/>
          </p:cNvPicPr>
          <p:nvPr/>
        </p:nvPicPr>
        <p:blipFill>
          <a:blip r:embed="rId3"/>
          <a:stretch>
            <a:fillRect/>
          </a:stretch>
        </p:blipFill>
        <p:spPr>
          <a:xfrm>
            <a:off x="6353021" y="178617"/>
            <a:ext cx="4291956" cy="3218967"/>
          </a:xfrm>
          <a:prstGeom prst="rect">
            <a:avLst/>
          </a:prstGeom>
        </p:spPr>
      </p:pic>
    </p:spTree>
    <p:extLst>
      <p:ext uri="{BB962C8B-B14F-4D97-AF65-F5344CB8AC3E}">
        <p14:creationId xmlns:p14="http://schemas.microsoft.com/office/powerpoint/2010/main" val="72314198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nterfaz de usuario gráfica, Texto, Aplicación&#10;&#10;Descripción generada automáticamente">
            <a:extLst>
              <a:ext uri="{FF2B5EF4-FFF2-40B4-BE49-F238E27FC236}">
                <a16:creationId xmlns:a16="http://schemas.microsoft.com/office/drawing/2014/main" id="{52D7F3CE-B04B-494F-9F77-8A295E6CA0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9855" y="0"/>
            <a:ext cx="5301027" cy="6858000"/>
          </a:xfrm>
          <a:prstGeom prst="rect">
            <a:avLst/>
          </a:prstGeom>
        </p:spPr>
      </p:pic>
    </p:spTree>
    <p:extLst>
      <p:ext uri="{BB962C8B-B14F-4D97-AF65-F5344CB8AC3E}">
        <p14:creationId xmlns:p14="http://schemas.microsoft.com/office/powerpoint/2010/main" val="285521492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77801" y="137608"/>
            <a:ext cx="6163995" cy="1107996"/>
          </a:xfrm>
        </p:spPr>
        <p:txBody>
          <a:bodyPr/>
          <a:lstStyle/>
          <a:p>
            <a:r>
              <a:rPr lang="de-CH" dirty="0"/>
              <a:t>Terapia asistida por robots: </a:t>
            </a:r>
            <a:r>
              <a:rPr lang="de-CH" dirty="0">
                <a:solidFill>
                  <a:srgbClr val="595959"/>
                </a:solidFill>
              </a:rPr>
              <a:t>Extremidad superior</a:t>
            </a:r>
            <a:endParaRPr lang="de-CH" dirty="0"/>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11</a:t>
            </a:fld>
            <a:endParaRPr lang="de-CH" dirty="0"/>
          </a:p>
        </p:txBody>
      </p:sp>
      <p:grpSp>
        <p:nvGrpSpPr>
          <p:cNvPr id="11" name="Gruppieren 10"/>
          <p:cNvGrpSpPr/>
          <p:nvPr/>
        </p:nvGrpSpPr>
        <p:grpSpPr>
          <a:xfrm>
            <a:off x="665833" y="1412775"/>
            <a:ext cx="4464496" cy="2271805"/>
            <a:chOff x="665833" y="1412775"/>
            <a:chExt cx="4464496" cy="2271805"/>
          </a:xfrm>
        </p:grpSpPr>
        <p:sp>
          <p:nvSpPr>
            <p:cNvPr id="6" name="Rechteck 5"/>
            <p:cNvSpPr/>
            <p:nvPr/>
          </p:nvSpPr>
          <p:spPr bwMode="auto">
            <a:xfrm>
              <a:off x="665833" y="1412775"/>
              <a:ext cx="4464496" cy="2271805"/>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Textfeld 6"/>
            <p:cNvSpPr txBox="1"/>
            <p:nvPr/>
          </p:nvSpPr>
          <p:spPr>
            <a:xfrm>
              <a:off x="665833" y="1556792"/>
              <a:ext cx="4464496" cy="369332"/>
            </a:xfrm>
            <a:prstGeom prst="rect">
              <a:avLst/>
            </a:prstGeom>
            <a:solidFill>
              <a:srgbClr val="C1D450"/>
            </a:solidFill>
          </p:spPr>
          <p:txBody>
            <a:bodyPr wrap="square" rtlCol="0">
              <a:spAutoFit/>
            </a:bodyPr>
            <a:lstStyle/>
            <a:p>
              <a:pPr algn="ctr"/>
              <a:r>
                <a:rPr lang="de-CH" dirty="0"/>
                <a:t>Mejoras a nivel proximal</a:t>
              </a:r>
            </a:p>
          </p:txBody>
        </p:sp>
        <p:sp>
          <p:nvSpPr>
            <p:cNvPr id="8" name="Textfeld 7"/>
            <p:cNvSpPr txBox="1"/>
            <p:nvPr/>
          </p:nvSpPr>
          <p:spPr>
            <a:xfrm>
              <a:off x="2477127" y="1950740"/>
              <a:ext cx="2644693" cy="1477328"/>
            </a:xfrm>
            <a:prstGeom prst="rect">
              <a:avLst/>
            </a:prstGeom>
            <a:noFill/>
          </p:spPr>
          <p:txBody>
            <a:bodyPr wrap="square" rtlCol="0">
              <a:spAutoFit/>
            </a:bodyPr>
            <a:lstStyle/>
            <a:p>
              <a:r>
                <a:rPr lang="en-US" b="1" dirty="0" err="1"/>
                <a:t>Efecto</a:t>
              </a:r>
              <a:r>
                <a:rPr lang="en-US" b="1" dirty="0"/>
                <a:t> </a:t>
              </a:r>
              <a:r>
                <a:rPr lang="en-US" b="1" dirty="0" err="1"/>
                <a:t>significativo</a:t>
              </a:r>
              <a:r>
                <a:rPr lang="en-US" b="1" dirty="0"/>
                <a:t> en la </a:t>
              </a:r>
              <a:r>
                <a:rPr lang="en-US" b="1" dirty="0" err="1"/>
                <a:t>función</a:t>
              </a:r>
              <a:r>
                <a:rPr lang="en-US" b="1" dirty="0"/>
                <a:t> </a:t>
              </a:r>
              <a:r>
                <a:rPr lang="en-US" b="1" dirty="0" err="1"/>
                <a:t>motora</a:t>
              </a:r>
              <a:r>
                <a:rPr lang="en-US" b="1" dirty="0"/>
                <a:t> del hombre y </a:t>
              </a:r>
              <a:r>
                <a:rPr lang="en-US" b="1" dirty="0" err="1"/>
                <a:t>codo</a:t>
              </a:r>
              <a:r>
                <a:rPr lang="en-US" dirty="0"/>
                <a:t>, fuerza muscular y </a:t>
              </a:r>
              <a:r>
                <a:rPr lang="en-US" dirty="0" err="1"/>
                <a:t>reducción</a:t>
              </a:r>
              <a:r>
                <a:rPr lang="en-US" dirty="0"/>
                <a:t> del dolor. </a:t>
              </a:r>
              <a:endParaRPr lang="en-US" b="1" dirty="0"/>
            </a:p>
          </p:txBody>
        </p:sp>
      </p:grpSp>
      <p:sp>
        <p:nvSpPr>
          <p:cNvPr id="13" name="Rechteck 12"/>
          <p:cNvSpPr/>
          <p:nvPr/>
        </p:nvSpPr>
        <p:spPr bwMode="auto">
          <a:xfrm>
            <a:off x="5634385" y="1420744"/>
            <a:ext cx="4752528" cy="15042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Textfeld 13"/>
          <p:cNvSpPr txBox="1"/>
          <p:nvPr/>
        </p:nvSpPr>
        <p:spPr>
          <a:xfrm>
            <a:off x="5634385" y="1564760"/>
            <a:ext cx="4752528" cy="369332"/>
          </a:xfrm>
          <a:prstGeom prst="rect">
            <a:avLst/>
          </a:prstGeom>
          <a:solidFill>
            <a:srgbClr val="C1D450"/>
          </a:solidFill>
        </p:spPr>
        <p:txBody>
          <a:bodyPr wrap="square" rtlCol="0">
            <a:spAutoFit/>
          </a:bodyPr>
          <a:lstStyle/>
          <a:p>
            <a:pPr algn="ctr"/>
            <a:r>
              <a:rPr lang="de-CH" dirty="0"/>
              <a:t>Mejoras distales</a:t>
            </a:r>
          </a:p>
        </p:txBody>
      </p:sp>
      <p:sp>
        <p:nvSpPr>
          <p:cNvPr id="15" name="Textfeld 14"/>
          <p:cNvSpPr txBox="1"/>
          <p:nvPr/>
        </p:nvSpPr>
        <p:spPr>
          <a:xfrm>
            <a:off x="5994300" y="1979648"/>
            <a:ext cx="3726813" cy="923330"/>
          </a:xfrm>
          <a:prstGeom prst="rect">
            <a:avLst/>
          </a:prstGeom>
          <a:noFill/>
        </p:spPr>
        <p:txBody>
          <a:bodyPr wrap="square" rtlCol="0">
            <a:spAutoFit/>
          </a:bodyPr>
          <a:lstStyle/>
          <a:p>
            <a:r>
              <a:rPr lang="en-US" dirty="0"/>
              <a:t>El Entrenamiento del </a:t>
            </a:r>
            <a:r>
              <a:rPr lang="en-US" dirty="0" err="1"/>
              <a:t>codo</a:t>
            </a:r>
            <a:r>
              <a:rPr lang="en-US" dirty="0"/>
              <a:t> y la </a:t>
            </a:r>
            <a:r>
              <a:rPr lang="en-US" dirty="0" err="1"/>
              <a:t>muñeca</a:t>
            </a:r>
            <a:r>
              <a:rPr lang="en-US" dirty="0"/>
              <a:t> </a:t>
            </a:r>
            <a:r>
              <a:rPr lang="en-US" dirty="0" err="1"/>
              <a:t>mejora</a:t>
            </a:r>
            <a:r>
              <a:rPr lang="en-US" dirty="0"/>
              <a:t> la </a:t>
            </a:r>
            <a:r>
              <a:rPr lang="en-US" dirty="0" err="1"/>
              <a:t>función</a:t>
            </a:r>
            <a:r>
              <a:rPr lang="en-US" dirty="0"/>
              <a:t> </a:t>
            </a:r>
            <a:r>
              <a:rPr lang="en-US" dirty="0" err="1"/>
              <a:t>motora</a:t>
            </a:r>
            <a:r>
              <a:rPr lang="en-US" dirty="0"/>
              <a:t> y la fuerza muscular. </a:t>
            </a:r>
            <a:endParaRPr lang="en-US" b="1" dirty="0"/>
          </a:p>
        </p:txBody>
      </p:sp>
      <p:sp>
        <p:nvSpPr>
          <p:cNvPr id="19" name="Rechteck 18"/>
          <p:cNvSpPr/>
          <p:nvPr/>
        </p:nvSpPr>
        <p:spPr bwMode="auto">
          <a:xfrm>
            <a:off x="665120" y="3848348"/>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feld 19"/>
          <p:cNvSpPr txBox="1"/>
          <p:nvPr/>
        </p:nvSpPr>
        <p:spPr>
          <a:xfrm>
            <a:off x="665120" y="3992364"/>
            <a:ext cx="4464496" cy="369332"/>
          </a:xfrm>
          <a:prstGeom prst="rect">
            <a:avLst/>
          </a:prstGeom>
          <a:solidFill>
            <a:srgbClr val="C1D450"/>
          </a:solidFill>
        </p:spPr>
        <p:txBody>
          <a:bodyPr wrap="square" rtlCol="0">
            <a:spAutoFit/>
          </a:bodyPr>
          <a:lstStyle/>
          <a:p>
            <a:pPr algn="ctr"/>
            <a:r>
              <a:rPr lang="de-CH" dirty="0"/>
              <a:t>Transferencia a actividades vida diaria</a:t>
            </a:r>
          </a:p>
        </p:txBody>
      </p:sp>
      <p:sp>
        <p:nvSpPr>
          <p:cNvPr id="21" name="Textfeld 20"/>
          <p:cNvSpPr txBox="1"/>
          <p:nvPr/>
        </p:nvSpPr>
        <p:spPr>
          <a:xfrm>
            <a:off x="2106706" y="4463948"/>
            <a:ext cx="2951615" cy="1200329"/>
          </a:xfrm>
          <a:prstGeom prst="rect">
            <a:avLst/>
          </a:prstGeom>
          <a:noFill/>
        </p:spPr>
        <p:txBody>
          <a:bodyPr wrap="square" rtlCol="0">
            <a:spAutoFit/>
          </a:bodyPr>
          <a:lstStyle/>
          <a:p>
            <a:r>
              <a:rPr lang="en-US" b="1" dirty="0" err="1"/>
              <a:t>Mejora</a:t>
            </a:r>
            <a:r>
              <a:rPr lang="en-US" b="1" dirty="0"/>
              <a:t> </a:t>
            </a:r>
            <a:r>
              <a:rPr lang="en-US" b="1" dirty="0" err="1"/>
              <a:t>genérica</a:t>
            </a:r>
            <a:r>
              <a:rPr lang="en-US" b="1" dirty="0"/>
              <a:t> de las </a:t>
            </a:r>
            <a:r>
              <a:rPr lang="en-US" b="1" dirty="0" err="1"/>
              <a:t>actividades</a:t>
            </a:r>
            <a:r>
              <a:rPr lang="en-US" b="1" dirty="0"/>
              <a:t> de la </a:t>
            </a:r>
            <a:r>
              <a:rPr lang="en-US" b="1" dirty="0" err="1"/>
              <a:t>vida</a:t>
            </a:r>
            <a:r>
              <a:rPr lang="en-US" b="1" dirty="0"/>
              <a:t> </a:t>
            </a:r>
            <a:r>
              <a:rPr lang="en-US" b="1" dirty="0" err="1"/>
              <a:t>diaria</a:t>
            </a:r>
            <a:r>
              <a:rPr lang="en-US" b="1" dirty="0"/>
              <a:t> y la </a:t>
            </a:r>
            <a:r>
              <a:rPr lang="en-US" b="1" dirty="0" err="1"/>
              <a:t>función</a:t>
            </a:r>
            <a:r>
              <a:rPr lang="en-US" b="1" dirty="0"/>
              <a:t> del </a:t>
            </a:r>
            <a:r>
              <a:rPr lang="en-US" b="1" dirty="0" err="1"/>
              <a:t>brazo</a:t>
            </a:r>
            <a:r>
              <a:rPr lang="en-US" b="1" dirty="0"/>
              <a:t>. </a:t>
            </a:r>
          </a:p>
        </p:txBody>
      </p:sp>
      <p:sp>
        <p:nvSpPr>
          <p:cNvPr id="29" name="Textfeld 28"/>
          <p:cNvSpPr txBox="1"/>
          <p:nvPr/>
        </p:nvSpPr>
        <p:spPr>
          <a:xfrm>
            <a:off x="676928" y="3399105"/>
            <a:ext cx="1800200" cy="276999"/>
          </a:xfrm>
          <a:prstGeom prst="rect">
            <a:avLst/>
          </a:prstGeom>
          <a:noFill/>
        </p:spPr>
        <p:txBody>
          <a:bodyPr wrap="square" rtlCol="0">
            <a:spAutoFit/>
          </a:bodyPr>
          <a:lstStyle/>
          <a:p>
            <a:r>
              <a:rPr lang="de-CH" sz="1200" dirty="0"/>
              <a:t>(Veerbeek et al. 2014)</a:t>
            </a:r>
          </a:p>
        </p:txBody>
      </p:sp>
      <p:sp>
        <p:nvSpPr>
          <p:cNvPr id="56" name="Rechteck 55"/>
          <p:cNvSpPr/>
          <p:nvPr/>
        </p:nvSpPr>
        <p:spPr bwMode="auto">
          <a:xfrm>
            <a:off x="5634385" y="3037514"/>
            <a:ext cx="4752528" cy="1294135"/>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7" name="Textfeld 56"/>
          <p:cNvSpPr txBox="1"/>
          <p:nvPr/>
        </p:nvSpPr>
        <p:spPr>
          <a:xfrm>
            <a:off x="5634385" y="3181530"/>
            <a:ext cx="4752528" cy="369332"/>
          </a:xfrm>
          <a:prstGeom prst="rect">
            <a:avLst/>
          </a:prstGeom>
          <a:solidFill>
            <a:srgbClr val="C1D450"/>
          </a:solidFill>
        </p:spPr>
        <p:txBody>
          <a:bodyPr wrap="square" rtlCol="0">
            <a:spAutoFit/>
          </a:bodyPr>
          <a:lstStyle/>
          <a:p>
            <a:pPr algn="ctr"/>
            <a:r>
              <a:rPr lang="de-CH" dirty="0"/>
              <a:t>Riesgos</a:t>
            </a:r>
          </a:p>
        </p:txBody>
      </p:sp>
      <p:sp>
        <p:nvSpPr>
          <p:cNvPr id="58" name="Textfeld 57"/>
          <p:cNvSpPr txBox="1"/>
          <p:nvPr/>
        </p:nvSpPr>
        <p:spPr>
          <a:xfrm>
            <a:off x="6045100" y="3609118"/>
            <a:ext cx="3726813" cy="923330"/>
          </a:xfrm>
          <a:prstGeom prst="rect">
            <a:avLst/>
          </a:prstGeom>
          <a:noFill/>
        </p:spPr>
        <p:txBody>
          <a:bodyPr wrap="square" rtlCol="0">
            <a:spAutoFit/>
          </a:bodyPr>
          <a:lstStyle/>
          <a:p>
            <a:r>
              <a:rPr lang="en-US" b="1" dirty="0"/>
              <a:t>No se </a:t>
            </a:r>
            <a:r>
              <a:rPr lang="en-US" b="1" dirty="0" err="1"/>
              <a:t>incrementa</a:t>
            </a:r>
            <a:r>
              <a:rPr lang="en-US" b="1" dirty="0"/>
              <a:t> el </a:t>
            </a:r>
            <a:r>
              <a:rPr lang="en-US" b="1" dirty="0" err="1"/>
              <a:t>riesgo</a:t>
            </a:r>
            <a:r>
              <a:rPr lang="en-US" b="1" dirty="0"/>
              <a:t> de lesion con un </a:t>
            </a:r>
            <a:r>
              <a:rPr lang="en-US" b="1" dirty="0" err="1"/>
              <a:t>tratamiento</a:t>
            </a:r>
            <a:r>
              <a:rPr lang="en-US" b="1" dirty="0"/>
              <a:t> intensive. </a:t>
            </a:r>
            <a:endParaRPr lang="en-US" dirty="0"/>
          </a:p>
        </p:txBody>
      </p:sp>
      <p:sp>
        <p:nvSpPr>
          <p:cNvPr id="59" name="Rechteck 58"/>
          <p:cNvSpPr/>
          <p:nvPr/>
        </p:nvSpPr>
        <p:spPr bwMode="auto">
          <a:xfrm>
            <a:off x="5634385" y="4432380"/>
            <a:ext cx="4752528" cy="15042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60" name="Textfeld 59"/>
          <p:cNvSpPr txBox="1"/>
          <p:nvPr/>
        </p:nvSpPr>
        <p:spPr>
          <a:xfrm>
            <a:off x="5634385" y="4576396"/>
            <a:ext cx="4752528" cy="369332"/>
          </a:xfrm>
          <a:prstGeom prst="rect">
            <a:avLst/>
          </a:prstGeom>
          <a:solidFill>
            <a:srgbClr val="C1D450"/>
          </a:solidFill>
        </p:spPr>
        <p:txBody>
          <a:bodyPr wrap="square" rtlCol="0">
            <a:spAutoFit/>
          </a:bodyPr>
          <a:lstStyle/>
          <a:p>
            <a:pPr algn="ctr"/>
            <a:r>
              <a:rPr lang="de-CH" dirty="0"/>
              <a:t>Tiempo recuperación</a:t>
            </a:r>
          </a:p>
        </p:txBody>
      </p:sp>
      <p:sp>
        <p:nvSpPr>
          <p:cNvPr id="61" name="Textfeld 60"/>
          <p:cNvSpPr txBox="1"/>
          <p:nvPr/>
        </p:nvSpPr>
        <p:spPr>
          <a:xfrm>
            <a:off x="5892700" y="4965884"/>
            <a:ext cx="3726813" cy="1200329"/>
          </a:xfrm>
          <a:prstGeom prst="rect">
            <a:avLst/>
          </a:prstGeom>
          <a:noFill/>
        </p:spPr>
        <p:txBody>
          <a:bodyPr wrap="square" rtlCol="0">
            <a:spAutoFit/>
          </a:bodyPr>
          <a:lstStyle/>
          <a:p>
            <a:r>
              <a:rPr lang="en-US" dirty="0"/>
              <a:t>La terapia </a:t>
            </a:r>
            <a:r>
              <a:rPr lang="en-US" dirty="0" err="1"/>
              <a:t>robótica</a:t>
            </a:r>
            <a:r>
              <a:rPr lang="en-US" dirty="0"/>
              <a:t> </a:t>
            </a:r>
            <a:r>
              <a:rPr lang="en-US" dirty="0" err="1"/>
              <a:t>mejora</a:t>
            </a:r>
            <a:r>
              <a:rPr lang="en-US" dirty="0"/>
              <a:t> la </a:t>
            </a:r>
            <a:r>
              <a:rPr lang="en-US" dirty="0" err="1"/>
              <a:t>función</a:t>
            </a:r>
            <a:r>
              <a:rPr lang="en-US" dirty="0"/>
              <a:t> </a:t>
            </a:r>
            <a:r>
              <a:rPr lang="en-US" dirty="0" err="1"/>
              <a:t>motora</a:t>
            </a:r>
            <a:r>
              <a:rPr lang="en-US" dirty="0"/>
              <a:t> en un period de </a:t>
            </a:r>
            <a:r>
              <a:rPr lang="en-US" dirty="0" err="1"/>
              <a:t>tiempo</a:t>
            </a:r>
            <a:r>
              <a:rPr lang="en-US" dirty="0"/>
              <a:t> </a:t>
            </a:r>
            <a:r>
              <a:rPr lang="en-US" dirty="0" err="1"/>
              <a:t>menor</a:t>
            </a:r>
            <a:r>
              <a:rPr lang="en-US" dirty="0"/>
              <a:t> que la terapia </a:t>
            </a:r>
            <a:r>
              <a:rPr lang="en-US" dirty="0" err="1"/>
              <a:t>convencional</a:t>
            </a:r>
            <a:r>
              <a:rPr lang="en-US" dirty="0"/>
              <a:t>. </a:t>
            </a:r>
          </a:p>
        </p:txBody>
      </p:sp>
      <p:pic>
        <p:nvPicPr>
          <p:cNvPr id="30" name="Picture 2" descr="Mann, Silhouette, Menschliche, Stehen, Ava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30"/>
          <p:cNvPicPr>
            <a:picLocks noChangeAspect="1"/>
          </p:cNvPicPr>
          <p:nvPr/>
        </p:nvPicPr>
        <p:blipFill rotWithShape="1">
          <a:blip r:embed="rId4">
            <a:clrChange>
              <a:clrFrom>
                <a:srgbClr val="FDFFFC"/>
              </a:clrFrom>
              <a:clrTo>
                <a:srgbClr val="FDFFFC">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30641" t="6546" r="25890" b="38027"/>
          <a:stretch/>
        </p:blipFill>
        <p:spPr>
          <a:xfrm>
            <a:off x="694303" y="1919908"/>
            <a:ext cx="1656184" cy="1182575"/>
          </a:xfrm>
          <a:prstGeom prst="rect">
            <a:avLst/>
          </a:prstGeom>
        </p:spPr>
      </p:pic>
      <p:pic>
        <p:nvPicPr>
          <p:cNvPr id="63" name="Picture 20"/>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09849" y="4432380"/>
            <a:ext cx="1172628" cy="1172628"/>
          </a:xfrm>
          <a:prstGeom prst="rect">
            <a:avLst/>
          </a:prstGeom>
        </p:spPr>
      </p:pic>
      <p:sp>
        <p:nvSpPr>
          <p:cNvPr id="64" name="Textfeld 63"/>
          <p:cNvSpPr txBox="1"/>
          <p:nvPr/>
        </p:nvSpPr>
        <p:spPr>
          <a:xfrm>
            <a:off x="668903" y="5630408"/>
            <a:ext cx="1800200" cy="276999"/>
          </a:xfrm>
          <a:prstGeom prst="rect">
            <a:avLst/>
          </a:prstGeom>
          <a:noFill/>
        </p:spPr>
        <p:txBody>
          <a:bodyPr wrap="square" rtlCol="0">
            <a:spAutoFit/>
          </a:bodyPr>
          <a:lstStyle/>
          <a:p>
            <a:r>
              <a:rPr lang="de-CH" sz="1200" dirty="0"/>
              <a:t>(Mehrholz et al. 2018)</a:t>
            </a:r>
          </a:p>
        </p:txBody>
      </p:sp>
      <p:pic>
        <p:nvPicPr>
          <p:cNvPr id="65" name="Picture 25"/>
          <p:cNvPicPr>
            <a:picLocks noChangeAspect="1"/>
          </p:cNvPicPr>
          <p:nvPr/>
        </p:nvPicPr>
        <p:blipFill>
          <a:blip r:embed="rId6"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21259767">
            <a:off x="9524458" y="1998135"/>
            <a:ext cx="958734" cy="958734"/>
          </a:xfrm>
          <a:prstGeom prst="rect">
            <a:avLst/>
          </a:prstGeom>
        </p:spPr>
      </p:pic>
      <p:pic>
        <p:nvPicPr>
          <p:cNvPr id="66" name="Picture 29"/>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658587" y="3655779"/>
            <a:ext cx="625502" cy="521251"/>
          </a:xfrm>
          <a:prstGeom prst="rect">
            <a:avLst/>
          </a:prstGeom>
        </p:spPr>
      </p:pic>
      <p:pic>
        <p:nvPicPr>
          <p:cNvPr id="67" name="Picture 32"/>
          <p:cNvPicPr>
            <a:picLocks noChangeAspect="1"/>
          </p:cNvPicPr>
          <p:nvPr/>
        </p:nvPicPr>
        <p:blipFill>
          <a:blip r:embed="rId8"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781355" y="5064113"/>
            <a:ext cx="394139" cy="726871"/>
          </a:xfrm>
          <a:prstGeom prst="rect">
            <a:avLst/>
          </a:prstGeom>
        </p:spPr>
      </p:pic>
      <p:sp>
        <p:nvSpPr>
          <p:cNvPr id="68" name="Textfeld 67"/>
          <p:cNvSpPr txBox="1"/>
          <p:nvPr/>
        </p:nvSpPr>
        <p:spPr>
          <a:xfrm>
            <a:off x="7963389" y="2823671"/>
            <a:ext cx="1800200" cy="276999"/>
          </a:xfrm>
          <a:prstGeom prst="rect">
            <a:avLst/>
          </a:prstGeom>
          <a:noFill/>
        </p:spPr>
        <p:txBody>
          <a:bodyPr wrap="square" rtlCol="0">
            <a:spAutoFit/>
          </a:bodyPr>
          <a:lstStyle/>
          <a:p>
            <a:r>
              <a:rPr lang="de-CH" sz="1200" dirty="0"/>
              <a:t>(Veerbeek et al. 2014)</a:t>
            </a:r>
          </a:p>
        </p:txBody>
      </p:sp>
      <p:sp>
        <p:nvSpPr>
          <p:cNvPr id="69" name="Textfeld 68"/>
          <p:cNvSpPr txBox="1"/>
          <p:nvPr/>
        </p:nvSpPr>
        <p:spPr>
          <a:xfrm>
            <a:off x="7987282" y="4252031"/>
            <a:ext cx="1800200" cy="276999"/>
          </a:xfrm>
          <a:prstGeom prst="rect">
            <a:avLst/>
          </a:prstGeom>
          <a:noFill/>
        </p:spPr>
        <p:txBody>
          <a:bodyPr wrap="square" rtlCol="0">
            <a:spAutoFit/>
          </a:bodyPr>
          <a:lstStyle/>
          <a:p>
            <a:r>
              <a:rPr lang="de-CH" sz="1200" dirty="0"/>
              <a:t>(Mehrholz et al. 2018)</a:t>
            </a:r>
          </a:p>
        </p:txBody>
      </p:sp>
      <p:sp>
        <p:nvSpPr>
          <p:cNvPr id="70" name="Textfeld 69"/>
          <p:cNvSpPr txBox="1"/>
          <p:nvPr/>
        </p:nvSpPr>
        <p:spPr>
          <a:xfrm>
            <a:off x="8010649" y="5942096"/>
            <a:ext cx="1800200" cy="276999"/>
          </a:xfrm>
          <a:prstGeom prst="rect">
            <a:avLst/>
          </a:prstGeom>
          <a:noFill/>
        </p:spPr>
        <p:txBody>
          <a:bodyPr wrap="square" rtlCol="0">
            <a:spAutoFit/>
          </a:bodyPr>
          <a:lstStyle/>
          <a:p>
            <a:r>
              <a:rPr lang="de-CH" sz="1200" dirty="0"/>
              <a:t>(</a:t>
            </a:r>
            <a:r>
              <a:rPr lang="de-CH" sz="1200" dirty="0" err="1"/>
              <a:t>Sale</a:t>
            </a:r>
            <a:r>
              <a:rPr lang="de-CH" sz="1200" dirty="0"/>
              <a:t> et al. 2014)</a:t>
            </a:r>
          </a:p>
        </p:txBody>
      </p:sp>
      <p:pic>
        <p:nvPicPr>
          <p:cNvPr id="32" name="Imagen 31">
            <a:extLst>
              <a:ext uri="{FF2B5EF4-FFF2-40B4-BE49-F238E27FC236}">
                <a16:creationId xmlns:a16="http://schemas.microsoft.com/office/drawing/2014/main" id="{3762FA69-F44D-4D8E-9C9B-DD19F1BA3DE9}"/>
              </a:ext>
            </a:extLst>
          </p:cNvPr>
          <p:cNvPicPr>
            <a:picLocks noChangeAspect="1"/>
          </p:cNvPicPr>
          <p:nvPr/>
        </p:nvPicPr>
        <p:blipFill>
          <a:blip r:embed="rId9"/>
          <a:stretch>
            <a:fillRect/>
          </a:stretch>
        </p:blipFill>
        <p:spPr>
          <a:xfrm>
            <a:off x="6886859" y="0"/>
            <a:ext cx="2200847" cy="1194920"/>
          </a:xfrm>
          <a:prstGeom prst="rect">
            <a:avLst/>
          </a:prstGeom>
        </p:spPr>
      </p:pic>
    </p:spTree>
    <p:extLst>
      <p:ext uri="{BB962C8B-B14F-4D97-AF65-F5344CB8AC3E}">
        <p14:creationId xmlns:p14="http://schemas.microsoft.com/office/powerpoint/2010/main" val="355841115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Interfaz de usuario gráfica, Texto&#10;&#10;Descripción generada automáticamente">
            <a:extLst>
              <a:ext uri="{FF2B5EF4-FFF2-40B4-BE49-F238E27FC236}">
                <a16:creationId xmlns:a16="http://schemas.microsoft.com/office/drawing/2014/main" id="{B7F091BD-70BE-40E8-82D5-811B383334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 y="1263927"/>
            <a:ext cx="5490583" cy="4618870"/>
          </a:xfrm>
          <a:prstGeom prst="rect">
            <a:avLst/>
          </a:prstGeom>
        </p:spPr>
      </p:pic>
      <p:pic>
        <p:nvPicPr>
          <p:cNvPr id="7" name="Imagen 6" descr="Interfaz de usuario gráfica, Texto&#10;&#10;Descripción generada automáticamente">
            <a:extLst>
              <a:ext uri="{FF2B5EF4-FFF2-40B4-BE49-F238E27FC236}">
                <a16:creationId xmlns:a16="http://schemas.microsoft.com/office/drawing/2014/main" id="{C2C1B050-14D4-4F5E-BC4B-115C788EFB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2116" y="1470909"/>
            <a:ext cx="5641044" cy="4204906"/>
          </a:xfrm>
          <a:prstGeom prst="rect">
            <a:avLst/>
          </a:prstGeom>
        </p:spPr>
      </p:pic>
    </p:spTree>
    <p:extLst>
      <p:ext uri="{BB962C8B-B14F-4D97-AF65-F5344CB8AC3E}">
        <p14:creationId xmlns:p14="http://schemas.microsoft.com/office/powerpoint/2010/main" val="30951997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Coste efectividad</a:t>
            </a:r>
          </a:p>
        </p:txBody>
      </p:sp>
      <p:sp>
        <p:nvSpPr>
          <p:cNvPr id="5" name="Slide Number Placeholder 4"/>
          <p:cNvSpPr>
            <a:spLocks noGrp="1"/>
          </p:cNvSpPr>
          <p:nvPr>
            <p:ph type="sldNum" sz="quarter" idx="12"/>
          </p:nvPr>
        </p:nvSpPr>
        <p:spPr/>
        <p:txBody>
          <a:bodyPr/>
          <a:lstStyle/>
          <a:p>
            <a:fld id="{9F8E3E85-A5F1-45AC-BC8E-CB7307177C38}" type="slidenum">
              <a:rPr lang="de-CH" smtClean="0"/>
              <a:pPr/>
              <a:t>13</a:t>
            </a:fld>
            <a:endParaRPr lang="de-CH" dirty="0"/>
          </a:p>
        </p:txBody>
      </p:sp>
      <p:graphicFrame>
        <p:nvGraphicFramePr>
          <p:cNvPr id="30" name="Chart 29"/>
          <p:cNvGraphicFramePr/>
          <p:nvPr>
            <p:extLst>
              <p:ext uri="{D42A27DB-BD31-4B8C-83A1-F6EECF244321}">
                <p14:modId xmlns:p14="http://schemas.microsoft.com/office/powerpoint/2010/main" val="18892564"/>
              </p:ext>
            </p:extLst>
          </p:nvPr>
        </p:nvGraphicFramePr>
        <p:xfrm>
          <a:off x="6654560" y="4345189"/>
          <a:ext cx="3240360" cy="1992160"/>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2"/>
          <p:cNvSpPr>
            <a:spLocks noGrp="1"/>
          </p:cNvSpPr>
          <p:nvPr>
            <p:ph sz="half" idx="1"/>
          </p:nvPr>
        </p:nvSpPr>
        <p:spPr>
          <a:xfrm>
            <a:off x="6135498" y="1215836"/>
            <a:ext cx="4675244" cy="4881749"/>
          </a:xfrm>
        </p:spPr>
        <p:txBody>
          <a:bodyPr/>
          <a:lstStyle/>
          <a:p>
            <a:pPr marL="240206" lvl="1">
              <a:spcAft>
                <a:spcPts val="1200"/>
              </a:spcAft>
              <a:buFontTx/>
              <a:buChar char="•"/>
            </a:pPr>
            <a:r>
              <a:rPr lang="en-US" sz="1980" dirty="0"/>
              <a:t>Los </a:t>
            </a:r>
            <a:r>
              <a:rPr lang="en-US" sz="1980" dirty="0" err="1"/>
              <a:t>costes</a:t>
            </a:r>
            <a:r>
              <a:rPr lang="en-US" sz="1980" dirty="0"/>
              <a:t> de la terapia </a:t>
            </a:r>
            <a:r>
              <a:rPr lang="en-US" sz="1980" dirty="0" err="1"/>
              <a:t>convencional</a:t>
            </a:r>
            <a:r>
              <a:rPr lang="en-US" sz="1980" dirty="0"/>
              <a:t> de Entrenamiento de la marcha son </a:t>
            </a:r>
            <a:r>
              <a:rPr lang="en-US" sz="1980" dirty="0" err="1"/>
              <a:t>bajos</a:t>
            </a:r>
            <a:r>
              <a:rPr lang="en-US" sz="1980" dirty="0"/>
              <a:t>. </a:t>
            </a:r>
          </a:p>
          <a:p>
            <a:pPr marL="240206" lvl="1">
              <a:spcAft>
                <a:spcPts val="1200"/>
              </a:spcAft>
              <a:buFontTx/>
              <a:buChar char="•"/>
            </a:pPr>
            <a:r>
              <a:rPr lang="en-US" sz="1980" dirty="0"/>
              <a:t>Los </a:t>
            </a:r>
            <a:r>
              <a:rPr lang="en-US" sz="1980" dirty="0" err="1"/>
              <a:t>costes</a:t>
            </a:r>
            <a:r>
              <a:rPr lang="en-US" sz="1980" dirty="0"/>
              <a:t> </a:t>
            </a:r>
            <a:r>
              <a:rPr lang="en-US" sz="1980" dirty="0" err="1"/>
              <a:t>fijos</a:t>
            </a:r>
            <a:r>
              <a:rPr lang="en-US" sz="1980" dirty="0"/>
              <a:t> de la terapia </a:t>
            </a:r>
            <a:r>
              <a:rPr lang="en-US" sz="1980" dirty="0" err="1"/>
              <a:t>asistida</a:t>
            </a:r>
            <a:r>
              <a:rPr lang="en-US" sz="1980" dirty="0"/>
              <a:t> por robot (</a:t>
            </a:r>
            <a:r>
              <a:rPr lang="en-US" sz="1980" dirty="0" err="1"/>
              <a:t>compra</a:t>
            </a:r>
            <a:r>
              <a:rPr lang="en-US" sz="1980" dirty="0"/>
              <a:t> del Sistema) son altos.</a:t>
            </a:r>
          </a:p>
          <a:p>
            <a:pPr marL="240206" lvl="1">
              <a:spcAft>
                <a:spcPts val="1200"/>
              </a:spcAft>
              <a:buFontTx/>
              <a:buChar char="•"/>
            </a:pPr>
            <a:r>
              <a:rPr lang="en-US" sz="1980" dirty="0"/>
              <a:t>En el largo </a:t>
            </a:r>
            <a:r>
              <a:rPr lang="en-US" sz="1980" dirty="0" err="1"/>
              <a:t>plazo</a:t>
            </a:r>
            <a:r>
              <a:rPr lang="en-US" sz="1980" dirty="0"/>
              <a:t>, la terapia </a:t>
            </a:r>
            <a:r>
              <a:rPr lang="en-US" sz="1980" dirty="0" err="1"/>
              <a:t>asistida</a:t>
            </a:r>
            <a:r>
              <a:rPr lang="en-US" sz="1980" dirty="0"/>
              <a:t> por robot es major en </a:t>
            </a:r>
            <a:r>
              <a:rPr lang="en-US" sz="1980" dirty="0" err="1"/>
              <a:t>cuanto</a:t>
            </a:r>
            <a:r>
              <a:rPr lang="en-US" sz="1980" dirty="0"/>
              <a:t> a </a:t>
            </a:r>
            <a:r>
              <a:rPr lang="en-US" sz="1980" dirty="0" err="1"/>
              <a:t>coste</a:t>
            </a:r>
            <a:r>
              <a:rPr lang="en-US" sz="1980" dirty="0"/>
              <a:t> </a:t>
            </a:r>
            <a:r>
              <a:rPr lang="en-US" sz="1980" dirty="0" err="1"/>
              <a:t>efectividad</a:t>
            </a:r>
            <a:r>
              <a:rPr lang="en-US" sz="1980" dirty="0"/>
              <a:t>.</a:t>
            </a:r>
          </a:p>
        </p:txBody>
      </p:sp>
      <p:grpSp>
        <p:nvGrpSpPr>
          <p:cNvPr id="9" name="Group 8"/>
          <p:cNvGrpSpPr/>
          <p:nvPr/>
        </p:nvGrpSpPr>
        <p:grpSpPr>
          <a:xfrm>
            <a:off x="578269" y="1630971"/>
            <a:ext cx="5565448" cy="3710298"/>
            <a:chOff x="233785" y="1663404"/>
            <a:chExt cx="6336704" cy="4224469"/>
          </a:xfrm>
        </p:grpSpPr>
        <p:graphicFrame>
          <p:nvGraphicFramePr>
            <p:cNvPr id="7" name="Chart 6"/>
            <p:cNvGraphicFramePr/>
            <p:nvPr>
              <p:extLst>
                <p:ext uri="{D42A27DB-BD31-4B8C-83A1-F6EECF244321}">
                  <p14:modId xmlns:p14="http://schemas.microsoft.com/office/powerpoint/2010/main" val="779494429"/>
                </p:ext>
              </p:extLst>
            </p:nvPr>
          </p:nvGraphicFramePr>
          <p:xfrm>
            <a:off x="233785" y="1663404"/>
            <a:ext cx="6336704" cy="4224469"/>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bwMode="auto">
            <a:xfrm>
              <a:off x="1097881" y="2204864"/>
              <a:ext cx="5256584" cy="2160240"/>
            </a:xfrm>
            <a:prstGeom prst="rect">
              <a:avLst/>
            </a:prstGeom>
            <a:solidFill>
              <a:srgbClr val="BFFF05">
                <a:alpha val="30000"/>
              </a:srgbClr>
            </a:solidFill>
            <a:ln>
              <a:noFill/>
            </a:ln>
            <a:effectLst/>
          </p:spPr>
          <p:txBody>
            <a:bodyPr vert="horz" wrap="square" lIns="0" tIns="0" rIns="0" bIns="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b="0" i="0" u="none" strike="noStrike" cap="none" normalizeH="0" baseline="0" dirty="0">
                  <a:ln>
                    <a:noFill/>
                  </a:ln>
                  <a:solidFill>
                    <a:srgbClr val="232333"/>
                  </a:solidFill>
                  <a:effectLst/>
                  <a:latin typeface="+mj-lt"/>
                </a:rPr>
                <a:t>Profit</a:t>
              </a:r>
            </a:p>
          </p:txBody>
        </p:sp>
        <p:sp>
          <p:nvSpPr>
            <p:cNvPr id="6" name="Rectangle 5"/>
            <p:cNvSpPr/>
            <p:nvPr/>
          </p:nvSpPr>
          <p:spPr bwMode="auto">
            <a:xfrm>
              <a:off x="1097881" y="4365104"/>
              <a:ext cx="5256584" cy="1080120"/>
            </a:xfrm>
            <a:prstGeom prst="rect">
              <a:avLst/>
            </a:prstGeom>
            <a:solidFill>
              <a:srgbClr val="FFC000">
                <a:alpha val="30000"/>
              </a:srgbClr>
            </a:solidFill>
            <a:ln>
              <a:noFill/>
            </a:ln>
            <a:effectLst/>
          </p:spPr>
          <p:txBody>
            <a:bodyPr vert="horz" wrap="square" lIns="0" tIns="0" rIns="0" bIns="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b="0" i="0" u="none" strike="noStrike" cap="none" normalizeH="0" baseline="0" dirty="0">
                  <a:ln>
                    <a:noFill/>
                  </a:ln>
                  <a:solidFill>
                    <a:srgbClr val="232333"/>
                  </a:solidFill>
                  <a:effectLst/>
                  <a:latin typeface="+mj-lt"/>
                </a:rPr>
                <a:t>Loss</a:t>
              </a:r>
            </a:p>
          </p:txBody>
        </p:sp>
      </p:grpSp>
      <p:sp>
        <p:nvSpPr>
          <p:cNvPr id="14"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8" name="Rechteck 7"/>
          <p:cNvSpPr/>
          <p:nvPr/>
        </p:nvSpPr>
        <p:spPr bwMode="auto">
          <a:xfrm rot="16200000">
            <a:off x="17761" y="2526804"/>
            <a:ext cx="1584176" cy="2880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r>
              <a:rPr kumimoji="0" lang="de-CH" sz="1400" b="1" i="0" u="none" strike="noStrike" cap="none" normalizeH="0" baseline="0" dirty="0">
                <a:ln>
                  <a:noFill/>
                </a:ln>
                <a:solidFill>
                  <a:srgbClr val="232333"/>
                </a:solidFill>
                <a:effectLst/>
              </a:rPr>
              <a:t>Cost [€]</a:t>
            </a:r>
          </a:p>
        </p:txBody>
      </p:sp>
      <p:sp>
        <p:nvSpPr>
          <p:cNvPr id="10" name="Textfeld 9"/>
          <p:cNvSpPr txBox="1"/>
          <p:nvPr/>
        </p:nvSpPr>
        <p:spPr>
          <a:xfrm>
            <a:off x="1961977" y="5356075"/>
            <a:ext cx="3346276" cy="307777"/>
          </a:xfrm>
          <a:prstGeom prst="rect">
            <a:avLst/>
          </a:prstGeom>
          <a:noFill/>
        </p:spPr>
        <p:txBody>
          <a:bodyPr wrap="square" rtlCol="0">
            <a:spAutoFit/>
          </a:bodyPr>
          <a:lstStyle/>
          <a:p>
            <a:r>
              <a:rPr lang="en-US" sz="1400" b="1" dirty="0"/>
              <a:t>Time from start of treatment [Years]</a:t>
            </a:r>
            <a:endParaRPr lang="de-CH" sz="1400" b="1" dirty="0"/>
          </a:p>
        </p:txBody>
      </p:sp>
      <p:sp>
        <p:nvSpPr>
          <p:cNvPr id="17" name="Textfeld 16"/>
          <p:cNvSpPr txBox="1"/>
          <p:nvPr/>
        </p:nvSpPr>
        <p:spPr>
          <a:xfrm>
            <a:off x="7015174" y="6304288"/>
            <a:ext cx="1944216" cy="276999"/>
          </a:xfrm>
          <a:prstGeom prst="rect">
            <a:avLst/>
          </a:prstGeom>
          <a:solidFill>
            <a:schemeClr val="bg1"/>
          </a:solidFill>
        </p:spPr>
        <p:txBody>
          <a:bodyPr wrap="square" rtlCol="0">
            <a:spAutoFit/>
          </a:bodyPr>
          <a:lstStyle/>
          <a:p>
            <a:r>
              <a:rPr lang="en-US" sz="1200" b="1" dirty="0"/>
              <a:t>Type of gait training</a:t>
            </a:r>
            <a:endParaRPr lang="de-CH" sz="1200" b="1" dirty="0"/>
          </a:p>
        </p:txBody>
      </p:sp>
      <p:sp>
        <p:nvSpPr>
          <p:cNvPr id="18" name="Textfeld 17"/>
          <p:cNvSpPr txBox="1"/>
          <p:nvPr/>
        </p:nvSpPr>
        <p:spPr>
          <a:xfrm rot="16200000">
            <a:off x="5654907" y="5268468"/>
            <a:ext cx="1944216" cy="276999"/>
          </a:xfrm>
          <a:prstGeom prst="rect">
            <a:avLst/>
          </a:prstGeom>
          <a:solidFill>
            <a:schemeClr val="bg1"/>
          </a:solidFill>
        </p:spPr>
        <p:txBody>
          <a:bodyPr wrap="square" rtlCol="0">
            <a:spAutoFit/>
          </a:bodyPr>
          <a:lstStyle/>
          <a:p>
            <a:r>
              <a:rPr lang="en-US" sz="1200" b="1" dirty="0"/>
              <a:t>Years to break even</a:t>
            </a:r>
            <a:endParaRPr lang="de-CH" sz="1200" b="1" dirty="0"/>
          </a:p>
        </p:txBody>
      </p:sp>
      <p:sp>
        <p:nvSpPr>
          <p:cNvPr id="19" name="Content Placeholder 2"/>
          <p:cNvSpPr txBox="1">
            <a:spLocks/>
          </p:cNvSpPr>
          <p:nvPr/>
        </p:nvSpPr>
        <p:spPr bwMode="auto">
          <a:xfrm>
            <a:off x="89769" y="6097585"/>
            <a:ext cx="4536504" cy="392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lvl="1" indent="0">
              <a:spcAft>
                <a:spcPts val="1200"/>
              </a:spcAft>
              <a:buNone/>
            </a:pPr>
            <a:r>
              <a:rPr lang="en-US" sz="1400" kern="0" dirty="0"/>
              <a:t>(Morrison 2011, Wagner et al. 2011)</a:t>
            </a:r>
          </a:p>
        </p:txBody>
      </p:sp>
      <p:pic>
        <p:nvPicPr>
          <p:cNvPr id="20" name="Imagen 19">
            <a:extLst>
              <a:ext uri="{FF2B5EF4-FFF2-40B4-BE49-F238E27FC236}">
                <a16:creationId xmlns:a16="http://schemas.microsoft.com/office/drawing/2014/main" id="{0758EA28-B59B-4672-8352-663D08FCE4AB}"/>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306285043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4536E44-CA5D-49A5-93CF-8D87200BA0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931" y="1412776"/>
            <a:ext cx="7000875" cy="307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3">
            <a:extLst>
              <a:ext uri="{FF2B5EF4-FFF2-40B4-BE49-F238E27FC236}">
                <a16:creationId xmlns:a16="http://schemas.microsoft.com/office/drawing/2014/main" id="{38D01EFC-C6C8-446B-A420-00ADF754111A}"/>
              </a:ext>
            </a:extLst>
          </p:cNvPr>
          <p:cNvSpPr/>
          <p:nvPr/>
        </p:nvSpPr>
        <p:spPr>
          <a:xfrm>
            <a:off x="2105993" y="3789040"/>
            <a:ext cx="5612905" cy="28936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102601325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de-CH" dirty="0"/>
              <a:t>Coste efectividad II</a:t>
            </a:r>
          </a:p>
        </p:txBody>
      </p:sp>
      <p:sp>
        <p:nvSpPr>
          <p:cNvPr id="7" name="Slide Number Placeholder 6"/>
          <p:cNvSpPr>
            <a:spLocks noGrp="1"/>
          </p:cNvSpPr>
          <p:nvPr>
            <p:ph type="sldNum" sz="quarter" idx="12"/>
          </p:nvPr>
        </p:nvSpPr>
        <p:spPr/>
        <p:txBody>
          <a:bodyPr/>
          <a:lstStyle/>
          <a:p>
            <a:fld id="{C7A8B324-6722-4ABC-A8F4-F5E5E51C1240}" type="slidenum">
              <a:rPr lang="en-US" smtClean="0">
                <a:solidFill>
                  <a:srgbClr val="000000"/>
                </a:solidFill>
              </a:rPr>
              <a:pPr/>
              <a:t>15</a:t>
            </a:fld>
            <a:endParaRPr lang="en-US">
              <a:solidFill>
                <a:srgbClr val="000000"/>
              </a:solidFill>
            </a:endParaRPr>
          </a:p>
        </p:txBody>
      </p:sp>
      <p:sp>
        <p:nvSpPr>
          <p:cNvPr id="10" name="Content Placeholder 2"/>
          <p:cNvSpPr>
            <a:spLocks noGrp="1"/>
          </p:cNvSpPr>
          <p:nvPr>
            <p:ph sz="half" idx="1"/>
          </p:nvPr>
        </p:nvSpPr>
        <p:spPr>
          <a:xfrm>
            <a:off x="509865" y="1583858"/>
            <a:ext cx="9877047" cy="4697010"/>
          </a:xfrm>
        </p:spPr>
        <p:txBody>
          <a:bodyPr/>
          <a:lstStyle/>
          <a:p>
            <a:pPr marL="240206" lvl="1">
              <a:spcAft>
                <a:spcPts val="1200"/>
              </a:spcAft>
              <a:buFontTx/>
              <a:buChar char="•"/>
            </a:pPr>
            <a:r>
              <a:rPr lang="de-CH" sz="1980" dirty="0"/>
              <a:t>En un entrenamiento asistido por robot de 5 semanas con un dispositivo que tiene un coste medio-moderado, el periodo de recuperación y alta del hospital puede ser de 1.2 días menor. Cualquier reducción igual o superior resultaría en un ahorro de dinero (Stefano et al. 2014).</a:t>
            </a:r>
          </a:p>
        </p:txBody>
      </p:sp>
      <p:sp>
        <p:nvSpPr>
          <p:cNvPr id="12" name="TextBox 11"/>
          <p:cNvSpPr txBox="1"/>
          <p:nvPr/>
        </p:nvSpPr>
        <p:spPr>
          <a:xfrm>
            <a:off x="1005816" y="5519029"/>
            <a:ext cx="8969122" cy="646331"/>
          </a:xfrm>
          <a:prstGeom prst="rect">
            <a:avLst/>
          </a:prstGeom>
          <a:noFill/>
        </p:spPr>
        <p:txBody>
          <a:bodyPr wrap="none" rtlCol="0">
            <a:spAutoFit/>
          </a:bodyPr>
          <a:lstStyle/>
          <a:p>
            <a:pPr algn="ctr"/>
            <a:r>
              <a:rPr lang="en-US" i="1" dirty="0"/>
              <a:t>“La </a:t>
            </a:r>
            <a:r>
              <a:rPr lang="en-US" i="1" dirty="0" err="1"/>
              <a:t>tecnología</a:t>
            </a:r>
            <a:r>
              <a:rPr lang="en-US" i="1" dirty="0"/>
              <a:t> </a:t>
            </a:r>
            <a:r>
              <a:rPr lang="en-US" i="1" dirty="0" err="1"/>
              <a:t>robótica</a:t>
            </a:r>
            <a:r>
              <a:rPr lang="en-US" i="1" dirty="0"/>
              <a:t> </a:t>
            </a:r>
            <a:r>
              <a:rPr lang="en-US" i="1" dirty="0" err="1"/>
              <a:t>puede</a:t>
            </a:r>
            <a:r>
              <a:rPr lang="en-US" i="1" dirty="0"/>
              <a:t> ser una </a:t>
            </a:r>
            <a:r>
              <a:rPr lang="en-US" i="1" dirty="0" err="1"/>
              <a:t>ayuda</a:t>
            </a:r>
            <a:r>
              <a:rPr lang="en-US" i="1" dirty="0"/>
              <a:t> </a:t>
            </a:r>
            <a:r>
              <a:rPr lang="en-US" i="1" dirty="0" err="1"/>
              <a:t>valiosa</a:t>
            </a:r>
            <a:r>
              <a:rPr lang="en-US" i="1" dirty="0"/>
              <a:t> y </a:t>
            </a:r>
            <a:r>
              <a:rPr lang="en-US" i="1" dirty="0" err="1"/>
              <a:t>económicamente</a:t>
            </a:r>
            <a:r>
              <a:rPr lang="en-US" i="1" dirty="0"/>
              <a:t> </a:t>
            </a:r>
            <a:r>
              <a:rPr lang="en-US" i="1" dirty="0" err="1"/>
              <a:t>sostenible</a:t>
            </a:r>
            <a:r>
              <a:rPr lang="en-US" i="1" dirty="0"/>
              <a:t> en</a:t>
            </a:r>
          </a:p>
          <a:p>
            <a:pPr algn="ctr"/>
            <a:r>
              <a:rPr lang="en-US" i="1" dirty="0"/>
              <a:t> el manejo de la </a:t>
            </a:r>
            <a:r>
              <a:rPr lang="en-US" i="1" dirty="0" err="1"/>
              <a:t>rehabilitación</a:t>
            </a:r>
            <a:r>
              <a:rPr lang="en-US" i="1" dirty="0"/>
              <a:t> del </a:t>
            </a:r>
            <a:r>
              <a:rPr lang="en-US" i="1" dirty="0" err="1"/>
              <a:t>paciente</a:t>
            </a:r>
            <a:r>
              <a:rPr lang="en-US" i="1" dirty="0"/>
              <a:t> post ictus.”</a:t>
            </a:r>
            <a:r>
              <a:rPr lang="en-US" dirty="0"/>
              <a:t>, Stefano et al. 2014</a:t>
            </a:r>
            <a:endParaRPr lang="de-CH" dirty="0"/>
          </a:p>
        </p:txBody>
      </p:sp>
      <p:sp>
        <p:nvSpPr>
          <p:cNvPr id="14"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grpSp>
        <p:nvGrpSpPr>
          <p:cNvPr id="4" name="Gruppieren 3"/>
          <p:cNvGrpSpPr/>
          <p:nvPr/>
        </p:nvGrpSpPr>
        <p:grpSpPr>
          <a:xfrm>
            <a:off x="190690" y="2631798"/>
            <a:ext cx="9384926" cy="2621951"/>
            <a:chOff x="190690" y="2631798"/>
            <a:chExt cx="9384926" cy="2621951"/>
          </a:xfrm>
        </p:grpSpPr>
        <p:graphicFrame>
          <p:nvGraphicFramePr>
            <p:cNvPr id="13" name="Chart 12"/>
            <p:cNvGraphicFramePr/>
            <p:nvPr>
              <p:extLst>
                <p:ext uri="{D42A27DB-BD31-4B8C-83A1-F6EECF244321}">
                  <p14:modId xmlns:p14="http://schemas.microsoft.com/office/powerpoint/2010/main" val="576977554"/>
                </p:ext>
              </p:extLst>
            </p:nvPr>
          </p:nvGraphicFramePr>
          <p:xfrm>
            <a:off x="6701378" y="2631798"/>
            <a:ext cx="2874238" cy="2621951"/>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
            <p:cNvGrpSpPr/>
            <p:nvPr/>
          </p:nvGrpSpPr>
          <p:grpSpPr>
            <a:xfrm>
              <a:off x="190690" y="2668270"/>
              <a:ext cx="9086519" cy="2498639"/>
              <a:chOff x="-342279" y="3459932"/>
              <a:chExt cx="9086519" cy="2498639"/>
            </a:xfrm>
          </p:grpSpPr>
          <p:graphicFrame>
            <p:nvGraphicFramePr>
              <p:cNvPr id="5" name="Chart 4"/>
              <p:cNvGraphicFramePr/>
              <p:nvPr>
                <p:extLst>
                  <p:ext uri="{D42A27DB-BD31-4B8C-83A1-F6EECF244321}">
                    <p14:modId xmlns:p14="http://schemas.microsoft.com/office/powerpoint/2010/main" val="661747181"/>
                  </p:ext>
                </p:extLst>
              </p:nvPr>
            </p:nvGraphicFramePr>
            <p:xfrm>
              <a:off x="-342279" y="3510300"/>
              <a:ext cx="6092932" cy="2448271"/>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7661892" y="3722206"/>
                <a:ext cx="1082348" cy="369332"/>
              </a:xfrm>
              <a:prstGeom prst="rect">
                <a:avLst/>
              </a:prstGeom>
              <a:solidFill>
                <a:schemeClr val="bg1"/>
              </a:solidFill>
            </p:spPr>
            <p:txBody>
              <a:bodyPr wrap="none" rtlCol="0">
                <a:spAutoFit/>
              </a:bodyPr>
              <a:lstStyle/>
              <a:p>
                <a:r>
                  <a:rPr lang="de-CH" dirty="0"/>
                  <a:t>273.64 </a:t>
                </a:r>
                <a:r>
                  <a:rPr lang="en-US" dirty="0"/>
                  <a:t>€</a:t>
                </a:r>
                <a:endParaRPr lang="de-CH" dirty="0"/>
              </a:p>
            </p:txBody>
          </p:sp>
          <p:sp>
            <p:nvSpPr>
              <p:cNvPr id="6" name="TextBox 5"/>
              <p:cNvSpPr txBox="1"/>
              <p:nvPr/>
            </p:nvSpPr>
            <p:spPr>
              <a:xfrm>
                <a:off x="6791384" y="3459932"/>
                <a:ext cx="1082348" cy="369332"/>
              </a:xfrm>
              <a:prstGeom prst="rect">
                <a:avLst/>
              </a:prstGeom>
              <a:solidFill>
                <a:schemeClr val="bg1"/>
              </a:solidFill>
            </p:spPr>
            <p:txBody>
              <a:bodyPr wrap="none" rtlCol="0">
                <a:spAutoFit/>
              </a:bodyPr>
              <a:lstStyle/>
              <a:p>
                <a:r>
                  <a:rPr lang="de-CH" dirty="0"/>
                  <a:t>328.04 </a:t>
                </a:r>
                <a:r>
                  <a:rPr lang="en-US" dirty="0"/>
                  <a:t>€</a:t>
                </a:r>
                <a:endParaRPr lang="de-CH" dirty="0"/>
              </a:p>
            </p:txBody>
          </p:sp>
        </p:grpSp>
        <p:sp>
          <p:nvSpPr>
            <p:cNvPr id="3" name="Rechteck 2"/>
            <p:cNvSpPr/>
            <p:nvPr/>
          </p:nvSpPr>
          <p:spPr bwMode="auto">
            <a:xfrm>
              <a:off x="2440633" y="2802136"/>
              <a:ext cx="1656184" cy="351174"/>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pic>
        <p:nvPicPr>
          <p:cNvPr id="15" name="Imagen 14">
            <a:extLst>
              <a:ext uri="{FF2B5EF4-FFF2-40B4-BE49-F238E27FC236}">
                <a16:creationId xmlns:a16="http://schemas.microsoft.com/office/drawing/2014/main" id="{5F87D143-718D-4BD3-ABBE-0760DAB17452}"/>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2662573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de-CH" dirty="0"/>
              <a:t>Dispositivos no motorizados</a:t>
            </a:r>
          </a:p>
        </p:txBody>
      </p:sp>
      <p:sp>
        <p:nvSpPr>
          <p:cNvPr id="5" name="Slide Number Placeholder 4"/>
          <p:cNvSpPr>
            <a:spLocks noGrp="1"/>
          </p:cNvSpPr>
          <p:nvPr>
            <p:ph type="sldNum" sz="quarter" idx="12"/>
          </p:nvPr>
        </p:nvSpPr>
        <p:spPr/>
        <p:txBody>
          <a:bodyPr/>
          <a:lstStyle/>
          <a:p>
            <a:fld id="{9F8E3E85-A5F1-45AC-BC8E-CB7307177C38}" type="slidenum">
              <a:rPr lang="de-CH" smtClean="0"/>
              <a:pPr/>
              <a:t>16</a:t>
            </a:fld>
            <a:endParaRPr lang="de-CH" dirty="0"/>
          </a:p>
        </p:txBody>
      </p:sp>
      <p:sp>
        <p:nvSpPr>
          <p:cNvPr id="3" name="Text Placeholder 2"/>
          <p:cNvSpPr>
            <a:spLocks noGrp="1"/>
          </p:cNvSpPr>
          <p:nvPr>
            <p:ph type="body" sz="quarter" idx="13"/>
          </p:nvPr>
        </p:nvSpPr>
        <p:spPr/>
        <p:txBody>
          <a:bodyPr/>
          <a:lstStyle/>
          <a:p>
            <a:r>
              <a:rPr lang="de-CH" dirty="0"/>
              <a:t>2</a:t>
            </a:r>
          </a:p>
        </p:txBody>
      </p:sp>
      <p:sp>
        <p:nvSpPr>
          <p:cNvPr id="7"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8" name="Imagen 7">
            <a:extLst>
              <a:ext uri="{FF2B5EF4-FFF2-40B4-BE49-F238E27FC236}">
                <a16:creationId xmlns:a16="http://schemas.microsoft.com/office/drawing/2014/main" id="{9F3B1C48-56E6-470C-AFDF-47FB7BCD009E}"/>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9106638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8819" y="200435"/>
            <a:ext cx="6408357" cy="1107996"/>
          </a:xfrm>
        </p:spPr>
        <p:txBody>
          <a:bodyPr/>
          <a:lstStyle/>
          <a:p>
            <a:r>
              <a:rPr lang="de-CH" dirty="0"/>
              <a:t>Evidencia clínica de los dispositivos no motorizados</a:t>
            </a:r>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17</a:t>
            </a:fld>
            <a:endParaRPr lang="de-CH" dirty="0"/>
          </a:p>
        </p:txBody>
      </p:sp>
      <p:grpSp>
        <p:nvGrpSpPr>
          <p:cNvPr id="11" name="Gruppieren 10"/>
          <p:cNvGrpSpPr/>
          <p:nvPr/>
        </p:nvGrpSpPr>
        <p:grpSpPr>
          <a:xfrm>
            <a:off x="665833" y="1666776"/>
            <a:ext cx="4464496" cy="2088232"/>
            <a:chOff x="665833" y="1412776"/>
            <a:chExt cx="4464496" cy="2088232"/>
          </a:xfrm>
        </p:grpSpPr>
        <p:sp>
          <p:nvSpPr>
            <p:cNvPr id="6" name="Rechteck 5"/>
            <p:cNvSpPr/>
            <p:nvPr/>
          </p:nvSpPr>
          <p:spPr bwMode="auto">
            <a:xfrm>
              <a:off x="665833" y="1412776"/>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Textfeld 6"/>
            <p:cNvSpPr txBox="1"/>
            <p:nvPr/>
          </p:nvSpPr>
          <p:spPr>
            <a:xfrm>
              <a:off x="665833" y="1556792"/>
              <a:ext cx="4464496" cy="369332"/>
            </a:xfrm>
            <a:prstGeom prst="rect">
              <a:avLst/>
            </a:prstGeom>
            <a:solidFill>
              <a:srgbClr val="C1D450"/>
            </a:solidFill>
          </p:spPr>
          <p:txBody>
            <a:bodyPr wrap="square" rtlCol="0">
              <a:spAutoFit/>
            </a:bodyPr>
            <a:lstStyle/>
            <a:p>
              <a:pPr algn="ctr"/>
              <a:r>
                <a:rPr lang="de-CH" dirty="0"/>
                <a:t>Efectividad</a:t>
              </a:r>
            </a:p>
          </p:txBody>
        </p:sp>
        <p:sp>
          <p:nvSpPr>
            <p:cNvPr id="8" name="Textfeld 7"/>
            <p:cNvSpPr txBox="1"/>
            <p:nvPr/>
          </p:nvSpPr>
          <p:spPr>
            <a:xfrm>
              <a:off x="2178001" y="2293640"/>
              <a:ext cx="2880319" cy="646331"/>
            </a:xfrm>
            <a:prstGeom prst="rect">
              <a:avLst/>
            </a:prstGeom>
            <a:noFill/>
          </p:spPr>
          <p:txBody>
            <a:bodyPr wrap="square" rtlCol="0">
              <a:spAutoFit/>
            </a:bodyPr>
            <a:lstStyle/>
            <a:p>
              <a:r>
                <a:rPr lang="en-US" b="1" dirty="0"/>
                <a:t>Iguala las </a:t>
              </a:r>
              <a:r>
                <a:rPr lang="en-US" b="1" dirty="0" err="1"/>
                <a:t>ganancias</a:t>
              </a:r>
              <a:r>
                <a:rPr lang="en-US" b="1" dirty="0"/>
                <a:t> de la terapia </a:t>
              </a:r>
              <a:r>
                <a:rPr lang="en-US" b="1" dirty="0" err="1"/>
                <a:t>convencional</a:t>
              </a:r>
              <a:endParaRPr lang="en-US" dirty="0"/>
            </a:p>
          </p:txBody>
        </p:sp>
      </p:grpSp>
      <p:sp>
        <p:nvSpPr>
          <p:cNvPr id="13" name="Rechteck 12"/>
          <p:cNvSpPr/>
          <p:nvPr/>
        </p:nvSpPr>
        <p:spPr bwMode="auto">
          <a:xfrm>
            <a:off x="5634385" y="1420744"/>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Textfeld 13"/>
          <p:cNvSpPr txBox="1"/>
          <p:nvPr/>
        </p:nvSpPr>
        <p:spPr>
          <a:xfrm>
            <a:off x="5634385" y="1564760"/>
            <a:ext cx="4464496" cy="369332"/>
          </a:xfrm>
          <a:prstGeom prst="rect">
            <a:avLst/>
          </a:prstGeom>
          <a:solidFill>
            <a:srgbClr val="C1D450"/>
          </a:solidFill>
        </p:spPr>
        <p:txBody>
          <a:bodyPr wrap="square" rtlCol="0">
            <a:spAutoFit/>
          </a:bodyPr>
          <a:lstStyle/>
          <a:p>
            <a:pPr algn="ctr"/>
            <a:r>
              <a:rPr lang="de-CH" dirty="0"/>
              <a:t>Funcionalidad</a:t>
            </a:r>
          </a:p>
        </p:txBody>
      </p:sp>
      <p:sp>
        <p:nvSpPr>
          <p:cNvPr id="15" name="Textfeld 14"/>
          <p:cNvSpPr txBox="1"/>
          <p:nvPr/>
        </p:nvSpPr>
        <p:spPr>
          <a:xfrm>
            <a:off x="5994425" y="2055848"/>
            <a:ext cx="3312368" cy="1477328"/>
          </a:xfrm>
          <a:prstGeom prst="rect">
            <a:avLst/>
          </a:prstGeom>
          <a:noFill/>
        </p:spPr>
        <p:txBody>
          <a:bodyPr wrap="square" rtlCol="0">
            <a:spAutoFit/>
          </a:bodyPr>
          <a:lstStyle/>
          <a:p>
            <a:r>
              <a:rPr lang="en-US" dirty="0"/>
              <a:t>El </a:t>
            </a:r>
            <a:r>
              <a:rPr lang="en-US" dirty="0" err="1"/>
              <a:t>soporte</a:t>
            </a:r>
            <a:r>
              <a:rPr lang="en-US" dirty="0"/>
              <a:t> de peso del </a:t>
            </a:r>
            <a:r>
              <a:rPr lang="en-US" dirty="0" err="1"/>
              <a:t>brazo</a:t>
            </a:r>
            <a:r>
              <a:rPr lang="en-US" dirty="0"/>
              <a:t> </a:t>
            </a:r>
            <a:r>
              <a:rPr lang="en-US" dirty="0" err="1"/>
              <a:t>mejora</a:t>
            </a:r>
            <a:r>
              <a:rPr lang="en-US" dirty="0"/>
              <a:t> los </a:t>
            </a:r>
            <a:r>
              <a:rPr lang="en-US" dirty="0" err="1"/>
              <a:t>movimientos</a:t>
            </a:r>
            <a:r>
              <a:rPr lang="en-US" dirty="0"/>
              <a:t> de la mano, </a:t>
            </a:r>
            <a:r>
              <a:rPr lang="en-US" dirty="0" err="1"/>
              <a:t>importante</a:t>
            </a:r>
            <a:r>
              <a:rPr lang="en-US" dirty="0"/>
              <a:t> para la </a:t>
            </a:r>
            <a:r>
              <a:rPr lang="en-US" dirty="0" err="1"/>
              <a:t>mejora</a:t>
            </a:r>
            <a:r>
              <a:rPr lang="en-US" dirty="0"/>
              <a:t> de la </a:t>
            </a:r>
            <a:r>
              <a:rPr lang="en-US" dirty="0" err="1"/>
              <a:t>habilidad</a:t>
            </a:r>
            <a:r>
              <a:rPr lang="en-US" dirty="0"/>
              <a:t> </a:t>
            </a:r>
            <a:r>
              <a:rPr lang="en-US" dirty="0" err="1"/>
              <a:t>funcional</a:t>
            </a:r>
            <a:endParaRPr lang="en-US" b="1" dirty="0"/>
          </a:p>
        </p:txBody>
      </p:sp>
      <p:sp>
        <p:nvSpPr>
          <p:cNvPr id="19" name="Rechteck 18"/>
          <p:cNvSpPr/>
          <p:nvPr/>
        </p:nvSpPr>
        <p:spPr bwMode="auto">
          <a:xfrm>
            <a:off x="665120" y="3848348"/>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feld 19"/>
          <p:cNvSpPr txBox="1"/>
          <p:nvPr/>
        </p:nvSpPr>
        <p:spPr>
          <a:xfrm>
            <a:off x="665120" y="3992364"/>
            <a:ext cx="4464496" cy="369332"/>
          </a:xfrm>
          <a:prstGeom prst="rect">
            <a:avLst/>
          </a:prstGeom>
          <a:solidFill>
            <a:srgbClr val="C1D450"/>
          </a:solidFill>
        </p:spPr>
        <p:txBody>
          <a:bodyPr wrap="square" rtlCol="0">
            <a:spAutoFit/>
          </a:bodyPr>
          <a:lstStyle/>
          <a:p>
            <a:pPr algn="ctr"/>
            <a:r>
              <a:rPr lang="de-CH" dirty="0"/>
              <a:t>Rango de movimiento</a:t>
            </a:r>
          </a:p>
        </p:txBody>
      </p:sp>
      <p:sp>
        <p:nvSpPr>
          <p:cNvPr id="21" name="Textfeld 20"/>
          <p:cNvSpPr txBox="1"/>
          <p:nvPr/>
        </p:nvSpPr>
        <p:spPr>
          <a:xfrm>
            <a:off x="1770640" y="4716512"/>
            <a:ext cx="3312368" cy="923330"/>
          </a:xfrm>
          <a:prstGeom prst="rect">
            <a:avLst/>
          </a:prstGeom>
          <a:noFill/>
        </p:spPr>
        <p:txBody>
          <a:bodyPr wrap="square" rtlCol="0">
            <a:spAutoFit/>
          </a:bodyPr>
          <a:lstStyle/>
          <a:p>
            <a:r>
              <a:rPr lang="en-US" b="1" dirty="0" err="1"/>
              <a:t>Incrementa</a:t>
            </a:r>
            <a:r>
              <a:rPr lang="en-US" b="1" dirty="0"/>
              <a:t> el </a:t>
            </a:r>
            <a:r>
              <a:rPr lang="en-US" b="1" dirty="0" err="1"/>
              <a:t>rango</a:t>
            </a:r>
            <a:r>
              <a:rPr lang="en-US" b="1" dirty="0"/>
              <a:t> de movimiento del </a:t>
            </a:r>
            <a:r>
              <a:rPr lang="en-US" b="1" dirty="0" err="1"/>
              <a:t>brazo</a:t>
            </a:r>
            <a:r>
              <a:rPr lang="en-US" b="1" dirty="0"/>
              <a:t> y la mano</a:t>
            </a:r>
            <a:endParaRPr lang="en-US" dirty="0"/>
          </a:p>
        </p:txBody>
      </p:sp>
      <p:sp>
        <p:nvSpPr>
          <p:cNvPr id="25" name="Rechteck 24"/>
          <p:cNvSpPr/>
          <p:nvPr/>
        </p:nvSpPr>
        <p:spPr bwMode="auto">
          <a:xfrm>
            <a:off x="5632959" y="3842416"/>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6" name="Textfeld 25"/>
          <p:cNvSpPr txBox="1"/>
          <p:nvPr/>
        </p:nvSpPr>
        <p:spPr>
          <a:xfrm>
            <a:off x="5632959" y="3757832"/>
            <a:ext cx="4464496" cy="369332"/>
          </a:xfrm>
          <a:prstGeom prst="rect">
            <a:avLst/>
          </a:prstGeom>
          <a:solidFill>
            <a:srgbClr val="C1D450"/>
          </a:solidFill>
        </p:spPr>
        <p:txBody>
          <a:bodyPr wrap="square" rtlCol="0">
            <a:spAutoFit/>
          </a:bodyPr>
          <a:lstStyle/>
          <a:p>
            <a:pPr algn="ctr"/>
            <a:r>
              <a:rPr lang="de-CH" dirty="0"/>
              <a:t>Control de sinergias</a:t>
            </a:r>
          </a:p>
        </p:txBody>
      </p:sp>
      <p:sp>
        <p:nvSpPr>
          <p:cNvPr id="27" name="Textfeld 26"/>
          <p:cNvSpPr txBox="1"/>
          <p:nvPr/>
        </p:nvSpPr>
        <p:spPr>
          <a:xfrm>
            <a:off x="5948082" y="4342124"/>
            <a:ext cx="3213766" cy="923330"/>
          </a:xfrm>
          <a:prstGeom prst="rect">
            <a:avLst/>
          </a:prstGeom>
          <a:noFill/>
        </p:spPr>
        <p:txBody>
          <a:bodyPr wrap="square" rtlCol="0">
            <a:spAutoFit/>
          </a:bodyPr>
          <a:lstStyle/>
          <a:p>
            <a:r>
              <a:rPr lang="en-US" dirty="0" err="1"/>
              <a:t>Ayuda</a:t>
            </a:r>
            <a:r>
              <a:rPr lang="en-US" dirty="0"/>
              <a:t> a reducer el </a:t>
            </a:r>
            <a:r>
              <a:rPr lang="en-US" dirty="0" err="1"/>
              <a:t>acoplamiento</a:t>
            </a:r>
            <a:r>
              <a:rPr lang="en-US" dirty="0"/>
              <a:t> anormal entre el hombre y </a:t>
            </a:r>
            <a:r>
              <a:rPr lang="en-US" dirty="0" err="1"/>
              <a:t>codo</a:t>
            </a:r>
            <a:r>
              <a:rPr lang="en-US" dirty="0"/>
              <a:t>. </a:t>
            </a:r>
          </a:p>
        </p:txBody>
      </p:sp>
      <p:sp>
        <p:nvSpPr>
          <p:cNvPr id="29" name="Textfeld 28"/>
          <p:cNvSpPr txBox="1"/>
          <p:nvPr/>
        </p:nvSpPr>
        <p:spPr>
          <a:xfrm>
            <a:off x="2501323" y="3319677"/>
            <a:ext cx="2083351" cy="276999"/>
          </a:xfrm>
          <a:prstGeom prst="rect">
            <a:avLst/>
          </a:prstGeom>
          <a:noFill/>
        </p:spPr>
        <p:txBody>
          <a:bodyPr wrap="square" rtlCol="0">
            <a:spAutoFit/>
          </a:bodyPr>
          <a:lstStyle/>
          <a:p>
            <a:r>
              <a:rPr lang="de-CH" sz="1200" dirty="0"/>
              <a:t>(Prange et al. 2014)</a:t>
            </a:r>
          </a:p>
        </p:txBody>
      </p:sp>
      <p:pic>
        <p:nvPicPr>
          <p:cNvPr id="30" name="Picture 2" descr="Mann, Silhouette, Menschliche, Stehen, Ava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grpSp>
        <p:nvGrpSpPr>
          <p:cNvPr id="56" name="Group 12"/>
          <p:cNvGrpSpPr/>
          <p:nvPr/>
        </p:nvGrpSpPr>
        <p:grpSpPr>
          <a:xfrm>
            <a:off x="797918" y="2318574"/>
            <a:ext cx="1135176" cy="1148403"/>
            <a:chOff x="509866" y="2194775"/>
            <a:chExt cx="1135176" cy="1148403"/>
          </a:xfrm>
        </p:grpSpPr>
        <p:grpSp>
          <p:nvGrpSpPr>
            <p:cNvPr id="57" name="Group 47"/>
            <p:cNvGrpSpPr/>
            <p:nvPr/>
          </p:nvGrpSpPr>
          <p:grpSpPr>
            <a:xfrm>
              <a:off x="509866" y="2194775"/>
              <a:ext cx="1135176" cy="1148403"/>
              <a:chOff x="959039" y="3035906"/>
              <a:chExt cx="827348" cy="836988"/>
            </a:xfrm>
          </p:grpSpPr>
          <p:grpSp>
            <p:nvGrpSpPr>
              <p:cNvPr id="59" name="Group 38"/>
              <p:cNvGrpSpPr/>
              <p:nvPr/>
            </p:nvGrpSpPr>
            <p:grpSpPr>
              <a:xfrm>
                <a:off x="959039" y="3035906"/>
                <a:ext cx="827348" cy="836988"/>
                <a:chOff x="9805365" y="3297118"/>
                <a:chExt cx="827348" cy="836988"/>
              </a:xfrm>
            </p:grpSpPr>
            <p:sp>
              <p:nvSpPr>
                <p:cNvPr id="62" name="Rectangle 40"/>
                <p:cNvSpPr/>
                <p:nvPr/>
              </p:nvSpPr>
              <p:spPr bwMode="auto">
                <a:xfrm>
                  <a:off x="9805366" y="3297118"/>
                  <a:ext cx="77491" cy="827348"/>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3" name="Rectangle 41"/>
                <p:cNvSpPr/>
                <p:nvPr/>
              </p:nvSpPr>
              <p:spPr bwMode="auto">
                <a:xfrm rot="5400000">
                  <a:off x="10177776" y="3679169"/>
                  <a:ext cx="82526" cy="827348"/>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0" name="Rectangle 45"/>
              <p:cNvSpPr/>
              <p:nvPr/>
            </p:nvSpPr>
            <p:spPr bwMode="auto">
              <a:xfrm>
                <a:off x="1169889" y="3284984"/>
                <a:ext cx="144000" cy="520121"/>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1" name="Rectangle 46"/>
              <p:cNvSpPr/>
              <p:nvPr/>
            </p:nvSpPr>
            <p:spPr bwMode="auto">
              <a:xfrm>
                <a:off x="1475649" y="3284984"/>
                <a:ext cx="144000" cy="520121"/>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cxnSp>
          <p:nvCxnSpPr>
            <p:cNvPr id="58" name="Straight Connector 49"/>
            <p:cNvCxnSpPr/>
            <p:nvPr/>
          </p:nvCxnSpPr>
          <p:spPr bwMode="auto">
            <a:xfrm>
              <a:off x="518717" y="2547411"/>
              <a:ext cx="1061448" cy="0"/>
            </a:xfrm>
            <a:prstGeom prst="line">
              <a:avLst/>
            </a:prstGeom>
            <a:noFill/>
            <a:ln w="25400" cap="flat" cmpd="sng" algn="ctr">
              <a:solidFill>
                <a:srgbClr val="424B5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4" name="Group 58"/>
          <p:cNvGrpSpPr/>
          <p:nvPr/>
        </p:nvGrpSpPr>
        <p:grpSpPr>
          <a:xfrm>
            <a:off x="748258" y="4660383"/>
            <a:ext cx="901425" cy="1109942"/>
            <a:chOff x="428262" y="5189969"/>
            <a:chExt cx="901425" cy="1109942"/>
          </a:xfrm>
        </p:grpSpPr>
        <p:grpSp>
          <p:nvGrpSpPr>
            <p:cNvPr id="65" name="Group 56"/>
            <p:cNvGrpSpPr/>
            <p:nvPr/>
          </p:nvGrpSpPr>
          <p:grpSpPr>
            <a:xfrm>
              <a:off x="509865" y="5189969"/>
              <a:ext cx="819822" cy="877944"/>
              <a:chOff x="509865" y="5189969"/>
              <a:chExt cx="819822" cy="877944"/>
            </a:xfrm>
          </p:grpSpPr>
          <p:cxnSp>
            <p:nvCxnSpPr>
              <p:cNvPr id="67" name="Straight Connector 51"/>
              <p:cNvCxnSpPr/>
              <p:nvPr/>
            </p:nvCxnSpPr>
            <p:spPr bwMode="auto">
              <a:xfrm>
                <a:off x="509865" y="5189969"/>
                <a:ext cx="48416" cy="835861"/>
              </a:xfrm>
              <a:prstGeom prst="line">
                <a:avLst/>
              </a:prstGeom>
              <a:noFill/>
              <a:ln w="8890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Straight Connector 52"/>
              <p:cNvCxnSpPr/>
              <p:nvPr/>
            </p:nvCxnSpPr>
            <p:spPr bwMode="auto">
              <a:xfrm flipH="1">
                <a:off x="534500" y="5528062"/>
                <a:ext cx="795187" cy="539851"/>
              </a:xfrm>
              <a:prstGeom prst="line">
                <a:avLst/>
              </a:prstGeom>
              <a:noFill/>
              <a:ln w="8890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6" name="Arc 55"/>
            <p:cNvSpPr/>
            <p:nvPr/>
          </p:nvSpPr>
          <p:spPr bwMode="auto">
            <a:xfrm rot="17270707">
              <a:off x="249438" y="5494718"/>
              <a:ext cx="984017" cy="626369"/>
            </a:xfrm>
            <a:prstGeom prst="arc">
              <a:avLst>
                <a:gd name="adj1" fmla="val 19401451"/>
                <a:gd name="adj2" fmla="val 2385772"/>
              </a:avLst>
            </a:prstGeom>
            <a:noFill/>
            <a:ln w="47625" cap="flat" cmpd="sng" algn="ctr">
              <a:solidFill>
                <a:srgbClr val="424B5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69" name="Textfeld 68"/>
          <p:cNvSpPr txBox="1"/>
          <p:nvPr/>
        </p:nvSpPr>
        <p:spPr>
          <a:xfrm>
            <a:off x="1413693" y="5609885"/>
            <a:ext cx="3504803" cy="276999"/>
          </a:xfrm>
          <a:prstGeom prst="rect">
            <a:avLst/>
          </a:prstGeom>
          <a:noFill/>
        </p:spPr>
        <p:txBody>
          <a:bodyPr wrap="square" rtlCol="0">
            <a:spAutoFit/>
          </a:bodyPr>
          <a:lstStyle/>
          <a:p>
            <a:r>
              <a:rPr lang="de-CH" sz="1200" dirty="0"/>
              <a:t>(</a:t>
            </a:r>
            <a:r>
              <a:rPr lang="de-CH" sz="1200" dirty="0" err="1"/>
              <a:t>Kloosterman</a:t>
            </a:r>
            <a:r>
              <a:rPr lang="de-CH" sz="1200" dirty="0"/>
              <a:t> et al. 2010, Krabben et al. 2012)</a:t>
            </a:r>
          </a:p>
        </p:txBody>
      </p:sp>
      <p:pic>
        <p:nvPicPr>
          <p:cNvPr id="70" name="Picture 59"/>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046187" y="2293640"/>
            <a:ext cx="982709" cy="982709"/>
          </a:xfrm>
          <a:prstGeom prst="rect">
            <a:avLst/>
          </a:prstGeom>
        </p:spPr>
      </p:pic>
      <p:sp>
        <p:nvSpPr>
          <p:cNvPr id="71" name="Textfeld 70"/>
          <p:cNvSpPr txBox="1"/>
          <p:nvPr/>
        </p:nvSpPr>
        <p:spPr>
          <a:xfrm>
            <a:off x="7299420" y="3363657"/>
            <a:ext cx="2083351" cy="276999"/>
          </a:xfrm>
          <a:prstGeom prst="rect">
            <a:avLst/>
          </a:prstGeom>
          <a:noFill/>
        </p:spPr>
        <p:txBody>
          <a:bodyPr wrap="square" rtlCol="0">
            <a:spAutoFit/>
          </a:bodyPr>
          <a:lstStyle/>
          <a:p>
            <a:r>
              <a:rPr lang="de-CH" sz="1200" dirty="0"/>
              <a:t>(Bartolo et al. 2014)</a:t>
            </a:r>
          </a:p>
        </p:txBody>
      </p:sp>
      <p:sp>
        <p:nvSpPr>
          <p:cNvPr id="72" name="Textfeld 71"/>
          <p:cNvSpPr txBox="1"/>
          <p:nvPr/>
        </p:nvSpPr>
        <p:spPr>
          <a:xfrm>
            <a:off x="6824957" y="5384938"/>
            <a:ext cx="2083351" cy="276999"/>
          </a:xfrm>
          <a:prstGeom prst="rect">
            <a:avLst/>
          </a:prstGeom>
          <a:noFill/>
        </p:spPr>
        <p:txBody>
          <a:bodyPr wrap="square" rtlCol="0">
            <a:spAutoFit/>
          </a:bodyPr>
          <a:lstStyle/>
          <a:p>
            <a:r>
              <a:rPr lang="de-CH" sz="1200" dirty="0"/>
              <a:t>(Krabben et al. 2012)</a:t>
            </a:r>
          </a:p>
        </p:txBody>
      </p:sp>
      <p:grpSp>
        <p:nvGrpSpPr>
          <p:cNvPr id="73" name="Group 23"/>
          <p:cNvGrpSpPr/>
          <p:nvPr/>
        </p:nvGrpSpPr>
        <p:grpSpPr>
          <a:xfrm>
            <a:off x="9046187" y="4320783"/>
            <a:ext cx="1019078" cy="1350455"/>
            <a:chOff x="9829255" y="4981243"/>
            <a:chExt cx="1019078" cy="1350455"/>
          </a:xfrm>
        </p:grpSpPr>
        <p:pic>
          <p:nvPicPr>
            <p:cNvPr id="74" name="Picture 6"/>
            <p:cNvPicPr>
              <a:picLocks noChangeAspect="1" noChangeArrowheads="1"/>
            </p:cNvPicPr>
            <p:nvPr/>
          </p:nvPicPr>
          <p:blipFill>
            <a:blip r:embed="rId5"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9829255" y="4981243"/>
              <a:ext cx="1019078" cy="101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5" name="Arc 37"/>
            <p:cNvSpPr/>
            <p:nvPr/>
          </p:nvSpPr>
          <p:spPr bwMode="auto">
            <a:xfrm rot="16686611">
              <a:off x="9940023" y="5526505"/>
              <a:ext cx="984017" cy="626369"/>
            </a:xfrm>
            <a:prstGeom prst="arc">
              <a:avLst>
                <a:gd name="adj1" fmla="val 18314907"/>
                <a:gd name="adj2" fmla="val 2471547"/>
              </a:avLst>
            </a:prstGeom>
            <a:noFill/>
            <a:ln w="47625" cap="flat" cmpd="sng" algn="ctr">
              <a:solidFill>
                <a:srgbClr val="424B5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pic>
        <p:nvPicPr>
          <p:cNvPr id="40" name="Imagen 39">
            <a:extLst>
              <a:ext uri="{FF2B5EF4-FFF2-40B4-BE49-F238E27FC236}">
                <a16:creationId xmlns:a16="http://schemas.microsoft.com/office/drawing/2014/main" id="{16BEBF4C-BA48-4496-A4C4-977CA07889BD}"/>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387279596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nterfaz de usuario gráfica&#10;&#10;Descripción generada automáticamente">
            <a:extLst>
              <a:ext uri="{FF2B5EF4-FFF2-40B4-BE49-F238E27FC236}">
                <a16:creationId xmlns:a16="http://schemas.microsoft.com/office/drawing/2014/main" id="{2D1FCC3C-BD81-4445-9864-7AB619F0C9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197" y="188239"/>
            <a:ext cx="6192688" cy="3278912"/>
          </a:xfrm>
          <a:prstGeom prst="rect">
            <a:avLst/>
          </a:prstGeom>
        </p:spPr>
      </p:pic>
      <p:pic>
        <p:nvPicPr>
          <p:cNvPr id="5" name="Imagen 4" descr="Un hombre con lentes y la mano en la boca&#10;&#10;Descripción generada automáticamente con confianza baja">
            <a:extLst>
              <a:ext uri="{FF2B5EF4-FFF2-40B4-BE49-F238E27FC236}">
                <a16:creationId xmlns:a16="http://schemas.microsoft.com/office/drawing/2014/main" id="{FC183F9E-A0FD-46BF-B6DF-AF8DBFFAE2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1024" y="3088595"/>
            <a:ext cx="5974788" cy="3746196"/>
          </a:xfrm>
          <a:prstGeom prst="rect">
            <a:avLst/>
          </a:prstGeom>
        </p:spPr>
      </p:pic>
      <p:sp>
        <p:nvSpPr>
          <p:cNvPr id="7" name="CuadroTexto 6">
            <a:extLst>
              <a:ext uri="{FF2B5EF4-FFF2-40B4-BE49-F238E27FC236}">
                <a16:creationId xmlns:a16="http://schemas.microsoft.com/office/drawing/2014/main" id="{5CC44341-8E8E-493F-8B8A-463C4C16A40E}"/>
              </a:ext>
            </a:extLst>
          </p:cNvPr>
          <p:cNvSpPr txBox="1"/>
          <p:nvPr/>
        </p:nvSpPr>
        <p:spPr>
          <a:xfrm>
            <a:off x="377801" y="4699124"/>
            <a:ext cx="5491716" cy="369332"/>
          </a:xfrm>
          <a:prstGeom prst="rect">
            <a:avLst/>
          </a:prstGeom>
          <a:noFill/>
        </p:spPr>
        <p:txBody>
          <a:bodyPr wrap="square">
            <a:spAutoFit/>
          </a:bodyPr>
          <a:lstStyle/>
          <a:p>
            <a:r>
              <a:rPr lang="en-GB">
                <a:hlinkClick r:id="rId4"/>
              </a:rPr>
              <a:t>For Professionals - Tyromotion</a:t>
            </a:r>
            <a:endParaRPr lang="es-ES" dirty="0"/>
          </a:p>
        </p:txBody>
      </p:sp>
      <p:sp>
        <p:nvSpPr>
          <p:cNvPr id="9" name="CuadroTexto 8">
            <a:extLst>
              <a:ext uri="{FF2B5EF4-FFF2-40B4-BE49-F238E27FC236}">
                <a16:creationId xmlns:a16="http://schemas.microsoft.com/office/drawing/2014/main" id="{805A76DF-648C-4962-B3BB-3E28BE1DB530}"/>
              </a:ext>
            </a:extLst>
          </p:cNvPr>
          <p:cNvSpPr txBox="1"/>
          <p:nvPr/>
        </p:nvSpPr>
        <p:spPr>
          <a:xfrm>
            <a:off x="5869517" y="964037"/>
            <a:ext cx="5491716" cy="369332"/>
          </a:xfrm>
          <a:prstGeom prst="rect">
            <a:avLst/>
          </a:prstGeom>
          <a:noFill/>
        </p:spPr>
        <p:txBody>
          <a:bodyPr wrap="square">
            <a:spAutoFit/>
          </a:bodyPr>
          <a:lstStyle/>
          <a:p>
            <a:r>
              <a:rPr lang="en-GB" dirty="0">
                <a:hlinkClick r:id="rId5"/>
              </a:rPr>
              <a:t>Home page - Hocoma Knowledge Platform</a:t>
            </a:r>
            <a:endParaRPr lang="es-ES" dirty="0"/>
          </a:p>
        </p:txBody>
      </p:sp>
    </p:spTree>
    <p:extLst>
      <p:ext uri="{BB962C8B-B14F-4D97-AF65-F5344CB8AC3E}">
        <p14:creationId xmlns:p14="http://schemas.microsoft.com/office/powerpoint/2010/main" val="376840374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de-CH" dirty="0"/>
              <a:t>Estimulación eléctrica funcional (FES)</a:t>
            </a:r>
          </a:p>
        </p:txBody>
      </p:sp>
      <p:sp>
        <p:nvSpPr>
          <p:cNvPr id="5" name="Slide Number Placeholder 4"/>
          <p:cNvSpPr>
            <a:spLocks noGrp="1"/>
          </p:cNvSpPr>
          <p:nvPr>
            <p:ph type="sldNum" sz="quarter" idx="12"/>
          </p:nvPr>
        </p:nvSpPr>
        <p:spPr/>
        <p:txBody>
          <a:bodyPr/>
          <a:lstStyle/>
          <a:p>
            <a:fld id="{9F8E3E85-A5F1-45AC-BC8E-CB7307177C38}" type="slidenum">
              <a:rPr lang="de-CH" smtClean="0"/>
              <a:pPr/>
              <a:t>19</a:t>
            </a:fld>
            <a:endParaRPr lang="de-CH" dirty="0"/>
          </a:p>
        </p:txBody>
      </p:sp>
      <p:sp>
        <p:nvSpPr>
          <p:cNvPr id="3" name="Text Placeholder 2"/>
          <p:cNvSpPr>
            <a:spLocks noGrp="1"/>
          </p:cNvSpPr>
          <p:nvPr>
            <p:ph type="body" sz="quarter" idx="13"/>
          </p:nvPr>
        </p:nvSpPr>
        <p:spPr/>
        <p:txBody>
          <a:bodyPr/>
          <a:lstStyle/>
          <a:p>
            <a:r>
              <a:rPr lang="de-CH" dirty="0"/>
              <a:t>3</a:t>
            </a:r>
          </a:p>
        </p:txBody>
      </p:sp>
      <p:sp>
        <p:nvSpPr>
          <p:cNvPr id="7"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8" name="Imagen 7">
            <a:extLst>
              <a:ext uri="{FF2B5EF4-FFF2-40B4-BE49-F238E27FC236}">
                <a16:creationId xmlns:a16="http://schemas.microsoft.com/office/drawing/2014/main" id="{ACC59591-E243-4553-9256-3AAF44DD0C54}"/>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100009775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1C610E-D06E-46D9-A466-A4C6026088AB}"/>
              </a:ext>
            </a:extLst>
          </p:cNvPr>
          <p:cNvSpPr>
            <a:spLocks noGrp="1"/>
          </p:cNvSpPr>
          <p:nvPr>
            <p:ph type="title"/>
          </p:nvPr>
        </p:nvSpPr>
        <p:spPr>
          <a:xfrm>
            <a:off x="478502" y="388938"/>
            <a:ext cx="8557731" cy="1169990"/>
          </a:xfrm>
        </p:spPr>
        <p:txBody>
          <a:bodyPr>
            <a:normAutofit/>
          </a:bodyPr>
          <a:lstStyle/>
          <a:p>
            <a:r>
              <a:rPr lang="es-ES" dirty="0"/>
              <a:t>Evidencia científica de las tecnologías avanzadas en rehabilitación. </a:t>
            </a:r>
          </a:p>
        </p:txBody>
      </p:sp>
      <p:sp>
        <p:nvSpPr>
          <p:cNvPr id="3" name="Marcador de contenido 2">
            <a:extLst>
              <a:ext uri="{FF2B5EF4-FFF2-40B4-BE49-F238E27FC236}">
                <a16:creationId xmlns:a16="http://schemas.microsoft.com/office/drawing/2014/main" id="{607F0D86-DCBA-478A-912D-F5E03342B0EB}"/>
              </a:ext>
            </a:extLst>
          </p:cNvPr>
          <p:cNvSpPr>
            <a:spLocks noGrp="1"/>
          </p:cNvSpPr>
          <p:nvPr>
            <p:ph idx="1"/>
          </p:nvPr>
        </p:nvSpPr>
        <p:spPr>
          <a:xfrm>
            <a:off x="491847" y="1916833"/>
            <a:ext cx="9939856" cy="3600400"/>
          </a:xfrm>
        </p:spPr>
        <p:txBody>
          <a:bodyPr/>
          <a:lstStyle/>
          <a:p>
            <a:r>
              <a:rPr lang="es-ES" dirty="0"/>
              <a:t>El contenido de esta presentación se basa en la presentación de IISART, revisada, traducida y adaptada por Centro Europeo de Neurociencias. </a:t>
            </a:r>
          </a:p>
          <a:p>
            <a:endParaRPr lang="es-ES" dirty="0"/>
          </a:p>
          <a:p>
            <a:r>
              <a:rPr lang="es-ES" dirty="0"/>
              <a:t>Puedes utilizar el contenido de esta presentación con tus pacientes y tus compañeros de trabajo, eso si, </a:t>
            </a:r>
            <a:r>
              <a:rPr lang="es-ES" b="1" dirty="0"/>
              <a:t>referencia siempre y en todo momento el origen y los autores de la misma. </a:t>
            </a:r>
          </a:p>
          <a:p>
            <a:endParaRPr lang="es-ES" b="1" dirty="0"/>
          </a:p>
          <a:p>
            <a:r>
              <a:rPr lang="es-ES" dirty="0"/>
              <a:t>Si el contenido de esta presentación va a ser utilizada en cualquier formación, curso, congreso, jornada, etc., </a:t>
            </a:r>
            <a:r>
              <a:rPr lang="es-ES" b="1" dirty="0"/>
              <a:t>se deberá pedir primero permiso a los autores de la misma</a:t>
            </a:r>
            <a:r>
              <a:rPr lang="es-ES" dirty="0"/>
              <a:t>. </a:t>
            </a:r>
          </a:p>
        </p:txBody>
      </p:sp>
      <p:sp>
        <p:nvSpPr>
          <p:cNvPr id="5" name="Marcador de número de diapositiva 4">
            <a:extLst>
              <a:ext uri="{FF2B5EF4-FFF2-40B4-BE49-F238E27FC236}">
                <a16:creationId xmlns:a16="http://schemas.microsoft.com/office/drawing/2014/main" id="{D363D148-EE1D-4168-B032-BE2DE6119751}"/>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F8E3E85-A5F1-45AC-BC8E-CB7307177C38}" type="slidenum">
              <a:rPr kumimoji="0" lang="de-CH" sz="1200" b="0" i="0" u="none" strike="noStrike" kern="1200" cap="none" spc="0" normalizeH="0" baseline="0" noProof="0" smtClean="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a:t>
            </a:fld>
            <a:endParaRPr kumimoji="0" lang="de-CH" sz="1200" b="0" i="0" u="none" strike="noStrike" kern="1200" cap="none" spc="0" normalizeH="0" baseline="0" noProof="0" dirty="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7" name="Footer Placeholder 3">
            <a:extLst>
              <a:ext uri="{FF2B5EF4-FFF2-40B4-BE49-F238E27FC236}">
                <a16:creationId xmlns:a16="http://schemas.microsoft.com/office/drawing/2014/main" id="{5BC6DAA3-B78E-4037-ABD9-3A82E82E0867}"/>
              </a:ext>
            </a:extLst>
          </p:cNvPr>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Tree>
    <p:extLst>
      <p:ext uri="{BB962C8B-B14F-4D97-AF65-F5344CB8AC3E}">
        <p14:creationId xmlns:p14="http://schemas.microsoft.com/office/powerpoint/2010/main" val="33395231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Evidencia clínica de FES</a:t>
            </a:r>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20</a:t>
            </a:fld>
            <a:endParaRPr lang="de-CH" dirty="0"/>
          </a:p>
        </p:txBody>
      </p:sp>
      <p:grpSp>
        <p:nvGrpSpPr>
          <p:cNvPr id="11" name="Gruppieren 10"/>
          <p:cNvGrpSpPr/>
          <p:nvPr/>
        </p:nvGrpSpPr>
        <p:grpSpPr>
          <a:xfrm>
            <a:off x="665833" y="1590575"/>
            <a:ext cx="4464496" cy="2271805"/>
            <a:chOff x="665833" y="1412775"/>
            <a:chExt cx="4464496" cy="2271805"/>
          </a:xfrm>
        </p:grpSpPr>
        <p:sp>
          <p:nvSpPr>
            <p:cNvPr id="6" name="Rechteck 5"/>
            <p:cNvSpPr/>
            <p:nvPr/>
          </p:nvSpPr>
          <p:spPr bwMode="auto">
            <a:xfrm>
              <a:off x="665833" y="1412775"/>
              <a:ext cx="4464496" cy="2271805"/>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Textfeld 6"/>
            <p:cNvSpPr txBox="1"/>
            <p:nvPr/>
          </p:nvSpPr>
          <p:spPr>
            <a:xfrm>
              <a:off x="665833" y="1556792"/>
              <a:ext cx="4464496" cy="369332"/>
            </a:xfrm>
            <a:prstGeom prst="rect">
              <a:avLst/>
            </a:prstGeom>
            <a:solidFill>
              <a:srgbClr val="C1D450"/>
            </a:solidFill>
          </p:spPr>
          <p:txBody>
            <a:bodyPr wrap="square" rtlCol="0">
              <a:spAutoFit/>
            </a:bodyPr>
            <a:lstStyle/>
            <a:p>
              <a:pPr algn="ctr"/>
              <a:r>
                <a:rPr lang="de-CH" dirty="0"/>
                <a:t>Muñeca y mano</a:t>
              </a:r>
            </a:p>
          </p:txBody>
        </p:sp>
        <p:sp>
          <p:nvSpPr>
            <p:cNvPr id="8" name="Textfeld 7"/>
            <p:cNvSpPr txBox="1"/>
            <p:nvPr/>
          </p:nvSpPr>
          <p:spPr>
            <a:xfrm>
              <a:off x="2250197" y="2090700"/>
              <a:ext cx="2644693" cy="923330"/>
            </a:xfrm>
            <a:prstGeom prst="rect">
              <a:avLst/>
            </a:prstGeom>
            <a:noFill/>
          </p:spPr>
          <p:txBody>
            <a:bodyPr wrap="square" rtlCol="0">
              <a:spAutoFit/>
            </a:bodyPr>
            <a:lstStyle/>
            <a:p>
              <a:r>
                <a:rPr lang="en-US" b="1" dirty="0" err="1"/>
                <a:t>Efecto</a:t>
              </a:r>
              <a:r>
                <a:rPr lang="en-US" b="1" dirty="0"/>
                <a:t> </a:t>
              </a:r>
              <a:r>
                <a:rPr lang="en-US" b="1" dirty="0" err="1"/>
                <a:t>positivo</a:t>
              </a:r>
              <a:r>
                <a:rPr lang="en-US" b="1" dirty="0"/>
                <a:t> en la fuerza muscular y la </a:t>
              </a:r>
              <a:r>
                <a:rPr lang="en-US" b="1" dirty="0" err="1"/>
                <a:t>función</a:t>
              </a:r>
              <a:r>
                <a:rPr lang="en-US" b="1" dirty="0"/>
                <a:t> </a:t>
              </a:r>
              <a:r>
                <a:rPr lang="en-US" b="1" dirty="0" err="1"/>
                <a:t>motora</a:t>
              </a:r>
              <a:endParaRPr lang="en-US" b="1" dirty="0"/>
            </a:p>
          </p:txBody>
        </p:sp>
      </p:grpSp>
      <p:sp>
        <p:nvSpPr>
          <p:cNvPr id="13" name="Rechteck 12"/>
          <p:cNvSpPr/>
          <p:nvPr/>
        </p:nvSpPr>
        <p:spPr bwMode="auto">
          <a:xfrm>
            <a:off x="5634385" y="1420744"/>
            <a:ext cx="4752528" cy="15042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Textfeld 13"/>
          <p:cNvSpPr txBox="1"/>
          <p:nvPr/>
        </p:nvSpPr>
        <p:spPr>
          <a:xfrm>
            <a:off x="5634385" y="1564760"/>
            <a:ext cx="4752528" cy="369332"/>
          </a:xfrm>
          <a:prstGeom prst="rect">
            <a:avLst/>
          </a:prstGeom>
          <a:solidFill>
            <a:srgbClr val="C1D450"/>
          </a:solidFill>
        </p:spPr>
        <p:txBody>
          <a:bodyPr wrap="square" rtlCol="0">
            <a:spAutoFit/>
          </a:bodyPr>
          <a:lstStyle/>
          <a:p>
            <a:pPr algn="ctr"/>
            <a:r>
              <a:rPr lang="de-CH" dirty="0"/>
              <a:t>Funcionalidad</a:t>
            </a:r>
          </a:p>
        </p:txBody>
      </p:sp>
      <p:sp>
        <p:nvSpPr>
          <p:cNvPr id="15" name="Textfeld 14"/>
          <p:cNvSpPr txBox="1"/>
          <p:nvPr/>
        </p:nvSpPr>
        <p:spPr>
          <a:xfrm>
            <a:off x="5841900" y="1979648"/>
            <a:ext cx="3726813" cy="646331"/>
          </a:xfrm>
          <a:prstGeom prst="rect">
            <a:avLst/>
          </a:prstGeom>
          <a:noFill/>
        </p:spPr>
        <p:txBody>
          <a:bodyPr wrap="square" rtlCol="0">
            <a:spAutoFit/>
          </a:bodyPr>
          <a:lstStyle/>
          <a:p>
            <a:r>
              <a:rPr lang="en-US" dirty="0" err="1"/>
              <a:t>Mejora</a:t>
            </a:r>
            <a:r>
              <a:rPr lang="en-US" dirty="0"/>
              <a:t> la </a:t>
            </a:r>
            <a:r>
              <a:rPr lang="en-US" dirty="0" err="1"/>
              <a:t>función</a:t>
            </a:r>
            <a:r>
              <a:rPr lang="en-US" dirty="0"/>
              <a:t> de la </a:t>
            </a:r>
            <a:r>
              <a:rPr lang="en-US" dirty="0" err="1"/>
              <a:t>extremidad</a:t>
            </a:r>
            <a:r>
              <a:rPr lang="en-US" dirty="0"/>
              <a:t> superior y el </a:t>
            </a:r>
            <a:r>
              <a:rPr lang="en-US" dirty="0" err="1"/>
              <a:t>procesamiento</a:t>
            </a:r>
            <a:r>
              <a:rPr lang="en-US" dirty="0"/>
              <a:t> motor.</a:t>
            </a:r>
            <a:endParaRPr lang="en-US" b="1" dirty="0"/>
          </a:p>
        </p:txBody>
      </p:sp>
      <p:sp>
        <p:nvSpPr>
          <p:cNvPr id="19" name="Rechteck 18"/>
          <p:cNvSpPr/>
          <p:nvPr/>
        </p:nvSpPr>
        <p:spPr bwMode="auto">
          <a:xfrm>
            <a:off x="665120" y="3848348"/>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feld 19"/>
          <p:cNvSpPr txBox="1"/>
          <p:nvPr/>
        </p:nvSpPr>
        <p:spPr>
          <a:xfrm>
            <a:off x="665120" y="4170164"/>
            <a:ext cx="4464496" cy="369332"/>
          </a:xfrm>
          <a:prstGeom prst="rect">
            <a:avLst/>
          </a:prstGeom>
          <a:solidFill>
            <a:srgbClr val="C1D450"/>
          </a:solidFill>
        </p:spPr>
        <p:txBody>
          <a:bodyPr wrap="square" rtlCol="0">
            <a:spAutoFit/>
          </a:bodyPr>
          <a:lstStyle/>
          <a:p>
            <a:pPr algn="ctr"/>
            <a:r>
              <a:rPr lang="de-CH" dirty="0"/>
              <a:t>Dolor</a:t>
            </a:r>
          </a:p>
        </p:txBody>
      </p:sp>
      <p:sp>
        <p:nvSpPr>
          <p:cNvPr id="21" name="Textfeld 20"/>
          <p:cNvSpPr txBox="1"/>
          <p:nvPr/>
        </p:nvSpPr>
        <p:spPr>
          <a:xfrm>
            <a:off x="1834257" y="4761062"/>
            <a:ext cx="2951615" cy="646331"/>
          </a:xfrm>
          <a:prstGeom prst="rect">
            <a:avLst/>
          </a:prstGeom>
          <a:noFill/>
        </p:spPr>
        <p:txBody>
          <a:bodyPr wrap="square" rtlCol="0">
            <a:spAutoFit/>
          </a:bodyPr>
          <a:lstStyle/>
          <a:p>
            <a:r>
              <a:rPr lang="en-US" dirty="0" err="1"/>
              <a:t>Reducción</a:t>
            </a:r>
            <a:r>
              <a:rPr lang="en-US" dirty="0"/>
              <a:t> </a:t>
            </a:r>
            <a:r>
              <a:rPr lang="en-US" dirty="0" err="1"/>
              <a:t>significativa</a:t>
            </a:r>
            <a:r>
              <a:rPr lang="en-US" dirty="0"/>
              <a:t> del dolor</a:t>
            </a:r>
            <a:endParaRPr lang="en-US" b="1" dirty="0"/>
          </a:p>
        </p:txBody>
      </p:sp>
      <p:sp>
        <p:nvSpPr>
          <p:cNvPr id="29" name="Textfeld 28"/>
          <p:cNvSpPr txBox="1"/>
          <p:nvPr/>
        </p:nvSpPr>
        <p:spPr>
          <a:xfrm>
            <a:off x="2409965" y="3258471"/>
            <a:ext cx="1800200" cy="276999"/>
          </a:xfrm>
          <a:prstGeom prst="rect">
            <a:avLst/>
          </a:prstGeom>
          <a:noFill/>
        </p:spPr>
        <p:txBody>
          <a:bodyPr wrap="square" rtlCol="0">
            <a:spAutoFit/>
          </a:bodyPr>
          <a:lstStyle/>
          <a:p>
            <a:r>
              <a:rPr lang="de-CH" sz="1200" dirty="0"/>
              <a:t>(</a:t>
            </a:r>
            <a:r>
              <a:rPr lang="de-CH" sz="1200" dirty="0" err="1"/>
              <a:t>Arantes</a:t>
            </a:r>
            <a:r>
              <a:rPr lang="de-CH" sz="1200" dirty="0"/>
              <a:t> et al. 2007)</a:t>
            </a:r>
          </a:p>
        </p:txBody>
      </p:sp>
      <p:sp>
        <p:nvSpPr>
          <p:cNvPr id="56" name="Rechteck 55"/>
          <p:cNvSpPr/>
          <p:nvPr/>
        </p:nvSpPr>
        <p:spPr bwMode="auto">
          <a:xfrm>
            <a:off x="5634385" y="3037514"/>
            <a:ext cx="4752528" cy="1294135"/>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7" name="Textfeld 56"/>
          <p:cNvSpPr txBox="1"/>
          <p:nvPr/>
        </p:nvSpPr>
        <p:spPr>
          <a:xfrm>
            <a:off x="5634385" y="3181530"/>
            <a:ext cx="4752528" cy="369332"/>
          </a:xfrm>
          <a:prstGeom prst="rect">
            <a:avLst/>
          </a:prstGeom>
          <a:solidFill>
            <a:srgbClr val="C1D450"/>
          </a:solidFill>
        </p:spPr>
        <p:txBody>
          <a:bodyPr wrap="square" rtlCol="0">
            <a:spAutoFit/>
          </a:bodyPr>
          <a:lstStyle/>
          <a:p>
            <a:pPr algn="ctr"/>
            <a:r>
              <a:rPr lang="de-CH" dirty="0"/>
              <a:t>Espasticidad</a:t>
            </a:r>
          </a:p>
        </p:txBody>
      </p:sp>
      <p:sp>
        <p:nvSpPr>
          <p:cNvPr id="58" name="Textfeld 57"/>
          <p:cNvSpPr txBox="1"/>
          <p:nvPr/>
        </p:nvSpPr>
        <p:spPr>
          <a:xfrm>
            <a:off x="6311800" y="3659918"/>
            <a:ext cx="3726813" cy="369332"/>
          </a:xfrm>
          <a:prstGeom prst="rect">
            <a:avLst/>
          </a:prstGeom>
          <a:noFill/>
        </p:spPr>
        <p:txBody>
          <a:bodyPr wrap="square" rtlCol="0">
            <a:spAutoFit/>
          </a:bodyPr>
          <a:lstStyle/>
          <a:p>
            <a:r>
              <a:rPr lang="en-US" b="1" dirty="0"/>
              <a:t>Reduce la </a:t>
            </a:r>
            <a:r>
              <a:rPr lang="en-US" b="1" dirty="0" err="1"/>
              <a:t>espasticidad</a:t>
            </a:r>
            <a:endParaRPr lang="en-US" dirty="0"/>
          </a:p>
        </p:txBody>
      </p:sp>
      <p:sp>
        <p:nvSpPr>
          <p:cNvPr id="59" name="Rechteck 58"/>
          <p:cNvSpPr/>
          <p:nvPr/>
        </p:nvSpPr>
        <p:spPr bwMode="auto">
          <a:xfrm>
            <a:off x="5634385" y="4432380"/>
            <a:ext cx="4752528" cy="15042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60" name="Textfeld 59"/>
          <p:cNvSpPr txBox="1"/>
          <p:nvPr/>
        </p:nvSpPr>
        <p:spPr>
          <a:xfrm>
            <a:off x="5634385" y="4576396"/>
            <a:ext cx="4752528" cy="369332"/>
          </a:xfrm>
          <a:prstGeom prst="rect">
            <a:avLst/>
          </a:prstGeom>
          <a:solidFill>
            <a:srgbClr val="C1D450"/>
          </a:solidFill>
        </p:spPr>
        <p:txBody>
          <a:bodyPr wrap="square" rtlCol="0">
            <a:spAutoFit/>
          </a:bodyPr>
          <a:lstStyle/>
          <a:p>
            <a:pPr algn="ctr"/>
            <a:r>
              <a:rPr lang="de-CH" dirty="0"/>
              <a:t>Velocidad de la marcha</a:t>
            </a:r>
          </a:p>
        </p:txBody>
      </p:sp>
      <p:sp>
        <p:nvSpPr>
          <p:cNvPr id="61" name="Textfeld 60"/>
          <p:cNvSpPr txBox="1"/>
          <p:nvPr/>
        </p:nvSpPr>
        <p:spPr>
          <a:xfrm>
            <a:off x="5930800" y="5029384"/>
            <a:ext cx="3726813" cy="1200329"/>
          </a:xfrm>
          <a:prstGeom prst="rect">
            <a:avLst/>
          </a:prstGeom>
          <a:noFill/>
        </p:spPr>
        <p:txBody>
          <a:bodyPr wrap="square" rtlCol="0">
            <a:spAutoFit/>
          </a:bodyPr>
          <a:lstStyle/>
          <a:p>
            <a:r>
              <a:rPr lang="en-US" b="1" dirty="0"/>
              <a:t>FES con </a:t>
            </a:r>
            <a:r>
              <a:rPr lang="en-US" b="1" dirty="0" err="1"/>
              <a:t>electrodos</a:t>
            </a:r>
            <a:r>
              <a:rPr lang="en-US" b="1" dirty="0"/>
              <a:t> de </a:t>
            </a:r>
            <a:r>
              <a:rPr lang="en-US" b="1" dirty="0" err="1"/>
              <a:t>superficie</a:t>
            </a:r>
            <a:r>
              <a:rPr lang="en-US" b="1" dirty="0"/>
              <a:t> e </a:t>
            </a:r>
            <a:r>
              <a:rPr lang="en-US" b="1" dirty="0" err="1"/>
              <a:t>implantados</a:t>
            </a:r>
            <a:r>
              <a:rPr lang="en-US" b="1" dirty="0"/>
              <a:t> </a:t>
            </a:r>
            <a:r>
              <a:rPr lang="en-US" b="1" dirty="0" err="1"/>
              <a:t>incrementan</a:t>
            </a:r>
            <a:r>
              <a:rPr lang="en-US" b="1" dirty="0"/>
              <a:t> la velocidad de la marcha</a:t>
            </a:r>
          </a:p>
        </p:txBody>
      </p:sp>
      <p:pic>
        <p:nvPicPr>
          <p:cNvPr id="30" name="Picture 2" descr="Mann, Silhouette, Menschliche, Stehen, Ava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sp>
        <p:nvSpPr>
          <p:cNvPr id="64" name="Textfeld 63"/>
          <p:cNvSpPr txBox="1"/>
          <p:nvPr/>
        </p:nvSpPr>
        <p:spPr>
          <a:xfrm>
            <a:off x="2501188" y="5440845"/>
            <a:ext cx="1800200" cy="276999"/>
          </a:xfrm>
          <a:prstGeom prst="rect">
            <a:avLst/>
          </a:prstGeom>
          <a:noFill/>
        </p:spPr>
        <p:txBody>
          <a:bodyPr wrap="square" rtlCol="0">
            <a:spAutoFit/>
          </a:bodyPr>
          <a:lstStyle/>
          <a:p>
            <a:r>
              <a:rPr lang="de-CH" sz="1200" dirty="0"/>
              <a:t>(Wilson et al. 2014)</a:t>
            </a:r>
          </a:p>
        </p:txBody>
      </p:sp>
      <p:sp>
        <p:nvSpPr>
          <p:cNvPr id="68" name="Textfeld 67"/>
          <p:cNvSpPr txBox="1"/>
          <p:nvPr/>
        </p:nvSpPr>
        <p:spPr>
          <a:xfrm>
            <a:off x="7146553" y="2702179"/>
            <a:ext cx="2574853" cy="276999"/>
          </a:xfrm>
          <a:prstGeom prst="rect">
            <a:avLst/>
          </a:prstGeom>
          <a:noFill/>
        </p:spPr>
        <p:txBody>
          <a:bodyPr wrap="square" rtlCol="0">
            <a:spAutoFit/>
          </a:bodyPr>
          <a:lstStyle/>
          <a:p>
            <a:r>
              <a:rPr lang="de-CH" sz="1200" dirty="0"/>
              <a:t>(Ring and Weingarden  2007)</a:t>
            </a:r>
          </a:p>
        </p:txBody>
      </p:sp>
      <p:sp>
        <p:nvSpPr>
          <p:cNvPr id="69" name="Textfeld 68"/>
          <p:cNvSpPr txBox="1"/>
          <p:nvPr/>
        </p:nvSpPr>
        <p:spPr>
          <a:xfrm>
            <a:off x="6570489" y="4054650"/>
            <a:ext cx="3186453" cy="276999"/>
          </a:xfrm>
          <a:prstGeom prst="rect">
            <a:avLst/>
          </a:prstGeom>
          <a:noFill/>
        </p:spPr>
        <p:txBody>
          <a:bodyPr wrap="square" rtlCol="0">
            <a:spAutoFit/>
          </a:bodyPr>
          <a:lstStyle/>
          <a:p>
            <a:r>
              <a:rPr lang="de-CH" sz="1200" dirty="0"/>
              <a:t>(</a:t>
            </a:r>
            <a:r>
              <a:rPr lang="en-US" sz="1200" dirty="0"/>
              <a:t>Daly and Ruff 2007, Hara 2008</a:t>
            </a:r>
            <a:r>
              <a:rPr lang="de-CH" sz="1200" dirty="0"/>
              <a:t>)</a:t>
            </a:r>
          </a:p>
        </p:txBody>
      </p:sp>
      <p:sp>
        <p:nvSpPr>
          <p:cNvPr id="70" name="Textfeld 69"/>
          <p:cNvSpPr txBox="1"/>
          <p:nvPr/>
        </p:nvSpPr>
        <p:spPr>
          <a:xfrm>
            <a:off x="7061161" y="6020236"/>
            <a:ext cx="3168352" cy="276999"/>
          </a:xfrm>
          <a:prstGeom prst="rect">
            <a:avLst/>
          </a:prstGeom>
          <a:noFill/>
        </p:spPr>
        <p:txBody>
          <a:bodyPr wrap="square" rtlCol="0">
            <a:spAutoFit/>
          </a:bodyPr>
          <a:lstStyle/>
          <a:p>
            <a:r>
              <a:rPr lang="de-CH" sz="1200" dirty="0"/>
              <a:t>(</a:t>
            </a:r>
            <a:r>
              <a:rPr lang="nl-NL" sz="1200" dirty="0" err="1"/>
              <a:t>Kottink</a:t>
            </a:r>
            <a:r>
              <a:rPr lang="nl-NL" sz="1200" dirty="0"/>
              <a:t> 2007, Veerbeek et al. 2014</a:t>
            </a:r>
            <a:r>
              <a:rPr lang="de-CH" sz="1200" dirty="0"/>
              <a:t>)</a:t>
            </a:r>
          </a:p>
        </p:txBody>
      </p:sp>
      <p:grpSp>
        <p:nvGrpSpPr>
          <p:cNvPr id="32" name="Group 26"/>
          <p:cNvGrpSpPr/>
          <p:nvPr/>
        </p:nvGrpSpPr>
        <p:grpSpPr>
          <a:xfrm>
            <a:off x="1068668" y="2242261"/>
            <a:ext cx="1181529" cy="1123036"/>
            <a:chOff x="867323" y="2172614"/>
            <a:chExt cx="1181529" cy="1123036"/>
          </a:xfrm>
        </p:grpSpPr>
        <p:pic>
          <p:nvPicPr>
            <p:cNvPr id="33" name="Picture 20"/>
            <p:cNvPicPr>
              <a:picLocks noChangeAspect="1"/>
            </p:cNvPicPr>
            <p:nvPr/>
          </p:nvPicPr>
          <p:blipFill rotWithShape="1">
            <a:blip r:embed="rId4" cstate="print">
              <a:clrChange>
                <a:clrFrom>
                  <a:srgbClr val="FBFAF6"/>
                </a:clrFrom>
                <a:clrTo>
                  <a:srgbClr val="FBFA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20469" t="11180" r="24160" b="5633"/>
            <a:stretch/>
          </p:blipFill>
          <p:spPr>
            <a:xfrm>
              <a:off x="968732" y="2172614"/>
              <a:ext cx="1080120" cy="1080120"/>
            </a:xfrm>
            <a:prstGeom prst="rect">
              <a:avLst/>
            </a:prstGeom>
          </p:spPr>
        </p:pic>
        <p:sp>
          <p:nvSpPr>
            <p:cNvPr id="34" name="Oval 24"/>
            <p:cNvSpPr/>
            <p:nvPr/>
          </p:nvSpPr>
          <p:spPr bwMode="auto">
            <a:xfrm>
              <a:off x="867323" y="2819152"/>
              <a:ext cx="409027" cy="476498"/>
            </a:xfrm>
            <a:prstGeom prst="ellipse">
              <a:avLst/>
            </a:prstGeom>
            <a:solidFill>
              <a:srgbClr val="575757"/>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pic>
        <p:nvPicPr>
          <p:cNvPr id="35" name="Picture 36"/>
          <p:cNvPicPr>
            <a:picLocks noChangeAspect="1"/>
          </p:cNvPicPr>
          <p:nvPr/>
        </p:nvPicPr>
        <p:blipFill>
          <a:blip r:embed="rId5"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46624" y="4617939"/>
            <a:ext cx="1180114" cy="1180114"/>
          </a:xfrm>
          <a:prstGeom prst="rect">
            <a:avLst/>
          </a:prstGeom>
        </p:spPr>
      </p:pic>
      <p:pic>
        <p:nvPicPr>
          <p:cNvPr id="36" name="Picture 31"/>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443976" y="1987536"/>
            <a:ext cx="785537" cy="785537"/>
          </a:xfrm>
          <a:prstGeom prst="rect">
            <a:avLst/>
          </a:prstGeom>
        </p:spPr>
      </p:pic>
      <p:pic>
        <p:nvPicPr>
          <p:cNvPr id="37" name="Picture 25"/>
          <p:cNvPicPr>
            <a:picLocks noChangeAspect="1"/>
          </p:cNvPicPr>
          <p:nvPr/>
        </p:nvPicPr>
        <p:blipFill>
          <a:blip r:embed="rId7">
            <a:clrChange>
              <a:clrFrom>
                <a:srgbClr val="FFFFFF"/>
              </a:clrFrom>
              <a:clrTo>
                <a:srgbClr val="FFFFFF">
                  <a:alpha val="0"/>
                </a:srgbClr>
              </a:clrTo>
            </a:clrChange>
            <a:duotone>
              <a:schemeClr val="bg2">
                <a:shade val="45000"/>
                <a:satMod val="135000"/>
              </a:schemeClr>
              <a:prstClr val="white"/>
            </a:duotone>
          </a:blip>
          <a:stretch>
            <a:fillRect/>
          </a:stretch>
        </p:blipFill>
        <p:spPr>
          <a:xfrm>
            <a:off x="9402100" y="3651284"/>
            <a:ext cx="885185" cy="590123"/>
          </a:xfrm>
          <a:prstGeom prst="rect">
            <a:avLst/>
          </a:prstGeom>
        </p:spPr>
      </p:pic>
      <p:pic>
        <p:nvPicPr>
          <p:cNvPr id="38" name="Pictur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68771" y="4857029"/>
            <a:ext cx="1100727" cy="1100727"/>
          </a:xfrm>
          <a:prstGeom prst="rect">
            <a:avLst/>
          </a:prstGeom>
        </p:spPr>
      </p:pic>
      <p:pic>
        <p:nvPicPr>
          <p:cNvPr id="39" name="Imagen 38">
            <a:extLst>
              <a:ext uri="{FF2B5EF4-FFF2-40B4-BE49-F238E27FC236}">
                <a16:creationId xmlns:a16="http://schemas.microsoft.com/office/drawing/2014/main" id="{427D79CB-F919-46C8-BBAF-9C1D898AC41A}"/>
              </a:ext>
            </a:extLst>
          </p:cNvPr>
          <p:cNvPicPr>
            <a:picLocks noChangeAspect="1"/>
          </p:cNvPicPr>
          <p:nvPr/>
        </p:nvPicPr>
        <p:blipFill>
          <a:blip r:embed="rId9"/>
          <a:stretch>
            <a:fillRect/>
          </a:stretch>
        </p:blipFill>
        <p:spPr>
          <a:xfrm>
            <a:off x="6886859" y="0"/>
            <a:ext cx="2200847" cy="1194920"/>
          </a:xfrm>
          <a:prstGeom prst="rect">
            <a:avLst/>
          </a:prstGeom>
        </p:spPr>
      </p:pic>
    </p:spTree>
    <p:extLst>
      <p:ext uri="{BB962C8B-B14F-4D97-AF65-F5344CB8AC3E}">
        <p14:creationId xmlns:p14="http://schemas.microsoft.com/office/powerpoint/2010/main" val="96379878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nterfaz de usuario gráfica, Texto&#10;&#10;Descripción generada automáticamente">
            <a:extLst>
              <a:ext uri="{FF2B5EF4-FFF2-40B4-BE49-F238E27FC236}">
                <a16:creationId xmlns:a16="http://schemas.microsoft.com/office/drawing/2014/main" id="{3D97E872-1126-4FBC-AC36-715359CD9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11671"/>
            <a:ext cx="10980738" cy="3834657"/>
          </a:xfrm>
          <a:prstGeom prst="rect">
            <a:avLst/>
          </a:prstGeom>
        </p:spPr>
      </p:pic>
    </p:spTree>
    <p:extLst>
      <p:ext uri="{BB962C8B-B14F-4D97-AF65-F5344CB8AC3E}">
        <p14:creationId xmlns:p14="http://schemas.microsoft.com/office/powerpoint/2010/main" val="34032506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Tecnología de sensores</a:t>
            </a:r>
          </a:p>
        </p:txBody>
      </p:sp>
      <p:sp>
        <p:nvSpPr>
          <p:cNvPr id="5" name="Slide Number Placeholder 4"/>
          <p:cNvSpPr>
            <a:spLocks noGrp="1"/>
          </p:cNvSpPr>
          <p:nvPr>
            <p:ph type="sldNum" sz="quarter" idx="12"/>
          </p:nvPr>
        </p:nvSpPr>
        <p:spPr/>
        <p:txBody>
          <a:bodyPr/>
          <a:lstStyle/>
          <a:p>
            <a:fld id="{9F8E3E85-A5F1-45AC-BC8E-CB7307177C38}" type="slidenum">
              <a:rPr lang="de-CH" smtClean="0"/>
              <a:pPr/>
              <a:t>22</a:t>
            </a:fld>
            <a:endParaRPr lang="de-CH" dirty="0"/>
          </a:p>
        </p:txBody>
      </p:sp>
      <p:sp>
        <p:nvSpPr>
          <p:cNvPr id="3" name="Text Placeholder 2"/>
          <p:cNvSpPr>
            <a:spLocks noGrp="1"/>
          </p:cNvSpPr>
          <p:nvPr>
            <p:ph type="body" sz="quarter" idx="13"/>
          </p:nvPr>
        </p:nvSpPr>
        <p:spPr/>
        <p:txBody>
          <a:bodyPr/>
          <a:lstStyle/>
          <a:p>
            <a:r>
              <a:rPr lang="de-CH" dirty="0"/>
              <a:t>4</a:t>
            </a:r>
          </a:p>
        </p:txBody>
      </p:sp>
      <p:sp>
        <p:nvSpPr>
          <p:cNvPr id="7"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8" name="Imagen 7">
            <a:extLst>
              <a:ext uri="{FF2B5EF4-FFF2-40B4-BE49-F238E27FC236}">
                <a16:creationId xmlns:a16="http://schemas.microsoft.com/office/drawing/2014/main" id="{02B26537-C80A-4649-BDAA-3E8E1F2EDDFC}"/>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235661465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8502" y="388938"/>
            <a:ext cx="6408357" cy="1107996"/>
          </a:xfrm>
        </p:spPr>
        <p:txBody>
          <a:bodyPr/>
          <a:lstStyle/>
          <a:p>
            <a:r>
              <a:rPr lang="de-CH" dirty="0"/>
              <a:t>Evidencia clínica de tecnología de sensores</a:t>
            </a:r>
          </a:p>
        </p:txBody>
      </p:sp>
      <p:sp>
        <p:nvSpPr>
          <p:cNvPr id="4" name="Fußzeilenplatzhalt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Evidencia</a:t>
            </a:r>
            <a:r>
              <a:rPr kumimoji="0" lang="en-US" sz="18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8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científica</a:t>
            </a:r>
            <a:r>
              <a:rPr kumimoji="0" lang="en-US" sz="18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de las </a:t>
            </a:r>
            <a:r>
              <a:rPr kumimoji="0" lang="en-US" sz="18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nuevas</a:t>
            </a:r>
            <a:r>
              <a:rPr kumimoji="0" lang="en-US" sz="18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8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tecnologías</a:t>
            </a:r>
            <a:endParaRPr kumimoji="0" lang="de-CH" sz="18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Foliennummernplatzhalter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F8E3E85-A5F1-45AC-BC8E-CB7307177C38}" type="slidenum">
              <a:rPr kumimoji="0" lang="de-CH" sz="1200" b="0" i="0" u="none" strike="noStrike" kern="1200" cap="none" spc="0" normalizeH="0" baseline="0" noProof="0" smtClean="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de-CH" sz="1200" b="0" i="0" u="none" strike="noStrike" kern="1200" cap="none" spc="0" normalizeH="0" baseline="0" noProof="0" dirty="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grpSp>
        <p:nvGrpSpPr>
          <p:cNvPr id="11" name="Gruppieren 10"/>
          <p:cNvGrpSpPr/>
          <p:nvPr/>
        </p:nvGrpSpPr>
        <p:grpSpPr>
          <a:xfrm>
            <a:off x="665833" y="1590575"/>
            <a:ext cx="4464496" cy="2271805"/>
            <a:chOff x="665833" y="1412775"/>
            <a:chExt cx="4464496" cy="2271805"/>
          </a:xfrm>
        </p:grpSpPr>
        <p:sp>
          <p:nvSpPr>
            <p:cNvPr id="6" name="Rechteck 5"/>
            <p:cNvSpPr/>
            <p:nvPr/>
          </p:nvSpPr>
          <p:spPr bwMode="auto">
            <a:xfrm>
              <a:off x="665833" y="1412775"/>
              <a:ext cx="4464496" cy="2271805"/>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FFFF"/>
                </a:buClr>
                <a:buSzTx/>
                <a:buFontTx/>
                <a:buChar char="•"/>
                <a:tabLst/>
                <a:defRPr/>
              </a:pPr>
              <a:endParaRPr kumimoji="0" lang="de-CH" sz="2400" b="0" i="0" u="none" strike="noStrike" kern="1200" cap="none" spc="0" normalizeH="0" baseline="0" noProof="0">
                <a:ln>
                  <a:noFill/>
                </a:ln>
                <a:solidFill>
                  <a:srgbClr val="232333"/>
                </a:solidFill>
                <a:effectLst/>
                <a:uLnTx/>
                <a:uFillTx/>
                <a:latin typeface="Arial Narrow" pitchFamily="34" charset="0"/>
                <a:ea typeface="+mn-ea"/>
                <a:cs typeface="+mn-cs"/>
              </a:endParaRPr>
            </a:p>
          </p:txBody>
        </p:sp>
        <p:sp>
          <p:nvSpPr>
            <p:cNvPr id="7" name="Textfeld 6"/>
            <p:cNvSpPr txBox="1"/>
            <p:nvPr/>
          </p:nvSpPr>
          <p:spPr>
            <a:xfrm>
              <a:off x="665833" y="1556792"/>
              <a:ext cx="4464496" cy="369332"/>
            </a:xfrm>
            <a:prstGeom prst="rect">
              <a:avLst/>
            </a:prstGeom>
            <a:solidFill>
              <a:srgbClr val="C1D4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dirty="0">
                  <a:solidFill>
                    <a:srgbClr val="000000"/>
                  </a:solidFill>
                  <a:latin typeface="HelveticaNeueLT W1G 45 Lt"/>
                </a:rPr>
                <a:t>Miembro superior</a:t>
              </a:r>
              <a:endParaRPr kumimoji="0" lang="de-CH" sz="1800" b="0" i="0" u="none" strike="noStrike" kern="1200" cap="none" spc="0" normalizeH="0" baseline="0" noProof="0" dirty="0">
                <a:ln>
                  <a:noFill/>
                </a:ln>
                <a:solidFill>
                  <a:srgbClr val="000000"/>
                </a:solidFill>
                <a:effectLst/>
                <a:uLnTx/>
                <a:uFillTx/>
                <a:latin typeface="HelveticaNeueLT W1G 45 Lt"/>
                <a:ea typeface="+mn-ea"/>
                <a:cs typeface="+mn-cs"/>
              </a:endParaRPr>
            </a:p>
          </p:txBody>
        </p:sp>
        <p:sp>
          <p:nvSpPr>
            <p:cNvPr id="8" name="Textfeld 7"/>
            <p:cNvSpPr txBox="1"/>
            <p:nvPr/>
          </p:nvSpPr>
          <p:spPr>
            <a:xfrm>
              <a:off x="2250197" y="2090700"/>
              <a:ext cx="264469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HelveticaNeueLT W1G 45 Lt"/>
                  <a:ea typeface="+mn-ea"/>
                  <a:cs typeface="+mn-cs"/>
                </a:rPr>
                <a:t>Mejora</a:t>
              </a:r>
              <a:r>
                <a:rPr kumimoji="0" lang="en-US" sz="1800" b="1" i="0" u="none" strike="noStrike" kern="1200" cap="none" spc="0" normalizeH="0" baseline="0" noProof="0" dirty="0">
                  <a:ln>
                    <a:noFill/>
                  </a:ln>
                  <a:solidFill>
                    <a:srgbClr val="000000"/>
                  </a:solidFill>
                  <a:effectLst/>
                  <a:uLnTx/>
                  <a:uFillTx/>
                  <a:latin typeface="HelveticaNeueLT W1G 45 Lt"/>
                  <a:ea typeface="+mn-ea"/>
                  <a:cs typeface="+mn-cs"/>
                </a:rPr>
                <a:t> de la </a:t>
              </a:r>
              <a:r>
                <a:rPr kumimoji="0" lang="en-US" sz="1800" b="1" i="0" u="none" strike="noStrike" kern="1200" cap="none" spc="0" normalizeH="0" baseline="0" noProof="0" dirty="0" err="1">
                  <a:ln>
                    <a:noFill/>
                  </a:ln>
                  <a:solidFill>
                    <a:srgbClr val="000000"/>
                  </a:solidFill>
                  <a:effectLst/>
                  <a:uLnTx/>
                  <a:uFillTx/>
                  <a:latin typeface="HelveticaNeueLT W1G 45 Lt"/>
                  <a:ea typeface="+mn-ea"/>
                  <a:cs typeface="+mn-cs"/>
                </a:rPr>
                <a:t>función</a:t>
              </a:r>
              <a:r>
                <a:rPr kumimoji="0" lang="en-US" sz="1800" b="1" i="0" u="none" strike="noStrike" kern="1200" cap="none" spc="0" normalizeH="0" baseline="0" noProof="0" dirty="0">
                  <a:ln>
                    <a:noFill/>
                  </a:ln>
                  <a:solidFill>
                    <a:srgbClr val="000000"/>
                  </a:solidFill>
                  <a:effectLst/>
                  <a:uLnTx/>
                  <a:uFillTx/>
                  <a:latin typeface="HelveticaNeueLT W1G 45 Lt"/>
                  <a:ea typeface="+mn-ea"/>
                  <a:cs typeface="+mn-cs"/>
                </a:rPr>
                <a:t> del </a:t>
              </a:r>
              <a:r>
                <a:rPr kumimoji="0" lang="en-US" sz="1800" b="1" i="0" u="none" strike="noStrike" kern="1200" cap="none" spc="0" normalizeH="0" baseline="0" noProof="0" dirty="0" err="1">
                  <a:ln>
                    <a:noFill/>
                  </a:ln>
                  <a:solidFill>
                    <a:srgbClr val="000000"/>
                  </a:solidFill>
                  <a:effectLst/>
                  <a:uLnTx/>
                  <a:uFillTx/>
                  <a:latin typeface="HelveticaNeueLT W1G 45 Lt"/>
                  <a:ea typeface="+mn-ea"/>
                  <a:cs typeface="+mn-cs"/>
                </a:rPr>
                <a:t>brazo</a:t>
              </a:r>
              <a:endParaRPr kumimoji="0" lang="en-US" sz="1800" b="1" i="0" u="none" strike="noStrike" kern="1200" cap="none" spc="0" normalizeH="0" baseline="0" noProof="0" dirty="0">
                <a:ln>
                  <a:noFill/>
                </a:ln>
                <a:solidFill>
                  <a:srgbClr val="000000"/>
                </a:solidFill>
                <a:effectLst/>
                <a:uLnTx/>
                <a:uFillTx/>
                <a:latin typeface="HelveticaNeueLT W1G 45 Lt"/>
                <a:ea typeface="+mn-ea"/>
                <a:cs typeface="+mn-cs"/>
              </a:endParaRPr>
            </a:p>
          </p:txBody>
        </p:sp>
      </p:grpSp>
      <p:sp>
        <p:nvSpPr>
          <p:cNvPr id="13" name="Rechteck 12"/>
          <p:cNvSpPr/>
          <p:nvPr/>
        </p:nvSpPr>
        <p:spPr bwMode="auto">
          <a:xfrm>
            <a:off x="5634385" y="1420744"/>
            <a:ext cx="4752528" cy="15042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FFFF"/>
              </a:buClr>
              <a:buSzTx/>
              <a:buFontTx/>
              <a:buChar char="•"/>
              <a:tabLst/>
              <a:defRPr/>
            </a:pPr>
            <a:endParaRPr kumimoji="0" lang="de-CH" sz="2400" b="0" i="0" u="none" strike="noStrike" kern="1200" cap="none" spc="0" normalizeH="0" baseline="0" noProof="0">
              <a:ln>
                <a:noFill/>
              </a:ln>
              <a:solidFill>
                <a:srgbClr val="232333"/>
              </a:solidFill>
              <a:effectLst/>
              <a:uLnTx/>
              <a:uFillTx/>
              <a:latin typeface="Arial Narrow" pitchFamily="34" charset="0"/>
              <a:ea typeface="+mn-ea"/>
              <a:cs typeface="+mn-cs"/>
            </a:endParaRPr>
          </a:p>
        </p:txBody>
      </p:sp>
      <p:sp>
        <p:nvSpPr>
          <p:cNvPr id="14" name="Textfeld 13"/>
          <p:cNvSpPr txBox="1"/>
          <p:nvPr/>
        </p:nvSpPr>
        <p:spPr>
          <a:xfrm>
            <a:off x="5634385" y="1564760"/>
            <a:ext cx="4752528" cy="369332"/>
          </a:xfrm>
          <a:prstGeom prst="rect">
            <a:avLst/>
          </a:prstGeom>
          <a:solidFill>
            <a:srgbClr val="C1D4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CH" sz="1800" b="0" i="0" u="none" strike="noStrike" kern="1200" cap="none" spc="0" normalizeH="0" baseline="0" noProof="0" dirty="0">
                <a:ln>
                  <a:noFill/>
                </a:ln>
                <a:solidFill>
                  <a:srgbClr val="000000"/>
                </a:solidFill>
                <a:effectLst/>
                <a:uLnTx/>
                <a:uFillTx/>
                <a:latin typeface="HelveticaNeueLT W1G 45 Lt"/>
                <a:ea typeface="+mn-ea"/>
                <a:cs typeface="+mn-cs"/>
              </a:rPr>
              <a:t>Funcionalidad</a:t>
            </a:r>
          </a:p>
        </p:txBody>
      </p:sp>
      <p:sp>
        <p:nvSpPr>
          <p:cNvPr id="15" name="Textfeld 14"/>
          <p:cNvSpPr txBox="1"/>
          <p:nvPr/>
        </p:nvSpPr>
        <p:spPr>
          <a:xfrm>
            <a:off x="5841900" y="1979648"/>
            <a:ext cx="37268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Incremento</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 del </a:t>
            </a: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espacio</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 de </a:t>
            </a: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trabajo</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a:t>
            </a:r>
            <a:endParaRPr kumimoji="0" lang="en-US" sz="1800" b="1" i="0" u="none" strike="noStrike" kern="1200" cap="none" spc="0" normalizeH="0" baseline="0" noProof="0" dirty="0">
              <a:ln>
                <a:noFill/>
              </a:ln>
              <a:solidFill>
                <a:srgbClr val="000000"/>
              </a:solidFill>
              <a:effectLst/>
              <a:uLnTx/>
              <a:uFillTx/>
              <a:latin typeface="HelveticaNeueLT W1G 45 Lt"/>
              <a:ea typeface="+mn-ea"/>
              <a:cs typeface="+mn-cs"/>
            </a:endParaRPr>
          </a:p>
        </p:txBody>
      </p:sp>
      <p:sp>
        <p:nvSpPr>
          <p:cNvPr id="19" name="Rechteck 18"/>
          <p:cNvSpPr/>
          <p:nvPr/>
        </p:nvSpPr>
        <p:spPr bwMode="auto">
          <a:xfrm>
            <a:off x="665120" y="3848348"/>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FFFF"/>
              </a:buClr>
              <a:buSzTx/>
              <a:buFontTx/>
              <a:buChar char="•"/>
              <a:tabLst/>
              <a:defRPr/>
            </a:pPr>
            <a:endParaRPr kumimoji="0" lang="de-CH" sz="2400" b="0" i="0" u="none" strike="noStrike" kern="1200" cap="none" spc="0" normalizeH="0" baseline="0" noProof="0">
              <a:ln>
                <a:noFill/>
              </a:ln>
              <a:solidFill>
                <a:srgbClr val="232333"/>
              </a:solidFill>
              <a:effectLst/>
              <a:uLnTx/>
              <a:uFillTx/>
              <a:latin typeface="Arial Narrow" pitchFamily="34" charset="0"/>
              <a:ea typeface="+mn-ea"/>
              <a:cs typeface="+mn-cs"/>
            </a:endParaRPr>
          </a:p>
        </p:txBody>
      </p:sp>
      <p:sp>
        <p:nvSpPr>
          <p:cNvPr id="20" name="Textfeld 19"/>
          <p:cNvSpPr txBox="1"/>
          <p:nvPr/>
        </p:nvSpPr>
        <p:spPr>
          <a:xfrm>
            <a:off x="665120" y="4170164"/>
            <a:ext cx="4464496" cy="369332"/>
          </a:xfrm>
          <a:prstGeom prst="rect">
            <a:avLst/>
          </a:prstGeom>
          <a:solidFill>
            <a:srgbClr val="C1D4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dirty="0">
                <a:solidFill>
                  <a:srgbClr val="000000"/>
                </a:solidFill>
                <a:latin typeface="HelveticaNeueLT W1G 45 Lt"/>
              </a:rPr>
              <a:t>Compensaciones</a:t>
            </a:r>
            <a:endParaRPr kumimoji="0" lang="de-CH" sz="1800" b="0" i="0" u="none" strike="noStrike" kern="1200" cap="none" spc="0" normalizeH="0" baseline="0" noProof="0" dirty="0">
              <a:ln>
                <a:noFill/>
              </a:ln>
              <a:solidFill>
                <a:srgbClr val="000000"/>
              </a:solidFill>
              <a:effectLst/>
              <a:uLnTx/>
              <a:uFillTx/>
              <a:latin typeface="HelveticaNeueLT W1G 45 Lt"/>
              <a:ea typeface="+mn-ea"/>
              <a:cs typeface="+mn-cs"/>
            </a:endParaRPr>
          </a:p>
        </p:txBody>
      </p:sp>
      <p:sp>
        <p:nvSpPr>
          <p:cNvPr id="21" name="Textfeld 20"/>
          <p:cNvSpPr txBox="1"/>
          <p:nvPr/>
        </p:nvSpPr>
        <p:spPr>
          <a:xfrm>
            <a:off x="1834257" y="4761062"/>
            <a:ext cx="295161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Reducción</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 de los </a:t>
            </a: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movimientos</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 </a:t>
            </a: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compensatorios</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 del </a:t>
            </a:r>
            <a:r>
              <a:rPr kumimoji="0" lang="en-US" sz="1800" b="0" i="0" u="none" strike="noStrike" kern="1200" cap="none" spc="0" normalizeH="0" baseline="0" noProof="0" dirty="0" err="1">
                <a:ln>
                  <a:noFill/>
                </a:ln>
                <a:solidFill>
                  <a:srgbClr val="000000"/>
                </a:solidFill>
                <a:effectLst/>
                <a:uLnTx/>
                <a:uFillTx/>
                <a:latin typeface="HelveticaNeueLT W1G 45 Lt"/>
                <a:ea typeface="+mn-ea"/>
                <a:cs typeface="+mn-cs"/>
              </a:rPr>
              <a:t>tronco</a:t>
            </a:r>
            <a:r>
              <a:rPr kumimoji="0" lang="en-US" sz="1800" b="0" i="0" u="none" strike="noStrike" kern="1200" cap="none" spc="0" normalizeH="0" baseline="0" noProof="0" dirty="0">
                <a:ln>
                  <a:noFill/>
                </a:ln>
                <a:solidFill>
                  <a:srgbClr val="000000"/>
                </a:solidFill>
                <a:effectLst/>
                <a:uLnTx/>
                <a:uFillTx/>
                <a:latin typeface="HelveticaNeueLT W1G 45 Lt"/>
                <a:ea typeface="+mn-ea"/>
                <a:cs typeface="+mn-cs"/>
              </a:rPr>
              <a:t>. </a:t>
            </a:r>
            <a:endParaRPr kumimoji="0" lang="en-US" sz="1800" b="1" i="0" u="none" strike="noStrike" kern="1200" cap="none" spc="0" normalizeH="0" baseline="0" noProof="0" dirty="0">
              <a:ln>
                <a:noFill/>
              </a:ln>
              <a:solidFill>
                <a:srgbClr val="000000"/>
              </a:solidFill>
              <a:effectLst/>
              <a:uLnTx/>
              <a:uFillTx/>
              <a:latin typeface="HelveticaNeueLT W1G 45 Lt"/>
              <a:ea typeface="+mn-ea"/>
              <a:cs typeface="+mn-cs"/>
            </a:endParaRPr>
          </a:p>
        </p:txBody>
      </p:sp>
      <p:sp>
        <p:nvSpPr>
          <p:cNvPr id="29" name="Textfeld 28"/>
          <p:cNvSpPr txBox="1"/>
          <p:nvPr/>
        </p:nvSpPr>
        <p:spPr>
          <a:xfrm>
            <a:off x="2312911" y="3318596"/>
            <a:ext cx="18002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srgbClr val="000000"/>
                </a:solidFill>
                <a:effectLst/>
                <a:uLnTx/>
                <a:uFillTx/>
                <a:latin typeface="HelveticaNeueLT W1G 45 Lt"/>
                <a:ea typeface="+mn-ea"/>
                <a:cs typeface="+mn-cs"/>
              </a:rPr>
              <a:t>(</a:t>
            </a:r>
            <a:r>
              <a:rPr lang="de-CH" sz="1200" dirty="0">
                <a:solidFill>
                  <a:srgbClr val="000000"/>
                </a:solidFill>
                <a:latin typeface="HelveticaNeueLT W1G 45 Lt"/>
              </a:rPr>
              <a:t>Wittmann</a:t>
            </a:r>
            <a:r>
              <a:rPr kumimoji="0" lang="de-CH" sz="1200" b="0" i="0" u="none" strike="noStrike" kern="1200" cap="none" spc="0" normalizeH="0" baseline="0" noProof="0" dirty="0">
                <a:ln>
                  <a:noFill/>
                </a:ln>
                <a:solidFill>
                  <a:srgbClr val="000000"/>
                </a:solidFill>
                <a:effectLst/>
                <a:uLnTx/>
                <a:uFillTx/>
                <a:latin typeface="HelveticaNeueLT W1G 45 Lt"/>
                <a:ea typeface="+mn-ea"/>
                <a:cs typeface="+mn-cs"/>
              </a:rPr>
              <a:t> et al. 2016)</a:t>
            </a:r>
          </a:p>
        </p:txBody>
      </p:sp>
      <p:sp>
        <p:nvSpPr>
          <p:cNvPr id="56" name="Rechteck 55"/>
          <p:cNvSpPr/>
          <p:nvPr/>
        </p:nvSpPr>
        <p:spPr bwMode="auto">
          <a:xfrm>
            <a:off x="5634385" y="3037514"/>
            <a:ext cx="4752528" cy="1294135"/>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FFFF"/>
              </a:buClr>
              <a:buSzTx/>
              <a:buFontTx/>
              <a:buChar char="•"/>
              <a:tabLst/>
              <a:defRPr/>
            </a:pPr>
            <a:endParaRPr kumimoji="0" lang="de-CH" sz="2400" b="0" i="0" u="none" strike="noStrike" kern="1200" cap="none" spc="0" normalizeH="0" baseline="0" noProof="0">
              <a:ln>
                <a:noFill/>
              </a:ln>
              <a:solidFill>
                <a:srgbClr val="232333"/>
              </a:solidFill>
              <a:effectLst/>
              <a:uLnTx/>
              <a:uFillTx/>
              <a:latin typeface="Arial Narrow" pitchFamily="34" charset="0"/>
              <a:ea typeface="+mn-ea"/>
              <a:cs typeface="+mn-cs"/>
            </a:endParaRPr>
          </a:p>
        </p:txBody>
      </p:sp>
      <p:sp>
        <p:nvSpPr>
          <p:cNvPr id="57" name="Textfeld 56"/>
          <p:cNvSpPr txBox="1"/>
          <p:nvPr/>
        </p:nvSpPr>
        <p:spPr>
          <a:xfrm>
            <a:off x="5634385" y="3181530"/>
            <a:ext cx="4752528" cy="369332"/>
          </a:xfrm>
          <a:prstGeom prst="rect">
            <a:avLst/>
          </a:prstGeom>
          <a:solidFill>
            <a:srgbClr val="C1D4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CH" dirty="0">
                <a:solidFill>
                  <a:srgbClr val="000000"/>
                </a:solidFill>
                <a:latin typeface="HelveticaNeueLT W1G 45 Lt"/>
              </a:rPr>
              <a:t>Motivación</a:t>
            </a:r>
            <a:endParaRPr kumimoji="0" lang="de-CH" sz="1800" b="0" i="0" u="none" strike="noStrike" kern="1200" cap="none" spc="0" normalizeH="0" baseline="0" noProof="0" dirty="0">
              <a:ln>
                <a:noFill/>
              </a:ln>
              <a:solidFill>
                <a:srgbClr val="000000"/>
              </a:solidFill>
              <a:effectLst/>
              <a:uLnTx/>
              <a:uFillTx/>
              <a:latin typeface="HelveticaNeueLT W1G 45 Lt"/>
              <a:ea typeface="+mn-ea"/>
              <a:cs typeface="+mn-cs"/>
            </a:endParaRPr>
          </a:p>
        </p:txBody>
      </p:sp>
      <p:sp>
        <p:nvSpPr>
          <p:cNvPr id="58" name="Textfeld 57"/>
          <p:cNvSpPr txBox="1"/>
          <p:nvPr/>
        </p:nvSpPr>
        <p:spPr>
          <a:xfrm>
            <a:off x="6311800" y="3659918"/>
            <a:ext cx="372681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a:solidFill>
                  <a:srgbClr val="000000"/>
                </a:solidFill>
                <a:latin typeface="HelveticaNeueLT W1G 45 Lt"/>
              </a:rPr>
              <a:t>Mejora</a:t>
            </a:r>
            <a:r>
              <a:rPr lang="en-US" b="1" dirty="0">
                <a:solidFill>
                  <a:srgbClr val="000000"/>
                </a:solidFill>
                <a:latin typeface="HelveticaNeueLT W1G 45 Lt"/>
              </a:rPr>
              <a:t> de la </a:t>
            </a:r>
            <a:r>
              <a:rPr lang="en-US" b="1" dirty="0" err="1">
                <a:solidFill>
                  <a:srgbClr val="000000"/>
                </a:solidFill>
                <a:latin typeface="HelveticaNeueLT W1G 45 Lt"/>
              </a:rPr>
              <a:t>adherencia</a:t>
            </a:r>
            <a:r>
              <a:rPr lang="en-US" b="1" dirty="0">
                <a:solidFill>
                  <a:srgbClr val="000000"/>
                </a:solidFill>
                <a:latin typeface="HelveticaNeueLT W1G 45 Lt"/>
              </a:rPr>
              <a:t> a la terapia</a:t>
            </a:r>
            <a:endParaRPr kumimoji="0" lang="en-US" sz="1800" b="0" i="0" u="none" strike="noStrike" kern="1200" cap="none" spc="0" normalizeH="0" baseline="0" noProof="0" dirty="0">
              <a:ln>
                <a:noFill/>
              </a:ln>
              <a:solidFill>
                <a:srgbClr val="000000"/>
              </a:solidFill>
              <a:effectLst/>
              <a:uLnTx/>
              <a:uFillTx/>
              <a:latin typeface="HelveticaNeueLT W1G 45 Lt"/>
              <a:ea typeface="+mn-ea"/>
              <a:cs typeface="+mn-cs"/>
            </a:endParaRPr>
          </a:p>
        </p:txBody>
      </p:sp>
      <p:pic>
        <p:nvPicPr>
          <p:cNvPr id="30" name="Picture 2" descr="Mann, Silhouette, Menschliche, Stehen, Ava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26"/>
          <p:cNvGrpSpPr/>
          <p:nvPr/>
        </p:nvGrpSpPr>
        <p:grpSpPr>
          <a:xfrm>
            <a:off x="1068668" y="2242261"/>
            <a:ext cx="1181529" cy="1123036"/>
            <a:chOff x="867323" y="2172614"/>
            <a:chExt cx="1181529" cy="1123036"/>
          </a:xfrm>
        </p:grpSpPr>
        <p:pic>
          <p:nvPicPr>
            <p:cNvPr id="33" name="Picture 20"/>
            <p:cNvPicPr>
              <a:picLocks noChangeAspect="1"/>
            </p:cNvPicPr>
            <p:nvPr/>
          </p:nvPicPr>
          <p:blipFill rotWithShape="1">
            <a:blip r:embed="rId4" cstate="print">
              <a:clrChange>
                <a:clrFrom>
                  <a:srgbClr val="FBFAF6"/>
                </a:clrFrom>
                <a:clrTo>
                  <a:srgbClr val="FBFA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20469" t="11180" r="24160" b="5633"/>
            <a:stretch/>
          </p:blipFill>
          <p:spPr>
            <a:xfrm>
              <a:off x="968732" y="2172614"/>
              <a:ext cx="1080120" cy="1080120"/>
            </a:xfrm>
            <a:prstGeom prst="rect">
              <a:avLst/>
            </a:prstGeom>
          </p:spPr>
        </p:pic>
        <p:sp>
          <p:nvSpPr>
            <p:cNvPr id="34" name="Oval 24"/>
            <p:cNvSpPr/>
            <p:nvPr/>
          </p:nvSpPr>
          <p:spPr bwMode="auto">
            <a:xfrm>
              <a:off x="867323" y="2819152"/>
              <a:ext cx="409027" cy="476498"/>
            </a:xfrm>
            <a:prstGeom prst="ellipse">
              <a:avLst/>
            </a:prstGeom>
            <a:solidFill>
              <a:srgbClr val="575757"/>
            </a:solidFill>
            <a:ln>
              <a:noFill/>
            </a:ln>
            <a:effectLst/>
          </p:spPr>
          <p:txBody>
            <a:bodyPr vert="horz" wrap="square" lIns="0" tIns="0" rIns="0" bIns="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FFFFFF"/>
                </a:buClr>
                <a:buSzTx/>
                <a:buFontTx/>
                <a:buChar char="•"/>
                <a:tabLst/>
                <a:defRPr/>
              </a:pPr>
              <a:endParaRPr kumimoji="0" lang="en-US" sz="2400" b="0" i="0" u="none" strike="noStrike" kern="1200" cap="none" spc="0" normalizeH="0" baseline="0" noProof="0">
                <a:ln>
                  <a:noFill/>
                </a:ln>
                <a:solidFill>
                  <a:srgbClr val="232333"/>
                </a:solidFill>
                <a:effectLst/>
                <a:uLnTx/>
                <a:uFillTx/>
                <a:latin typeface="Arial Narrow" pitchFamily="34" charset="0"/>
                <a:ea typeface="+mn-ea"/>
                <a:cs typeface="+mn-cs"/>
              </a:endParaRPr>
            </a:p>
          </p:txBody>
        </p:sp>
      </p:grpSp>
      <p:pic>
        <p:nvPicPr>
          <p:cNvPr id="36" name="Picture 31"/>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443976" y="1987536"/>
            <a:ext cx="785537" cy="785537"/>
          </a:xfrm>
          <a:prstGeom prst="rect">
            <a:avLst/>
          </a:prstGeom>
        </p:spPr>
      </p:pic>
      <p:pic>
        <p:nvPicPr>
          <p:cNvPr id="37" name="Picture 25"/>
          <p:cNvPicPr>
            <a:picLocks noChangeAspect="1"/>
          </p:cNvPicPr>
          <p:nvPr/>
        </p:nvPicPr>
        <p:blipFill>
          <a:blip r:embed="rId6">
            <a:clrChange>
              <a:clrFrom>
                <a:srgbClr val="FFFFFF"/>
              </a:clrFrom>
              <a:clrTo>
                <a:srgbClr val="FFFFFF">
                  <a:alpha val="0"/>
                </a:srgbClr>
              </a:clrTo>
            </a:clrChange>
            <a:duotone>
              <a:schemeClr val="bg2">
                <a:shade val="45000"/>
                <a:satMod val="135000"/>
              </a:schemeClr>
              <a:prstClr val="white"/>
            </a:duotone>
          </a:blip>
          <a:stretch>
            <a:fillRect/>
          </a:stretch>
        </p:blipFill>
        <p:spPr>
          <a:xfrm>
            <a:off x="9402100" y="3651284"/>
            <a:ext cx="885185" cy="590123"/>
          </a:xfrm>
          <a:prstGeom prst="rect">
            <a:avLst/>
          </a:prstGeom>
        </p:spPr>
      </p:pic>
      <p:pic>
        <p:nvPicPr>
          <p:cNvPr id="39" name="Imagen 38">
            <a:extLst>
              <a:ext uri="{FF2B5EF4-FFF2-40B4-BE49-F238E27FC236}">
                <a16:creationId xmlns:a16="http://schemas.microsoft.com/office/drawing/2014/main" id="{427D79CB-F919-46C8-BBAF-9C1D898AC41A}"/>
              </a:ext>
            </a:extLst>
          </p:cNvPr>
          <p:cNvPicPr>
            <a:picLocks noChangeAspect="1"/>
          </p:cNvPicPr>
          <p:nvPr/>
        </p:nvPicPr>
        <p:blipFill>
          <a:blip r:embed="rId7"/>
          <a:stretch>
            <a:fillRect/>
          </a:stretch>
        </p:blipFill>
        <p:spPr>
          <a:xfrm>
            <a:off x="6886859" y="0"/>
            <a:ext cx="2200847" cy="1194920"/>
          </a:xfrm>
          <a:prstGeom prst="rect">
            <a:avLst/>
          </a:prstGeom>
        </p:spPr>
      </p:pic>
      <p:pic>
        <p:nvPicPr>
          <p:cNvPr id="40" name="Picture 30">
            <a:extLst>
              <a:ext uri="{FF2B5EF4-FFF2-40B4-BE49-F238E27FC236}">
                <a16:creationId xmlns:a16="http://schemas.microsoft.com/office/drawing/2014/main" id="{5190CB53-488A-47EA-9894-638AC2A8AB9B}"/>
              </a:ext>
            </a:extLst>
          </p:cNvPr>
          <p:cNvPicPr>
            <a:picLocks noChangeAspect="1"/>
          </p:cNvPicPr>
          <p:nvPr/>
        </p:nvPicPr>
        <p:blipFill rotWithShape="1">
          <a:blip r:embed="rId8">
            <a:clrChange>
              <a:clrFrom>
                <a:srgbClr val="FDFFFC"/>
              </a:clrFrom>
              <a:clrTo>
                <a:srgbClr val="FDFFFC">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30641" t="6546" r="25890" b="38027"/>
          <a:stretch/>
        </p:blipFill>
        <p:spPr>
          <a:xfrm>
            <a:off x="260436" y="4631950"/>
            <a:ext cx="1656184" cy="1182575"/>
          </a:xfrm>
          <a:prstGeom prst="rect">
            <a:avLst/>
          </a:prstGeom>
        </p:spPr>
      </p:pic>
      <p:sp>
        <p:nvSpPr>
          <p:cNvPr id="42" name="Textfeld 28">
            <a:extLst>
              <a:ext uri="{FF2B5EF4-FFF2-40B4-BE49-F238E27FC236}">
                <a16:creationId xmlns:a16="http://schemas.microsoft.com/office/drawing/2014/main" id="{707F09D3-4CA6-43AF-9968-516CA7E586C6}"/>
              </a:ext>
            </a:extLst>
          </p:cNvPr>
          <p:cNvSpPr txBox="1"/>
          <p:nvPr/>
        </p:nvSpPr>
        <p:spPr>
          <a:xfrm>
            <a:off x="2293120" y="5875120"/>
            <a:ext cx="18002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srgbClr val="000000"/>
                </a:solidFill>
                <a:effectLst/>
                <a:uLnTx/>
                <a:uFillTx/>
                <a:latin typeface="HelveticaNeueLT W1G 45 Lt"/>
                <a:ea typeface="+mn-ea"/>
                <a:cs typeface="+mn-cs"/>
              </a:rPr>
              <a:t>(</a:t>
            </a:r>
            <a:r>
              <a:rPr lang="de-CH" sz="1200" dirty="0">
                <a:solidFill>
                  <a:srgbClr val="000000"/>
                </a:solidFill>
                <a:latin typeface="HelveticaNeueLT W1G 45 Lt"/>
              </a:rPr>
              <a:t>Wittmann</a:t>
            </a:r>
            <a:r>
              <a:rPr kumimoji="0" lang="de-CH" sz="1200" b="0" i="0" u="none" strike="noStrike" kern="1200" cap="none" spc="0" normalizeH="0" baseline="0" noProof="0" dirty="0">
                <a:ln>
                  <a:noFill/>
                </a:ln>
                <a:solidFill>
                  <a:srgbClr val="000000"/>
                </a:solidFill>
                <a:effectLst/>
                <a:uLnTx/>
                <a:uFillTx/>
                <a:latin typeface="HelveticaNeueLT W1G 45 Lt"/>
                <a:ea typeface="+mn-ea"/>
                <a:cs typeface="+mn-cs"/>
              </a:rPr>
              <a:t> et al. 2016)</a:t>
            </a:r>
          </a:p>
        </p:txBody>
      </p:sp>
      <p:sp>
        <p:nvSpPr>
          <p:cNvPr id="43" name="CuadroTexto 42">
            <a:extLst>
              <a:ext uri="{FF2B5EF4-FFF2-40B4-BE49-F238E27FC236}">
                <a16:creationId xmlns:a16="http://schemas.microsoft.com/office/drawing/2014/main" id="{2AE41130-5094-435E-82ED-6673414E696E}"/>
              </a:ext>
            </a:extLst>
          </p:cNvPr>
          <p:cNvSpPr txBox="1"/>
          <p:nvPr/>
        </p:nvSpPr>
        <p:spPr>
          <a:xfrm>
            <a:off x="7322433" y="4070039"/>
            <a:ext cx="241717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100" b="0" i="0" u="none" strike="noStrike" kern="1200" cap="none" spc="0" normalizeH="0" baseline="0" noProof="0" dirty="0">
                <a:ln>
                  <a:noFill/>
                </a:ln>
                <a:solidFill>
                  <a:srgbClr val="000000"/>
                </a:solidFill>
                <a:effectLst/>
                <a:uLnTx/>
                <a:uFillTx/>
                <a:latin typeface="HelveticaNeueLT W1G 45 Lt"/>
                <a:ea typeface="+mn-ea"/>
                <a:cs typeface="+mn-cs"/>
              </a:rPr>
              <a:t>(</a:t>
            </a:r>
            <a:r>
              <a:rPr lang="de-CH" sz="1100" dirty="0">
                <a:solidFill>
                  <a:srgbClr val="000000"/>
                </a:solidFill>
                <a:latin typeface="HelveticaNeueLT W1G 45 Lt"/>
              </a:rPr>
              <a:t>Wittmann</a:t>
            </a:r>
            <a:r>
              <a:rPr kumimoji="0" lang="de-CH" sz="1100" b="0" i="0" u="none" strike="noStrike" kern="1200" cap="none" spc="0" normalizeH="0" baseline="0" noProof="0" dirty="0">
                <a:ln>
                  <a:noFill/>
                </a:ln>
                <a:solidFill>
                  <a:srgbClr val="000000"/>
                </a:solidFill>
                <a:effectLst/>
                <a:uLnTx/>
                <a:uFillTx/>
                <a:latin typeface="HelveticaNeueLT W1G 45 Lt"/>
                <a:ea typeface="+mn-ea"/>
                <a:cs typeface="+mn-cs"/>
              </a:rPr>
              <a:t> et al. 2015)</a:t>
            </a:r>
          </a:p>
        </p:txBody>
      </p:sp>
      <p:sp>
        <p:nvSpPr>
          <p:cNvPr id="44" name="CuadroTexto 43">
            <a:extLst>
              <a:ext uri="{FF2B5EF4-FFF2-40B4-BE49-F238E27FC236}">
                <a16:creationId xmlns:a16="http://schemas.microsoft.com/office/drawing/2014/main" id="{FD67AFAC-81DE-4B1E-A673-AD16C5377B1E}"/>
              </a:ext>
            </a:extLst>
          </p:cNvPr>
          <p:cNvSpPr txBox="1"/>
          <p:nvPr/>
        </p:nvSpPr>
        <p:spPr>
          <a:xfrm>
            <a:off x="2311401" y="3609198"/>
            <a:ext cx="5491716"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100" b="0" i="0" u="none" strike="noStrike" kern="1200" cap="none" spc="0" normalizeH="0" baseline="0" noProof="0" dirty="0">
                <a:ln>
                  <a:noFill/>
                </a:ln>
                <a:solidFill>
                  <a:srgbClr val="000000"/>
                </a:solidFill>
                <a:effectLst/>
                <a:uLnTx/>
                <a:uFillTx/>
                <a:latin typeface="HelveticaNeueLT W1G 45 Lt"/>
                <a:ea typeface="+mn-ea"/>
                <a:cs typeface="+mn-cs"/>
              </a:rPr>
              <a:t>(</a:t>
            </a:r>
            <a:r>
              <a:rPr lang="de-CH" sz="1100" dirty="0">
                <a:solidFill>
                  <a:srgbClr val="000000"/>
                </a:solidFill>
                <a:latin typeface="HelveticaNeueLT W1G 45 Lt"/>
              </a:rPr>
              <a:t>Wittmann</a:t>
            </a:r>
            <a:r>
              <a:rPr kumimoji="0" lang="de-CH" sz="1100" b="0" i="0" u="none" strike="noStrike" kern="1200" cap="none" spc="0" normalizeH="0" baseline="0" noProof="0" dirty="0">
                <a:ln>
                  <a:noFill/>
                </a:ln>
                <a:solidFill>
                  <a:srgbClr val="000000"/>
                </a:solidFill>
                <a:effectLst/>
                <a:uLnTx/>
                <a:uFillTx/>
                <a:latin typeface="HelveticaNeueLT W1G 45 Lt"/>
                <a:ea typeface="+mn-ea"/>
                <a:cs typeface="+mn-cs"/>
              </a:rPr>
              <a:t> et al. 2015)</a:t>
            </a:r>
          </a:p>
        </p:txBody>
      </p:sp>
      <p:sp>
        <p:nvSpPr>
          <p:cNvPr id="45" name="CuadroTexto 44">
            <a:extLst>
              <a:ext uri="{FF2B5EF4-FFF2-40B4-BE49-F238E27FC236}">
                <a16:creationId xmlns:a16="http://schemas.microsoft.com/office/drawing/2014/main" id="{781F532F-C276-4B22-84D2-D120B3EDC321}"/>
              </a:ext>
            </a:extLst>
          </p:cNvPr>
          <p:cNvSpPr txBox="1"/>
          <p:nvPr/>
        </p:nvSpPr>
        <p:spPr>
          <a:xfrm>
            <a:off x="6400623" y="2650156"/>
            <a:ext cx="5491716"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100" b="0" i="0" u="none" strike="noStrike" kern="1200" cap="none" spc="0" normalizeH="0" baseline="0" noProof="0">
                <a:ln>
                  <a:noFill/>
                </a:ln>
                <a:solidFill>
                  <a:srgbClr val="000000"/>
                </a:solidFill>
                <a:effectLst/>
                <a:uLnTx/>
                <a:uFillTx/>
                <a:latin typeface="HelveticaNeueLT W1G 45 Lt"/>
                <a:ea typeface="+mn-ea"/>
                <a:cs typeface="+mn-cs"/>
              </a:rPr>
              <a:t>(</a:t>
            </a:r>
            <a:r>
              <a:rPr lang="de-CH" sz="1100">
                <a:solidFill>
                  <a:srgbClr val="000000"/>
                </a:solidFill>
                <a:latin typeface="HelveticaNeueLT W1G 45 Lt"/>
              </a:rPr>
              <a:t>Wittmann</a:t>
            </a:r>
            <a:r>
              <a:rPr kumimoji="0" lang="de-CH" sz="1100" b="0" i="0" u="none" strike="noStrike" kern="1200" cap="none" spc="0" normalizeH="0" baseline="0" noProof="0">
                <a:ln>
                  <a:noFill/>
                </a:ln>
                <a:solidFill>
                  <a:srgbClr val="000000"/>
                </a:solidFill>
                <a:effectLst/>
                <a:uLnTx/>
                <a:uFillTx/>
                <a:latin typeface="HelveticaNeueLT W1G 45 Lt"/>
                <a:ea typeface="+mn-ea"/>
                <a:cs typeface="+mn-cs"/>
              </a:rPr>
              <a:t> et al. 2016)</a:t>
            </a:r>
            <a:endParaRPr kumimoji="0" lang="de-CH" sz="1100" b="0" i="0" u="none" strike="noStrike" kern="1200" cap="none" spc="0" normalizeH="0" baseline="0" noProof="0" dirty="0">
              <a:ln>
                <a:noFill/>
              </a:ln>
              <a:solidFill>
                <a:srgbClr val="000000"/>
              </a:solidFill>
              <a:effectLst/>
              <a:uLnTx/>
              <a:uFillTx/>
              <a:latin typeface="HelveticaNeueLT W1G 45 Lt"/>
              <a:ea typeface="+mn-ea"/>
              <a:cs typeface="+mn-cs"/>
            </a:endParaRPr>
          </a:p>
        </p:txBody>
      </p:sp>
      <p:sp>
        <p:nvSpPr>
          <p:cNvPr id="46" name="CuadroTexto 45">
            <a:extLst>
              <a:ext uri="{FF2B5EF4-FFF2-40B4-BE49-F238E27FC236}">
                <a16:creationId xmlns:a16="http://schemas.microsoft.com/office/drawing/2014/main" id="{59CD9B73-7DFC-4D27-9CAE-4B64B7819BE8}"/>
              </a:ext>
            </a:extLst>
          </p:cNvPr>
          <p:cNvSpPr txBox="1"/>
          <p:nvPr/>
        </p:nvSpPr>
        <p:spPr>
          <a:xfrm>
            <a:off x="7322433" y="4321655"/>
            <a:ext cx="59436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100" b="0" i="0" u="none" strike="noStrike" kern="1200" cap="none" spc="0" normalizeH="0" baseline="0" noProof="0" dirty="0">
                <a:ln>
                  <a:noFill/>
                </a:ln>
                <a:solidFill>
                  <a:srgbClr val="000000"/>
                </a:solidFill>
                <a:effectLst/>
                <a:uLnTx/>
                <a:uFillTx/>
                <a:latin typeface="HelveticaNeueLT W1G 45 Lt"/>
                <a:ea typeface="+mn-ea"/>
                <a:cs typeface="+mn-cs"/>
              </a:rPr>
              <a:t>(</a:t>
            </a:r>
            <a:r>
              <a:rPr lang="de-CH" sz="1100" dirty="0">
                <a:solidFill>
                  <a:srgbClr val="000000"/>
                </a:solidFill>
                <a:latin typeface="HelveticaNeueLT W1G 45 Lt"/>
              </a:rPr>
              <a:t>Wittmann</a:t>
            </a:r>
            <a:r>
              <a:rPr kumimoji="0" lang="de-CH" sz="1100" b="0" i="0" u="none" strike="noStrike" kern="1200" cap="none" spc="0" normalizeH="0" baseline="0" noProof="0" dirty="0">
                <a:ln>
                  <a:noFill/>
                </a:ln>
                <a:solidFill>
                  <a:srgbClr val="000000"/>
                </a:solidFill>
                <a:effectLst/>
                <a:uLnTx/>
                <a:uFillTx/>
                <a:latin typeface="HelveticaNeueLT W1G 45 Lt"/>
                <a:ea typeface="+mn-ea"/>
                <a:cs typeface="+mn-cs"/>
              </a:rPr>
              <a:t> et al. 2016)</a:t>
            </a:r>
          </a:p>
        </p:txBody>
      </p:sp>
      <p:pic>
        <p:nvPicPr>
          <p:cNvPr id="17" name="Imagen 16" descr="Gráfico, Gráfico de líneas, Gráfico de cajas y bigotes&#10;&#10;Descripción generada automáticamente">
            <a:extLst>
              <a:ext uri="{FF2B5EF4-FFF2-40B4-BE49-F238E27FC236}">
                <a16:creationId xmlns:a16="http://schemas.microsoft.com/office/drawing/2014/main" id="{3827EEAC-C9D3-450C-9B83-7FA92BC2DCA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69042" y="4764449"/>
            <a:ext cx="3274934" cy="2041050"/>
          </a:xfrm>
          <a:prstGeom prst="rect">
            <a:avLst/>
          </a:prstGeom>
        </p:spPr>
      </p:pic>
    </p:spTree>
    <p:extLst>
      <p:ext uri="{BB962C8B-B14F-4D97-AF65-F5344CB8AC3E}">
        <p14:creationId xmlns:p14="http://schemas.microsoft.com/office/powerpoint/2010/main" val="224285064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3F32384-BA14-483C-9E82-F3EB5889FE11}"/>
              </a:ext>
            </a:extLst>
          </p:cNvPr>
          <p:cNvPicPr>
            <a:picLocks noChangeAspect="1"/>
          </p:cNvPicPr>
          <p:nvPr/>
        </p:nvPicPr>
        <p:blipFill>
          <a:blip r:embed="rId2"/>
          <a:stretch>
            <a:fillRect/>
          </a:stretch>
        </p:blipFill>
        <p:spPr>
          <a:xfrm>
            <a:off x="1977244" y="18201"/>
            <a:ext cx="7026249" cy="5966977"/>
          </a:xfrm>
          <a:prstGeom prst="rect">
            <a:avLst/>
          </a:prstGeom>
        </p:spPr>
      </p:pic>
      <p:sp>
        <p:nvSpPr>
          <p:cNvPr id="5" name="CuadroTexto 4">
            <a:extLst>
              <a:ext uri="{FF2B5EF4-FFF2-40B4-BE49-F238E27FC236}">
                <a16:creationId xmlns:a16="http://schemas.microsoft.com/office/drawing/2014/main" id="{454BDC19-DBBB-402A-BB7B-22DD66679992}"/>
              </a:ext>
            </a:extLst>
          </p:cNvPr>
          <p:cNvSpPr txBox="1"/>
          <p:nvPr/>
        </p:nvSpPr>
        <p:spPr>
          <a:xfrm>
            <a:off x="665832" y="6093296"/>
            <a:ext cx="9649072" cy="646331"/>
          </a:xfrm>
          <a:prstGeom prst="rect">
            <a:avLst/>
          </a:prstGeom>
          <a:noFill/>
        </p:spPr>
        <p:txBody>
          <a:bodyPr wrap="square">
            <a:spAutoFit/>
          </a:bodyPr>
          <a:lstStyle/>
          <a:p>
            <a:r>
              <a:rPr lang="en-GB" dirty="0">
                <a:hlinkClick r:id="rId3"/>
              </a:rPr>
              <a:t>Self-directed arm therapy at home after stroke with a sensor-based virtual reality training system (nih.gov)</a:t>
            </a:r>
            <a:endParaRPr lang="es-ES" dirty="0"/>
          </a:p>
        </p:txBody>
      </p:sp>
    </p:spTree>
    <p:extLst>
      <p:ext uri="{BB962C8B-B14F-4D97-AF65-F5344CB8AC3E}">
        <p14:creationId xmlns:p14="http://schemas.microsoft.com/office/powerpoint/2010/main" val="35887403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D585A32-C59F-4FB4-8A2D-8BE88E6AE707}"/>
              </a:ext>
            </a:extLst>
          </p:cNvPr>
          <p:cNvSpPr txBox="1"/>
          <p:nvPr/>
        </p:nvSpPr>
        <p:spPr>
          <a:xfrm>
            <a:off x="1025873" y="6093296"/>
            <a:ext cx="8712968" cy="369332"/>
          </a:xfrm>
          <a:prstGeom prst="rect">
            <a:avLst/>
          </a:prstGeom>
          <a:noFill/>
        </p:spPr>
        <p:txBody>
          <a:bodyPr wrap="square">
            <a:spAutoFit/>
          </a:bodyPr>
          <a:lstStyle/>
          <a:p>
            <a:r>
              <a:rPr lang="en-GB" dirty="0">
                <a:hlinkClick r:id="rId2"/>
              </a:rPr>
              <a:t>0181-FI-cd.dvi (cereneo.ch)</a:t>
            </a:r>
            <a:endParaRPr lang="es-ES" dirty="0"/>
          </a:p>
        </p:txBody>
      </p:sp>
      <p:pic>
        <p:nvPicPr>
          <p:cNvPr id="5" name="Imagen 4" descr="Captura de pantalla de un celular con texto&#10;&#10;Descripción generada automáticamente">
            <a:extLst>
              <a:ext uri="{FF2B5EF4-FFF2-40B4-BE49-F238E27FC236}">
                <a16:creationId xmlns:a16="http://schemas.microsoft.com/office/drawing/2014/main" id="{D1C895E5-02FB-4A93-B771-8F4F28D373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589" y="4290"/>
            <a:ext cx="6919560" cy="5913632"/>
          </a:xfrm>
          <a:prstGeom prst="rect">
            <a:avLst/>
          </a:prstGeom>
        </p:spPr>
      </p:pic>
    </p:spTree>
    <p:extLst>
      <p:ext uri="{BB962C8B-B14F-4D97-AF65-F5344CB8AC3E}">
        <p14:creationId xmlns:p14="http://schemas.microsoft.com/office/powerpoint/2010/main" val="130205715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593A43E-5EE3-417A-A9DA-9DCBE5E0DDF6}"/>
              </a:ext>
            </a:extLst>
          </p:cNvPr>
          <p:cNvSpPr txBox="1"/>
          <p:nvPr/>
        </p:nvSpPr>
        <p:spPr>
          <a:xfrm>
            <a:off x="377801" y="6093296"/>
            <a:ext cx="9433048" cy="369332"/>
          </a:xfrm>
          <a:prstGeom prst="rect">
            <a:avLst/>
          </a:prstGeom>
          <a:noFill/>
        </p:spPr>
        <p:txBody>
          <a:bodyPr wrap="square">
            <a:spAutoFit/>
          </a:bodyPr>
          <a:lstStyle/>
          <a:p>
            <a:r>
              <a:rPr lang="en-GB" dirty="0">
                <a:hlinkClick r:id="rId2"/>
              </a:rPr>
              <a:t>Hocoma | Webinar Sensor-based Technology Meets Physical Therapy</a:t>
            </a:r>
            <a:endParaRPr lang="es-ES" dirty="0"/>
          </a:p>
        </p:txBody>
      </p:sp>
      <p:pic>
        <p:nvPicPr>
          <p:cNvPr id="5" name="Imagen 4" descr="Interfaz de usuario gráfica, Sitio web&#10;&#10;Descripción generada automáticamente">
            <a:extLst>
              <a:ext uri="{FF2B5EF4-FFF2-40B4-BE49-F238E27FC236}">
                <a16:creationId xmlns:a16="http://schemas.microsoft.com/office/drawing/2014/main" id="{B7F89272-1B09-425B-9B3F-9BC4C47563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2453"/>
            <a:ext cx="10980738" cy="4853094"/>
          </a:xfrm>
          <a:prstGeom prst="rect">
            <a:avLst/>
          </a:prstGeom>
        </p:spPr>
      </p:pic>
    </p:spTree>
    <p:extLst>
      <p:ext uri="{BB962C8B-B14F-4D97-AF65-F5344CB8AC3E}">
        <p14:creationId xmlns:p14="http://schemas.microsoft.com/office/powerpoint/2010/main" val="21489463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Realidad virtual</a:t>
            </a:r>
          </a:p>
        </p:txBody>
      </p:sp>
      <p:sp>
        <p:nvSpPr>
          <p:cNvPr id="5" name="Slide Number Placeholder 4"/>
          <p:cNvSpPr>
            <a:spLocks noGrp="1"/>
          </p:cNvSpPr>
          <p:nvPr>
            <p:ph type="sldNum" sz="quarter" idx="12"/>
          </p:nvPr>
        </p:nvSpPr>
        <p:spPr/>
        <p:txBody>
          <a:bodyPr/>
          <a:lstStyle/>
          <a:p>
            <a:fld id="{9F8E3E85-A5F1-45AC-BC8E-CB7307177C38}" type="slidenum">
              <a:rPr lang="de-CH" smtClean="0"/>
              <a:pPr/>
              <a:t>27</a:t>
            </a:fld>
            <a:endParaRPr lang="de-CH" dirty="0"/>
          </a:p>
        </p:txBody>
      </p:sp>
      <p:sp>
        <p:nvSpPr>
          <p:cNvPr id="3" name="Text Placeholder 2"/>
          <p:cNvSpPr>
            <a:spLocks noGrp="1"/>
          </p:cNvSpPr>
          <p:nvPr>
            <p:ph type="body" sz="quarter" idx="13"/>
          </p:nvPr>
        </p:nvSpPr>
        <p:spPr/>
        <p:txBody>
          <a:bodyPr/>
          <a:lstStyle/>
          <a:p>
            <a:r>
              <a:rPr lang="de-CH" dirty="0"/>
              <a:t>4</a:t>
            </a:r>
          </a:p>
        </p:txBody>
      </p:sp>
      <p:sp>
        <p:nvSpPr>
          <p:cNvPr id="7"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8" name="Imagen 7">
            <a:extLst>
              <a:ext uri="{FF2B5EF4-FFF2-40B4-BE49-F238E27FC236}">
                <a16:creationId xmlns:a16="http://schemas.microsoft.com/office/drawing/2014/main" id="{CBCFF9E8-49C5-4332-A9C6-986469988DE0}"/>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154595163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2201" y="110013"/>
            <a:ext cx="6091987" cy="1107996"/>
          </a:xfrm>
        </p:spPr>
        <p:txBody>
          <a:bodyPr/>
          <a:lstStyle/>
          <a:p>
            <a:r>
              <a:rPr lang="en-US" dirty="0" err="1"/>
              <a:t>Evidencia</a:t>
            </a:r>
            <a:r>
              <a:rPr lang="en-US" dirty="0"/>
              <a:t> </a:t>
            </a:r>
            <a:r>
              <a:rPr lang="en-US" dirty="0" err="1"/>
              <a:t>clínica</a:t>
            </a:r>
            <a:r>
              <a:rPr lang="en-US" dirty="0"/>
              <a:t> de la </a:t>
            </a:r>
            <a:r>
              <a:rPr lang="en-US" dirty="0" err="1"/>
              <a:t>realidad</a:t>
            </a:r>
            <a:r>
              <a:rPr lang="en-US" dirty="0"/>
              <a:t> virtual</a:t>
            </a:r>
            <a:endParaRPr lang="de-CH" dirty="0"/>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28</a:t>
            </a:fld>
            <a:endParaRPr lang="de-CH" dirty="0"/>
          </a:p>
        </p:txBody>
      </p:sp>
      <p:sp>
        <p:nvSpPr>
          <p:cNvPr id="6" name="Rechteck 5"/>
          <p:cNvSpPr/>
          <p:nvPr/>
        </p:nvSpPr>
        <p:spPr bwMode="auto">
          <a:xfrm>
            <a:off x="450522" y="1412777"/>
            <a:ext cx="4679807" cy="1233718"/>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Textfeld 6"/>
          <p:cNvSpPr txBox="1"/>
          <p:nvPr/>
        </p:nvSpPr>
        <p:spPr>
          <a:xfrm>
            <a:off x="450522" y="1556792"/>
            <a:ext cx="4679807" cy="369332"/>
          </a:xfrm>
          <a:prstGeom prst="rect">
            <a:avLst/>
          </a:prstGeom>
          <a:solidFill>
            <a:srgbClr val="C1D450"/>
          </a:solidFill>
        </p:spPr>
        <p:txBody>
          <a:bodyPr wrap="square" rtlCol="0">
            <a:spAutoFit/>
          </a:bodyPr>
          <a:lstStyle/>
          <a:p>
            <a:pPr algn="ctr"/>
            <a:r>
              <a:rPr lang="de-CH" dirty="0"/>
              <a:t>Aspectos cognitivos</a:t>
            </a:r>
          </a:p>
        </p:txBody>
      </p:sp>
      <p:sp>
        <p:nvSpPr>
          <p:cNvPr id="8" name="Textfeld 7"/>
          <p:cNvSpPr txBox="1"/>
          <p:nvPr/>
        </p:nvSpPr>
        <p:spPr>
          <a:xfrm>
            <a:off x="1404547" y="1970474"/>
            <a:ext cx="3806298" cy="646331"/>
          </a:xfrm>
          <a:prstGeom prst="rect">
            <a:avLst/>
          </a:prstGeom>
          <a:noFill/>
        </p:spPr>
        <p:txBody>
          <a:bodyPr wrap="square" rtlCol="0">
            <a:spAutoFit/>
          </a:bodyPr>
          <a:lstStyle/>
          <a:p>
            <a:r>
              <a:rPr lang="en-US" b="1" dirty="0" err="1"/>
              <a:t>Ayuda</a:t>
            </a:r>
            <a:r>
              <a:rPr lang="en-US" b="1" dirty="0"/>
              <a:t> en la </a:t>
            </a:r>
            <a:r>
              <a:rPr lang="en-US" b="1" dirty="0" err="1"/>
              <a:t>rehabilitación</a:t>
            </a:r>
            <a:r>
              <a:rPr lang="en-US" b="1" dirty="0"/>
              <a:t> </a:t>
            </a:r>
            <a:r>
              <a:rPr lang="en-US" b="1" dirty="0" err="1"/>
              <a:t>cognitiva</a:t>
            </a:r>
            <a:endParaRPr lang="en-US" b="1" dirty="0"/>
          </a:p>
        </p:txBody>
      </p:sp>
      <p:sp>
        <p:nvSpPr>
          <p:cNvPr id="13" name="Rechteck 12"/>
          <p:cNvSpPr/>
          <p:nvPr/>
        </p:nvSpPr>
        <p:spPr bwMode="auto">
          <a:xfrm>
            <a:off x="5634385" y="1420744"/>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Textfeld 13"/>
          <p:cNvSpPr txBox="1"/>
          <p:nvPr/>
        </p:nvSpPr>
        <p:spPr>
          <a:xfrm>
            <a:off x="5634385" y="1856860"/>
            <a:ext cx="4464496" cy="369332"/>
          </a:xfrm>
          <a:prstGeom prst="rect">
            <a:avLst/>
          </a:prstGeom>
          <a:solidFill>
            <a:srgbClr val="C1D450"/>
          </a:solidFill>
        </p:spPr>
        <p:txBody>
          <a:bodyPr wrap="square" rtlCol="0">
            <a:spAutoFit/>
          </a:bodyPr>
          <a:lstStyle/>
          <a:p>
            <a:pPr algn="ctr"/>
            <a:r>
              <a:rPr lang="de-CH" dirty="0"/>
              <a:t>Extremidad superior</a:t>
            </a:r>
          </a:p>
        </p:txBody>
      </p:sp>
      <p:sp>
        <p:nvSpPr>
          <p:cNvPr id="15" name="Textfeld 14"/>
          <p:cNvSpPr txBox="1"/>
          <p:nvPr/>
        </p:nvSpPr>
        <p:spPr>
          <a:xfrm>
            <a:off x="5994425" y="2347948"/>
            <a:ext cx="3312368" cy="923330"/>
          </a:xfrm>
          <a:prstGeom prst="rect">
            <a:avLst/>
          </a:prstGeom>
          <a:noFill/>
        </p:spPr>
        <p:txBody>
          <a:bodyPr wrap="square" rtlCol="0">
            <a:spAutoFit/>
          </a:bodyPr>
          <a:lstStyle/>
          <a:p>
            <a:r>
              <a:rPr lang="en-US" b="1" dirty="0" err="1"/>
              <a:t>Mejora</a:t>
            </a:r>
            <a:r>
              <a:rPr lang="en-US" b="1" dirty="0"/>
              <a:t> la </a:t>
            </a:r>
            <a:r>
              <a:rPr lang="en-US" b="1" dirty="0" err="1"/>
              <a:t>función</a:t>
            </a:r>
            <a:r>
              <a:rPr lang="en-US" b="1" dirty="0"/>
              <a:t> de la </a:t>
            </a:r>
            <a:r>
              <a:rPr lang="en-US" b="1" dirty="0" err="1"/>
              <a:t>extremidad</a:t>
            </a:r>
            <a:r>
              <a:rPr lang="en-US" b="1" dirty="0"/>
              <a:t> superior y el </a:t>
            </a:r>
            <a:r>
              <a:rPr lang="en-US" b="1" dirty="0" err="1"/>
              <a:t>procesamiento</a:t>
            </a:r>
            <a:r>
              <a:rPr lang="en-US" b="1" dirty="0"/>
              <a:t> motor. </a:t>
            </a:r>
          </a:p>
        </p:txBody>
      </p:sp>
      <p:sp>
        <p:nvSpPr>
          <p:cNvPr id="19" name="Rechteck 18"/>
          <p:cNvSpPr/>
          <p:nvPr/>
        </p:nvSpPr>
        <p:spPr bwMode="auto">
          <a:xfrm>
            <a:off x="449809" y="4165848"/>
            <a:ext cx="4679807" cy="17648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feld 19"/>
          <p:cNvSpPr txBox="1"/>
          <p:nvPr/>
        </p:nvSpPr>
        <p:spPr>
          <a:xfrm>
            <a:off x="449809" y="4309864"/>
            <a:ext cx="4679807" cy="369332"/>
          </a:xfrm>
          <a:prstGeom prst="rect">
            <a:avLst/>
          </a:prstGeom>
          <a:solidFill>
            <a:srgbClr val="C1D450"/>
          </a:solidFill>
        </p:spPr>
        <p:txBody>
          <a:bodyPr wrap="square" rtlCol="0">
            <a:spAutoFit/>
          </a:bodyPr>
          <a:lstStyle/>
          <a:p>
            <a:pPr algn="ctr"/>
            <a:r>
              <a:rPr lang="de-CH" dirty="0"/>
              <a:t>Entorno</a:t>
            </a:r>
          </a:p>
        </p:txBody>
      </p:sp>
      <p:sp>
        <p:nvSpPr>
          <p:cNvPr id="21" name="Textfeld 20"/>
          <p:cNvSpPr txBox="1"/>
          <p:nvPr/>
        </p:nvSpPr>
        <p:spPr>
          <a:xfrm>
            <a:off x="1211849" y="4757689"/>
            <a:ext cx="3917767" cy="923330"/>
          </a:xfrm>
          <a:prstGeom prst="rect">
            <a:avLst/>
          </a:prstGeom>
          <a:noFill/>
        </p:spPr>
        <p:txBody>
          <a:bodyPr wrap="square" rtlCol="0">
            <a:spAutoFit/>
          </a:bodyPr>
          <a:lstStyle/>
          <a:p>
            <a:r>
              <a:rPr lang="en-US" dirty="0"/>
              <a:t>Los </a:t>
            </a:r>
            <a:r>
              <a:rPr lang="en-US" dirty="0" err="1"/>
              <a:t>entornos</a:t>
            </a:r>
            <a:r>
              <a:rPr lang="en-US" dirty="0"/>
              <a:t> de VR </a:t>
            </a:r>
            <a:r>
              <a:rPr lang="en-US" dirty="0" err="1"/>
              <a:t>estimulan</a:t>
            </a:r>
            <a:r>
              <a:rPr lang="en-US" dirty="0"/>
              <a:t> los </a:t>
            </a:r>
            <a:r>
              <a:rPr lang="en-US" dirty="0" err="1"/>
              <a:t>cambios</a:t>
            </a:r>
            <a:r>
              <a:rPr lang="en-US" dirty="0"/>
              <a:t> </a:t>
            </a:r>
            <a:r>
              <a:rPr lang="en-US" dirty="0" err="1"/>
              <a:t>neuroplásticos</a:t>
            </a:r>
            <a:r>
              <a:rPr lang="en-US" dirty="0"/>
              <a:t> y </a:t>
            </a:r>
            <a:r>
              <a:rPr lang="en-US" dirty="0" err="1"/>
              <a:t>mejora</a:t>
            </a:r>
            <a:r>
              <a:rPr lang="en-US" dirty="0"/>
              <a:t> los </a:t>
            </a:r>
            <a:r>
              <a:rPr lang="en-US" dirty="0" err="1"/>
              <a:t>efectos</a:t>
            </a:r>
            <a:r>
              <a:rPr lang="en-US" dirty="0"/>
              <a:t> de </a:t>
            </a:r>
            <a:r>
              <a:rPr lang="en-US" dirty="0" err="1"/>
              <a:t>aprendizaje</a:t>
            </a:r>
            <a:r>
              <a:rPr lang="en-US" dirty="0"/>
              <a:t>.</a:t>
            </a:r>
            <a:endParaRPr lang="en-US" b="1" dirty="0"/>
          </a:p>
        </p:txBody>
      </p:sp>
      <p:sp>
        <p:nvSpPr>
          <p:cNvPr id="25" name="Rechteck 24"/>
          <p:cNvSpPr/>
          <p:nvPr/>
        </p:nvSpPr>
        <p:spPr bwMode="auto">
          <a:xfrm>
            <a:off x="5632959" y="3842416"/>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6" name="Textfeld 25"/>
          <p:cNvSpPr txBox="1"/>
          <p:nvPr/>
        </p:nvSpPr>
        <p:spPr>
          <a:xfrm>
            <a:off x="5632959" y="3986432"/>
            <a:ext cx="4464496" cy="369332"/>
          </a:xfrm>
          <a:prstGeom prst="rect">
            <a:avLst/>
          </a:prstGeom>
          <a:solidFill>
            <a:srgbClr val="C1D450"/>
          </a:solidFill>
        </p:spPr>
        <p:txBody>
          <a:bodyPr wrap="square" rtlCol="0">
            <a:spAutoFit/>
          </a:bodyPr>
          <a:lstStyle/>
          <a:p>
            <a:pPr algn="ctr"/>
            <a:r>
              <a:rPr lang="de-CH" dirty="0"/>
              <a:t>Extremidad inferior</a:t>
            </a:r>
          </a:p>
        </p:txBody>
      </p:sp>
      <p:sp>
        <p:nvSpPr>
          <p:cNvPr id="27" name="Textfeld 26"/>
          <p:cNvSpPr txBox="1"/>
          <p:nvPr/>
        </p:nvSpPr>
        <p:spPr>
          <a:xfrm>
            <a:off x="5948082" y="4570724"/>
            <a:ext cx="3213766" cy="1477328"/>
          </a:xfrm>
          <a:prstGeom prst="rect">
            <a:avLst/>
          </a:prstGeom>
          <a:noFill/>
        </p:spPr>
        <p:txBody>
          <a:bodyPr wrap="square" rtlCol="0">
            <a:spAutoFit/>
          </a:bodyPr>
          <a:lstStyle/>
          <a:p>
            <a:r>
              <a:rPr lang="en-US" b="1" dirty="0" err="1"/>
              <a:t>Mejora</a:t>
            </a:r>
            <a:r>
              <a:rPr lang="en-US" b="1" dirty="0"/>
              <a:t> la velocidad de la marcha, velocidad y fuerza muscular </a:t>
            </a:r>
            <a:r>
              <a:rPr lang="en-US" b="1" dirty="0" err="1"/>
              <a:t>mejorando</a:t>
            </a:r>
            <a:r>
              <a:rPr lang="en-US" b="1" dirty="0"/>
              <a:t> con </a:t>
            </a:r>
            <a:r>
              <a:rPr lang="en-US" b="1" dirty="0" err="1"/>
              <a:t>ello</a:t>
            </a:r>
            <a:r>
              <a:rPr lang="en-US" b="1" dirty="0"/>
              <a:t> la </a:t>
            </a:r>
            <a:r>
              <a:rPr lang="en-US" b="1" dirty="0" err="1"/>
              <a:t>calidad</a:t>
            </a:r>
            <a:r>
              <a:rPr lang="en-US" b="1" dirty="0"/>
              <a:t> de </a:t>
            </a:r>
            <a:r>
              <a:rPr lang="en-US" b="1" dirty="0" err="1"/>
              <a:t>vida</a:t>
            </a:r>
            <a:r>
              <a:rPr lang="en-US" b="1" dirty="0"/>
              <a:t> general</a:t>
            </a:r>
          </a:p>
        </p:txBody>
      </p:sp>
      <p:sp>
        <p:nvSpPr>
          <p:cNvPr id="29" name="Textfeld 28"/>
          <p:cNvSpPr txBox="1"/>
          <p:nvPr/>
        </p:nvSpPr>
        <p:spPr>
          <a:xfrm>
            <a:off x="2501321" y="2339806"/>
            <a:ext cx="2083351" cy="276999"/>
          </a:xfrm>
          <a:prstGeom prst="rect">
            <a:avLst/>
          </a:prstGeom>
          <a:noFill/>
        </p:spPr>
        <p:txBody>
          <a:bodyPr wrap="square" rtlCol="0">
            <a:spAutoFit/>
          </a:bodyPr>
          <a:lstStyle/>
          <a:p>
            <a:r>
              <a:rPr lang="de-CH" sz="1200" dirty="0"/>
              <a:t>(Rose et al. 1998)</a:t>
            </a:r>
          </a:p>
        </p:txBody>
      </p:sp>
      <p:sp>
        <p:nvSpPr>
          <p:cNvPr id="69" name="Textfeld 68"/>
          <p:cNvSpPr txBox="1"/>
          <p:nvPr/>
        </p:nvSpPr>
        <p:spPr>
          <a:xfrm>
            <a:off x="3690169" y="5635285"/>
            <a:ext cx="1392483" cy="276999"/>
          </a:xfrm>
          <a:prstGeom prst="rect">
            <a:avLst/>
          </a:prstGeom>
          <a:noFill/>
        </p:spPr>
        <p:txBody>
          <a:bodyPr wrap="square" rtlCol="0">
            <a:spAutoFit/>
          </a:bodyPr>
          <a:lstStyle/>
          <a:p>
            <a:r>
              <a:rPr lang="de-CH" sz="1200" dirty="0"/>
              <a:t>(Rose et al. 1998)</a:t>
            </a:r>
          </a:p>
        </p:txBody>
      </p:sp>
      <p:sp>
        <p:nvSpPr>
          <p:cNvPr id="71" name="Textfeld 70"/>
          <p:cNvSpPr txBox="1"/>
          <p:nvPr/>
        </p:nvSpPr>
        <p:spPr>
          <a:xfrm>
            <a:off x="6939257" y="3497354"/>
            <a:ext cx="2083351" cy="276999"/>
          </a:xfrm>
          <a:prstGeom prst="rect">
            <a:avLst/>
          </a:prstGeom>
          <a:noFill/>
        </p:spPr>
        <p:txBody>
          <a:bodyPr wrap="square" rtlCol="0">
            <a:spAutoFit/>
          </a:bodyPr>
          <a:lstStyle/>
          <a:p>
            <a:r>
              <a:rPr lang="de-CH" sz="1200" dirty="0"/>
              <a:t>(</a:t>
            </a:r>
            <a:r>
              <a:rPr lang="de-CH" sz="1200" dirty="0" err="1"/>
              <a:t>Kuttuva</a:t>
            </a:r>
            <a:r>
              <a:rPr lang="de-CH" sz="1200" dirty="0"/>
              <a:t> et al. 2006)</a:t>
            </a:r>
          </a:p>
        </p:txBody>
      </p:sp>
      <p:sp>
        <p:nvSpPr>
          <p:cNvPr id="72" name="Textfeld 71"/>
          <p:cNvSpPr txBox="1"/>
          <p:nvPr/>
        </p:nvSpPr>
        <p:spPr>
          <a:xfrm>
            <a:off x="7650609" y="5872746"/>
            <a:ext cx="2083351" cy="276999"/>
          </a:xfrm>
          <a:prstGeom prst="rect">
            <a:avLst/>
          </a:prstGeom>
          <a:noFill/>
        </p:spPr>
        <p:txBody>
          <a:bodyPr wrap="square" rtlCol="0">
            <a:spAutoFit/>
          </a:bodyPr>
          <a:lstStyle/>
          <a:p>
            <a:r>
              <a:rPr lang="de-CH" sz="1200" dirty="0"/>
              <a:t>(</a:t>
            </a:r>
            <a:r>
              <a:rPr lang="de-CH" sz="1200" dirty="0" err="1"/>
              <a:t>Sviestrup</a:t>
            </a:r>
            <a:r>
              <a:rPr lang="de-CH" sz="1200" dirty="0"/>
              <a:t> 2004)</a:t>
            </a:r>
          </a:p>
        </p:txBody>
      </p:sp>
      <p:sp>
        <p:nvSpPr>
          <p:cNvPr id="40" name="Rechteck 39"/>
          <p:cNvSpPr/>
          <p:nvPr/>
        </p:nvSpPr>
        <p:spPr bwMode="auto">
          <a:xfrm>
            <a:off x="450522" y="2727685"/>
            <a:ext cx="4679807" cy="1348679"/>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1" name="Textfeld 40"/>
          <p:cNvSpPr txBox="1"/>
          <p:nvPr/>
        </p:nvSpPr>
        <p:spPr>
          <a:xfrm>
            <a:off x="450522" y="2871701"/>
            <a:ext cx="4679807" cy="369332"/>
          </a:xfrm>
          <a:prstGeom prst="rect">
            <a:avLst/>
          </a:prstGeom>
          <a:solidFill>
            <a:srgbClr val="C1D450"/>
          </a:solidFill>
        </p:spPr>
        <p:txBody>
          <a:bodyPr wrap="square" rtlCol="0">
            <a:spAutoFit/>
          </a:bodyPr>
          <a:lstStyle/>
          <a:p>
            <a:pPr algn="ctr"/>
            <a:r>
              <a:rPr lang="de-CH" dirty="0"/>
              <a:t>Motivación</a:t>
            </a:r>
          </a:p>
        </p:txBody>
      </p:sp>
      <p:sp>
        <p:nvSpPr>
          <p:cNvPr id="42" name="Textfeld 41"/>
          <p:cNvSpPr txBox="1"/>
          <p:nvPr/>
        </p:nvSpPr>
        <p:spPr>
          <a:xfrm>
            <a:off x="1413693" y="3308038"/>
            <a:ext cx="3298155" cy="646331"/>
          </a:xfrm>
          <a:prstGeom prst="rect">
            <a:avLst/>
          </a:prstGeom>
          <a:noFill/>
        </p:spPr>
        <p:txBody>
          <a:bodyPr wrap="square" rtlCol="0">
            <a:spAutoFit/>
          </a:bodyPr>
          <a:lstStyle/>
          <a:p>
            <a:r>
              <a:rPr lang="en-US" b="1" dirty="0" err="1"/>
              <a:t>Incrementa</a:t>
            </a:r>
            <a:r>
              <a:rPr lang="en-US" b="1" dirty="0"/>
              <a:t> la </a:t>
            </a:r>
            <a:r>
              <a:rPr lang="en-US" b="1" dirty="0" err="1"/>
              <a:t>autoconfianza</a:t>
            </a:r>
            <a:r>
              <a:rPr lang="en-US" b="1" dirty="0"/>
              <a:t> y </a:t>
            </a:r>
            <a:r>
              <a:rPr lang="en-US" b="1" dirty="0" err="1"/>
              <a:t>motivación</a:t>
            </a:r>
            <a:endParaRPr lang="en-US" b="1" dirty="0"/>
          </a:p>
        </p:txBody>
      </p:sp>
      <p:sp>
        <p:nvSpPr>
          <p:cNvPr id="43" name="Textfeld 42"/>
          <p:cNvSpPr txBox="1"/>
          <p:nvPr/>
        </p:nvSpPr>
        <p:spPr>
          <a:xfrm>
            <a:off x="3458195" y="3753198"/>
            <a:ext cx="1538270" cy="276999"/>
          </a:xfrm>
          <a:prstGeom prst="rect">
            <a:avLst/>
          </a:prstGeom>
          <a:noFill/>
        </p:spPr>
        <p:txBody>
          <a:bodyPr wrap="square" rtlCol="0">
            <a:spAutoFit/>
          </a:bodyPr>
          <a:lstStyle/>
          <a:p>
            <a:r>
              <a:rPr lang="de-CH" sz="1200" dirty="0"/>
              <a:t>(Riva 1998)</a:t>
            </a:r>
          </a:p>
        </p:txBody>
      </p:sp>
      <p:pic>
        <p:nvPicPr>
          <p:cNvPr id="30" name="Picture 2" descr="Mann, Silhouette, Menschliche, Stehen, Ava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0"/>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84" t="2750" r="58981" b="71000"/>
          <a:stretch/>
        </p:blipFill>
        <p:spPr>
          <a:xfrm>
            <a:off x="593825" y="1991038"/>
            <a:ext cx="702192" cy="526476"/>
          </a:xfrm>
          <a:prstGeom prst="rect">
            <a:avLst/>
          </a:prstGeom>
        </p:spPr>
      </p:pic>
      <p:grpSp>
        <p:nvGrpSpPr>
          <p:cNvPr id="45" name="Group 26"/>
          <p:cNvGrpSpPr/>
          <p:nvPr/>
        </p:nvGrpSpPr>
        <p:grpSpPr>
          <a:xfrm>
            <a:off x="608860" y="3369502"/>
            <a:ext cx="602989" cy="591902"/>
            <a:chOff x="7174982" y="4563621"/>
            <a:chExt cx="899108" cy="899108"/>
          </a:xfrm>
        </p:grpSpPr>
        <p:grpSp>
          <p:nvGrpSpPr>
            <p:cNvPr id="46" name="Group 29"/>
            <p:cNvGrpSpPr/>
            <p:nvPr/>
          </p:nvGrpSpPr>
          <p:grpSpPr>
            <a:xfrm>
              <a:off x="7174982" y="4563621"/>
              <a:ext cx="899108" cy="899108"/>
              <a:chOff x="7174982" y="4563621"/>
              <a:chExt cx="899108" cy="899108"/>
            </a:xfrm>
          </p:grpSpPr>
          <p:sp>
            <p:nvSpPr>
              <p:cNvPr id="48" name="Oval 31"/>
              <p:cNvSpPr/>
              <p:nvPr/>
            </p:nvSpPr>
            <p:spPr bwMode="auto">
              <a:xfrm>
                <a:off x="7174982" y="4563621"/>
                <a:ext cx="899108" cy="899108"/>
              </a:xfrm>
              <a:prstGeom prst="ellipse">
                <a:avLst/>
              </a:prstGeom>
              <a:noFill/>
              <a:ln w="63500" cap="flat" cmpd="sng" algn="ctr">
                <a:gradFill flip="none" rotWithShape="1">
                  <a:gsLst>
                    <a:gs pos="0">
                      <a:schemeClr val="accent1">
                        <a:lumMod val="5000"/>
                        <a:lumOff val="95000"/>
                      </a:schemeClr>
                    </a:gs>
                    <a:gs pos="25000">
                      <a:srgbClr val="424B51"/>
                    </a:gs>
                    <a:gs pos="100000">
                      <a:srgbClr val="424B51"/>
                    </a:gs>
                  </a:gsLst>
                  <a:path path="circle">
                    <a:fillToRect r="100000" b="100000"/>
                  </a:path>
                  <a:tileRect l="-100000" t="-100000"/>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49" name="Oval 32"/>
              <p:cNvSpPr/>
              <p:nvPr/>
            </p:nvSpPr>
            <p:spPr bwMode="auto">
              <a:xfrm>
                <a:off x="7400438" y="4813058"/>
                <a:ext cx="134300" cy="134300"/>
              </a:xfrm>
              <a:prstGeom prst="ellipse">
                <a:avLst/>
              </a:prstGeom>
              <a:gradFill flip="none" rotWithShape="1">
                <a:gsLst>
                  <a:gs pos="40000">
                    <a:srgbClr val="424B51"/>
                  </a:gs>
                  <a:gs pos="100000">
                    <a:srgbClr val="424B51"/>
                  </a:gs>
                </a:gsLst>
                <a:path path="circle">
                  <a:fillToRect r="100000" b="100000"/>
                </a:path>
                <a:tileRect l="-100000" t="-100000"/>
              </a:gra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50" name="Oval 33"/>
              <p:cNvSpPr/>
              <p:nvPr/>
            </p:nvSpPr>
            <p:spPr bwMode="auto">
              <a:xfrm>
                <a:off x="7727105" y="4813057"/>
                <a:ext cx="134300" cy="134300"/>
              </a:xfrm>
              <a:prstGeom prst="ellipse">
                <a:avLst/>
              </a:prstGeom>
              <a:gradFill flip="none" rotWithShape="1">
                <a:gsLst>
                  <a:gs pos="40000">
                    <a:srgbClr val="424B51"/>
                  </a:gs>
                  <a:gs pos="100000">
                    <a:srgbClr val="424B51"/>
                  </a:gs>
                </a:gsLst>
                <a:path path="circle">
                  <a:fillToRect r="100000" b="100000"/>
                </a:path>
                <a:tileRect l="-100000" t="-100000"/>
              </a:gradFill>
              <a:ln w="317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47" name="Moon 30"/>
            <p:cNvSpPr/>
            <p:nvPr/>
          </p:nvSpPr>
          <p:spPr bwMode="auto">
            <a:xfrm rot="16200000">
              <a:off x="7483753" y="4905968"/>
              <a:ext cx="281566" cy="581650"/>
            </a:xfrm>
            <a:prstGeom prst="moon">
              <a:avLst>
                <a:gd name="adj" fmla="val 77224"/>
              </a:avLst>
            </a:prstGeom>
            <a:gradFill flip="none" rotWithShape="1">
              <a:gsLst>
                <a:gs pos="35000">
                  <a:srgbClr val="424B51"/>
                </a:gs>
                <a:gs pos="100000">
                  <a:srgbClr val="424B51"/>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pic>
        <p:nvPicPr>
          <p:cNvPr id="51" name="Picture 25"/>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34236" y="4993615"/>
            <a:ext cx="662004" cy="662004"/>
          </a:xfrm>
          <a:prstGeom prst="rect">
            <a:avLst/>
          </a:prstGeom>
        </p:spPr>
      </p:pic>
      <p:pic>
        <p:nvPicPr>
          <p:cNvPr id="52" name="Picture 6"/>
          <p:cNvPicPr>
            <a:picLocks noChangeAspect="1" noChangeArrowheads="1"/>
          </p:cNvPicPr>
          <p:nvPr/>
        </p:nvPicPr>
        <p:blipFill>
          <a:blip r:embed="rId6"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9046187" y="2502856"/>
            <a:ext cx="1019078" cy="101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 name="Picture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10144" y="4378997"/>
            <a:ext cx="1302022" cy="1302022"/>
          </a:xfrm>
          <a:prstGeom prst="rect">
            <a:avLst/>
          </a:prstGeom>
        </p:spPr>
      </p:pic>
      <p:pic>
        <p:nvPicPr>
          <p:cNvPr id="36" name="Imagen 35">
            <a:extLst>
              <a:ext uri="{FF2B5EF4-FFF2-40B4-BE49-F238E27FC236}">
                <a16:creationId xmlns:a16="http://schemas.microsoft.com/office/drawing/2014/main" id="{F9DF2E6A-00EF-41C6-948F-FC34502A9C5B}"/>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1294459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Texto, Carta&#10;&#10;Descripción generada automáticamente">
            <a:extLst>
              <a:ext uri="{FF2B5EF4-FFF2-40B4-BE49-F238E27FC236}">
                <a16:creationId xmlns:a16="http://schemas.microsoft.com/office/drawing/2014/main" id="{C6796831-90D2-47B3-8236-720C61649A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9658" y="342632"/>
            <a:ext cx="6721422" cy="6172735"/>
          </a:xfrm>
          <a:prstGeom prst="rect">
            <a:avLst/>
          </a:prstGeom>
        </p:spPr>
      </p:pic>
    </p:spTree>
    <p:extLst>
      <p:ext uri="{BB962C8B-B14F-4D97-AF65-F5344CB8AC3E}">
        <p14:creationId xmlns:p14="http://schemas.microsoft.com/office/powerpoint/2010/main" val="25538754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673"/>
            <a:ext cx="10980738" cy="7306732"/>
          </a:xfrm>
          <a:prstGeom prst="rect">
            <a:avLst/>
          </a:prstGeom>
        </p:spPr>
      </p:pic>
      <p:sp>
        <p:nvSpPr>
          <p:cNvPr id="3" name="Rectangle 2"/>
          <p:cNvSpPr/>
          <p:nvPr/>
        </p:nvSpPr>
        <p:spPr bwMode="auto">
          <a:xfrm>
            <a:off x="0" y="388938"/>
            <a:ext cx="10980738" cy="553998"/>
          </a:xfrm>
          <a:prstGeom prst="rect">
            <a:avLst/>
          </a:prstGeom>
          <a:solidFill>
            <a:schemeClr val="tx1">
              <a:alpha val="80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Rounded Rectangle 18"/>
          <p:cNvSpPr/>
          <p:nvPr/>
        </p:nvSpPr>
        <p:spPr bwMode="auto">
          <a:xfrm>
            <a:off x="9232621" y="-387424"/>
            <a:ext cx="1582660" cy="1656184"/>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5" name="Rectangle 14"/>
          <p:cNvSpPr/>
          <p:nvPr/>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6" name="Title 5"/>
          <p:cNvSpPr>
            <a:spLocks noGrp="1"/>
          </p:cNvSpPr>
          <p:nvPr>
            <p:ph type="title"/>
          </p:nvPr>
        </p:nvSpPr>
        <p:spPr>
          <a:noFill/>
        </p:spPr>
        <p:txBody>
          <a:bodyPr/>
          <a:lstStyle/>
          <a:p>
            <a:r>
              <a:rPr lang="de-CH" dirty="0"/>
              <a:t>Audiencia </a:t>
            </a:r>
          </a:p>
        </p:txBody>
      </p:sp>
      <p:sp>
        <p:nvSpPr>
          <p:cNvPr id="4" name="Footer Placehold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3</a:t>
            </a:fld>
            <a:endParaRPr lang="de-CH" dirty="0"/>
          </a:p>
        </p:txBody>
      </p:sp>
      <p:grpSp>
        <p:nvGrpSpPr>
          <p:cNvPr id="9" name="Gruppieren 8"/>
          <p:cNvGrpSpPr/>
          <p:nvPr/>
        </p:nvGrpSpPr>
        <p:grpSpPr>
          <a:xfrm>
            <a:off x="1286864" y="1498496"/>
            <a:ext cx="9328304" cy="4353557"/>
            <a:chOff x="1286864" y="1498496"/>
            <a:chExt cx="9328304" cy="4353557"/>
          </a:xfrm>
        </p:grpSpPr>
        <p:sp>
          <p:nvSpPr>
            <p:cNvPr id="8" name="Rectangle 7"/>
            <p:cNvSpPr/>
            <p:nvPr/>
          </p:nvSpPr>
          <p:spPr bwMode="auto">
            <a:xfrm>
              <a:off x="1286864" y="1498496"/>
              <a:ext cx="2242261" cy="1611998"/>
            </a:xfrm>
            <a:custGeom>
              <a:avLst/>
              <a:gdLst>
                <a:gd name="connsiteX0" fmla="*/ 0 w 1656184"/>
                <a:gd name="connsiteY0" fmla="*/ 0 h 936104"/>
                <a:gd name="connsiteX1" fmla="*/ 1656184 w 1656184"/>
                <a:gd name="connsiteY1" fmla="*/ 0 h 936104"/>
                <a:gd name="connsiteX2" fmla="*/ 1656184 w 1656184"/>
                <a:gd name="connsiteY2" fmla="*/ 936104 h 936104"/>
                <a:gd name="connsiteX3" fmla="*/ 0 w 1656184"/>
                <a:gd name="connsiteY3" fmla="*/ 936104 h 936104"/>
                <a:gd name="connsiteX4" fmla="*/ 0 w 1656184"/>
                <a:gd name="connsiteY4" fmla="*/ 0 h 936104"/>
                <a:gd name="connsiteX0" fmla="*/ 0 w 1656184"/>
                <a:gd name="connsiteY0" fmla="*/ 0 h 1152004"/>
                <a:gd name="connsiteX1" fmla="*/ 1656184 w 1656184"/>
                <a:gd name="connsiteY1" fmla="*/ 0 h 1152004"/>
                <a:gd name="connsiteX2" fmla="*/ 1656184 w 1656184"/>
                <a:gd name="connsiteY2" fmla="*/ 936104 h 1152004"/>
                <a:gd name="connsiteX3" fmla="*/ 50800 w 1656184"/>
                <a:gd name="connsiteY3" fmla="*/ 1152004 h 1152004"/>
                <a:gd name="connsiteX4" fmla="*/ 0 w 1656184"/>
                <a:gd name="connsiteY4" fmla="*/ 0 h 1152004"/>
                <a:gd name="connsiteX0" fmla="*/ 0 w 1678409"/>
                <a:gd name="connsiteY0" fmla="*/ 0 h 1155179"/>
                <a:gd name="connsiteX1" fmla="*/ 1678409 w 1678409"/>
                <a:gd name="connsiteY1" fmla="*/ 3175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64679 h 1155179"/>
                <a:gd name="connsiteX3" fmla="*/ 73025 w 1678409"/>
                <a:gd name="connsiteY3" fmla="*/ 1155179 h 1155179"/>
                <a:gd name="connsiteX4" fmla="*/ 0 w 1678409"/>
                <a:gd name="connsiteY4" fmla="*/ 0 h 1155179"/>
                <a:gd name="connsiteX0" fmla="*/ 0 w 1678409"/>
                <a:gd name="connsiteY0" fmla="*/ 0 h 1050127"/>
                <a:gd name="connsiteX1" fmla="*/ 1668884 w 1678409"/>
                <a:gd name="connsiteY1" fmla="*/ 6350 h 1050127"/>
                <a:gd name="connsiteX2" fmla="*/ 1678409 w 1678409"/>
                <a:gd name="connsiteY2" fmla="*/ 964679 h 1050127"/>
                <a:gd name="connsiteX3" fmla="*/ 185641 w 1678409"/>
                <a:gd name="connsiteY3" fmla="*/ 1050127 h 1050127"/>
                <a:gd name="connsiteX4" fmla="*/ 0 w 1678409"/>
                <a:gd name="connsiteY4" fmla="*/ 0 h 1050127"/>
                <a:gd name="connsiteX0" fmla="*/ 0 w 1562575"/>
                <a:gd name="connsiteY0" fmla="*/ 0 h 1056494"/>
                <a:gd name="connsiteX1" fmla="*/ 1553050 w 1562575"/>
                <a:gd name="connsiteY1" fmla="*/ 12717 h 1056494"/>
                <a:gd name="connsiteX2" fmla="*/ 1562575 w 1562575"/>
                <a:gd name="connsiteY2" fmla="*/ 971046 h 1056494"/>
                <a:gd name="connsiteX3" fmla="*/ 69807 w 1562575"/>
                <a:gd name="connsiteY3" fmla="*/ 1056494 h 1056494"/>
                <a:gd name="connsiteX4" fmla="*/ 0 w 1562575"/>
                <a:gd name="connsiteY4" fmla="*/ 0 h 1056494"/>
                <a:gd name="connsiteX0" fmla="*/ 0 w 1553050"/>
                <a:gd name="connsiteY0" fmla="*/ 0 h 1056494"/>
                <a:gd name="connsiteX1" fmla="*/ 1553050 w 1553050"/>
                <a:gd name="connsiteY1" fmla="*/ 12717 h 1056494"/>
                <a:gd name="connsiteX2" fmla="*/ 1485352 w 1553050"/>
                <a:gd name="connsiteY2" fmla="*/ 910561 h 1056494"/>
                <a:gd name="connsiteX3" fmla="*/ 69807 w 1553050"/>
                <a:gd name="connsiteY3" fmla="*/ 1056494 h 1056494"/>
                <a:gd name="connsiteX4" fmla="*/ 0 w 1553050"/>
                <a:gd name="connsiteY4" fmla="*/ 0 h 1056494"/>
                <a:gd name="connsiteX0" fmla="*/ 0 w 1485352"/>
                <a:gd name="connsiteY0" fmla="*/ 0 h 1056494"/>
                <a:gd name="connsiteX1" fmla="*/ 1482263 w 1485352"/>
                <a:gd name="connsiteY1" fmla="*/ 44551 h 1056494"/>
                <a:gd name="connsiteX2" fmla="*/ 1485352 w 1485352"/>
                <a:gd name="connsiteY2" fmla="*/ 910561 h 1056494"/>
                <a:gd name="connsiteX3" fmla="*/ 69807 w 1485352"/>
                <a:gd name="connsiteY3" fmla="*/ 1056494 h 1056494"/>
                <a:gd name="connsiteX4" fmla="*/ 0 w 1485352"/>
                <a:gd name="connsiteY4" fmla="*/ 0 h 1056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352" h="1056494">
                  <a:moveTo>
                    <a:pt x="0" y="0"/>
                  </a:moveTo>
                  <a:lnTo>
                    <a:pt x="1482263" y="44551"/>
                  </a:lnTo>
                  <a:cubicBezTo>
                    <a:pt x="1483293" y="333221"/>
                    <a:pt x="1484322" y="621891"/>
                    <a:pt x="1485352" y="910561"/>
                  </a:cubicBezTo>
                  <a:lnTo>
                    <a:pt x="69807" y="1056494"/>
                  </a:lnTo>
                  <a:lnTo>
                    <a:pt x="0" y="0"/>
                  </a:lnTo>
                  <a:close/>
                </a:path>
              </a:pathLst>
            </a:custGeom>
            <a:solidFill>
              <a:srgbClr val="413F43"/>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 name="TextBox 9"/>
            <p:cNvSpPr txBox="1"/>
            <p:nvPr/>
          </p:nvSpPr>
          <p:spPr>
            <a:xfrm>
              <a:off x="1293214" y="5443430"/>
              <a:ext cx="1238922"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Clínicos</a:t>
              </a:r>
            </a:p>
          </p:txBody>
        </p:sp>
        <p:sp>
          <p:nvSpPr>
            <p:cNvPr id="11" name="TextBox 10"/>
            <p:cNvSpPr txBox="1"/>
            <p:nvPr/>
          </p:nvSpPr>
          <p:spPr>
            <a:xfrm>
              <a:off x="3722602" y="5443430"/>
              <a:ext cx="1913563"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Investigadores</a:t>
              </a:r>
            </a:p>
          </p:txBody>
        </p:sp>
        <p:sp>
          <p:nvSpPr>
            <p:cNvPr id="12" name="TextBox 11"/>
            <p:cNvSpPr txBox="1"/>
            <p:nvPr/>
          </p:nvSpPr>
          <p:spPr>
            <a:xfrm>
              <a:off x="6678977" y="5443430"/>
              <a:ext cx="1403680"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Ingenieros</a:t>
              </a:r>
            </a:p>
          </p:txBody>
        </p:sp>
        <p:sp>
          <p:nvSpPr>
            <p:cNvPr id="13" name="TextBox 12"/>
            <p:cNvSpPr txBox="1"/>
            <p:nvPr/>
          </p:nvSpPr>
          <p:spPr>
            <a:xfrm>
              <a:off x="9319840" y="5443430"/>
              <a:ext cx="1295328"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mj-lt"/>
                </a:rPr>
                <a:t>Otros</a:t>
              </a:r>
            </a:p>
          </p:txBody>
        </p:sp>
      </p:grpSp>
      <p:sp>
        <p:nvSpPr>
          <p:cNvPr id="7" name="Content Placeholder 6"/>
          <p:cNvSpPr>
            <a:spLocks noGrp="1"/>
          </p:cNvSpPr>
          <p:nvPr>
            <p:ph idx="1"/>
          </p:nvPr>
        </p:nvSpPr>
        <p:spPr bwMode="auto">
          <a:xfrm>
            <a:off x="1300011" y="1486442"/>
            <a:ext cx="2422591" cy="1606951"/>
          </a:xfrm>
          <a:custGeom>
            <a:avLst/>
            <a:gdLst>
              <a:gd name="connsiteX0" fmla="*/ 0 w 1440160"/>
              <a:gd name="connsiteY0" fmla="*/ 0 h 936104"/>
              <a:gd name="connsiteX1" fmla="*/ 1440160 w 1440160"/>
              <a:gd name="connsiteY1" fmla="*/ 0 h 936104"/>
              <a:gd name="connsiteX2" fmla="*/ 1440160 w 1440160"/>
              <a:gd name="connsiteY2" fmla="*/ 936104 h 936104"/>
              <a:gd name="connsiteX3" fmla="*/ 0 w 1440160"/>
              <a:gd name="connsiteY3" fmla="*/ 936104 h 936104"/>
              <a:gd name="connsiteX4" fmla="*/ 0 w 1440160"/>
              <a:gd name="connsiteY4" fmla="*/ 0 h 936104"/>
              <a:gd name="connsiteX0" fmla="*/ 0 w 1478260"/>
              <a:gd name="connsiteY0" fmla="*/ 9525 h 936104"/>
              <a:gd name="connsiteX1" fmla="*/ 1478260 w 1478260"/>
              <a:gd name="connsiteY1" fmla="*/ 0 h 936104"/>
              <a:gd name="connsiteX2" fmla="*/ 1478260 w 1478260"/>
              <a:gd name="connsiteY2" fmla="*/ 936104 h 936104"/>
              <a:gd name="connsiteX3" fmla="*/ 38100 w 1478260"/>
              <a:gd name="connsiteY3" fmla="*/ 936104 h 936104"/>
              <a:gd name="connsiteX4" fmla="*/ 0 w 1478260"/>
              <a:gd name="connsiteY4" fmla="*/ 9525 h 936104"/>
              <a:gd name="connsiteX0" fmla="*/ 0 w 1478260"/>
              <a:gd name="connsiteY0" fmla="*/ 9525 h 1044054"/>
              <a:gd name="connsiteX1" fmla="*/ 1478260 w 1478260"/>
              <a:gd name="connsiteY1" fmla="*/ 0 h 1044054"/>
              <a:gd name="connsiteX2" fmla="*/ 1478260 w 1478260"/>
              <a:gd name="connsiteY2" fmla="*/ 936104 h 1044054"/>
              <a:gd name="connsiteX3" fmla="*/ 66675 w 1478260"/>
              <a:gd name="connsiteY3" fmla="*/ 1044054 h 1044054"/>
              <a:gd name="connsiteX4" fmla="*/ 0 w 1478260"/>
              <a:gd name="connsiteY4" fmla="*/ 9525 h 1044054"/>
              <a:gd name="connsiteX0" fmla="*/ 0 w 1538585"/>
              <a:gd name="connsiteY0" fmla="*/ 9525 h 1044054"/>
              <a:gd name="connsiteX1" fmla="*/ 1478260 w 1538585"/>
              <a:gd name="connsiteY1" fmla="*/ 0 h 1044054"/>
              <a:gd name="connsiteX2" fmla="*/ 1538585 w 1538585"/>
              <a:gd name="connsiteY2" fmla="*/ 961504 h 1044054"/>
              <a:gd name="connsiteX3" fmla="*/ 66675 w 1538585"/>
              <a:gd name="connsiteY3" fmla="*/ 1044054 h 1044054"/>
              <a:gd name="connsiteX4" fmla="*/ 0 w 1538585"/>
              <a:gd name="connsiteY4" fmla="*/ 9525 h 1044054"/>
              <a:gd name="connsiteX0" fmla="*/ 69850 w 1608435"/>
              <a:gd name="connsiteY0" fmla="*/ 9525 h 1152004"/>
              <a:gd name="connsiteX1" fmla="*/ 1548110 w 1608435"/>
              <a:gd name="connsiteY1" fmla="*/ 0 h 1152004"/>
              <a:gd name="connsiteX2" fmla="*/ 1608435 w 1608435"/>
              <a:gd name="connsiteY2" fmla="*/ 961504 h 1152004"/>
              <a:gd name="connsiteX3" fmla="*/ 0 w 1608435"/>
              <a:gd name="connsiteY3" fmla="*/ 1152004 h 1152004"/>
              <a:gd name="connsiteX4" fmla="*/ 69850 w 1608435"/>
              <a:gd name="connsiteY4" fmla="*/ 9525 h 1152004"/>
              <a:gd name="connsiteX0" fmla="*/ 0 w 1659235"/>
              <a:gd name="connsiteY0" fmla="*/ 0 h 1158354"/>
              <a:gd name="connsiteX1" fmla="*/ 1598910 w 1659235"/>
              <a:gd name="connsiteY1" fmla="*/ 635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235" h="1158354">
                <a:moveTo>
                  <a:pt x="0" y="0"/>
                </a:moveTo>
                <a:lnTo>
                  <a:pt x="1649710" y="12700"/>
                </a:lnTo>
                <a:lnTo>
                  <a:pt x="1659235" y="967854"/>
                </a:lnTo>
                <a:lnTo>
                  <a:pt x="50800" y="1158354"/>
                </a:lnTo>
                <a:lnTo>
                  <a:pt x="0" y="0"/>
                </a:lnTo>
                <a:close/>
              </a:path>
            </a:pathLst>
          </a:custGeom>
          <a:noFill/>
          <a:ln>
            <a:noFill/>
          </a:ln>
          <a:effectLst/>
          <a:scene3d>
            <a:camera prst="perspectiveHeroicExtremeRightFacing" fov="4200000">
              <a:rot lat="449630" lon="20136790" rev="21556841"/>
            </a:camera>
            <a:lightRig rig="threePt" dir="t"/>
          </a:scene3d>
          <a:sp3d/>
        </p:spPr>
        <p:txBody>
          <a:bodyPr anchor="ctr"/>
          <a:lstStyle/>
          <a:p>
            <a:pPr marL="0" indent="0" algn="ctr">
              <a:buNone/>
            </a:pPr>
            <a:r>
              <a:rPr lang="de-CH" sz="1400" dirty="0">
                <a:solidFill>
                  <a:schemeClr val="bg1"/>
                </a:solidFill>
                <a:latin typeface="HelveticaNeue LT 77 BdCn" panose="020B0706030502030204" pitchFamily="34" charset="0"/>
              </a:rPr>
              <a:t>Objetivo de aprendizaje:</a:t>
            </a:r>
          </a:p>
          <a:p>
            <a:pPr marL="0" indent="0" algn="ctr">
              <a:buNone/>
            </a:pPr>
            <a:r>
              <a:rPr lang="de-CH" sz="1400" dirty="0">
                <a:solidFill>
                  <a:schemeClr val="bg1"/>
                </a:solidFill>
                <a:latin typeface="HelveticaNeue LT 77 BdCn" panose="020B0706030502030204" pitchFamily="34" charset="0"/>
              </a:rPr>
              <a:t>Conocer la evidencia científica actual en relación a las nuevas tecnologías en rehabilitación.</a:t>
            </a:r>
          </a:p>
        </p:txBody>
      </p:sp>
      <p:sp>
        <p:nvSpPr>
          <p:cNvPr id="16" name="Oval 15"/>
          <p:cNvSpPr/>
          <p:nvPr/>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Imagen 19">
            <a:extLst>
              <a:ext uri="{FF2B5EF4-FFF2-40B4-BE49-F238E27FC236}">
                <a16:creationId xmlns:a16="http://schemas.microsoft.com/office/drawing/2014/main" id="{A5ABF27A-FD2D-46CE-8BD1-B87862A364B4}"/>
              </a:ext>
            </a:extLst>
          </p:cNvPr>
          <p:cNvPicPr>
            <a:picLocks noChangeAspect="1"/>
          </p:cNvPicPr>
          <p:nvPr/>
        </p:nvPicPr>
        <p:blipFill>
          <a:blip r:embed="rId5"/>
          <a:stretch>
            <a:fillRect/>
          </a:stretch>
        </p:blipFill>
        <p:spPr>
          <a:xfrm>
            <a:off x="6886859" y="0"/>
            <a:ext cx="2200847" cy="1194920"/>
          </a:xfrm>
          <a:prstGeom prst="rect">
            <a:avLst/>
          </a:prstGeom>
        </p:spPr>
      </p:pic>
    </p:spTree>
    <p:extLst>
      <p:ext uri="{BB962C8B-B14F-4D97-AF65-F5344CB8AC3E}">
        <p14:creationId xmlns:p14="http://schemas.microsoft.com/office/powerpoint/2010/main" val="357984912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Texto&#10;&#10;Descripción generada automáticamente">
            <a:extLst>
              <a:ext uri="{FF2B5EF4-FFF2-40B4-BE49-F238E27FC236}">
                <a16:creationId xmlns:a16="http://schemas.microsoft.com/office/drawing/2014/main" id="{BEFC43F2-473D-4463-8442-05509B75B3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0555" y="373115"/>
            <a:ext cx="7239627" cy="6111770"/>
          </a:xfrm>
          <a:prstGeom prst="rect">
            <a:avLst/>
          </a:prstGeom>
        </p:spPr>
      </p:pic>
    </p:spTree>
    <p:extLst>
      <p:ext uri="{BB962C8B-B14F-4D97-AF65-F5344CB8AC3E}">
        <p14:creationId xmlns:p14="http://schemas.microsoft.com/office/powerpoint/2010/main" val="219190360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6483787-294D-4C87-97D7-D7D88BB0C372}"/>
              </a:ext>
            </a:extLst>
          </p:cNvPr>
          <p:cNvSpPr txBox="1"/>
          <p:nvPr/>
        </p:nvSpPr>
        <p:spPr>
          <a:xfrm>
            <a:off x="377801" y="5877272"/>
            <a:ext cx="10369152" cy="646331"/>
          </a:xfrm>
          <a:prstGeom prst="rect">
            <a:avLst/>
          </a:prstGeom>
          <a:noFill/>
        </p:spPr>
        <p:txBody>
          <a:bodyPr wrap="square">
            <a:spAutoFit/>
          </a:bodyPr>
          <a:lstStyle/>
          <a:p>
            <a:r>
              <a:rPr lang="en-GB" dirty="0">
                <a:hlinkClick r:id="rId2"/>
              </a:rPr>
              <a:t>Hocoma | Webinar Virtual Rehabilitation - How Feedback and Motivation Influence Therapy Outcome</a:t>
            </a:r>
            <a:endParaRPr lang="es-ES" dirty="0"/>
          </a:p>
        </p:txBody>
      </p:sp>
      <p:pic>
        <p:nvPicPr>
          <p:cNvPr id="7" name="Imagen 6" descr="Interfaz de usuario gráfica, Sitio web&#10;&#10;Descripción generada automáticamente">
            <a:extLst>
              <a:ext uri="{FF2B5EF4-FFF2-40B4-BE49-F238E27FC236}">
                <a16:creationId xmlns:a16="http://schemas.microsoft.com/office/drawing/2014/main" id="{06739367-8286-4226-BF43-B27EBEE819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5540"/>
            <a:ext cx="10980738" cy="5306920"/>
          </a:xfrm>
          <a:prstGeom prst="rect">
            <a:avLst/>
          </a:prstGeom>
        </p:spPr>
      </p:pic>
    </p:spTree>
    <p:extLst>
      <p:ext uri="{BB962C8B-B14F-4D97-AF65-F5344CB8AC3E}">
        <p14:creationId xmlns:p14="http://schemas.microsoft.com/office/powerpoint/2010/main" val="395860156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de-CH" dirty="0"/>
              <a:t>Estimulación cerebral</a:t>
            </a:r>
          </a:p>
        </p:txBody>
      </p:sp>
      <p:sp>
        <p:nvSpPr>
          <p:cNvPr id="5" name="Slide Number Placeholder 4"/>
          <p:cNvSpPr>
            <a:spLocks noGrp="1"/>
          </p:cNvSpPr>
          <p:nvPr>
            <p:ph type="sldNum" sz="quarter" idx="12"/>
          </p:nvPr>
        </p:nvSpPr>
        <p:spPr/>
        <p:txBody>
          <a:bodyPr/>
          <a:lstStyle/>
          <a:p>
            <a:fld id="{9F8E3E85-A5F1-45AC-BC8E-CB7307177C38}" type="slidenum">
              <a:rPr lang="de-CH" smtClean="0"/>
              <a:pPr/>
              <a:t>32</a:t>
            </a:fld>
            <a:endParaRPr lang="de-CH" dirty="0"/>
          </a:p>
        </p:txBody>
      </p:sp>
      <p:sp>
        <p:nvSpPr>
          <p:cNvPr id="3" name="Text Placeholder 2"/>
          <p:cNvSpPr>
            <a:spLocks noGrp="1"/>
          </p:cNvSpPr>
          <p:nvPr>
            <p:ph type="body" sz="quarter" idx="13"/>
          </p:nvPr>
        </p:nvSpPr>
        <p:spPr/>
        <p:txBody>
          <a:bodyPr/>
          <a:lstStyle/>
          <a:p>
            <a:r>
              <a:rPr lang="de-CH" dirty="0"/>
              <a:t>5</a:t>
            </a:r>
          </a:p>
        </p:txBody>
      </p:sp>
      <p:sp>
        <p:nvSpPr>
          <p:cNvPr id="7"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8" name="Imagen 7">
            <a:extLst>
              <a:ext uri="{FF2B5EF4-FFF2-40B4-BE49-F238E27FC236}">
                <a16:creationId xmlns:a16="http://schemas.microsoft.com/office/drawing/2014/main" id="{8C88C79E-86C4-443E-A56D-02C2A23A8F92}"/>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250163901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2246" y="159708"/>
            <a:ext cx="5779243" cy="1107996"/>
          </a:xfrm>
        </p:spPr>
        <p:txBody>
          <a:bodyPr/>
          <a:lstStyle/>
          <a:p>
            <a:r>
              <a:rPr lang="en-US" dirty="0" err="1"/>
              <a:t>Evidencia</a:t>
            </a:r>
            <a:r>
              <a:rPr lang="en-US" dirty="0"/>
              <a:t> </a:t>
            </a:r>
            <a:r>
              <a:rPr lang="en-US" dirty="0" err="1"/>
              <a:t>clínica</a:t>
            </a:r>
            <a:r>
              <a:rPr lang="en-US" dirty="0"/>
              <a:t> de la estimulacion cerebral</a:t>
            </a:r>
            <a:endParaRPr lang="de-CH" dirty="0"/>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33</a:t>
            </a:fld>
            <a:endParaRPr lang="de-CH" dirty="0"/>
          </a:p>
        </p:txBody>
      </p:sp>
      <p:sp>
        <p:nvSpPr>
          <p:cNvPr id="6" name="Rechteck 5"/>
          <p:cNvSpPr/>
          <p:nvPr/>
        </p:nvSpPr>
        <p:spPr bwMode="auto">
          <a:xfrm>
            <a:off x="665833" y="1844576"/>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Textfeld 6"/>
          <p:cNvSpPr txBox="1"/>
          <p:nvPr/>
        </p:nvSpPr>
        <p:spPr>
          <a:xfrm>
            <a:off x="665833" y="1988592"/>
            <a:ext cx="4464496" cy="369332"/>
          </a:xfrm>
          <a:prstGeom prst="rect">
            <a:avLst/>
          </a:prstGeom>
          <a:solidFill>
            <a:srgbClr val="C1D450"/>
          </a:solidFill>
        </p:spPr>
        <p:txBody>
          <a:bodyPr wrap="square" rtlCol="0">
            <a:spAutoFit/>
          </a:bodyPr>
          <a:lstStyle/>
          <a:p>
            <a:pPr algn="ctr"/>
            <a:r>
              <a:rPr lang="de-CH" dirty="0"/>
              <a:t>Dolor</a:t>
            </a:r>
          </a:p>
        </p:txBody>
      </p:sp>
      <p:sp>
        <p:nvSpPr>
          <p:cNvPr id="8" name="Textfeld 7"/>
          <p:cNvSpPr txBox="1"/>
          <p:nvPr/>
        </p:nvSpPr>
        <p:spPr>
          <a:xfrm>
            <a:off x="1745953" y="2573040"/>
            <a:ext cx="3312368" cy="646331"/>
          </a:xfrm>
          <a:prstGeom prst="rect">
            <a:avLst/>
          </a:prstGeom>
          <a:noFill/>
        </p:spPr>
        <p:txBody>
          <a:bodyPr wrap="square" rtlCol="0">
            <a:spAutoFit/>
          </a:bodyPr>
          <a:lstStyle/>
          <a:p>
            <a:r>
              <a:rPr lang="en-US" b="1" dirty="0"/>
              <a:t>Reduce entre un </a:t>
            </a:r>
            <a:r>
              <a:rPr lang="en-US" dirty="0"/>
              <a:t>20-58% el dolor </a:t>
            </a:r>
            <a:r>
              <a:rPr lang="en-US" dirty="0" err="1"/>
              <a:t>crónico</a:t>
            </a:r>
            <a:endParaRPr lang="en-US" dirty="0"/>
          </a:p>
        </p:txBody>
      </p:sp>
      <p:sp>
        <p:nvSpPr>
          <p:cNvPr id="13" name="Rechteck 12"/>
          <p:cNvSpPr/>
          <p:nvPr/>
        </p:nvSpPr>
        <p:spPr bwMode="auto">
          <a:xfrm>
            <a:off x="5634385" y="1420744"/>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Textfeld 13"/>
          <p:cNvSpPr txBox="1"/>
          <p:nvPr/>
        </p:nvSpPr>
        <p:spPr>
          <a:xfrm>
            <a:off x="5634385" y="1564760"/>
            <a:ext cx="4464496" cy="369332"/>
          </a:xfrm>
          <a:prstGeom prst="rect">
            <a:avLst/>
          </a:prstGeom>
          <a:solidFill>
            <a:srgbClr val="C1D450"/>
          </a:solidFill>
        </p:spPr>
        <p:txBody>
          <a:bodyPr wrap="square" rtlCol="0">
            <a:spAutoFit/>
          </a:bodyPr>
          <a:lstStyle/>
          <a:p>
            <a:pPr algn="ctr"/>
            <a:r>
              <a:rPr lang="de-CH" dirty="0"/>
              <a:t>Efecto óptimo</a:t>
            </a:r>
          </a:p>
        </p:txBody>
      </p:sp>
      <p:sp>
        <p:nvSpPr>
          <p:cNvPr id="15" name="Textfeld 14"/>
          <p:cNvSpPr txBox="1"/>
          <p:nvPr/>
        </p:nvSpPr>
        <p:spPr>
          <a:xfrm>
            <a:off x="5994425" y="2055848"/>
            <a:ext cx="3312368" cy="1200329"/>
          </a:xfrm>
          <a:prstGeom prst="rect">
            <a:avLst/>
          </a:prstGeom>
          <a:noFill/>
        </p:spPr>
        <p:txBody>
          <a:bodyPr wrap="square" rtlCol="0">
            <a:spAutoFit/>
          </a:bodyPr>
          <a:lstStyle/>
          <a:p>
            <a:r>
              <a:rPr lang="en-US" b="1" dirty="0"/>
              <a:t>Las </a:t>
            </a:r>
            <a:r>
              <a:rPr lang="en-US" b="1" dirty="0" err="1"/>
              <a:t>mayores</a:t>
            </a:r>
            <a:r>
              <a:rPr lang="en-US" b="1" dirty="0"/>
              <a:t> </a:t>
            </a:r>
            <a:r>
              <a:rPr lang="en-US" b="1" dirty="0" err="1"/>
              <a:t>ganancias</a:t>
            </a:r>
            <a:r>
              <a:rPr lang="en-US" b="1" dirty="0"/>
              <a:t> se </a:t>
            </a:r>
            <a:r>
              <a:rPr lang="en-US" b="1" dirty="0" err="1"/>
              <a:t>obtienen</a:t>
            </a:r>
            <a:r>
              <a:rPr lang="en-US" b="1" dirty="0"/>
              <a:t> </a:t>
            </a:r>
            <a:r>
              <a:rPr lang="en-US" b="1" dirty="0" err="1"/>
              <a:t>si</a:t>
            </a:r>
            <a:r>
              <a:rPr lang="en-US" b="1" dirty="0"/>
              <a:t> se </a:t>
            </a:r>
            <a:r>
              <a:rPr lang="en-US" b="1" dirty="0" err="1"/>
              <a:t>realiza</a:t>
            </a:r>
            <a:r>
              <a:rPr lang="en-US" b="1" dirty="0"/>
              <a:t> con </a:t>
            </a:r>
            <a:r>
              <a:rPr lang="en-US" b="1" dirty="0" err="1"/>
              <a:t>experiencias</a:t>
            </a:r>
            <a:r>
              <a:rPr lang="en-US" b="1" dirty="0"/>
              <a:t> </a:t>
            </a:r>
            <a:r>
              <a:rPr lang="en-US" b="1" dirty="0" err="1"/>
              <a:t>conductuales</a:t>
            </a:r>
            <a:r>
              <a:rPr lang="en-US" b="1" dirty="0"/>
              <a:t> </a:t>
            </a:r>
            <a:r>
              <a:rPr lang="en-US" b="1" dirty="0" err="1"/>
              <a:t>relevantes</a:t>
            </a:r>
            <a:endParaRPr lang="en-US" b="1" dirty="0"/>
          </a:p>
        </p:txBody>
      </p:sp>
      <p:sp>
        <p:nvSpPr>
          <p:cNvPr id="19" name="Rechteck 18"/>
          <p:cNvSpPr/>
          <p:nvPr/>
        </p:nvSpPr>
        <p:spPr bwMode="auto">
          <a:xfrm>
            <a:off x="665120" y="3848348"/>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feld 19"/>
          <p:cNvSpPr txBox="1"/>
          <p:nvPr/>
        </p:nvSpPr>
        <p:spPr>
          <a:xfrm>
            <a:off x="665120" y="3992364"/>
            <a:ext cx="4464496" cy="369332"/>
          </a:xfrm>
          <a:prstGeom prst="rect">
            <a:avLst/>
          </a:prstGeom>
          <a:solidFill>
            <a:srgbClr val="C1D450"/>
          </a:solidFill>
        </p:spPr>
        <p:txBody>
          <a:bodyPr wrap="square" rtlCol="0">
            <a:spAutoFit/>
          </a:bodyPr>
          <a:lstStyle/>
          <a:p>
            <a:pPr algn="ctr"/>
            <a:r>
              <a:rPr lang="de-CH" dirty="0"/>
              <a:t>Déficits graves</a:t>
            </a:r>
          </a:p>
        </p:txBody>
      </p:sp>
      <p:sp>
        <p:nvSpPr>
          <p:cNvPr id="21" name="Textfeld 20"/>
          <p:cNvSpPr txBox="1"/>
          <p:nvPr/>
        </p:nvSpPr>
        <p:spPr>
          <a:xfrm>
            <a:off x="1821440" y="4589512"/>
            <a:ext cx="3312368" cy="923330"/>
          </a:xfrm>
          <a:prstGeom prst="rect">
            <a:avLst/>
          </a:prstGeom>
          <a:noFill/>
        </p:spPr>
        <p:txBody>
          <a:bodyPr wrap="square" rtlCol="0">
            <a:spAutoFit/>
          </a:bodyPr>
          <a:lstStyle/>
          <a:p>
            <a:r>
              <a:rPr lang="en-US" b="1" dirty="0" err="1"/>
              <a:t>Mejoras</a:t>
            </a:r>
            <a:r>
              <a:rPr lang="en-US" b="1" dirty="0"/>
              <a:t> </a:t>
            </a:r>
            <a:r>
              <a:rPr lang="en-US" b="1" dirty="0" err="1"/>
              <a:t>incluso</a:t>
            </a:r>
            <a:r>
              <a:rPr lang="en-US" b="1" dirty="0"/>
              <a:t> en </a:t>
            </a:r>
            <a:r>
              <a:rPr lang="en-US" b="1" dirty="0" err="1"/>
              <a:t>pacientes</a:t>
            </a:r>
            <a:r>
              <a:rPr lang="en-US" b="1" dirty="0"/>
              <a:t> con deficits </a:t>
            </a:r>
            <a:r>
              <a:rPr lang="en-US" b="1" dirty="0" err="1"/>
              <a:t>motores</a:t>
            </a:r>
            <a:r>
              <a:rPr lang="en-US" b="1" dirty="0"/>
              <a:t> graves</a:t>
            </a:r>
          </a:p>
        </p:txBody>
      </p:sp>
      <p:sp>
        <p:nvSpPr>
          <p:cNvPr id="25" name="Rechteck 24"/>
          <p:cNvSpPr/>
          <p:nvPr/>
        </p:nvSpPr>
        <p:spPr bwMode="auto">
          <a:xfrm>
            <a:off x="5632959" y="3842416"/>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6" name="Textfeld 25"/>
          <p:cNvSpPr txBox="1"/>
          <p:nvPr/>
        </p:nvSpPr>
        <p:spPr>
          <a:xfrm>
            <a:off x="5632959" y="3732432"/>
            <a:ext cx="4464496" cy="369332"/>
          </a:xfrm>
          <a:prstGeom prst="rect">
            <a:avLst/>
          </a:prstGeom>
          <a:solidFill>
            <a:srgbClr val="C1D450"/>
          </a:solidFill>
        </p:spPr>
        <p:txBody>
          <a:bodyPr wrap="square" rtlCol="0">
            <a:spAutoFit/>
          </a:bodyPr>
          <a:lstStyle/>
          <a:p>
            <a:pPr algn="ctr"/>
            <a:r>
              <a:rPr lang="de-CH" dirty="0"/>
              <a:t>Función motora</a:t>
            </a:r>
          </a:p>
        </p:txBody>
      </p:sp>
      <p:sp>
        <p:nvSpPr>
          <p:cNvPr id="27" name="Textfeld 26"/>
          <p:cNvSpPr txBox="1"/>
          <p:nvPr/>
        </p:nvSpPr>
        <p:spPr>
          <a:xfrm>
            <a:off x="6017064" y="4382814"/>
            <a:ext cx="3213766" cy="923330"/>
          </a:xfrm>
          <a:prstGeom prst="rect">
            <a:avLst/>
          </a:prstGeom>
          <a:noFill/>
        </p:spPr>
        <p:txBody>
          <a:bodyPr wrap="square" rtlCol="0">
            <a:spAutoFit/>
          </a:bodyPr>
          <a:lstStyle/>
          <a:p>
            <a:r>
              <a:rPr lang="en-US" b="1" dirty="0" err="1"/>
              <a:t>Mejora</a:t>
            </a:r>
            <a:r>
              <a:rPr lang="en-US" b="1" dirty="0"/>
              <a:t> de la </a:t>
            </a:r>
            <a:r>
              <a:rPr lang="en-US" b="1" dirty="0" err="1"/>
              <a:t>función</a:t>
            </a:r>
            <a:r>
              <a:rPr lang="en-US" b="1" dirty="0"/>
              <a:t> </a:t>
            </a:r>
            <a:r>
              <a:rPr lang="en-US" b="1" dirty="0" err="1"/>
              <a:t>motora</a:t>
            </a:r>
            <a:r>
              <a:rPr lang="en-US" b="1" dirty="0"/>
              <a:t> que </a:t>
            </a:r>
            <a:r>
              <a:rPr lang="en-US" b="1" dirty="0" err="1"/>
              <a:t>puede</a:t>
            </a:r>
            <a:r>
              <a:rPr lang="en-US" b="1" dirty="0"/>
              <a:t> </a:t>
            </a:r>
            <a:r>
              <a:rPr lang="en-US" b="1" dirty="0" err="1"/>
              <a:t>durar</a:t>
            </a:r>
            <a:r>
              <a:rPr lang="en-US" b="1" dirty="0"/>
              <a:t> </a:t>
            </a:r>
            <a:r>
              <a:rPr lang="en-US" b="1" dirty="0" err="1"/>
              <a:t>varias</a:t>
            </a:r>
            <a:r>
              <a:rPr lang="en-US" b="1" dirty="0"/>
              <a:t> semanas</a:t>
            </a:r>
            <a:endParaRPr lang="en-US" dirty="0"/>
          </a:p>
        </p:txBody>
      </p:sp>
      <p:sp>
        <p:nvSpPr>
          <p:cNvPr id="29" name="Textfeld 28"/>
          <p:cNvSpPr txBox="1"/>
          <p:nvPr/>
        </p:nvSpPr>
        <p:spPr>
          <a:xfrm>
            <a:off x="2105993" y="3643414"/>
            <a:ext cx="1800200" cy="276999"/>
          </a:xfrm>
          <a:prstGeom prst="rect">
            <a:avLst/>
          </a:prstGeom>
          <a:noFill/>
        </p:spPr>
        <p:txBody>
          <a:bodyPr wrap="square" rtlCol="0">
            <a:spAutoFit/>
          </a:bodyPr>
          <a:lstStyle/>
          <a:p>
            <a:r>
              <a:rPr lang="de-CH" sz="1200" dirty="0"/>
              <a:t>(</a:t>
            </a:r>
            <a:r>
              <a:rPr lang="de-CH" sz="1200" dirty="0" err="1"/>
              <a:t>Fregni</a:t>
            </a:r>
            <a:r>
              <a:rPr lang="de-CH" sz="1200" dirty="0"/>
              <a:t> et al. 2006)</a:t>
            </a:r>
          </a:p>
        </p:txBody>
      </p:sp>
      <p:pic>
        <p:nvPicPr>
          <p:cNvPr id="30" name="Picture 2" descr="Mann, Silhouette, Menschliche, Stehen, Ava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9"/>
          <p:cNvPicPr>
            <a:picLocks noChangeAspect="1"/>
          </p:cNvPicPr>
          <p:nvPr/>
        </p:nvPicPr>
        <p:blipFill>
          <a:blip r:embed="rId4"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23139" y="2528796"/>
            <a:ext cx="1180114" cy="1180114"/>
          </a:xfrm>
          <a:prstGeom prst="rect">
            <a:avLst/>
          </a:prstGeom>
        </p:spPr>
      </p:pic>
      <p:pic>
        <p:nvPicPr>
          <p:cNvPr id="57" name="Picture 25"/>
          <p:cNvPicPr>
            <a:picLocks noChangeAspect="1"/>
          </p:cNvPicPr>
          <p:nvPr/>
        </p:nvPicPr>
        <p:blipFill rotWithShape="1">
          <a:blip r:embed="rId5">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72680" t="7373" r="2469" b="63860"/>
          <a:stretch/>
        </p:blipFill>
        <p:spPr>
          <a:xfrm>
            <a:off x="632434" y="4475243"/>
            <a:ext cx="1145533" cy="1326018"/>
          </a:xfrm>
          <a:prstGeom prst="rect">
            <a:avLst/>
          </a:prstGeom>
        </p:spPr>
      </p:pic>
      <p:sp>
        <p:nvSpPr>
          <p:cNvPr id="58" name="Textfeld 57"/>
          <p:cNvSpPr txBox="1"/>
          <p:nvPr/>
        </p:nvSpPr>
        <p:spPr>
          <a:xfrm>
            <a:off x="1821440" y="5616122"/>
            <a:ext cx="3020857" cy="276999"/>
          </a:xfrm>
          <a:prstGeom prst="rect">
            <a:avLst/>
          </a:prstGeom>
          <a:noFill/>
        </p:spPr>
        <p:txBody>
          <a:bodyPr wrap="square" rtlCol="0">
            <a:spAutoFit/>
          </a:bodyPr>
          <a:lstStyle/>
          <a:p>
            <a:r>
              <a:rPr lang="de-CH" sz="1200" dirty="0"/>
              <a:t>(</a:t>
            </a:r>
            <a:r>
              <a:rPr lang="da-DK" sz="1200" dirty="0"/>
              <a:t>Hummel et al. 2006, Boggio et al. 2006</a:t>
            </a:r>
            <a:r>
              <a:rPr lang="de-CH" sz="1200" dirty="0"/>
              <a:t>)</a:t>
            </a:r>
          </a:p>
        </p:txBody>
      </p:sp>
      <p:grpSp>
        <p:nvGrpSpPr>
          <p:cNvPr id="59" name="Group 40"/>
          <p:cNvGrpSpPr/>
          <p:nvPr/>
        </p:nvGrpSpPr>
        <p:grpSpPr>
          <a:xfrm>
            <a:off x="9174536" y="2125515"/>
            <a:ext cx="1291223" cy="806561"/>
            <a:chOff x="9400195" y="2383839"/>
            <a:chExt cx="1291223" cy="806561"/>
          </a:xfrm>
        </p:grpSpPr>
        <p:pic>
          <p:nvPicPr>
            <p:cNvPr id="60" name="Picture 37"/>
            <p:cNvPicPr>
              <a:picLocks noChangeAspect="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flipH="1">
              <a:off x="9400195" y="2383839"/>
              <a:ext cx="806561" cy="806561"/>
            </a:xfrm>
            <a:prstGeom prst="rect">
              <a:avLst/>
            </a:prstGeom>
          </p:spPr>
        </p:pic>
        <p:sp>
          <p:nvSpPr>
            <p:cNvPr id="61" name="Lightning Bolt 38"/>
            <p:cNvSpPr/>
            <p:nvPr/>
          </p:nvSpPr>
          <p:spPr bwMode="auto">
            <a:xfrm rot="2250758">
              <a:off x="10394627" y="2560737"/>
              <a:ext cx="296791" cy="522296"/>
            </a:xfrm>
            <a:prstGeom prst="lightningBolt">
              <a:avLst/>
            </a:prstGeom>
            <a:solidFill>
              <a:srgbClr val="575757"/>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62" name="TextBox 39"/>
            <p:cNvSpPr txBox="1"/>
            <p:nvPr/>
          </p:nvSpPr>
          <p:spPr>
            <a:xfrm>
              <a:off x="10140963" y="2667765"/>
              <a:ext cx="322524" cy="369332"/>
            </a:xfrm>
            <a:prstGeom prst="rect">
              <a:avLst/>
            </a:prstGeom>
            <a:noFill/>
          </p:spPr>
          <p:txBody>
            <a:bodyPr wrap="none" rtlCol="0">
              <a:spAutoFit/>
            </a:bodyPr>
            <a:lstStyle/>
            <a:p>
              <a:r>
                <a:rPr lang="de-CH" dirty="0">
                  <a:solidFill>
                    <a:srgbClr val="575757"/>
                  </a:solidFill>
                  <a:latin typeface="+mj-lt"/>
                </a:rPr>
                <a:t>+</a:t>
              </a:r>
              <a:endParaRPr lang="en-US" dirty="0">
                <a:solidFill>
                  <a:srgbClr val="575757"/>
                </a:solidFill>
                <a:latin typeface="+mj-lt"/>
              </a:endParaRPr>
            </a:p>
          </p:txBody>
        </p:sp>
      </p:grpSp>
      <p:sp>
        <p:nvSpPr>
          <p:cNvPr id="63" name="Textfeld 62"/>
          <p:cNvSpPr txBox="1"/>
          <p:nvPr/>
        </p:nvSpPr>
        <p:spPr>
          <a:xfrm>
            <a:off x="6526466" y="3251882"/>
            <a:ext cx="2122810" cy="276999"/>
          </a:xfrm>
          <a:prstGeom prst="rect">
            <a:avLst/>
          </a:prstGeom>
          <a:noFill/>
        </p:spPr>
        <p:txBody>
          <a:bodyPr wrap="square" rtlCol="0">
            <a:spAutoFit/>
          </a:bodyPr>
          <a:lstStyle/>
          <a:p>
            <a:r>
              <a:rPr lang="de-CH" sz="1200" dirty="0"/>
              <a:t>(Gladstone and Black 2000)</a:t>
            </a:r>
          </a:p>
        </p:txBody>
      </p:sp>
      <p:pic>
        <p:nvPicPr>
          <p:cNvPr id="64" name="Picture 6"/>
          <p:cNvPicPr>
            <a:picLocks noChangeAspect="1" noChangeArrowheads="1"/>
          </p:cNvPicPr>
          <p:nvPr/>
        </p:nvPicPr>
        <p:blipFill>
          <a:blip r:embed="rId7" cstate="print">
            <a:clrChange>
              <a:clrFrom>
                <a:srgbClr val="FFFFFF"/>
              </a:clrFrom>
              <a:clrTo>
                <a:srgbClr val="FFFFFF">
                  <a:alpha val="0"/>
                </a:srgbClr>
              </a:clrTo>
            </a:clrChange>
            <a:duotone>
              <a:srgbClr val="646E74">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8968488" y="4221243"/>
            <a:ext cx="1019078" cy="101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5" name="Textfeld 64"/>
          <p:cNvSpPr txBox="1"/>
          <p:nvPr/>
        </p:nvSpPr>
        <p:spPr>
          <a:xfrm>
            <a:off x="6966533" y="5399649"/>
            <a:ext cx="1800200" cy="276999"/>
          </a:xfrm>
          <a:prstGeom prst="rect">
            <a:avLst/>
          </a:prstGeom>
          <a:noFill/>
        </p:spPr>
        <p:txBody>
          <a:bodyPr wrap="square" rtlCol="0">
            <a:spAutoFit/>
          </a:bodyPr>
          <a:lstStyle/>
          <a:p>
            <a:r>
              <a:rPr lang="de-CH" sz="1200" dirty="0"/>
              <a:t>(</a:t>
            </a:r>
            <a:r>
              <a:rPr lang="de-CH" sz="1200" dirty="0" err="1"/>
              <a:t>Fregni</a:t>
            </a:r>
            <a:r>
              <a:rPr lang="de-CH" sz="1200" dirty="0"/>
              <a:t> et al. 2006)</a:t>
            </a:r>
          </a:p>
        </p:txBody>
      </p:sp>
      <p:pic>
        <p:nvPicPr>
          <p:cNvPr id="31" name="Imagen 30">
            <a:extLst>
              <a:ext uri="{FF2B5EF4-FFF2-40B4-BE49-F238E27FC236}">
                <a16:creationId xmlns:a16="http://schemas.microsoft.com/office/drawing/2014/main" id="{88C921E7-E851-4DB9-9C28-60FC61CA82CC}"/>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69715225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Texto&#10;&#10;Descripción generada automáticamente">
            <a:extLst>
              <a:ext uri="{FF2B5EF4-FFF2-40B4-BE49-F238E27FC236}">
                <a16:creationId xmlns:a16="http://schemas.microsoft.com/office/drawing/2014/main" id="{AC23877A-24DD-4DFA-9784-004D9069C1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8176" y="281667"/>
            <a:ext cx="7224386" cy="6294665"/>
          </a:xfrm>
          <a:prstGeom prst="rect">
            <a:avLst/>
          </a:prstGeom>
        </p:spPr>
      </p:pic>
    </p:spTree>
    <p:extLst>
      <p:ext uri="{BB962C8B-B14F-4D97-AF65-F5344CB8AC3E}">
        <p14:creationId xmlns:p14="http://schemas.microsoft.com/office/powerpoint/2010/main" val="294334139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Texto&#10;&#10;Descripción generada automáticamente">
            <a:extLst>
              <a:ext uri="{FF2B5EF4-FFF2-40B4-BE49-F238E27FC236}">
                <a16:creationId xmlns:a16="http://schemas.microsoft.com/office/drawing/2014/main" id="{D82FD8C4-BA5B-4F34-B9D5-83C3D5B39C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5864" y="331201"/>
            <a:ext cx="6569009" cy="6195597"/>
          </a:xfrm>
          <a:prstGeom prst="rect">
            <a:avLst/>
          </a:prstGeom>
        </p:spPr>
      </p:pic>
    </p:spTree>
    <p:extLst>
      <p:ext uri="{BB962C8B-B14F-4D97-AF65-F5344CB8AC3E}">
        <p14:creationId xmlns:p14="http://schemas.microsoft.com/office/powerpoint/2010/main" val="159679700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Contacto</a:t>
            </a:r>
            <a:endParaRPr lang="en-US" noProof="0" dirty="0"/>
          </a:p>
        </p:txBody>
      </p:sp>
      <p:sp>
        <p:nvSpPr>
          <p:cNvPr id="3" name="Content Placeholder 2"/>
          <p:cNvSpPr>
            <a:spLocks noGrp="1"/>
          </p:cNvSpPr>
          <p:nvPr>
            <p:ph idx="1"/>
          </p:nvPr>
        </p:nvSpPr>
        <p:spPr/>
        <p:txBody>
          <a:bodyPr anchor="ctr"/>
          <a:lstStyle/>
          <a:p>
            <a:pPr marL="0" indent="0" algn="ctr">
              <a:buNone/>
            </a:pPr>
            <a:r>
              <a:rPr lang="en-US" sz="2800" b="1" noProof="0" dirty="0">
                <a:latin typeface="HelveticaNeue LT 77 BdCn" panose="020B0706030502030204" pitchFamily="34" charset="0"/>
              </a:rPr>
              <a:t>International Industry Society in Advanced Rehabilitation Technology</a:t>
            </a:r>
            <a:br>
              <a:rPr lang="en-US" sz="2800" b="1" noProof="0" dirty="0">
                <a:latin typeface="HelveticaNeue LT 77 BdCn" panose="020B0706030502030204" pitchFamily="34" charset="0"/>
              </a:rPr>
            </a:br>
            <a:r>
              <a:rPr lang="en-US" sz="2800" b="1" noProof="0" dirty="0">
                <a:latin typeface="HelveticaNeue LT 77 BdCn" panose="020B0706030502030204" pitchFamily="34" charset="0"/>
              </a:rPr>
              <a:t>(IISART)</a:t>
            </a:r>
            <a:br>
              <a:rPr lang="en-US" noProof="0" dirty="0"/>
            </a:br>
            <a:endParaRPr lang="en-US" noProof="0" dirty="0"/>
          </a:p>
          <a:p>
            <a:pPr marL="0" indent="0" algn="ctr">
              <a:buNone/>
            </a:pPr>
            <a:r>
              <a:rPr lang="en-US" sz="2400" b="1" noProof="0" dirty="0">
                <a:latin typeface="HelveticaNeue LT 77 BdCn" panose="020B0706030502030204" pitchFamily="34" charset="0"/>
              </a:rPr>
              <a:t>General Information</a:t>
            </a:r>
          </a:p>
          <a:p>
            <a:pPr marL="0" indent="0" algn="ctr">
              <a:buNone/>
            </a:pPr>
            <a:r>
              <a:rPr lang="en-US" sz="2200" noProof="0" dirty="0"/>
              <a:t>info@iisartonline.org</a:t>
            </a:r>
            <a:br>
              <a:rPr lang="en-US" sz="2200" noProof="0" dirty="0"/>
            </a:br>
            <a:r>
              <a:rPr lang="en-US" sz="2200" noProof="0" dirty="0">
                <a:hlinkClick r:id="rId3"/>
              </a:rPr>
              <a:t>www.iisartonline.org </a:t>
            </a:r>
            <a:endParaRPr lang="en-US" sz="2200" noProof="0" dirty="0"/>
          </a:p>
          <a:p>
            <a:pPr marL="0" indent="0" algn="ctr">
              <a:buNone/>
            </a:pPr>
            <a:endParaRPr lang="en-US" sz="2200" noProof="0" dirty="0"/>
          </a:p>
          <a:p>
            <a:pPr marL="0" indent="0" algn="ctr">
              <a:buNone/>
            </a:pPr>
            <a:r>
              <a:rPr lang="en-US" sz="2800" b="1" dirty="0"/>
              <a:t>Centro </a:t>
            </a:r>
            <a:r>
              <a:rPr lang="en-US" sz="2800" b="1" dirty="0" err="1"/>
              <a:t>Europeo</a:t>
            </a:r>
            <a:r>
              <a:rPr lang="en-US" sz="2800" b="1" dirty="0"/>
              <a:t> de </a:t>
            </a:r>
            <a:r>
              <a:rPr lang="en-US" sz="2800" b="1" dirty="0" err="1"/>
              <a:t>Neurociencias</a:t>
            </a:r>
            <a:r>
              <a:rPr lang="en-US" sz="2800" b="1" dirty="0"/>
              <a:t> CEN</a:t>
            </a:r>
          </a:p>
          <a:p>
            <a:pPr marL="0" indent="0" algn="ctr">
              <a:buNone/>
            </a:pPr>
            <a:r>
              <a:rPr lang="en-US" sz="2200" noProof="0" dirty="0">
                <a:hlinkClick r:id="rId4"/>
              </a:rPr>
              <a:t>info@eneurocenter.com</a:t>
            </a:r>
            <a:r>
              <a:rPr lang="en-US" sz="2200" noProof="0" dirty="0"/>
              <a:t> </a:t>
            </a:r>
          </a:p>
          <a:p>
            <a:pPr marL="0" indent="0" algn="ctr">
              <a:buNone/>
            </a:pPr>
            <a:r>
              <a:rPr lang="en-US" sz="2200" dirty="0">
                <a:hlinkClick r:id="rId5"/>
              </a:rPr>
              <a:t>www.eneurocenter.com</a:t>
            </a:r>
            <a:r>
              <a:rPr lang="en-US" sz="2200" dirty="0"/>
              <a:t> </a:t>
            </a:r>
            <a:endParaRPr lang="en-US" sz="2200" noProof="0" dirty="0"/>
          </a:p>
        </p:txBody>
      </p:sp>
      <p:sp>
        <p:nvSpPr>
          <p:cNvPr id="5" name="Slide Number Placeholder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F8E3E85-A5F1-45AC-BC8E-CB7307177C38}" type="slidenum">
              <a:rPr kumimoji="0" lang="de-CH" sz="1200" b="0" i="0" u="none" strike="noStrike" kern="1200" cap="none" spc="0" normalizeH="0" baseline="0" noProof="0" smtClean="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36</a:t>
            </a:fld>
            <a:endParaRPr kumimoji="0" lang="de-CH" sz="1200" b="0" i="0" u="none" strike="noStrike" kern="1200" cap="none" spc="0" normalizeH="0" baseline="0" noProof="0" dirty="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pic>
        <p:nvPicPr>
          <p:cNvPr id="6" name="Imagen 5">
            <a:extLst>
              <a:ext uri="{FF2B5EF4-FFF2-40B4-BE49-F238E27FC236}">
                <a16:creationId xmlns:a16="http://schemas.microsoft.com/office/drawing/2014/main" id="{19B37050-6550-486F-A752-36C729117B06}"/>
              </a:ext>
            </a:extLst>
          </p:cNvPr>
          <p:cNvPicPr>
            <a:picLocks noChangeAspect="1"/>
          </p:cNvPicPr>
          <p:nvPr/>
        </p:nvPicPr>
        <p:blipFill>
          <a:blip r:embed="rId6"/>
          <a:stretch>
            <a:fillRect/>
          </a:stretch>
        </p:blipFill>
        <p:spPr>
          <a:xfrm>
            <a:off x="6835386" y="-877"/>
            <a:ext cx="2200847" cy="1194920"/>
          </a:xfrm>
          <a:prstGeom prst="rect">
            <a:avLst/>
          </a:prstGeom>
        </p:spPr>
      </p:pic>
      <p:sp>
        <p:nvSpPr>
          <p:cNvPr id="7" name="Footer Placeholder 3">
            <a:extLst>
              <a:ext uri="{FF2B5EF4-FFF2-40B4-BE49-F238E27FC236}">
                <a16:creationId xmlns:a16="http://schemas.microsoft.com/office/drawing/2014/main" id="{87E6B072-2CAF-4088-BD7B-B6B8D21D7D62}"/>
              </a:ext>
            </a:extLst>
          </p:cNvPr>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Tree>
    <p:extLst>
      <p:ext uri="{BB962C8B-B14F-4D97-AF65-F5344CB8AC3E}">
        <p14:creationId xmlns:p14="http://schemas.microsoft.com/office/powerpoint/2010/main" val="18272360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1BF9C55-A76E-4FB2-968B-54FD6FD9E581}"/>
              </a:ext>
            </a:extLst>
          </p:cNvPr>
          <p:cNvSpPr txBox="1"/>
          <p:nvPr/>
        </p:nvSpPr>
        <p:spPr>
          <a:xfrm>
            <a:off x="1817961" y="5949280"/>
            <a:ext cx="7560840" cy="369332"/>
          </a:xfrm>
          <a:prstGeom prst="rect">
            <a:avLst/>
          </a:prstGeom>
          <a:noFill/>
        </p:spPr>
        <p:txBody>
          <a:bodyPr wrap="square">
            <a:spAutoFit/>
          </a:bodyPr>
          <a:lstStyle/>
          <a:p>
            <a:r>
              <a:rPr lang="en-GB" dirty="0">
                <a:hlinkClick r:id="rId2"/>
              </a:rPr>
              <a:t>Webinar: Breaking the Boundaries of Neurorehabilitation ENC - Hocoma</a:t>
            </a:r>
            <a:endParaRPr lang="es-ES" dirty="0"/>
          </a:p>
        </p:txBody>
      </p:sp>
      <p:pic>
        <p:nvPicPr>
          <p:cNvPr id="5" name="Imagen 4" descr="Interfaz de usuario gráfica, Sitio web&#10;&#10;Descripción generada automáticamente">
            <a:extLst>
              <a:ext uri="{FF2B5EF4-FFF2-40B4-BE49-F238E27FC236}">
                <a16:creationId xmlns:a16="http://schemas.microsoft.com/office/drawing/2014/main" id="{C8342C39-5C2F-4F72-A6E5-D1A0EAC51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6650"/>
            <a:ext cx="10980738" cy="5584336"/>
          </a:xfrm>
          <a:prstGeom prst="rect">
            <a:avLst/>
          </a:prstGeom>
        </p:spPr>
      </p:pic>
    </p:spTree>
    <p:extLst>
      <p:ext uri="{BB962C8B-B14F-4D97-AF65-F5344CB8AC3E}">
        <p14:creationId xmlns:p14="http://schemas.microsoft.com/office/powerpoint/2010/main" val="163129471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977" y="156036"/>
            <a:ext cx="8557731" cy="553998"/>
          </a:xfrm>
        </p:spPr>
        <p:txBody>
          <a:bodyPr/>
          <a:lstStyle/>
          <a:p>
            <a:r>
              <a:rPr lang="en-US" dirty="0" err="1"/>
              <a:t>Bibliografía</a:t>
            </a:r>
            <a:endParaRPr lang="en-US" noProof="0" dirty="0"/>
          </a:p>
        </p:txBody>
      </p:sp>
      <p:sp>
        <p:nvSpPr>
          <p:cNvPr id="3" name="Content Placeholder 2"/>
          <p:cNvSpPr>
            <a:spLocks noGrp="1"/>
          </p:cNvSpPr>
          <p:nvPr>
            <p:ph idx="1"/>
          </p:nvPr>
        </p:nvSpPr>
        <p:spPr>
          <a:xfrm>
            <a:off x="509117" y="942936"/>
            <a:ext cx="9939856" cy="4741803"/>
          </a:xfrm>
        </p:spPr>
        <p:txBody>
          <a:bodyPr numCol="3" spcCol="72000">
            <a:noAutofit/>
          </a:bodyPr>
          <a:lstStyle/>
          <a:p>
            <a:pPr marL="0" indent="0">
              <a:buNone/>
            </a:pPr>
            <a:r>
              <a:rPr lang="en-US" sz="1200" b="1" noProof="0" dirty="0"/>
              <a:t>[1]</a:t>
            </a:r>
            <a:r>
              <a:rPr lang="en-US" sz="1200" noProof="0" dirty="0"/>
              <a:t> </a:t>
            </a:r>
            <a:r>
              <a:rPr lang="en-US" sz="1200" dirty="0" err="1"/>
              <a:t>Mehrholz</a:t>
            </a:r>
            <a:r>
              <a:rPr lang="en-US" sz="1200" dirty="0"/>
              <a:t> et al. 2013, </a:t>
            </a:r>
            <a:r>
              <a:rPr lang="en-US" sz="1200" i="1" dirty="0"/>
              <a:t>Electromechanical-assisted training for walking after stroke</a:t>
            </a:r>
            <a:r>
              <a:rPr lang="en-US" sz="1200" dirty="0"/>
              <a:t>.</a:t>
            </a:r>
            <a:endParaRPr lang="en-US" sz="1200" i="1" noProof="0" dirty="0"/>
          </a:p>
          <a:p>
            <a:pPr marL="0" indent="0">
              <a:buNone/>
            </a:pPr>
            <a:r>
              <a:rPr lang="en-US" sz="1200" b="1" noProof="0" dirty="0"/>
              <a:t>[2]</a:t>
            </a:r>
            <a:r>
              <a:rPr lang="en-US" sz="1200" noProof="0" dirty="0"/>
              <a:t> </a:t>
            </a:r>
            <a:r>
              <a:rPr lang="en-US" sz="1200" dirty="0" err="1"/>
              <a:t>Verbeek</a:t>
            </a:r>
            <a:r>
              <a:rPr lang="en-US" sz="1200" noProof="0" dirty="0"/>
              <a:t> et al. 2014, </a:t>
            </a:r>
            <a:r>
              <a:rPr lang="en-US" sz="1200" i="1" kern="1200" dirty="0"/>
              <a:t>What Is the Evidence for Physical Therapy </a:t>
            </a:r>
            <a:r>
              <a:rPr lang="en-US" sz="1200" i="1" kern="1200" dirty="0" err="1"/>
              <a:t>Poststroke</a:t>
            </a:r>
            <a:r>
              <a:rPr lang="en-US" sz="1200" i="1" kern="1200" dirty="0"/>
              <a:t>? A Systematic Review and Meta-Analysis.</a:t>
            </a:r>
            <a:endParaRPr lang="en-US" sz="1200" i="1" noProof="0" dirty="0"/>
          </a:p>
          <a:p>
            <a:pPr marL="0" indent="0">
              <a:buNone/>
            </a:pPr>
            <a:r>
              <a:rPr lang="en-US" sz="1200" b="1" kern="1200" dirty="0"/>
              <a:t>[3]</a:t>
            </a:r>
            <a:r>
              <a:rPr lang="en-US" sz="1200" kern="1200" dirty="0"/>
              <a:t> </a:t>
            </a:r>
            <a:r>
              <a:rPr lang="en-US" sz="1200" kern="1200" dirty="0" err="1"/>
              <a:t>Mehrholz</a:t>
            </a:r>
            <a:r>
              <a:rPr lang="en-US" sz="1200" kern="1200" dirty="0"/>
              <a:t> et al. 2012, </a:t>
            </a:r>
            <a:r>
              <a:rPr lang="en-US" sz="1200" i="1" kern="1200" dirty="0"/>
              <a:t>Electromechanical and robot-assisted arm training for improving generic activities of daily living, arm function, and arm muscle strength after stroke.</a:t>
            </a:r>
            <a:endParaRPr lang="en-US" sz="1200" i="1" kern="1200" noProof="0" dirty="0"/>
          </a:p>
          <a:p>
            <a:pPr marL="0" indent="0">
              <a:buNone/>
            </a:pPr>
            <a:r>
              <a:rPr lang="en-US" sz="1200" b="1" kern="1200" dirty="0"/>
              <a:t>[4]</a:t>
            </a:r>
            <a:r>
              <a:rPr lang="en-US" sz="1200" kern="1200" dirty="0"/>
              <a:t> Sale et al. 2014, </a:t>
            </a:r>
            <a:r>
              <a:rPr lang="en-US" sz="1200" i="1" kern="1200" dirty="0"/>
              <a:t>Effects of upper limb robot-assisted therapy on motor recovery in </a:t>
            </a:r>
            <a:r>
              <a:rPr lang="en-US" sz="1200" i="1" kern="1200" dirty="0" err="1"/>
              <a:t>subacute</a:t>
            </a:r>
            <a:r>
              <a:rPr lang="en-US" sz="1200" i="1" kern="1200" dirty="0"/>
              <a:t> stroke patients.</a:t>
            </a:r>
          </a:p>
          <a:p>
            <a:pPr marL="0" indent="0">
              <a:buNone/>
            </a:pPr>
            <a:r>
              <a:rPr lang="en-US" sz="1200" b="1" kern="1200" dirty="0"/>
              <a:t>[5]</a:t>
            </a:r>
            <a:r>
              <a:rPr lang="en-US" sz="1200" kern="1200" dirty="0"/>
              <a:t> Wagner et al. 2011, </a:t>
            </a:r>
            <a:r>
              <a:rPr lang="en-US" sz="1200" i="1" kern="1200" dirty="0"/>
              <a:t>An economic analysis of robot-assisted therapy for long-term upper-limb impairment after stroke.</a:t>
            </a:r>
          </a:p>
          <a:p>
            <a:pPr marL="0" indent="0">
              <a:buNone/>
            </a:pPr>
            <a:r>
              <a:rPr lang="en-US" sz="1200" b="1" kern="1200" noProof="0" dirty="0"/>
              <a:t>[6]</a:t>
            </a:r>
            <a:r>
              <a:rPr lang="en-US" sz="1200" kern="1200" noProof="0" dirty="0"/>
              <a:t> </a:t>
            </a:r>
            <a:r>
              <a:rPr lang="en-US" sz="1200" kern="1200" noProof="0" dirty="0" err="1"/>
              <a:t>Bartolo</a:t>
            </a:r>
            <a:r>
              <a:rPr lang="en-US" sz="1200" kern="1200" noProof="0" dirty="0"/>
              <a:t> et al. 2014, </a:t>
            </a:r>
            <a:r>
              <a:rPr lang="en-US" sz="1200" i="1" dirty="0"/>
              <a:t>Arm weight support training improves functional motor outcome and movement smoothness after stroke.</a:t>
            </a:r>
            <a:endParaRPr lang="en-US" sz="1200" i="1" kern="1200" noProof="0" dirty="0"/>
          </a:p>
          <a:p>
            <a:pPr marL="0" indent="0">
              <a:buNone/>
            </a:pPr>
            <a:r>
              <a:rPr lang="en-US" sz="1200" b="1" kern="1200" noProof="0" dirty="0"/>
              <a:t>[7]</a:t>
            </a:r>
            <a:r>
              <a:rPr lang="en-US" sz="1200" kern="1200" noProof="0" dirty="0"/>
              <a:t> </a:t>
            </a:r>
            <a:r>
              <a:rPr lang="en-US" sz="1200" kern="1200" noProof="0" dirty="0" err="1"/>
              <a:t>Kloosterman</a:t>
            </a:r>
            <a:r>
              <a:rPr lang="en-US" sz="1200" kern="1200" noProof="0" dirty="0"/>
              <a:t> et al. 2010, </a:t>
            </a:r>
            <a:r>
              <a:rPr lang="en-US" sz="1200" i="1" kern="1200" dirty="0"/>
              <a:t>Influence of gravity compensation on kinematics and muscle activation patterns during reach and retrieval in subjects with cervical spinal cord injury: an explorative study.</a:t>
            </a:r>
            <a:endParaRPr lang="en-US" sz="1200" i="1" noProof="0" dirty="0"/>
          </a:p>
          <a:p>
            <a:pPr marL="0" indent="0">
              <a:buNone/>
            </a:pPr>
            <a:r>
              <a:rPr lang="en-US" sz="1200" b="1" kern="1200" dirty="0"/>
              <a:t>[8]</a:t>
            </a:r>
            <a:r>
              <a:rPr lang="en-US" sz="1200" kern="1200" dirty="0"/>
              <a:t> </a:t>
            </a:r>
            <a:r>
              <a:rPr lang="en-US" sz="1200" kern="1200" dirty="0" err="1"/>
              <a:t>Krabben</a:t>
            </a:r>
            <a:r>
              <a:rPr lang="en-US" sz="1200" kern="1200" dirty="0"/>
              <a:t> et al. 2012, </a:t>
            </a:r>
            <a:r>
              <a:rPr lang="en-US" sz="1200" i="1" kern="1200" dirty="0"/>
              <a:t>Influence of gravity compensation training on synergistic movement patterns of the upper extremity after stroke, a pilot study.</a:t>
            </a:r>
            <a:endParaRPr lang="en-US" sz="1200" i="1" kern="1200" noProof="0" dirty="0"/>
          </a:p>
          <a:p>
            <a:pPr marL="0" indent="0">
              <a:buNone/>
            </a:pPr>
            <a:r>
              <a:rPr lang="en-US" sz="1200" b="1" kern="1200" noProof="0" dirty="0"/>
              <a:t>[9]</a:t>
            </a:r>
            <a:r>
              <a:rPr lang="en-US" sz="1200" kern="1200" noProof="0" dirty="0"/>
              <a:t> </a:t>
            </a:r>
            <a:r>
              <a:rPr lang="en-US" sz="1200" kern="1200" noProof="0" dirty="0" err="1"/>
              <a:t>Prange</a:t>
            </a:r>
            <a:r>
              <a:rPr lang="en-US" sz="1200" kern="1200" noProof="0" dirty="0"/>
              <a:t> et al. 2014, </a:t>
            </a:r>
            <a:r>
              <a:rPr lang="en-US" sz="1200" i="1" dirty="0"/>
              <a:t>The effect of arm support combined with rehabilitation games on upper-extremity function in </a:t>
            </a:r>
            <a:r>
              <a:rPr lang="en-US" sz="1200" i="1" dirty="0" err="1"/>
              <a:t>subacute</a:t>
            </a:r>
            <a:r>
              <a:rPr lang="en-US" sz="1200" i="1" dirty="0"/>
              <a:t> stroke: a randomized controlled trial.</a:t>
            </a:r>
            <a:endParaRPr lang="en-US" sz="1200" i="1" kern="1200" noProof="0" dirty="0"/>
          </a:p>
          <a:p>
            <a:pPr marL="0" indent="0">
              <a:buNone/>
            </a:pPr>
            <a:r>
              <a:rPr lang="en-US" sz="1200" b="1" kern="1200" noProof="0" dirty="0"/>
              <a:t>[10]</a:t>
            </a:r>
            <a:r>
              <a:rPr lang="en-US" sz="1200" kern="1200" noProof="0" dirty="0"/>
              <a:t> Daly and Ruff 2007, </a:t>
            </a:r>
            <a:r>
              <a:rPr lang="en-US" sz="1200" i="1" kern="1200" dirty="0"/>
              <a:t>Construction of efficacious gait and upper limb functional interventions based on brain plasticity evidence and model-based measures for stroke patients</a:t>
            </a:r>
            <a:r>
              <a:rPr lang="en-US" sz="1200" i="1" dirty="0"/>
              <a:t>.</a:t>
            </a:r>
            <a:endParaRPr lang="en-US" sz="1200" i="1" kern="1200" noProof="0" dirty="0"/>
          </a:p>
          <a:p>
            <a:pPr marL="0" indent="0">
              <a:buNone/>
            </a:pPr>
            <a:r>
              <a:rPr lang="en-US" sz="1200" b="1" kern="1200" noProof="0" dirty="0"/>
              <a:t>[11]</a:t>
            </a:r>
            <a:r>
              <a:rPr lang="en-US" sz="1200" kern="1200" noProof="0" dirty="0"/>
              <a:t> </a:t>
            </a:r>
            <a:r>
              <a:rPr lang="en-US" sz="1200" kern="1200" noProof="0" dirty="0" err="1"/>
              <a:t>Kottink</a:t>
            </a:r>
            <a:r>
              <a:rPr lang="en-US" sz="1200" kern="1200" noProof="0" dirty="0"/>
              <a:t> et al. 2007, </a:t>
            </a:r>
            <a:r>
              <a:rPr lang="en-US" sz="1200" i="1" dirty="0"/>
              <a:t>A randomized controlled trial of an implantable 2-channel peroneal nerve stimulator on walking speed and activity in </a:t>
            </a:r>
            <a:r>
              <a:rPr lang="en-US" sz="1200" i="1" dirty="0" err="1"/>
              <a:t>poststroke</a:t>
            </a:r>
            <a:r>
              <a:rPr lang="en-US" sz="1200" i="1" dirty="0"/>
              <a:t> hemiplegia.</a:t>
            </a:r>
            <a:endParaRPr lang="en-US" sz="1200" i="1" kern="1200" noProof="0" dirty="0"/>
          </a:p>
          <a:p>
            <a:pPr marL="0" indent="0">
              <a:buNone/>
            </a:pPr>
            <a:r>
              <a:rPr lang="en-US" sz="1200" b="1" kern="1200" noProof="0" dirty="0"/>
              <a:t>[12]</a:t>
            </a:r>
            <a:r>
              <a:rPr lang="en-US" sz="1200" kern="1200" noProof="0" dirty="0"/>
              <a:t> Hara 2008, </a:t>
            </a:r>
            <a:r>
              <a:rPr lang="en-US" sz="1200" i="1" kern="1200" dirty="0"/>
              <a:t>Neurorehabilitation with new functional electrical stimulation for </a:t>
            </a:r>
            <a:r>
              <a:rPr lang="en-US" sz="1200" i="1" kern="1200" dirty="0" err="1"/>
              <a:t>hemiparetic</a:t>
            </a:r>
            <a:r>
              <a:rPr lang="en-US" sz="1200" i="1" kern="1200" dirty="0"/>
              <a:t> upper extremity in stroke patients.</a:t>
            </a:r>
            <a:endParaRPr lang="en-US" sz="1200" i="1" kern="1200" noProof="0" dirty="0"/>
          </a:p>
          <a:p>
            <a:pPr marL="0" indent="0">
              <a:buNone/>
            </a:pPr>
            <a:r>
              <a:rPr lang="en-US" sz="1200" b="1" kern="1200" noProof="0" dirty="0"/>
              <a:t>[13]</a:t>
            </a:r>
            <a:r>
              <a:rPr lang="en-US" sz="1200" kern="1200" noProof="0" dirty="0"/>
              <a:t> Ring and </a:t>
            </a:r>
            <a:r>
              <a:rPr lang="en-US" sz="1200" kern="1200" noProof="0" dirty="0" err="1"/>
              <a:t>Weingarden</a:t>
            </a:r>
            <a:r>
              <a:rPr lang="en-US" sz="1200" kern="1200" noProof="0" dirty="0"/>
              <a:t> 2007, </a:t>
            </a:r>
            <a:r>
              <a:rPr lang="en-US" sz="1200" i="1" dirty="0" err="1"/>
              <a:t>Neuromodulation</a:t>
            </a:r>
            <a:r>
              <a:rPr lang="en-US" sz="1200" i="1" dirty="0"/>
              <a:t> by functional electrical stimulation (FES) of limb paralysis after stroke.</a:t>
            </a:r>
            <a:endParaRPr lang="en-US" sz="1200" i="1" kern="1200" noProof="0" dirty="0"/>
          </a:p>
          <a:p>
            <a:pPr marL="0" indent="0">
              <a:buNone/>
            </a:pPr>
            <a:r>
              <a:rPr lang="en-US" sz="1200" b="1" dirty="0"/>
              <a:t>[14]</a:t>
            </a:r>
            <a:r>
              <a:rPr lang="en-US" sz="1200" dirty="0"/>
              <a:t> </a:t>
            </a:r>
            <a:r>
              <a:rPr lang="en-US" sz="1200" dirty="0" err="1"/>
              <a:t>Arantes</a:t>
            </a:r>
            <a:r>
              <a:rPr lang="en-US" sz="1200" dirty="0"/>
              <a:t> et al. 2007, </a:t>
            </a:r>
            <a:r>
              <a:rPr lang="en-US" sz="1200" i="1" dirty="0"/>
              <a:t>Effects on Functional Electrical Stimulation applied to the wrist and finger muscles on </a:t>
            </a:r>
            <a:r>
              <a:rPr lang="en-US" sz="1200" i="1" dirty="0" err="1"/>
              <a:t>hemiparetic</a:t>
            </a:r>
            <a:r>
              <a:rPr lang="en-US" sz="1200" i="1" dirty="0"/>
              <a:t> subjects: a systematic review of the literature.</a:t>
            </a:r>
          </a:p>
          <a:p>
            <a:pPr marL="0" indent="0">
              <a:buNone/>
            </a:pPr>
            <a:r>
              <a:rPr lang="en-US" sz="1200" b="1" dirty="0"/>
              <a:t>[15]</a:t>
            </a:r>
            <a:r>
              <a:rPr lang="en-US" sz="1200" dirty="0"/>
              <a:t> Wilson et al. 2014, </a:t>
            </a:r>
            <a:r>
              <a:rPr lang="en-US" sz="1200" i="1" dirty="0"/>
              <a:t>Peripheral nerve stimulation compared with usual care for pain relief of hemiplegic shoulder pain: a randomized controlled trial.</a:t>
            </a:r>
          </a:p>
          <a:p>
            <a:pPr marL="0" indent="0">
              <a:buNone/>
            </a:pPr>
            <a:r>
              <a:rPr lang="en-US" sz="1200" b="1" dirty="0"/>
              <a:t>[16]</a:t>
            </a:r>
            <a:r>
              <a:rPr lang="en-US" sz="1200" dirty="0"/>
              <a:t> </a:t>
            </a:r>
            <a:r>
              <a:rPr lang="en-US" sz="1200" dirty="0" err="1"/>
              <a:t>Kuttuva</a:t>
            </a:r>
            <a:r>
              <a:rPr lang="en-US" sz="1200" dirty="0"/>
              <a:t> et al. 2006, </a:t>
            </a:r>
            <a:r>
              <a:rPr lang="en-US" sz="1200" i="1" dirty="0"/>
              <a:t>The Rutgers Arm, a Rehabilitation System in Virtual Reality: A Pilot Study.</a:t>
            </a:r>
          </a:p>
          <a:p>
            <a:pPr marL="0" indent="0">
              <a:buNone/>
            </a:pPr>
            <a:r>
              <a:rPr lang="en-US" sz="1200" b="1" dirty="0"/>
              <a:t>[17]</a:t>
            </a:r>
            <a:r>
              <a:rPr lang="en-US" sz="1200" dirty="0"/>
              <a:t> </a:t>
            </a:r>
            <a:r>
              <a:rPr lang="en-US" sz="1200" kern="1200" dirty="0" err="1"/>
              <a:t>Sviestrup</a:t>
            </a:r>
            <a:r>
              <a:rPr lang="en-US" sz="1200" kern="1200" dirty="0"/>
              <a:t> 2004, </a:t>
            </a:r>
            <a:r>
              <a:rPr lang="en-US" sz="1200" i="1" dirty="0"/>
              <a:t>Motor Rehabilitation Using Virtual Reality.</a:t>
            </a:r>
            <a:endParaRPr lang="en-US" sz="1200" i="1" kern="1200" dirty="0"/>
          </a:p>
          <a:p>
            <a:pPr marL="0" indent="0">
              <a:buNone/>
            </a:pPr>
            <a:r>
              <a:rPr lang="en-US" sz="1200" b="1" dirty="0"/>
              <a:t>[18]</a:t>
            </a:r>
            <a:r>
              <a:rPr lang="en-US" sz="1200" dirty="0"/>
              <a:t> Rose et al. 1998, </a:t>
            </a:r>
            <a:r>
              <a:rPr lang="en-US" sz="1200" i="1" dirty="0"/>
              <a:t>Virtual environments in brain damage rehabilitation: a rational from basic neuroscience.</a:t>
            </a:r>
          </a:p>
          <a:p>
            <a:pPr marL="0" indent="0">
              <a:buNone/>
            </a:pPr>
            <a:r>
              <a:rPr lang="en-US" sz="1200" b="1" dirty="0"/>
              <a:t>[19]</a:t>
            </a:r>
            <a:r>
              <a:rPr lang="en-US" sz="1200" dirty="0"/>
              <a:t> Riva 1998, </a:t>
            </a:r>
            <a:r>
              <a:rPr lang="en-US" sz="1200" i="1" dirty="0"/>
              <a:t>Virtual reality in </a:t>
            </a:r>
            <a:r>
              <a:rPr lang="en-US" sz="1200" i="1" dirty="0" err="1"/>
              <a:t>paraplegiga</a:t>
            </a:r>
            <a:r>
              <a:rPr lang="en-US" sz="1200" i="1" dirty="0"/>
              <a:t>: a VR-enhanced </a:t>
            </a:r>
            <a:r>
              <a:rPr lang="en-US" sz="1200" i="1" dirty="0" err="1"/>
              <a:t>orthopaedic</a:t>
            </a:r>
            <a:r>
              <a:rPr lang="en-US" sz="1200" i="1" dirty="0"/>
              <a:t> appliance for walking and rehabilitation.</a:t>
            </a:r>
          </a:p>
          <a:p>
            <a:pPr marL="0" indent="0">
              <a:buNone/>
            </a:pPr>
            <a:r>
              <a:rPr lang="en-US" sz="1200" b="1" dirty="0"/>
              <a:t>[20]</a:t>
            </a:r>
            <a:r>
              <a:rPr lang="en-US" sz="1200" dirty="0"/>
              <a:t> </a:t>
            </a:r>
            <a:r>
              <a:rPr lang="en-US" sz="1200" dirty="0" err="1"/>
              <a:t>Fregni</a:t>
            </a:r>
            <a:r>
              <a:rPr lang="en-US" sz="1200" dirty="0"/>
              <a:t> et al. 2006, </a:t>
            </a:r>
            <a:r>
              <a:rPr lang="en-US" sz="1200" i="1" dirty="0"/>
              <a:t>A sham-controlled, phase II trial of transcranial direct current stimulation for the treatment of central pain in traumatic spinal cord injury.</a:t>
            </a:r>
          </a:p>
          <a:p>
            <a:pPr marL="0" indent="0">
              <a:buNone/>
            </a:pPr>
            <a:r>
              <a:rPr lang="en-US" sz="1200" b="1" dirty="0"/>
              <a:t>[21]</a:t>
            </a:r>
            <a:r>
              <a:rPr lang="en-US" sz="1200" dirty="0"/>
              <a:t> </a:t>
            </a:r>
            <a:r>
              <a:rPr lang="en-US" sz="1200" dirty="0" err="1"/>
              <a:t>Boggio</a:t>
            </a:r>
            <a:r>
              <a:rPr lang="en-US" sz="1200" dirty="0"/>
              <a:t> et al. 2006, </a:t>
            </a:r>
            <a:r>
              <a:rPr lang="en-US" sz="1200" i="1" dirty="0"/>
              <a:t>Hand function improvement with low-frequency repetitive transcranial magnetic stimulation of the unaffected hemisphere in a severe case of stroke.</a:t>
            </a:r>
          </a:p>
          <a:p>
            <a:pPr marL="0" indent="0">
              <a:buNone/>
            </a:pPr>
            <a:r>
              <a:rPr lang="en-US" sz="1200" b="1" dirty="0"/>
              <a:t>[22]</a:t>
            </a:r>
            <a:r>
              <a:rPr lang="en-US" sz="1200" dirty="0"/>
              <a:t> Gladstone and Black 2000, </a:t>
            </a:r>
            <a:r>
              <a:rPr lang="en-US" sz="1200" i="1" kern="1200" dirty="0"/>
              <a:t>Enhancing recovery after stroke with noradrenergic pharmacotherapy: a new frontier?</a:t>
            </a:r>
            <a:endParaRPr lang="en-US" sz="1200" i="1" dirty="0"/>
          </a:p>
          <a:p>
            <a:pPr marL="0" indent="0">
              <a:buNone/>
            </a:pPr>
            <a:r>
              <a:rPr lang="en-US" sz="1200" b="1" kern="1200" dirty="0"/>
              <a:t>[23]</a:t>
            </a:r>
            <a:r>
              <a:rPr lang="en-US" sz="1200" kern="1200" dirty="0"/>
              <a:t> </a:t>
            </a:r>
            <a:r>
              <a:rPr lang="en-US" sz="1200" kern="1200" dirty="0" err="1"/>
              <a:t>Fregni</a:t>
            </a:r>
            <a:r>
              <a:rPr lang="en-US" sz="1200" kern="1200" dirty="0"/>
              <a:t> al. 2006, </a:t>
            </a:r>
            <a:r>
              <a:rPr lang="en-US" sz="1200" i="1" kern="1200" dirty="0"/>
              <a:t>A randomized, sham-controlled, proof of principle study of transcranial direct current stimulation for the treatment of pain in fibromyalgia</a:t>
            </a:r>
          </a:p>
          <a:p>
            <a:pPr marL="0" indent="0">
              <a:buNone/>
            </a:pPr>
            <a:r>
              <a:rPr lang="en-US" sz="1200" b="1" kern="1200" dirty="0"/>
              <a:t>[24] </a:t>
            </a:r>
            <a:r>
              <a:rPr lang="en-US" sz="1200" kern="1200" dirty="0"/>
              <a:t>Hummel et al. 2006, </a:t>
            </a:r>
            <a:r>
              <a:rPr lang="en-US" sz="1200" i="1" kern="1200" dirty="0"/>
              <a:t>Effects of brain polarization on reaction times and pinch force in chronic stroke.</a:t>
            </a:r>
            <a:endParaRPr lang="en-US" sz="1200" kern="1200"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38</a:t>
            </a:fld>
            <a:endParaRPr lang="de-CH" dirty="0">
              <a:solidFill>
                <a:srgbClr val="000000"/>
              </a:solidFill>
            </a:endParaRPr>
          </a:p>
        </p:txBody>
      </p:sp>
      <p:pic>
        <p:nvPicPr>
          <p:cNvPr id="6" name="Imagen 5">
            <a:extLst>
              <a:ext uri="{FF2B5EF4-FFF2-40B4-BE49-F238E27FC236}">
                <a16:creationId xmlns:a16="http://schemas.microsoft.com/office/drawing/2014/main" id="{3DD52AE8-922B-4FF9-B302-C0FDD8429127}"/>
              </a:ext>
            </a:extLst>
          </p:cNvPr>
          <p:cNvPicPr>
            <a:picLocks noChangeAspect="1"/>
          </p:cNvPicPr>
          <p:nvPr/>
        </p:nvPicPr>
        <p:blipFill>
          <a:blip r:embed="rId3"/>
          <a:stretch>
            <a:fillRect/>
          </a:stretch>
        </p:blipFill>
        <p:spPr>
          <a:xfrm>
            <a:off x="6886859" y="0"/>
            <a:ext cx="2200847" cy="1194920"/>
          </a:xfrm>
          <a:prstGeom prst="rect">
            <a:avLst/>
          </a:prstGeom>
        </p:spPr>
      </p:pic>
    </p:spTree>
    <p:extLst>
      <p:ext uri="{BB962C8B-B14F-4D97-AF65-F5344CB8AC3E}">
        <p14:creationId xmlns:p14="http://schemas.microsoft.com/office/powerpoint/2010/main" val="50843235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Fuente de las </a:t>
            </a:r>
            <a:r>
              <a:rPr lang="en-US"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noProof="0" dirty="0"/>
              <a:t>Slide 2 – Audience</a:t>
            </a:r>
            <a:br>
              <a:rPr lang="en-US" sz="1200" noProof="0" dirty="0"/>
            </a:br>
            <a:r>
              <a:rPr lang="en-US" sz="1200" noProof="0" dirty="0"/>
              <a:t>Background:		</a:t>
            </a:r>
            <a:r>
              <a:rPr lang="de-CH" sz="1200" dirty="0">
                <a:hlinkClick r:id="rId3"/>
              </a:rPr>
              <a:t>http://www.iisd.ca/ymb/climate/wcc3/pix/1sept/DSC_6266%20full%20room.jpg</a:t>
            </a:r>
            <a:endParaRPr lang="de-CH" sz="1200" dirty="0"/>
          </a:p>
          <a:p>
            <a:pPr marL="0" indent="0">
              <a:spcAft>
                <a:spcPts val="1200"/>
              </a:spcAft>
              <a:buNone/>
            </a:pPr>
            <a:r>
              <a:rPr lang="en-US" sz="1200" noProof="0" dirty="0"/>
              <a:t>Slide 3 – Reasons for New Technologies</a:t>
            </a:r>
            <a:br>
              <a:rPr lang="en-US" sz="1200" noProof="0" dirty="0"/>
            </a:br>
            <a:r>
              <a:rPr lang="en-US" sz="1200" noProof="0" dirty="0"/>
              <a:t>Left:		</a:t>
            </a:r>
            <a:r>
              <a:rPr lang="de-CH" sz="1200" dirty="0">
                <a:hlinkClick r:id="rId4"/>
              </a:rPr>
              <a:t>http://www.unece.org/typo3temp/pics/8346dcaa95.jpg</a:t>
            </a:r>
            <a:br>
              <a:rPr lang="de-CH" sz="1200" dirty="0"/>
            </a:br>
            <a:r>
              <a:rPr lang="de-CH" sz="1200" dirty="0" err="1"/>
              <a:t>Middle</a:t>
            </a:r>
            <a:r>
              <a:rPr lang="de-CH" sz="1200" dirty="0"/>
              <a:t> (</a:t>
            </a:r>
            <a:r>
              <a:rPr lang="de-CH" sz="1200" dirty="0" err="1"/>
              <a:t>upper</a:t>
            </a:r>
            <a:r>
              <a:rPr lang="de-CH" sz="1200" dirty="0"/>
              <a:t>):	</a:t>
            </a:r>
            <a:r>
              <a:rPr lang="de-CH" sz="1200" dirty="0">
                <a:hlinkClick r:id="rId5"/>
              </a:rPr>
              <a:t>http://emergingtech.tbr.edu/sites/default/files/styles/flexslider_full/public/NewTech_0.jpg?itok=WghHlgJO</a:t>
            </a:r>
            <a:br>
              <a:rPr lang="de-CH" sz="1200" dirty="0"/>
            </a:br>
            <a:r>
              <a:rPr lang="de-CH" sz="1200" dirty="0" err="1"/>
              <a:t>Middle</a:t>
            </a:r>
            <a:r>
              <a:rPr lang="de-CH" sz="1200" dirty="0"/>
              <a:t> (</a:t>
            </a:r>
            <a:r>
              <a:rPr lang="de-CH" sz="1200" dirty="0" err="1"/>
              <a:t>lower</a:t>
            </a:r>
            <a:r>
              <a:rPr lang="de-CH" sz="1200" dirty="0"/>
              <a:t>):	</a:t>
            </a:r>
            <a:r>
              <a:rPr lang="de-CH" sz="1200" dirty="0">
                <a:hlinkClick r:id="rId6"/>
              </a:rPr>
              <a:t>http://timpexelectronics.com/wp-content/uploads/2014/03/Electronics-0000166421891-1100x732.jpg</a:t>
            </a:r>
            <a:br>
              <a:rPr lang="de-CH" sz="1200" dirty="0"/>
            </a:br>
            <a:r>
              <a:rPr lang="de-CH" sz="1200" dirty="0" err="1"/>
              <a:t>Right</a:t>
            </a:r>
            <a:r>
              <a:rPr lang="de-CH" sz="1200" dirty="0"/>
              <a:t>:		</a:t>
            </a:r>
            <a:r>
              <a:rPr lang="de-CH" sz="1200" dirty="0">
                <a:hlinkClick r:id="rId7"/>
              </a:rPr>
              <a:t>http://www.nature.com/sc/journal/v41/n12/fig_tab/3101518f1.html</a:t>
            </a:r>
            <a:endParaRPr lang="en-US" sz="1200" noProof="0" dirty="0"/>
          </a:p>
          <a:p>
            <a:pPr marL="0" indent="0">
              <a:spcAft>
                <a:spcPts val="1200"/>
              </a:spcAft>
              <a:buNone/>
            </a:pPr>
            <a:r>
              <a:rPr lang="en-US" sz="1200" noProof="0" dirty="0"/>
              <a:t>Slide </a:t>
            </a:r>
            <a:r>
              <a:rPr lang="en-US" sz="1200" dirty="0"/>
              <a:t>4</a:t>
            </a:r>
            <a:r>
              <a:rPr lang="en-US" sz="1200" noProof="0" dirty="0"/>
              <a:t> – Usage of New Technologies</a:t>
            </a:r>
            <a:br>
              <a:rPr lang="en-US" sz="1200" noProof="0" dirty="0"/>
            </a:br>
            <a:r>
              <a:rPr lang="en-US" sz="1200" dirty="0"/>
              <a:t>1st image (motor learning):	</a:t>
            </a:r>
            <a:r>
              <a:rPr lang="en-US" sz="1200" dirty="0">
                <a:hlinkClick r:id="rId8"/>
              </a:rPr>
              <a:t>http://www.vi-hotels.com/typo3temp/pics/s_1ad5acb5b7.jpg</a:t>
            </a:r>
            <a:br>
              <a:rPr lang="en-US" sz="1200" dirty="0"/>
            </a:br>
            <a:r>
              <a:rPr lang="en-US" sz="1200" dirty="0"/>
              <a:t>2ndimage (brain injury):	</a:t>
            </a:r>
            <a:r>
              <a:rPr lang="en-US" sz="1200" dirty="0">
                <a:hlinkClick r:id="rId9"/>
              </a:rPr>
              <a:t>http://www.eusi.org/wp-content/uploads/2012/11/stroke.jpg</a:t>
            </a:r>
            <a:br>
              <a:rPr lang="en-US" sz="1200" dirty="0"/>
            </a:br>
            <a:r>
              <a:rPr lang="en-US" sz="1200" dirty="0"/>
              <a:t>3rd image (therapy):	</a:t>
            </a:r>
            <a:r>
              <a:rPr lang="en-US" sz="1200" dirty="0" err="1"/>
              <a:t>Hocoma</a:t>
            </a:r>
            <a:br>
              <a:rPr lang="en-US" sz="1200" dirty="0"/>
            </a:br>
            <a:r>
              <a:rPr lang="en-US" sz="1200" dirty="0"/>
              <a:t>4th image (assessments):	</a:t>
            </a:r>
            <a:r>
              <a:rPr lang="en-US" sz="1200" dirty="0">
                <a:hlinkClick r:id="rId10"/>
              </a:rPr>
              <a:t>http://www.hopkinsmedicine.org/healthlibrary/GetImage.aspx?ImageId=268329</a:t>
            </a:r>
            <a:br>
              <a:rPr lang="en-US" sz="1200" dirty="0"/>
            </a:br>
            <a:r>
              <a:rPr lang="en-US" sz="1200" dirty="0"/>
              <a:t>5th image (daily activities):	</a:t>
            </a:r>
            <a:r>
              <a:rPr lang="en-US" sz="1200" dirty="0">
                <a:hlinkClick r:id="rId11"/>
              </a:rPr>
              <a:t>http://static.guim.co.uk/sys-images/Guardian/Pix/pictures/2013/10/28/1382979259350/Gardening-and-DIY-can-pro-011.jpg</a:t>
            </a:r>
            <a:endParaRPr lang="en-US" sz="1200" dirty="0"/>
          </a:p>
          <a:p>
            <a:pPr marL="0" indent="0">
              <a:spcAft>
                <a:spcPts val="1200"/>
              </a:spcAft>
              <a:buNone/>
            </a:pPr>
            <a:r>
              <a:rPr lang="en-US" sz="1200" dirty="0"/>
              <a:t>Slide 5 – Usage of New Technologies II</a:t>
            </a:r>
            <a:br>
              <a:rPr lang="en-US" sz="1200" dirty="0"/>
            </a:br>
            <a:r>
              <a:rPr lang="en-US" sz="1200" dirty="0"/>
              <a:t>Images:		Presentation slides</a:t>
            </a:r>
            <a:br>
              <a:rPr lang="en-US" sz="1200" noProof="0" dirty="0"/>
            </a:br>
            <a:endParaRPr lang="en-US" sz="1200" noProof="0"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39</a:t>
            </a:fld>
            <a:endParaRPr lang="de-CH" dirty="0">
              <a:solidFill>
                <a:srgbClr val="000000"/>
              </a:solidFill>
            </a:endParaRPr>
          </a:p>
        </p:txBody>
      </p:sp>
      <p:sp>
        <p:nvSpPr>
          <p:cNvPr id="6"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7" name="Imagen 6">
            <a:extLst>
              <a:ext uri="{FF2B5EF4-FFF2-40B4-BE49-F238E27FC236}">
                <a16:creationId xmlns:a16="http://schemas.microsoft.com/office/drawing/2014/main" id="{19D1E327-82CA-44F6-8DCF-C63D27D655FF}"/>
              </a:ext>
            </a:extLst>
          </p:cNvPr>
          <p:cNvPicPr>
            <a:picLocks noChangeAspect="1"/>
          </p:cNvPicPr>
          <p:nvPr/>
        </p:nvPicPr>
        <p:blipFill>
          <a:blip r:embed="rId12"/>
          <a:stretch>
            <a:fillRect/>
          </a:stretch>
        </p:blipFill>
        <p:spPr>
          <a:xfrm>
            <a:off x="6886859" y="0"/>
            <a:ext cx="2200847" cy="1194920"/>
          </a:xfrm>
          <a:prstGeom prst="rect">
            <a:avLst/>
          </a:prstGeom>
        </p:spPr>
      </p:pic>
    </p:spTree>
    <p:extLst>
      <p:ext uri="{BB962C8B-B14F-4D97-AF65-F5344CB8AC3E}">
        <p14:creationId xmlns:p14="http://schemas.microsoft.com/office/powerpoint/2010/main" val="335976692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926994" y="1558929"/>
            <a:ext cx="2187112" cy="42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lgn="ctr">
              <a:buNone/>
            </a:pPr>
            <a:r>
              <a:rPr lang="de-CH" kern="0" dirty="0">
                <a:latin typeface="HelveticaNeue LT 77 BdCn" panose="020B0706030502030204" pitchFamily="34" charset="0"/>
              </a:rPr>
              <a:t>Sociedad</a:t>
            </a:r>
          </a:p>
          <a:p>
            <a:pPr lvl="1"/>
            <a:endParaRPr lang="de-CH" kern="0" dirty="0"/>
          </a:p>
          <a:p>
            <a:endParaRPr lang="de-CH" kern="0" dirty="0"/>
          </a:p>
        </p:txBody>
      </p:sp>
      <p:sp>
        <p:nvSpPr>
          <p:cNvPr id="6" name="Title 5"/>
          <p:cNvSpPr>
            <a:spLocks noGrp="1"/>
          </p:cNvSpPr>
          <p:nvPr>
            <p:ph type="title"/>
          </p:nvPr>
        </p:nvSpPr>
        <p:spPr>
          <a:xfrm>
            <a:off x="477199" y="268375"/>
            <a:ext cx="8557731" cy="1107996"/>
          </a:xfrm>
        </p:spPr>
        <p:txBody>
          <a:bodyPr/>
          <a:lstStyle/>
          <a:p>
            <a:r>
              <a:rPr lang="de-CH" dirty="0"/>
              <a:t>Razones para el uso de nuevas tecnologías</a:t>
            </a:r>
          </a:p>
        </p:txBody>
      </p:sp>
      <p:sp>
        <p:nvSpPr>
          <p:cNvPr id="4" name="Footer Placehold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4</a:t>
            </a:fld>
            <a:endParaRPr lang="de-CH" dirty="0"/>
          </a:p>
        </p:txBody>
      </p:sp>
      <p:sp>
        <p:nvSpPr>
          <p:cNvPr id="9" name="Content Placeholder 2"/>
          <p:cNvSpPr txBox="1">
            <a:spLocks/>
          </p:cNvSpPr>
          <p:nvPr/>
        </p:nvSpPr>
        <p:spPr bwMode="auto">
          <a:xfrm>
            <a:off x="4161780" y="1456775"/>
            <a:ext cx="2263633" cy="44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lgn="ctr">
              <a:buNone/>
            </a:pPr>
            <a:r>
              <a:rPr lang="de-CH" kern="0" dirty="0">
                <a:latin typeface="HelveticaNeue LT 77 BdCn" panose="020B0706030502030204" pitchFamily="34" charset="0"/>
              </a:rPr>
              <a:t>Tecnológico</a:t>
            </a:r>
          </a:p>
          <a:p>
            <a:pPr lvl="1"/>
            <a:endParaRPr lang="de-CH" kern="0" dirty="0"/>
          </a:p>
          <a:p>
            <a:endParaRPr lang="de-CH" kern="0" dirty="0"/>
          </a:p>
        </p:txBody>
      </p:sp>
      <p:sp>
        <p:nvSpPr>
          <p:cNvPr id="10" name="Content Placeholder 2"/>
          <p:cNvSpPr txBox="1">
            <a:spLocks/>
          </p:cNvSpPr>
          <p:nvPr/>
        </p:nvSpPr>
        <p:spPr bwMode="auto">
          <a:xfrm>
            <a:off x="7794626" y="1558928"/>
            <a:ext cx="2088942" cy="393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240206" indent="-240206" algn="l" rtl="0" eaLnBrk="1" fontAlgn="base" hangingPunct="1">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eaLnBrk="1" fontAlgn="base" hangingPunct="1">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eaLnBrk="1" fontAlgn="base" hangingPunct="1">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eaLnBrk="1" fontAlgn="base" hangingPunct="1">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eaLnBrk="1" fontAlgn="base" hangingPunct="1">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eaLnBrk="1" fontAlgn="base" hangingPunct="1">
              <a:spcBef>
                <a:spcPct val="20000"/>
              </a:spcBef>
              <a:spcAft>
                <a:spcPct val="0"/>
              </a:spcAft>
              <a:defRPr>
                <a:solidFill>
                  <a:srgbClr val="232333"/>
                </a:solidFill>
                <a:latin typeface="Arial Narrow" pitchFamily="34" charset="0"/>
              </a:defRPr>
            </a:lvl6pPr>
            <a:lvl7pPr marL="3319988" indent="-308836" algn="l" rtl="0" eaLnBrk="1" fontAlgn="base" hangingPunct="1">
              <a:spcBef>
                <a:spcPct val="20000"/>
              </a:spcBef>
              <a:spcAft>
                <a:spcPct val="0"/>
              </a:spcAft>
              <a:defRPr>
                <a:solidFill>
                  <a:srgbClr val="232333"/>
                </a:solidFill>
                <a:latin typeface="Arial Narrow" pitchFamily="34" charset="0"/>
              </a:defRPr>
            </a:lvl7pPr>
            <a:lvl8pPr marL="3731770" indent="-308836" algn="l" rtl="0" eaLnBrk="1" fontAlgn="base" hangingPunct="1">
              <a:spcBef>
                <a:spcPct val="20000"/>
              </a:spcBef>
              <a:spcAft>
                <a:spcPct val="0"/>
              </a:spcAft>
              <a:defRPr>
                <a:solidFill>
                  <a:srgbClr val="232333"/>
                </a:solidFill>
                <a:latin typeface="Arial Narrow" pitchFamily="34" charset="0"/>
              </a:defRPr>
            </a:lvl8pPr>
            <a:lvl9pPr marL="4143550" indent="-308836" algn="l" rtl="0" eaLnBrk="1" fontAlgn="base" hangingPunct="1">
              <a:spcBef>
                <a:spcPct val="20000"/>
              </a:spcBef>
              <a:spcAft>
                <a:spcPct val="0"/>
              </a:spcAft>
              <a:defRPr>
                <a:solidFill>
                  <a:srgbClr val="232333"/>
                </a:solidFill>
                <a:latin typeface="Arial Narrow" pitchFamily="34" charset="0"/>
              </a:defRPr>
            </a:lvl9pPr>
          </a:lstStyle>
          <a:p>
            <a:pPr marL="0" indent="0" algn="ctr">
              <a:buNone/>
            </a:pPr>
            <a:r>
              <a:rPr lang="de-CH" kern="0" dirty="0">
                <a:latin typeface="HelveticaNeue LT 77 BdCn" panose="020B0706030502030204" pitchFamily="34" charset="0"/>
              </a:rPr>
              <a:t>Clínico</a:t>
            </a:r>
          </a:p>
          <a:p>
            <a:pPr lvl="1"/>
            <a:endParaRPr lang="de-CH" kern="0" dirty="0"/>
          </a:p>
          <a:p>
            <a:endParaRPr lang="de-CH" kern="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993" y="1952421"/>
            <a:ext cx="2187112" cy="2682857"/>
          </a:xfrm>
          <a:prstGeom prst="rect">
            <a:avLst/>
          </a:prstGeom>
        </p:spPr>
      </p:pic>
      <p:sp>
        <p:nvSpPr>
          <p:cNvPr id="11" name="Freihandform 14"/>
          <p:cNvSpPr/>
          <p:nvPr/>
        </p:nvSpPr>
        <p:spPr>
          <a:xfrm>
            <a:off x="953865" y="2996952"/>
            <a:ext cx="2160240" cy="1564212"/>
          </a:xfrm>
          <a:custGeom>
            <a:avLst/>
            <a:gdLst>
              <a:gd name="connsiteX0" fmla="*/ 0 w 2187615"/>
              <a:gd name="connsiteY0" fmla="*/ 1307939 h 1307939"/>
              <a:gd name="connsiteX1" fmla="*/ 1377387 w 2187615"/>
              <a:gd name="connsiteY1" fmla="*/ 787079 h 1307939"/>
              <a:gd name="connsiteX2" fmla="*/ 2187615 w 2187615"/>
              <a:gd name="connsiteY2" fmla="*/ 0 h 1307939"/>
            </a:gdLst>
            <a:ahLst/>
            <a:cxnLst>
              <a:cxn ang="0">
                <a:pos x="connsiteX0" y="connsiteY0"/>
              </a:cxn>
              <a:cxn ang="0">
                <a:pos x="connsiteX1" y="connsiteY1"/>
              </a:cxn>
              <a:cxn ang="0">
                <a:pos x="connsiteX2" y="connsiteY2"/>
              </a:cxn>
            </a:cxnLst>
            <a:rect l="l" t="t" r="r" b="b"/>
            <a:pathLst>
              <a:path w="2187615" h="1307939">
                <a:moveTo>
                  <a:pt x="0" y="1307939"/>
                </a:moveTo>
                <a:cubicBezTo>
                  <a:pt x="506392" y="1156504"/>
                  <a:pt x="1012785" y="1005069"/>
                  <a:pt x="1377387" y="787079"/>
                </a:cubicBezTo>
                <a:cubicBezTo>
                  <a:pt x="1741989" y="569089"/>
                  <a:pt x="1964802" y="284544"/>
                  <a:pt x="2187615" y="0"/>
                </a:cubicBezTo>
              </a:path>
            </a:pathLst>
          </a:custGeom>
          <a:ln w="76200">
            <a:solidFill>
              <a:srgbClr val="A7C138"/>
            </a:solidFill>
            <a:tailEnd type="triangle"/>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de-CH"/>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8241" y="1955537"/>
            <a:ext cx="2263633" cy="1414771"/>
          </a:xfrm>
          <a:prstGeom prst="rect">
            <a:avLst/>
          </a:prstGeom>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1" t="7086" r="51814" b="79"/>
          <a:stretch/>
        </p:blipFill>
        <p:spPr>
          <a:xfrm>
            <a:off x="7794626" y="1952421"/>
            <a:ext cx="2088942" cy="2682857"/>
          </a:xfrm>
          <a:prstGeom prst="rect">
            <a:avLst/>
          </a:prstGeom>
        </p:spPr>
      </p:pic>
      <p:sp>
        <p:nvSpPr>
          <p:cNvPr id="15" name="TextBox 14"/>
          <p:cNvSpPr txBox="1"/>
          <p:nvPr/>
        </p:nvSpPr>
        <p:spPr>
          <a:xfrm>
            <a:off x="773553" y="4926049"/>
            <a:ext cx="2520863" cy="1477328"/>
          </a:xfrm>
          <a:prstGeom prst="rect">
            <a:avLst/>
          </a:prstGeom>
          <a:noFill/>
        </p:spPr>
        <p:txBody>
          <a:bodyPr wrap="square" rtlCol="0">
            <a:spAutoFit/>
          </a:bodyPr>
          <a:lstStyle/>
          <a:p>
            <a:pPr marL="285750" indent="-285750">
              <a:buClr>
                <a:srgbClr val="A7C138"/>
              </a:buClr>
              <a:buFont typeface="Arial" panose="020B0604020202020204" pitchFamily="34" charset="0"/>
              <a:buChar char="•"/>
            </a:pPr>
            <a:r>
              <a:rPr lang="de-CH" dirty="0"/>
              <a:t>Envejecimiento de la población.</a:t>
            </a:r>
          </a:p>
          <a:p>
            <a:pPr marL="285750" indent="-285750">
              <a:buClr>
                <a:srgbClr val="A7C138"/>
              </a:buClr>
              <a:buFont typeface="Arial" panose="020B0604020202020204" pitchFamily="34" charset="0"/>
              <a:buChar char="•"/>
            </a:pPr>
            <a:r>
              <a:rPr lang="de-CH" dirty="0"/>
              <a:t>Coste sanitario</a:t>
            </a:r>
          </a:p>
          <a:p>
            <a:pPr marL="285750" indent="-285750">
              <a:buClr>
                <a:srgbClr val="A7C138"/>
              </a:buClr>
              <a:buFont typeface="Arial" panose="020B0604020202020204" pitchFamily="34" charset="0"/>
              <a:buChar char="•"/>
            </a:pPr>
            <a:r>
              <a:rPr lang="de-CH" dirty="0"/>
              <a:t>Carga en la vida diaria</a:t>
            </a:r>
          </a:p>
        </p:txBody>
      </p:sp>
      <p:sp>
        <p:nvSpPr>
          <p:cNvPr id="16" name="TextBox 15"/>
          <p:cNvSpPr txBox="1"/>
          <p:nvPr/>
        </p:nvSpPr>
        <p:spPr>
          <a:xfrm>
            <a:off x="4161780" y="4926048"/>
            <a:ext cx="2657178" cy="1200329"/>
          </a:xfrm>
          <a:prstGeom prst="rect">
            <a:avLst/>
          </a:prstGeom>
          <a:noFill/>
        </p:spPr>
        <p:txBody>
          <a:bodyPr wrap="square" rtlCol="0">
            <a:spAutoFit/>
          </a:bodyPr>
          <a:lstStyle/>
          <a:p>
            <a:pPr marL="285750" indent="-285750">
              <a:buClr>
                <a:srgbClr val="A7C138"/>
              </a:buClr>
              <a:buFont typeface="Arial" panose="020B0604020202020204" pitchFamily="34" charset="0"/>
              <a:buChar char="•"/>
            </a:pPr>
            <a:r>
              <a:rPr lang="de-CH" dirty="0"/>
              <a:t>Tecnología disponible</a:t>
            </a:r>
          </a:p>
          <a:p>
            <a:pPr marL="285750" indent="-285750">
              <a:buClr>
                <a:srgbClr val="A7C138"/>
              </a:buClr>
              <a:buFont typeface="Arial" panose="020B0604020202020204" pitchFamily="34" charset="0"/>
              <a:buChar char="•"/>
            </a:pPr>
            <a:r>
              <a:rPr lang="de-CH" dirty="0"/>
              <a:t>Rápido crecimiento</a:t>
            </a:r>
          </a:p>
          <a:p>
            <a:pPr marL="285750" indent="-285750">
              <a:buClr>
                <a:srgbClr val="A7C138"/>
              </a:buClr>
              <a:buFont typeface="Arial" panose="020B0604020202020204" pitchFamily="34" charset="0"/>
              <a:buChar char="•"/>
            </a:pPr>
            <a:r>
              <a:rPr lang="de-CH" dirty="0"/>
              <a:t>Uso en el hogar</a:t>
            </a:r>
          </a:p>
        </p:txBody>
      </p:sp>
      <p:sp>
        <p:nvSpPr>
          <p:cNvPr id="17" name="TextBox 16"/>
          <p:cNvSpPr txBox="1"/>
          <p:nvPr/>
        </p:nvSpPr>
        <p:spPr>
          <a:xfrm>
            <a:off x="7578665" y="4926048"/>
            <a:ext cx="2520863" cy="1754326"/>
          </a:xfrm>
          <a:prstGeom prst="rect">
            <a:avLst/>
          </a:prstGeom>
          <a:noFill/>
        </p:spPr>
        <p:txBody>
          <a:bodyPr wrap="square" rtlCol="0">
            <a:spAutoFit/>
          </a:bodyPr>
          <a:lstStyle/>
          <a:p>
            <a:pPr marL="285750" indent="-285750">
              <a:buClr>
                <a:srgbClr val="A7C138"/>
              </a:buClr>
              <a:buFont typeface="Arial" panose="020B0604020202020204" pitchFamily="34" charset="0"/>
              <a:buChar char="•"/>
            </a:pPr>
            <a:r>
              <a:rPr lang="de-CH" dirty="0"/>
              <a:t>Potencial de recuperación sin usar</a:t>
            </a:r>
          </a:p>
          <a:p>
            <a:pPr marL="285750" indent="-285750">
              <a:buClr>
                <a:srgbClr val="A7C138"/>
              </a:buClr>
              <a:buFont typeface="Arial" panose="020B0604020202020204" pitchFamily="34" charset="0"/>
              <a:buChar char="•"/>
            </a:pPr>
            <a:r>
              <a:rPr lang="de-CH" dirty="0"/>
              <a:t>Conocimiento basado en la evidencia</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38241" y="3393511"/>
            <a:ext cx="2268126" cy="1509334"/>
          </a:xfrm>
          <a:prstGeom prst="rect">
            <a:avLst/>
          </a:prstGeom>
        </p:spPr>
      </p:pic>
      <p:pic>
        <p:nvPicPr>
          <p:cNvPr id="18" name="Imagen 17">
            <a:extLst>
              <a:ext uri="{FF2B5EF4-FFF2-40B4-BE49-F238E27FC236}">
                <a16:creationId xmlns:a16="http://schemas.microsoft.com/office/drawing/2014/main" id="{F5A327AD-353D-4A87-8D2A-9AA4A509850F}"/>
              </a:ext>
            </a:extLst>
          </p:cNvPr>
          <p:cNvPicPr>
            <a:picLocks noChangeAspect="1"/>
          </p:cNvPicPr>
          <p:nvPr/>
        </p:nvPicPr>
        <p:blipFill>
          <a:blip r:embed="rId7"/>
          <a:stretch>
            <a:fillRect/>
          </a:stretch>
        </p:blipFill>
        <p:spPr>
          <a:xfrm>
            <a:off x="7002537" y="0"/>
            <a:ext cx="2200847" cy="1194920"/>
          </a:xfrm>
          <a:prstGeom prst="rect">
            <a:avLst/>
          </a:prstGeom>
        </p:spPr>
      </p:pic>
    </p:spTree>
    <p:extLst>
      <p:ext uri="{BB962C8B-B14F-4D97-AF65-F5344CB8AC3E}">
        <p14:creationId xmlns:p14="http://schemas.microsoft.com/office/powerpoint/2010/main" val="421387167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857" y="126952"/>
            <a:ext cx="6812067" cy="553998"/>
          </a:xfrm>
        </p:spPr>
        <p:txBody>
          <a:bodyPr/>
          <a:lstStyle/>
          <a:p>
            <a:r>
              <a:rPr lang="de-CH" dirty="0"/>
              <a:t>Utilización de las nuevas tecnologías</a:t>
            </a:r>
          </a:p>
        </p:txBody>
      </p:sp>
      <p:sp>
        <p:nvSpPr>
          <p:cNvPr id="4" name="Footer Placehold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2"/>
          </p:nvPr>
        </p:nvSpPr>
        <p:spPr/>
        <p:txBody>
          <a:bodyPr/>
          <a:lstStyle/>
          <a:p>
            <a:fld id="{9F8E3E85-A5F1-45AC-BC8E-CB7307177C38}" type="slidenum">
              <a:rPr lang="de-CH" smtClean="0"/>
              <a:pPr/>
              <a:t>5</a:t>
            </a:fld>
            <a:endParaRPr lang="de-CH" dirty="0"/>
          </a:p>
        </p:txBody>
      </p:sp>
      <p:sp>
        <p:nvSpPr>
          <p:cNvPr id="9" name="Circular Arrow 8"/>
          <p:cNvSpPr/>
          <p:nvPr/>
        </p:nvSpPr>
        <p:spPr bwMode="auto">
          <a:xfrm rot="10800000" flipH="1">
            <a:off x="-470673" y="1353482"/>
            <a:ext cx="13017825" cy="4460711"/>
          </a:xfrm>
          <a:prstGeom prst="circularArrow">
            <a:avLst>
              <a:gd name="adj1" fmla="val 7367"/>
              <a:gd name="adj2" fmla="val 369987"/>
              <a:gd name="adj3" fmla="val 20406083"/>
              <a:gd name="adj4" fmla="val 11251609"/>
              <a:gd name="adj5" fmla="val 15647"/>
            </a:avLst>
          </a:prstGeom>
          <a:gradFill flip="none" rotWithShape="1">
            <a:gsLst>
              <a:gs pos="0">
                <a:srgbClr val="A7C138">
                  <a:alpha val="50000"/>
                </a:srgbClr>
              </a:gs>
              <a:gs pos="50000">
                <a:srgbClr val="DFF654"/>
              </a:gs>
              <a:gs pos="100000">
                <a:srgbClr val="F1FBB3"/>
              </a:gs>
            </a:gsLst>
            <a:lin ang="5400000" scaled="1"/>
            <a:tileRect/>
          </a:gra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 name="Rounded Rectangle 10"/>
          <p:cNvSpPr/>
          <p:nvPr/>
        </p:nvSpPr>
        <p:spPr bwMode="auto">
          <a:xfrm>
            <a:off x="664768" y="2230477"/>
            <a:ext cx="1662708" cy="1681390"/>
          </a:xfrm>
          <a:prstGeom prst="roundRect">
            <a:avLst/>
          </a:prstGeom>
          <a:blipFill>
            <a:blip r:embed="rId3"/>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Rounded Rectangle 13"/>
          <p:cNvSpPr/>
          <p:nvPr/>
        </p:nvSpPr>
        <p:spPr bwMode="auto">
          <a:xfrm>
            <a:off x="2429413" y="2230477"/>
            <a:ext cx="1662708" cy="1681390"/>
          </a:xfrm>
          <a:prstGeom prst="roundRect">
            <a:avLst/>
          </a:prstGeom>
          <a:solidFill>
            <a:schemeClr val="bg1"/>
          </a:solid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7" name="Rounded Rectangle 16"/>
          <p:cNvSpPr/>
          <p:nvPr/>
        </p:nvSpPr>
        <p:spPr bwMode="auto">
          <a:xfrm>
            <a:off x="5952591" y="2233160"/>
            <a:ext cx="1662708" cy="1681390"/>
          </a:xfrm>
          <a:prstGeom prst="roundRect">
            <a:avLst/>
          </a:prstGeom>
          <a:blipFill>
            <a:blip r:embed="rId4"/>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9" name="Rounded Rectangle 18"/>
          <p:cNvSpPr/>
          <p:nvPr/>
        </p:nvSpPr>
        <p:spPr bwMode="auto">
          <a:xfrm>
            <a:off x="4194058" y="2230477"/>
            <a:ext cx="1662708" cy="1681390"/>
          </a:xfrm>
          <a:prstGeom prst="roundRect">
            <a:avLst/>
          </a:prstGeom>
          <a:blipFill>
            <a:blip r:embed="rId5"/>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Box 19"/>
          <p:cNvSpPr txBox="1"/>
          <p:nvPr/>
        </p:nvSpPr>
        <p:spPr>
          <a:xfrm>
            <a:off x="467641" y="1798644"/>
            <a:ext cx="2056973" cy="369332"/>
          </a:xfrm>
          <a:prstGeom prst="rect">
            <a:avLst/>
          </a:prstGeom>
          <a:noFill/>
        </p:spPr>
        <p:txBody>
          <a:bodyPr wrap="none" rtlCol="0" anchor="ctr">
            <a:spAutoFit/>
          </a:bodyPr>
          <a:lstStyle/>
          <a:p>
            <a:pPr algn="ctr"/>
            <a:r>
              <a:rPr lang="de-CH" dirty="0">
                <a:latin typeface="+mj-lt"/>
              </a:rPr>
              <a:t>Aprendizaje motor</a:t>
            </a:r>
          </a:p>
        </p:txBody>
      </p:sp>
      <p:sp>
        <p:nvSpPr>
          <p:cNvPr id="21" name="TextBox 20"/>
          <p:cNvSpPr txBox="1"/>
          <p:nvPr/>
        </p:nvSpPr>
        <p:spPr>
          <a:xfrm>
            <a:off x="2443875" y="1802739"/>
            <a:ext cx="1633782" cy="369332"/>
          </a:xfrm>
          <a:prstGeom prst="rect">
            <a:avLst/>
          </a:prstGeom>
          <a:noFill/>
        </p:spPr>
        <p:txBody>
          <a:bodyPr wrap="none" rtlCol="0" anchor="ctr">
            <a:spAutoFit/>
          </a:bodyPr>
          <a:lstStyle/>
          <a:p>
            <a:pPr algn="ctr"/>
            <a:r>
              <a:rPr lang="de-CH" dirty="0">
                <a:latin typeface="+mj-lt"/>
              </a:rPr>
              <a:t>Daño cerebral</a:t>
            </a:r>
          </a:p>
        </p:txBody>
      </p:sp>
      <p:sp>
        <p:nvSpPr>
          <p:cNvPr id="23" name="TextBox 22"/>
          <p:cNvSpPr txBox="1"/>
          <p:nvPr/>
        </p:nvSpPr>
        <p:spPr>
          <a:xfrm>
            <a:off x="4548625" y="1800186"/>
            <a:ext cx="941348" cy="369332"/>
          </a:xfrm>
          <a:prstGeom prst="rect">
            <a:avLst/>
          </a:prstGeom>
          <a:noFill/>
        </p:spPr>
        <p:txBody>
          <a:bodyPr wrap="none" rtlCol="0" anchor="ctr">
            <a:spAutoFit/>
          </a:bodyPr>
          <a:lstStyle/>
          <a:p>
            <a:pPr algn="ctr"/>
            <a:r>
              <a:rPr lang="de-CH" dirty="0">
                <a:latin typeface="+mj-lt"/>
              </a:rPr>
              <a:t>Terapia</a:t>
            </a:r>
          </a:p>
        </p:txBody>
      </p:sp>
      <p:sp>
        <p:nvSpPr>
          <p:cNvPr id="15" name="Rounded Rectangle 14"/>
          <p:cNvSpPr/>
          <p:nvPr/>
        </p:nvSpPr>
        <p:spPr bwMode="auto">
          <a:xfrm>
            <a:off x="7711124" y="2230477"/>
            <a:ext cx="1662708" cy="1681390"/>
          </a:xfrm>
          <a:prstGeom prst="roundRect">
            <a:avLst/>
          </a:prstGeom>
          <a:blipFill dpi="0" rotWithShape="1">
            <a:blip r:embed="rId6"/>
            <a:srcRect/>
            <a:stretch>
              <a:fillRect/>
            </a:stretch>
          </a:blipFill>
          <a:ln w="25400" cap="flat" cmpd="sng" algn="ctr">
            <a:solidFill>
              <a:srgbClr val="413F43"/>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6" name="TextBox 15"/>
          <p:cNvSpPr txBox="1"/>
          <p:nvPr/>
        </p:nvSpPr>
        <p:spPr>
          <a:xfrm>
            <a:off x="6033322" y="1798644"/>
            <a:ext cx="1501245" cy="369332"/>
          </a:xfrm>
          <a:prstGeom prst="rect">
            <a:avLst/>
          </a:prstGeom>
          <a:noFill/>
        </p:spPr>
        <p:txBody>
          <a:bodyPr wrap="none" rtlCol="0" anchor="ctr">
            <a:spAutoFit/>
          </a:bodyPr>
          <a:lstStyle/>
          <a:p>
            <a:pPr algn="ctr"/>
            <a:r>
              <a:rPr lang="de-CH" dirty="0">
                <a:latin typeface="+mj-lt"/>
              </a:rPr>
              <a:t>Valoraciones</a:t>
            </a:r>
          </a:p>
        </p:txBody>
      </p:sp>
      <p:sp>
        <p:nvSpPr>
          <p:cNvPr id="18" name="TextBox 17"/>
          <p:cNvSpPr txBox="1"/>
          <p:nvPr/>
        </p:nvSpPr>
        <p:spPr>
          <a:xfrm>
            <a:off x="7492886" y="1798644"/>
            <a:ext cx="2108269" cy="369332"/>
          </a:xfrm>
          <a:prstGeom prst="rect">
            <a:avLst/>
          </a:prstGeom>
          <a:noFill/>
        </p:spPr>
        <p:txBody>
          <a:bodyPr wrap="none" rtlCol="0" anchor="ctr">
            <a:spAutoFit/>
          </a:bodyPr>
          <a:lstStyle/>
          <a:p>
            <a:pPr algn="ctr"/>
            <a:r>
              <a:rPr lang="de-CH" dirty="0">
                <a:latin typeface="+mj-lt"/>
              </a:rPr>
              <a:t>Actividades diarias</a:t>
            </a:r>
          </a:p>
        </p:txBody>
      </p:sp>
      <p:sp>
        <p:nvSpPr>
          <p:cNvPr id="3" name="TextBox 2"/>
          <p:cNvSpPr txBox="1"/>
          <p:nvPr/>
        </p:nvSpPr>
        <p:spPr>
          <a:xfrm>
            <a:off x="3206741" y="5494697"/>
            <a:ext cx="3625115" cy="923330"/>
          </a:xfrm>
          <a:prstGeom prst="rect">
            <a:avLst/>
          </a:prstGeom>
          <a:noFill/>
        </p:spPr>
        <p:txBody>
          <a:bodyPr wrap="square" rtlCol="0">
            <a:spAutoFit/>
          </a:bodyPr>
          <a:lstStyle/>
          <a:p>
            <a:pPr algn="ctr"/>
            <a:r>
              <a:rPr lang="de-CH" dirty="0"/>
              <a:t>Nuevas tecnologías para mejorar la eficacia y efectividad de la terapia. </a:t>
            </a:r>
          </a:p>
        </p:txBody>
      </p:sp>
      <p:sp>
        <p:nvSpPr>
          <p:cNvPr id="26" name="TextBox 25"/>
          <p:cNvSpPr txBox="1"/>
          <p:nvPr/>
        </p:nvSpPr>
        <p:spPr>
          <a:xfrm>
            <a:off x="6639227" y="5492381"/>
            <a:ext cx="3077880" cy="646331"/>
          </a:xfrm>
          <a:prstGeom prst="rect">
            <a:avLst/>
          </a:prstGeom>
          <a:noFill/>
        </p:spPr>
        <p:txBody>
          <a:bodyPr wrap="square" rtlCol="0">
            <a:spAutoFit/>
          </a:bodyPr>
          <a:lstStyle/>
          <a:p>
            <a:pPr algn="ctr"/>
            <a:r>
              <a:rPr lang="de-CH" dirty="0"/>
              <a:t>...y valorar el progreso en la recuperación</a:t>
            </a:r>
          </a:p>
        </p:txBody>
      </p:sp>
      <p:grpSp>
        <p:nvGrpSpPr>
          <p:cNvPr id="12" name="Group 11"/>
          <p:cNvGrpSpPr/>
          <p:nvPr/>
        </p:nvGrpSpPr>
        <p:grpSpPr>
          <a:xfrm>
            <a:off x="1351403" y="3911867"/>
            <a:ext cx="289436" cy="632017"/>
            <a:chOff x="1351403" y="3911867"/>
            <a:chExt cx="289436" cy="632017"/>
          </a:xfrm>
        </p:grpSpPr>
        <p:cxnSp>
          <p:nvCxnSpPr>
            <p:cNvPr id="27" name="Straight Connector 26"/>
            <p:cNvCxnSpPr>
              <a:stCxn id="11" idx="2"/>
              <a:endCxn id="28" idx="0"/>
            </p:cNvCxnSpPr>
            <p:nvPr/>
          </p:nvCxnSpPr>
          <p:spPr bwMode="auto">
            <a:xfrm flipH="1">
              <a:off x="1496121" y="3911867"/>
              <a:ext cx="1" cy="342581"/>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Oval 27"/>
            <p:cNvSpPr/>
            <p:nvPr/>
          </p:nvSpPr>
          <p:spPr bwMode="auto">
            <a:xfrm>
              <a:off x="1351403" y="4254448"/>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10" name="Group 9"/>
          <p:cNvGrpSpPr/>
          <p:nvPr/>
        </p:nvGrpSpPr>
        <p:grpSpPr>
          <a:xfrm>
            <a:off x="3116048" y="3911867"/>
            <a:ext cx="289436" cy="1036125"/>
            <a:chOff x="3116048" y="3911867"/>
            <a:chExt cx="289436" cy="1036125"/>
          </a:xfrm>
        </p:grpSpPr>
        <p:cxnSp>
          <p:nvCxnSpPr>
            <p:cNvPr id="29" name="Straight Connector 28"/>
            <p:cNvCxnSpPr>
              <a:stCxn id="14" idx="2"/>
              <a:endCxn id="30" idx="0"/>
            </p:cNvCxnSpPr>
            <p:nvPr/>
          </p:nvCxnSpPr>
          <p:spPr bwMode="auto">
            <a:xfrm flipH="1">
              <a:off x="3260766" y="3911867"/>
              <a:ext cx="1" cy="746689"/>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Oval 29"/>
            <p:cNvSpPr/>
            <p:nvPr/>
          </p:nvSpPr>
          <p:spPr bwMode="auto">
            <a:xfrm>
              <a:off x="3116048" y="4658556"/>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8" name="Group 7"/>
          <p:cNvGrpSpPr/>
          <p:nvPr/>
        </p:nvGrpSpPr>
        <p:grpSpPr>
          <a:xfrm>
            <a:off x="4874581" y="3911866"/>
            <a:ext cx="289436" cy="1199768"/>
            <a:chOff x="4874581" y="3911867"/>
            <a:chExt cx="289436" cy="1215007"/>
          </a:xfrm>
        </p:grpSpPr>
        <p:cxnSp>
          <p:nvCxnSpPr>
            <p:cNvPr id="36" name="Straight Connector 35"/>
            <p:cNvCxnSpPr>
              <a:stCxn id="19" idx="2"/>
              <a:endCxn id="37" idx="0"/>
            </p:cNvCxnSpPr>
            <p:nvPr/>
          </p:nvCxnSpPr>
          <p:spPr bwMode="auto">
            <a:xfrm flipH="1">
              <a:off x="5019299" y="3911867"/>
              <a:ext cx="6113" cy="925571"/>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Oval 36"/>
            <p:cNvSpPr/>
            <p:nvPr/>
          </p:nvSpPr>
          <p:spPr bwMode="auto">
            <a:xfrm>
              <a:off x="4874581" y="4837438"/>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7" name="Group 6"/>
          <p:cNvGrpSpPr/>
          <p:nvPr/>
        </p:nvGrpSpPr>
        <p:grpSpPr>
          <a:xfrm>
            <a:off x="8397760" y="3911867"/>
            <a:ext cx="289436" cy="1064784"/>
            <a:chOff x="8397760" y="3911867"/>
            <a:chExt cx="289436" cy="1011443"/>
          </a:xfrm>
        </p:grpSpPr>
        <p:cxnSp>
          <p:nvCxnSpPr>
            <p:cNvPr id="40" name="Straight Connector 39"/>
            <p:cNvCxnSpPr>
              <a:stCxn id="15" idx="2"/>
              <a:endCxn id="41" idx="0"/>
            </p:cNvCxnSpPr>
            <p:nvPr/>
          </p:nvCxnSpPr>
          <p:spPr bwMode="auto">
            <a:xfrm>
              <a:off x="8542478" y="3911867"/>
              <a:ext cx="0" cy="722007"/>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Oval 40"/>
            <p:cNvSpPr/>
            <p:nvPr/>
          </p:nvSpPr>
          <p:spPr bwMode="auto">
            <a:xfrm>
              <a:off x="8397760" y="4633874"/>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grpSp>
        <p:nvGrpSpPr>
          <p:cNvPr id="6" name="Group 5"/>
          <p:cNvGrpSpPr/>
          <p:nvPr/>
        </p:nvGrpSpPr>
        <p:grpSpPr>
          <a:xfrm>
            <a:off x="6639227" y="3911866"/>
            <a:ext cx="289436" cy="1197105"/>
            <a:chOff x="6639227" y="3914550"/>
            <a:chExt cx="289436" cy="1153478"/>
          </a:xfrm>
        </p:grpSpPr>
        <p:cxnSp>
          <p:nvCxnSpPr>
            <p:cNvPr id="48" name="Straight Connector 47"/>
            <p:cNvCxnSpPr>
              <a:stCxn id="17" idx="2"/>
              <a:endCxn id="49" idx="0"/>
            </p:cNvCxnSpPr>
            <p:nvPr/>
          </p:nvCxnSpPr>
          <p:spPr bwMode="auto">
            <a:xfrm>
              <a:off x="6783945" y="3914550"/>
              <a:ext cx="0" cy="864042"/>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Oval 48"/>
            <p:cNvSpPr/>
            <p:nvPr/>
          </p:nvSpPr>
          <p:spPr bwMode="auto">
            <a:xfrm>
              <a:off x="6639227" y="4778592"/>
              <a:ext cx="289436" cy="289436"/>
            </a:xfrm>
            <a:prstGeom prst="ellipse">
              <a:avLst/>
            </a:prstGeom>
            <a:gradFill flip="none" rotWithShape="1">
              <a:gsLst>
                <a:gs pos="0">
                  <a:srgbClr val="BFFF05">
                    <a:shade val="30000"/>
                    <a:satMod val="115000"/>
                  </a:srgbClr>
                </a:gs>
                <a:gs pos="50000">
                  <a:srgbClr val="BFFF05">
                    <a:shade val="67500"/>
                    <a:satMod val="115000"/>
                  </a:srgbClr>
                </a:gs>
                <a:gs pos="100000">
                  <a:srgbClr val="BFFF05">
                    <a:shade val="100000"/>
                    <a:satMod val="115000"/>
                  </a:srgbClr>
                </a:gs>
              </a:gsLst>
              <a:path path="circle">
                <a:fillToRect l="50000" t="50000" r="50000" b="50000"/>
              </a:path>
              <a:tileRect/>
            </a:gradFill>
            <a:ln w="9525" cap="flat" cmpd="sng" algn="ctr">
              <a:noFill/>
              <a:prstDash val="solid"/>
              <a:round/>
              <a:headEnd type="none" w="med" len="med"/>
              <a:tailEnd type="none" w="med" len="med"/>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pic>
        <p:nvPicPr>
          <p:cNvPr id="4098" name="Picture 2" descr="M:\3 Leistungserbringung\33 Projektabwicklung\334 Produkteschulung\3346 Customer Support\IISART\5_Working Groups\52_Working Group Education\Education Slides\Graphs and Pictures\FIGURE-0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03643" y="2283220"/>
            <a:ext cx="1114248" cy="1575904"/>
          </a:xfrm>
          <a:prstGeom prst="rect">
            <a:avLst/>
          </a:prstGeom>
          <a:noFill/>
          <a:extLst>
            <a:ext uri="{909E8E84-426E-40DD-AFC4-6F175D3DCCD1}">
              <a14:hiddenFill xmlns:a14="http://schemas.microsoft.com/office/drawing/2010/main">
                <a:solidFill>
                  <a:srgbClr val="FFFFFF"/>
                </a:solidFill>
              </a14:hiddenFill>
            </a:ext>
          </a:extLst>
        </p:spPr>
      </p:pic>
      <p:pic>
        <p:nvPicPr>
          <p:cNvPr id="34" name="Imagen 33">
            <a:extLst>
              <a:ext uri="{FF2B5EF4-FFF2-40B4-BE49-F238E27FC236}">
                <a16:creationId xmlns:a16="http://schemas.microsoft.com/office/drawing/2014/main" id="{994759E4-D70B-427B-84AE-ADCD96D1B03A}"/>
              </a:ext>
            </a:extLst>
          </p:cNvPr>
          <p:cNvPicPr>
            <a:picLocks noChangeAspect="1"/>
          </p:cNvPicPr>
          <p:nvPr/>
        </p:nvPicPr>
        <p:blipFill>
          <a:blip r:embed="rId8"/>
          <a:stretch>
            <a:fillRect/>
          </a:stretch>
        </p:blipFill>
        <p:spPr>
          <a:xfrm>
            <a:off x="6886859" y="0"/>
            <a:ext cx="2200847" cy="1194920"/>
          </a:xfrm>
          <a:prstGeom prst="rect">
            <a:avLst/>
          </a:prstGeom>
        </p:spPr>
      </p:pic>
    </p:spTree>
    <p:extLst>
      <p:ext uri="{BB962C8B-B14F-4D97-AF65-F5344CB8AC3E}">
        <p14:creationId xmlns:p14="http://schemas.microsoft.com/office/powerpoint/2010/main" val="106334745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2" descr="M:\3 Leistungserbringung\33 Projektabwicklung\334 Produkteschulung\3346 Customer Support\IISART\5_Working Groups\52_Working Group Education\Education Slides\Graphs and Pictures\proprioceptio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2440" y="1320895"/>
            <a:ext cx="723502" cy="1023265"/>
          </a:xfrm>
          <a:prstGeom prst="rect">
            <a:avLst/>
          </a:prstGeom>
          <a:noFill/>
          <a:extLst>
            <a:ext uri="{909E8E84-426E-40DD-AFC4-6F175D3DCCD1}">
              <a14:hiddenFill xmlns:a14="http://schemas.microsoft.com/office/drawing/2010/main">
                <a:solidFill>
                  <a:srgbClr val="FFFFFF"/>
                </a:solidFill>
              </a14:hiddenFill>
            </a:ext>
          </a:extLst>
        </p:spPr>
      </p:pic>
      <p:sp>
        <p:nvSpPr>
          <p:cNvPr id="39" name="Rechteck 38"/>
          <p:cNvSpPr/>
          <p:nvPr/>
        </p:nvSpPr>
        <p:spPr bwMode="auto">
          <a:xfrm rot="10800000">
            <a:off x="5451732" y="5657874"/>
            <a:ext cx="1944216" cy="265528"/>
          </a:xfrm>
          <a:prstGeom prst="rect">
            <a:avLst/>
          </a:prstGeom>
          <a:gradFill flip="none" rotWithShape="1">
            <a:gsLst>
              <a:gs pos="0">
                <a:srgbClr val="A7C138">
                  <a:alpha val="49804"/>
                </a:srgbClr>
              </a:gs>
              <a:gs pos="50000">
                <a:srgbClr val="A7C138">
                  <a:tint val="44500"/>
                  <a:satMod val="160000"/>
                </a:srgbClr>
              </a:gs>
              <a:gs pos="100000">
                <a:srgbClr val="A7C138">
                  <a:tint val="23500"/>
                  <a:satMod val="160000"/>
                </a:srgbClr>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 name="Rechteck 2"/>
          <p:cNvSpPr/>
          <p:nvPr/>
        </p:nvSpPr>
        <p:spPr bwMode="auto">
          <a:xfrm>
            <a:off x="6243819" y="1664513"/>
            <a:ext cx="1267669" cy="265528"/>
          </a:xfrm>
          <a:prstGeom prst="rect">
            <a:avLst/>
          </a:prstGeom>
          <a:gradFill flip="none" rotWithShape="1">
            <a:gsLst>
              <a:gs pos="0">
                <a:srgbClr val="A7C138">
                  <a:alpha val="50196"/>
                </a:srgbClr>
              </a:gs>
              <a:gs pos="50000">
                <a:srgbClr val="A7C138">
                  <a:tint val="44500"/>
                  <a:satMod val="160000"/>
                </a:srgbClr>
              </a:gs>
              <a:gs pos="100000">
                <a:srgbClr val="A7C138">
                  <a:tint val="23500"/>
                  <a:satMod val="160000"/>
                </a:srgbClr>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2" name="Bent Arrow 13"/>
          <p:cNvSpPr/>
          <p:nvPr/>
        </p:nvSpPr>
        <p:spPr bwMode="auto">
          <a:xfrm rot="5400000">
            <a:off x="8736724" y="1687350"/>
            <a:ext cx="1080000" cy="1080000"/>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 name="Titel 1"/>
          <p:cNvSpPr>
            <a:spLocks noGrp="1"/>
          </p:cNvSpPr>
          <p:nvPr>
            <p:ph type="title"/>
          </p:nvPr>
        </p:nvSpPr>
        <p:spPr>
          <a:xfrm>
            <a:off x="441438" y="88088"/>
            <a:ext cx="5947971" cy="1107996"/>
          </a:xfrm>
        </p:spPr>
        <p:txBody>
          <a:bodyPr/>
          <a:lstStyle/>
          <a:p>
            <a:r>
              <a:rPr lang="de-CH" dirty="0"/>
              <a:t>Potencial influencia de las nuevas tecnologías</a:t>
            </a:r>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6</a:t>
            </a:fld>
            <a:endParaRPr lang="de-CH" dirty="0"/>
          </a:p>
        </p:txBody>
      </p:sp>
      <p:sp>
        <p:nvSpPr>
          <p:cNvPr id="7" name="Abgerundetes Rechteck 6"/>
          <p:cNvSpPr/>
          <p:nvPr/>
        </p:nvSpPr>
        <p:spPr bwMode="auto">
          <a:xfrm>
            <a:off x="1442110" y="2810888"/>
            <a:ext cx="3021236" cy="1938035"/>
          </a:xfrm>
          <a:prstGeom prst="roundRect">
            <a:avLst/>
          </a:prstGeom>
          <a:noFill/>
          <a:ln w="76200">
            <a:solidFill>
              <a:srgbClr val="4C6600"/>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05" name="Textfeld 104"/>
          <p:cNvSpPr txBox="1"/>
          <p:nvPr/>
        </p:nvSpPr>
        <p:spPr>
          <a:xfrm>
            <a:off x="1495973" y="4090717"/>
            <a:ext cx="2928736" cy="584775"/>
          </a:xfrm>
          <a:prstGeom prst="rect">
            <a:avLst/>
          </a:prstGeom>
          <a:noFill/>
        </p:spPr>
        <p:txBody>
          <a:bodyPr wrap="square" rtlCol="0">
            <a:spAutoFit/>
          </a:bodyPr>
          <a:lstStyle/>
          <a:p>
            <a:pPr algn="ctr"/>
            <a:r>
              <a:rPr lang="de-CH" sz="1600" b="1" dirty="0"/>
              <a:t>Tecnología avanzada en rehabilitación</a:t>
            </a:r>
          </a:p>
        </p:txBody>
      </p:sp>
      <p:pic>
        <p:nvPicPr>
          <p:cNvPr id="107"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2278" y="2888076"/>
            <a:ext cx="1637942" cy="1293973"/>
          </a:xfrm>
          <a:prstGeom prst="rect">
            <a:avLst/>
          </a:prstGeom>
          <a:ln>
            <a:noFill/>
          </a:ln>
          <a:effectLst>
            <a:softEdge rad="112500"/>
          </a:effectLst>
        </p:spPr>
      </p:pic>
      <p:pic>
        <p:nvPicPr>
          <p:cNvPr id="108" name="Picture 6" descr="M:\3 Leistungserbringung\31 Marketing und Verkauf\316 Fotos\Produkte\LokomatPro\Freigegeben\LokomatFreeD\L6 FreeD_MS_Hochzirl_Stroke_042 small.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690887" y="2874407"/>
            <a:ext cx="862694" cy="12997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3" name="Abgerundetes Rechteck 112"/>
          <p:cNvSpPr/>
          <p:nvPr/>
        </p:nvSpPr>
        <p:spPr bwMode="auto">
          <a:xfrm>
            <a:off x="8425124" y="2888076"/>
            <a:ext cx="2412000" cy="1925242"/>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7" name="Bent Arrow 13"/>
          <p:cNvSpPr/>
          <p:nvPr/>
        </p:nvSpPr>
        <p:spPr bwMode="auto">
          <a:xfrm rot="10800000">
            <a:off x="8742838" y="4893052"/>
            <a:ext cx="1080000" cy="1080000"/>
          </a:xfrm>
          <a:prstGeom prst="bentArrow">
            <a:avLst>
              <a:gd name="adj1" fmla="val 19634"/>
              <a:gd name="adj2" fmla="val 20124"/>
              <a:gd name="adj3" fmla="val 32982"/>
              <a:gd name="adj4" fmla="val 80943"/>
            </a:avLst>
          </a:prstGeom>
          <a:gradFill flip="none" rotWithShape="1">
            <a:gsLst>
              <a:gs pos="0">
                <a:srgbClr val="A7C138">
                  <a:alpha val="49804"/>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8" name="Bent Arrow 13"/>
          <p:cNvSpPr/>
          <p:nvPr/>
        </p:nvSpPr>
        <p:spPr bwMode="auto">
          <a:xfrm>
            <a:off x="2972890" y="1603572"/>
            <a:ext cx="1080000" cy="1080000"/>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19" name="Bent Arrow 13"/>
          <p:cNvSpPr/>
          <p:nvPr/>
        </p:nvSpPr>
        <p:spPr bwMode="auto">
          <a:xfrm rot="16200000">
            <a:off x="2947503" y="4843402"/>
            <a:ext cx="1080000" cy="1080000"/>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nvGrpSpPr>
          <p:cNvPr id="9" name="Gruppieren 8"/>
          <p:cNvGrpSpPr/>
          <p:nvPr/>
        </p:nvGrpSpPr>
        <p:grpSpPr>
          <a:xfrm>
            <a:off x="272783" y="1494792"/>
            <a:ext cx="1678667" cy="983472"/>
            <a:chOff x="348444" y="1381486"/>
            <a:chExt cx="2074492" cy="1336272"/>
          </a:xfrm>
        </p:grpSpPr>
        <p:sp>
          <p:nvSpPr>
            <p:cNvPr id="120" name="Rounded Rectangle 8"/>
            <p:cNvSpPr/>
            <p:nvPr/>
          </p:nvSpPr>
          <p:spPr bwMode="auto">
            <a:xfrm>
              <a:off x="348444" y="1705166"/>
              <a:ext cx="987203" cy="902570"/>
            </a:xfrm>
            <a:custGeom>
              <a:avLst/>
              <a:gdLst>
                <a:gd name="connsiteX0" fmla="*/ 0 w 2740057"/>
                <a:gd name="connsiteY0" fmla="*/ 456685 h 2740057"/>
                <a:gd name="connsiteX1" fmla="*/ 456685 w 2740057"/>
                <a:gd name="connsiteY1" fmla="*/ 0 h 2740057"/>
                <a:gd name="connsiteX2" fmla="*/ 22833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22833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40057 w 2740057"/>
                <a:gd name="connsiteY3" fmla="*/ 456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622972 w 2740057"/>
                <a:gd name="connsiteY2" fmla="*/ 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6685 h 2740057"/>
                <a:gd name="connsiteX1" fmla="*/ 456685 w 2740057"/>
                <a:gd name="connsiteY1" fmla="*/ 0 h 2740057"/>
                <a:gd name="connsiteX2" fmla="*/ 1521372 w 2740057"/>
                <a:gd name="connsiteY2" fmla="*/ 6350 h 2740057"/>
                <a:gd name="connsiteX3" fmla="*/ 2701957 w 2740057"/>
                <a:gd name="connsiteY3" fmla="*/ 964685 h 2740057"/>
                <a:gd name="connsiteX4" fmla="*/ 2740057 w 2740057"/>
                <a:gd name="connsiteY4" fmla="*/ 2283372 h 2740057"/>
                <a:gd name="connsiteX5" fmla="*/ 2283372 w 2740057"/>
                <a:gd name="connsiteY5" fmla="*/ 2740057 h 2740057"/>
                <a:gd name="connsiteX6" fmla="*/ 456685 w 2740057"/>
                <a:gd name="connsiteY6" fmla="*/ 2740057 h 2740057"/>
                <a:gd name="connsiteX7" fmla="*/ 0 w 2740057"/>
                <a:gd name="connsiteY7" fmla="*/ 2283372 h 2740057"/>
                <a:gd name="connsiteX8" fmla="*/ 0 w 2740057"/>
                <a:gd name="connsiteY8" fmla="*/ 456685 h 2740057"/>
                <a:gd name="connsiteX0" fmla="*/ 0 w 2740057"/>
                <a:gd name="connsiteY0" fmla="*/ 4503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0 w 2740057"/>
                <a:gd name="connsiteY8" fmla="*/ 450335 h 2733707"/>
                <a:gd name="connsiteX0" fmla="*/ 0 w 2740057"/>
                <a:gd name="connsiteY0" fmla="*/ 4503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0 w 2740057"/>
                <a:gd name="connsiteY8" fmla="*/ 450335 h 2733707"/>
                <a:gd name="connsiteX0" fmla="*/ 6350 w 2740057"/>
                <a:gd name="connsiteY0" fmla="*/ 1110735 h 2733707"/>
                <a:gd name="connsiteX1" fmla="*/ 482085 w 2740057"/>
                <a:gd name="connsiteY1" fmla="*/ 762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539235 w 2740057"/>
                <a:gd name="connsiteY1" fmla="*/ 1651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539235 w 2740057"/>
                <a:gd name="connsiteY1" fmla="*/ 16510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6350 w 2740057"/>
                <a:gd name="connsiteY0" fmla="*/ 1110735 h 2733707"/>
                <a:gd name="connsiteX1" fmla="*/ 621785 w 2740057"/>
                <a:gd name="connsiteY1" fmla="*/ 184150 h 2733707"/>
                <a:gd name="connsiteX2" fmla="*/ 1521372 w 2740057"/>
                <a:gd name="connsiteY2" fmla="*/ 0 h 2733707"/>
                <a:gd name="connsiteX3" fmla="*/ 2701957 w 2740057"/>
                <a:gd name="connsiteY3" fmla="*/ 958335 h 2733707"/>
                <a:gd name="connsiteX4" fmla="*/ 2740057 w 2740057"/>
                <a:gd name="connsiteY4" fmla="*/ 2277022 h 2733707"/>
                <a:gd name="connsiteX5" fmla="*/ 2283372 w 2740057"/>
                <a:gd name="connsiteY5" fmla="*/ 2733707 h 2733707"/>
                <a:gd name="connsiteX6" fmla="*/ 456685 w 2740057"/>
                <a:gd name="connsiteY6" fmla="*/ 2733707 h 2733707"/>
                <a:gd name="connsiteX7" fmla="*/ 0 w 2740057"/>
                <a:gd name="connsiteY7" fmla="*/ 2277022 h 2733707"/>
                <a:gd name="connsiteX8" fmla="*/ 6350 w 2740057"/>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2277304 w 2733989"/>
                <a:gd name="connsiteY5" fmla="*/ 2733707 h 2733707"/>
                <a:gd name="connsiteX6" fmla="*/ 450617 w 2733989"/>
                <a:gd name="connsiteY6" fmla="*/ 2733707 h 2733707"/>
                <a:gd name="connsiteX7" fmla="*/ 6632 w 2733989"/>
                <a:gd name="connsiteY7" fmla="*/ 1267372 h 2733707"/>
                <a:gd name="connsiteX8" fmla="*/ 282 w 2733989"/>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2277304 w 2733989"/>
                <a:gd name="connsiteY5" fmla="*/ 2733707 h 2733707"/>
                <a:gd name="connsiteX6" fmla="*/ 1625367 w 2733989"/>
                <a:gd name="connsiteY6" fmla="*/ 2733707 h 2733707"/>
                <a:gd name="connsiteX7" fmla="*/ 6632 w 2733989"/>
                <a:gd name="connsiteY7" fmla="*/ 1267372 h 2733707"/>
                <a:gd name="connsiteX8" fmla="*/ 282 w 2733989"/>
                <a:gd name="connsiteY8" fmla="*/ 1110735 h 2733707"/>
                <a:gd name="connsiteX0" fmla="*/ 282 w 2733989"/>
                <a:gd name="connsiteY0" fmla="*/ 1110735 h 2733707"/>
                <a:gd name="connsiteX1" fmla="*/ 615717 w 2733989"/>
                <a:gd name="connsiteY1" fmla="*/ 184150 h 2733707"/>
                <a:gd name="connsiteX2" fmla="*/ 1515304 w 2733989"/>
                <a:gd name="connsiteY2" fmla="*/ 0 h 2733707"/>
                <a:gd name="connsiteX3" fmla="*/ 2695889 w 2733989"/>
                <a:gd name="connsiteY3" fmla="*/ 958335 h 2733707"/>
                <a:gd name="connsiteX4" fmla="*/ 2733989 w 2733989"/>
                <a:gd name="connsiteY4" fmla="*/ 2277022 h 2733707"/>
                <a:gd name="connsiteX5" fmla="*/ 1756604 w 2733989"/>
                <a:gd name="connsiteY5" fmla="*/ 2727357 h 2733707"/>
                <a:gd name="connsiteX6" fmla="*/ 1625367 w 2733989"/>
                <a:gd name="connsiteY6" fmla="*/ 2733707 h 2733707"/>
                <a:gd name="connsiteX7" fmla="*/ 6632 w 2733989"/>
                <a:gd name="connsiteY7" fmla="*/ 1267372 h 2733707"/>
                <a:gd name="connsiteX8" fmla="*/ 282 w 2733989"/>
                <a:gd name="connsiteY8" fmla="*/ 1110735 h 2733707"/>
                <a:gd name="connsiteX0" fmla="*/ 282 w 2721289"/>
                <a:gd name="connsiteY0" fmla="*/ 1110735 h 2733707"/>
                <a:gd name="connsiteX1" fmla="*/ 615717 w 2721289"/>
                <a:gd name="connsiteY1" fmla="*/ 184150 h 2733707"/>
                <a:gd name="connsiteX2" fmla="*/ 1515304 w 2721289"/>
                <a:gd name="connsiteY2" fmla="*/ 0 h 2733707"/>
                <a:gd name="connsiteX3" fmla="*/ 2695889 w 2721289"/>
                <a:gd name="connsiteY3" fmla="*/ 958335 h 2733707"/>
                <a:gd name="connsiteX4" fmla="*/ 2721289 w 2721289"/>
                <a:gd name="connsiteY4" fmla="*/ 1286422 h 2733707"/>
                <a:gd name="connsiteX5" fmla="*/ 1756604 w 2721289"/>
                <a:gd name="connsiteY5" fmla="*/ 2727357 h 2733707"/>
                <a:gd name="connsiteX6" fmla="*/ 1625367 w 2721289"/>
                <a:gd name="connsiteY6" fmla="*/ 2733707 h 2733707"/>
                <a:gd name="connsiteX7" fmla="*/ 6632 w 2721289"/>
                <a:gd name="connsiteY7" fmla="*/ 1267372 h 2733707"/>
                <a:gd name="connsiteX8" fmla="*/ 282 w 2721289"/>
                <a:gd name="connsiteY8" fmla="*/ 1110735 h 27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1289" h="2733707">
                  <a:moveTo>
                    <a:pt x="282" y="1110735"/>
                  </a:moveTo>
                  <a:cubicBezTo>
                    <a:pt x="282" y="858515"/>
                    <a:pt x="204747" y="260350"/>
                    <a:pt x="615717" y="184150"/>
                  </a:cubicBezTo>
                  <a:cubicBezTo>
                    <a:pt x="974846" y="25400"/>
                    <a:pt x="1168875" y="25400"/>
                    <a:pt x="1515304" y="0"/>
                  </a:cubicBezTo>
                  <a:cubicBezTo>
                    <a:pt x="2065974" y="114300"/>
                    <a:pt x="2689539" y="528315"/>
                    <a:pt x="2695889" y="958335"/>
                  </a:cubicBezTo>
                  <a:lnTo>
                    <a:pt x="2721289" y="1286422"/>
                  </a:lnTo>
                  <a:cubicBezTo>
                    <a:pt x="2721289" y="1538642"/>
                    <a:pt x="2008824" y="2727357"/>
                    <a:pt x="1756604" y="2727357"/>
                  </a:cubicBezTo>
                  <a:lnTo>
                    <a:pt x="1625367" y="2733707"/>
                  </a:lnTo>
                  <a:cubicBezTo>
                    <a:pt x="1373147" y="2733707"/>
                    <a:pt x="6632" y="1519592"/>
                    <a:pt x="6632" y="1267372"/>
                  </a:cubicBezTo>
                  <a:cubicBezTo>
                    <a:pt x="8749" y="878610"/>
                    <a:pt x="-1835" y="1499497"/>
                    <a:pt x="282" y="1110735"/>
                  </a:cubicBezTo>
                  <a:close/>
                </a:path>
              </a:pathLst>
            </a:custGeom>
            <a:blipFill>
              <a:blip r:embed="rId7"/>
              <a:stretch>
                <a:fillRect/>
              </a:stretch>
            </a:bli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121" name="Gruppieren 120"/>
            <p:cNvGrpSpPr/>
            <p:nvPr/>
          </p:nvGrpSpPr>
          <p:grpSpPr>
            <a:xfrm>
              <a:off x="1828227" y="1425409"/>
              <a:ext cx="594709" cy="1292349"/>
              <a:chOff x="2219256" y="1720381"/>
              <a:chExt cx="594709" cy="1292349"/>
            </a:xfrm>
          </p:grpSpPr>
          <p:pic>
            <p:nvPicPr>
              <p:cNvPr id="122"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9256" y="1720381"/>
                <a:ext cx="594709" cy="1292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3" name="Gruppieren 122"/>
              <p:cNvGrpSpPr/>
              <p:nvPr/>
            </p:nvGrpSpPr>
            <p:grpSpPr>
              <a:xfrm>
                <a:off x="2281446" y="2224916"/>
                <a:ext cx="444570" cy="435014"/>
                <a:chOff x="1939475" y="3969604"/>
                <a:chExt cx="444570" cy="435014"/>
              </a:xfrm>
            </p:grpSpPr>
            <p:cxnSp>
              <p:nvCxnSpPr>
                <p:cNvPr id="124" name="Gerade Verbindung 123"/>
                <p:cNvCxnSpPr/>
                <p:nvPr/>
              </p:nvCxnSpPr>
              <p:spPr bwMode="auto">
                <a:xfrm>
                  <a:off x="1951866" y="3969604"/>
                  <a:ext cx="432179" cy="432000"/>
                </a:xfrm>
                <a:prstGeom prst="lin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Gerade Verbindung 124"/>
                <p:cNvCxnSpPr/>
                <p:nvPr/>
              </p:nvCxnSpPr>
              <p:spPr bwMode="auto">
                <a:xfrm flipH="1">
                  <a:off x="1939475" y="3972618"/>
                  <a:ext cx="432000" cy="432000"/>
                </a:xfrm>
                <a:prstGeom prst="lin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26" name="Gruppieren 125"/>
            <p:cNvGrpSpPr/>
            <p:nvPr/>
          </p:nvGrpSpPr>
          <p:grpSpPr>
            <a:xfrm>
              <a:off x="819208" y="1381486"/>
              <a:ext cx="507421" cy="562372"/>
              <a:chOff x="912882" y="1720381"/>
              <a:chExt cx="507421" cy="562372"/>
            </a:xfrm>
          </p:grpSpPr>
          <p:pic>
            <p:nvPicPr>
              <p:cNvPr id="127" name="Picture 35"/>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9033" y="1801073"/>
                <a:ext cx="441270" cy="481680"/>
              </a:xfrm>
              <a:prstGeom prst="rect">
                <a:avLst/>
              </a:prstGeom>
              <a:effectLst>
                <a:glow rad="63500">
                  <a:schemeClr val="accent4">
                    <a:satMod val="175000"/>
                    <a:alpha val="40000"/>
                  </a:schemeClr>
                </a:glow>
              </a:effectLst>
            </p:spPr>
          </p:pic>
          <p:sp>
            <p:nvSpPr>
              <p:cNvPr id="128" name="Rechteck 127"/>
              <p:cNvSpPr/>
              <p:nvPr/>
            </p:nvSpPr>
            <p:spPr bwMode="auto">
              <a:xfrm flipH="1">
                <a:off x="912882" y="1720381"/>
                <a:ext cx="169184" cy="163061"/>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129" name="Pfeil nach rechts 128"/>
            <p:cNvSpPr/>
            <p:nvPr/>
          </p:nvSpPr>
          <p:spPr bwMode="auto">
            <a:xfrm>
              <a:off x="1415477" y="1955702"/>
              <a:ext cx="374113" cy="141639"/>
            </a:xfrm>
            <a:prstGeom prst="rightArrow">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grpSp>
      <p:sp>
        <p:nvSpPr>
          <p:cNvPr id="34" name="Abgerundetes Rechteck 33"/>
          <p:cNvSpPr/>
          <p:nvPr/>
        </p:nvSpPr>
        <p:spPr bwMode="auto">
          <a:xfrm>
            <a:off x="4118360" y="5707859"/>
            <a:ext cx="2125460" cy="576031"/>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5" name="Abgerundetes Rechteck 34"/>
          <p:cNvSpPr/>
          <p:nvPr/>
        </p:nvSpPr>
        <p:spPr bwMode="auto">
          <a:xfrm>
            <a:off x="6576526" y="5216320"/>
            <a:ext cx="2125460" cy="1067569"/>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6" name="Abgerundetes Rechteck 35"/>
          <p:cNvSpPr/>
          <p:nvPr/>
        </p:nvSpPr>
        <p:spPr bwMode="auto">
          <a:xfrm>
            <a:off x="6576526" y="1302130"/>
            <a:ext cx="2125460" cy="1067569"/>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37" name="Abgerundetes Rechteck 36"/>
          <p:cNvSpPr/>
          <p:nvPr/>
        </p:nvSpPr>
        <p:spPr bwMode="auto">
          <a:xfrm>
            <a:off x="4115613" y="1306668"/>
            <a:ext cx="2125460" cy="1067569"/>
          </a:xfrm>
          <a:prstGeom prst="roundRect">
            <a:avLst/>
          </a:prstGeom>
          <a:noFill/>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30" name="Textfeld 129"/>
          <p:cNvSpPr txBox="1"/>
          <p:nvPr/>
        </p:nvSpPr>
        <p:spPr>
          <a:xfrm>
            <a:off x="9012648" y="3072832"/>
            <a:ext cx="1806607" cy="1384995"/>
          </a:xfrm>
          <a:prstGeom prst="rect">
            <a:avLst/>
          </a:prstGeom>
          <a:noFill/>
        </p:spPr>
        <p:txBody>
          <a:bodyPr wrap="square" rtlCol="0">
            <a:spAutoFit/>
          </a:bodyPr>
          <a:lstStyle/>
          <a:p>
            <a:pPr algn="ctr"/>
            <a:r>
              <a:rPr lang="de-CH" sz="1400" dirty="0"/>
              <a:t>Repeticiones variadas y orientadas a un objetivo &amp; feedback de ejecución exitosa.</a:t>
            </a:r>
          </a:p>
        </p:txBody>
      </p:sp>
      <p:sp>
        <p:nvSpPr>
          <p:cNvPr id="42" name="Textfeld 41"/>
          <p:cNvSpPr txBox="1"/>
          <p:nvPr/>
        </p:nvSpPr>
        <p:spPr>
          <a:xfrm>
            <a:off x="4118360" y="5733617"/>
            <a:ext cx="2091671" cy="523220"/>
          </a:xfrm>
          <a:prstGeom prst="rect">
            <a:avLst/>
          </a:prstGeom>
          <a:noFill/>
        </p:spPr>
        <p:txBody>
          <a:bodyPr wrap="square" rtlCol="0">
            <a:spAutoFit/>
          </a:bodyPr>
          <a:lstStyle/>
          <a:p>
            <a:pPr algn="ctr"/>
            <a:r>
              <a:rPr lang="de-CH" sz="1400" dirty="0"/>
              <a:t>Reduce el apoyo</a:t>
            </a:r>
          </a:p>
          <a:p>
            <a:pPr algn="ctr"/>
            <a:r>
              <a:rPr lang="de-CH" sz="1400" dirty="0"/>
              <a:t>Incremento del desafío</a:t>
            </a:r>
          </a:p>
        </p:txBody>
      </p:sp>
      <p:sp>
        <p:nvSpPr>
          <p:cNvPr id="44" name="Textfeld 43"/>
          <p:cNvSpPr txBox="1"/>
          <p:nvPr/>
        </p:nvSpPr>
        <p:spPr>
          <a:xfrm>
            <a:off x="4719916" y="1574304"/>
            <a:ext cx="1511871" cy="738664"/>
          </a:xfrm>
          <a:prstGeom prst="rect">
            <a:avLst/>
          </a:prstGeom>
          <a:noFill/>
        </p:spPr>
        <p:txBody>
          <a:bodyPr wrap="square" rtlCol="0">
            <a:spAutoFit/>
          </a:bodyPr>
          <a:lstStyle/>
          <a:p>
            <a:pPr algn="ctr"/>
            <a:r>
              <a:rPr lang="de-CH" sz="1400" dirty="0"/>
              <a:t>Input de movimiento y sensitivo</a:t>
            </a:r>
          </a:p>
        </p:txBody>
      </p:sp>
      <p:sp>
        <p:nvSpPr>
          <p:cNvPr id="46" name="Textfeld 45"/>
          <p:cNvSpPr txBox="1"/>
          <p:nvPr/>
        </p:nvSpPr>
        <p:spPr>
          <a:xfrm>
            <a:off x="7120686" y="1687350"/>
            <a:ext cx="1581300" cy="307777"/>
          </a:xfrm>
          <a:prstGeom prst="rect">
            <a:avLst/>
          </a:prstGeom>
          <a:noFill/>
        </p:spPr>
        <p:txBody>
          <a:bodyPr wrap="square" rtlCol="0">
            <a:spAutoFit/>
          </a:bodyPr>
          <a:lstStyle/>
          <a:p>
            <a:pPr algn="ctr"/>
            <a:r>
              <a:rPr lang="de-CH" sz="1400" dirty="0"/>
              <a:t>Fuerza muscular</a:t>
            </a:r>
          </a:p>
        </p:txBody>
      </p:sp>
      <p:sp>
        <p:nvSpPr>
          <p:cNvPr id="131" name="Textfeld 130"/>
          <p:cNvSpPr txBox="1"/>
          <p:nvPr/>
        </p:nvSpPr>
        <p:spPr>
          <a:xfrm>
            <a:off x="7257198" y="5511071"/>
            <a:ext cx="1532897" cy="738664"/>
          </a:xfrm>
          <a:prstGeom prst="rect">
            <a:avLst/>
          </a:prstGeom>
          <a:noFill/>
        </p:spPr>
        <p:txBody>
          <a:bodyPr wrap="square" rtlCol="0">
            <a:spAutoFit/>
          </a:bodyPr>
          <a:lstStyle/>
          <a:p>
            <a:pPr algn="ctr"/>
            <a:r>
              <a:rPr lang="de-CH" sz="1400" dirty="0"/>
              <a:t>Neuroplasticidad y aprendizaje motor</a:t>
            </a:r>
          </a:p>
        </p:txBody>
      </p:sp>
      <p:pic>
        <p:nvPicPr>
          <p:cNvPr id="50" name="Picture 9"/>
          <p:cNvPicPr>
            <a:picLocks noChangeAspect="1"/>
          </p:cNvPicPr>
          <p:nvPr/>
        </p:nvPicPr>
        <p:blipFill rotWithShape="1">
          <a:blip r:embed="rId10" cstate="print">
            <a:clrChange>
              <a:clrFrom>
                <a:srgbClr val="F5F5F5"/>
              </a:clrFrom>
              <a:clrTo>
                <a:srgbClr val="F5F5F5">
                  <a:alpha val="0"/>
                </a:srgbClr>
              </a:clrTo>
            </a:clrChange>
            <a:extLst>
              <a:ext uri="{28A0092B-C50C-407E-A947-70E740481C1C}">
                <a14:useLocalDpi xmlns:a14="http://schemas.microsoft.com/office/drawing/2010/main" val="0"/>
              </a:ext>
            </a:extLst>
          </a:blip>
          <a:srcRect t="4640" r="48455"/>
          <a:stretch/>
        </p:blipFill>
        <p:spPr>
          <a:xfrm>
            <a:off x="6665229" y="1359526"/>
            <a:ext cx="666323" cy="923695"/>
          </a:xfrm>
          <a:prstGeom prst="rect">
            <a:avLst/>
          </a:prstGeom>
        </p:spPr>
      </p:pic>
      <p:sp>
        <p:nvSpPr>
          <p:cNvPr id="51" name="Abgerundetes Rechteck 50"/>
          <p:cNvSpPr/>
          <p:nvPr/>
        </p:nvSpPr>
        <p:spPr bwMode="auto">
          <a:xfrm>
            <a:off x="4115613" y="5216321"/>
            <a:ext cx="2125460" cy="454086"/>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43" name="Textfeld 42"/>
          <p:cNvSpPr txBox="1"/>
          <p:nvPr/>
        </p:nvSpPr>
        <p:spPr>
          <a:xfrm>
            <a:off x="4118359" y="5285702"/>
            <a:ext cx="2125461" cy="307777"/>
          </a:xfrm>
          <a:prstGeom prst="rect">
            <a:avLst/>
          </a:prstGeom>
          <a:noFill/>
        </p:spPr>
        <p:txBody>
          <a:bodyPr wrap="square" rtlCol="0">
            <a:spAutoFit/>
          </a:bodyPr>
          <a:lstStyle/>
          <a:p>
            <a:pPr algn="ctr"/>
            <a:r>
              <a:rPr lang="de-CH" sz="1400" dirty="0"/>
              <a:t>Mejora de la ejecución</a:t>
            </a:r>
          </a:p>
        </p:txBody>
      </p:sp>
      <p:sp>
        <p:nvSpPr>
          <p:cNvPr id="53" name="Abgerundetes Rechteck 52"/>
          <p:cNvSpPr/>
          <p:nvPr/>
        </p:nvSpPr>
        <p:spPr bwMode="auto">
          <a:xfrm>
            <a:off x="73490" y="1432079"/>
            <a:ext cx="2125460" cy="1067569"/>
          </a:xfrm>
          <a:prstGeom prst="roundRect">
            <a:avLst/>
          </a:prstGeom>
          <a:noFill/>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54" name="Bent Arrow 13"/>
          <p:cNvSpPr/>
          <p:nvPr/>
        </p:nvSpPr>
        <p:spPr bwMode="auto">
          <a:xfrm flipV="1">
            <a:off x="291225" y="2537425"/>
            <a:ext cx="1080000" cy="1176495"/>
          </a:xfrm>
          <a:prstGeom prst="bentArrow">
            <a:avLst>
              <a:gd name="adj1" fmla="val 19634"/>
              <a:gd name="adj2" fmla="val 20124"/>
              <a:gd name="adj3" fmla="val 32982"/>
              <a:gd name="adj4" fmla="val 80943"/>
            </a:avLst>
          </a:prstGeom>
          <a:gradFill flip="none" rotWithShape="1">
            <a:gsLst>
              <a:gs pos="0">
                <a:srgbClr val="A7C138">
                  <a:alpha val="50000"/>
                </a:srgbClr>
              </a:gs>
              <a:gs pos="50000">
                <a:srgbClr val="DFF654"/>
              </a:gs>
              <a:gs pos="100000">
                <a:srgbClr val="F1FBB3"/>
              </a:gs>
            </a:gsLst>
            <a:lin ang="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pic>
        <p:nvPicPr>
          <p:cNvPr id="55" name="Picture 4"/>
          <p:cNvPicPr>
            <a:picLocks noChangeAspect="1" noChangeArrowheads="1"/>
          </p:cNvPicPr>
          <p:nvPr/>
        </p:nvPicPr>
        <p:blipFill>
          <a:blip r:embed="rId11">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98786" y="3195664"/>
            <a:ext cx="539620" cy="539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496947" y="3976083"/>
            <a:ext cx="626803" cy="626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 name="Picture 4" descr="iStock_000004417726XSmall"/>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1625" r="-21625"/>
          <a:stretch/>
        </p:blipFill>
        <p:spPr bwMode="auto">
          <a:xfrm>
            <a:off x="6513387" y="5498192"/>
            <a:ext cx="946585" cy="55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Imagen 46">
            <a:extLst>
              <a:ext uri="{FF2B5EF4-FFF2-40B4-BE49-F238E27FC236}">
                <a16:creationId xmlns:a16="http://schemas.microsoft.com/office/drawing/2014/main" id="{A59C8639-C48A-409D-BAB8-3ADD4AAFF5CA}"/>
              </a:ext>
            </a:extLst>
          </p:cNvPr>
          <p:cNvPicPr>
            <a:picLocks noChangeAspect="1"/>
          </p:cNvPicPr>
          <p:nvPr/>
        </p:nvPicPr>
        <p:blipFill>
          <a:blip r:embed="rId14"/>
          <a:stretch>
            <a:fillRect/>
          </a:stretch>
        </p:blipFill>
        <p:spPr>
          <a:xfrm>
            <a:off x="6652385" y="0"/>
            <a:ext cx="2200847" cy="1194920"/>
          </a:xfrm>
          <a:prstGeom prst="rect">
            <a:avLst/>
          </a:prstGeom>
        </p:spPr>
      </p:pic>
    </p:spTree>
    <p:extLst>
      <p:ext uri="{BB962C8B-B14F-4D97-AF65-F5344CB8AC3E}">
        <p14:creationId xmlns:p14="http://schemas.microsoft.com/office/powerpoint/2010/main" val="80830285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CH" dirty="0"/>
              <a:t>Contenidos</a:t>
            </a:r>
          </a:p>
        </p:txBody>
      </p:sp>
      <p:sp>
        <p:nvSpPr>
          <p:cNvPr id="6" name="Content Placeholder 5"/>
          <p:cNvSpPr>
            <a:spLocks noGrp="1"/>
          </p:cNvSpPr>
          <p:nvPr>
            <p:ph sz="quarter" idx="10"/>
          </p:nvPr>
        </p:nvSpPr>
        <p:spPr/>
        <p:txBody>
          <a:bodyPr/>
          <a:lstStyle/>
          <a:p>
            <a:r>
              <a:rPr lang="de-CH" dirty="0"/>
              <a:t>Terapia asistida por robots</a:t>
            </a:r>
          </a:p>
          <a:p>
            <a:r>
              <a:rPr lang="de-CH" dirty="0"/>
              <a:t>Sistemas no motorizados</a:t>
            </a:r>
          </a:p>
          <a:p>
            <a:r>
              <a:rPr lang="de-CH" dirty="0"/>
              <a:t>Estimulación eléctrica funcional (FES)</a:t>
            </a:r>
          </a:p>
          <a:p>
            <a:r>
              <a:rPr lang="de-CH" dirty="0"/>
              <a:t>Tecnología de sensores</a:t>
            </a:r>
          </a:p>
          <a:p>
            <a:r>
              <a:rPr lang="de-CH" dirty="0"/>
              <a:t>Realidad virtual</a:t>
            </a:r>
          </a:p>
          <a:p>
            <a:r>
              <a:rPr lang="de-CH" dirty="0"/>
              <a:t>Estimulación cerebral</a:t>
            </a:r>
          </a:p>
          <a:p>
            <a:endParaRPr lang="de-CH" dirty="0"/>
          </a:p>
        </p:txBody>
      </p:sp>
      <p:sp>
        <p:nvSpPr>
          <p:cNvPr id="3" name="Footer Placeholder 2"/>
          <p:cNvSpPr>
            <a:spLocks noGrp="1"/>
          </p:cNvSpPr>
          <p:nvPr>
            <p:ph type="ftr" sz="quarter" idx="12"/>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Slide Number Placeholder 4"/>
          <p:cNvSpPr>
            <a:spLocks noGrp="1"/>
          </p:cNvSpPr>
          <p:nvPr>
            <p:ph type="sldNum" sz="quarter" idx="13"/>
          </p:nvPr>
        </p:nvSpPr>
        <p:spPr/>
        <p:txBody>
          <a:bodyPr/>
          <a:lstStyle/>
          <a:p>
            <a:fld id="{9F8E3E85-A5F1-45AC-BC8E-CB7307177C38}" type="slidenum">
              <a:rPr lang="de-CH" smtClean="0"/>
              <a:pPr/>
              <a:t>7</a:t>
            </a:fld>
            <a:endParaRPr lang="de-CH" dirty="0"/>
          </a:p>
        </p:txBody>
      </p:sp>
      <p:pic>
        <p:nvPicPr>
          <p:cNvPr id="7" name="Imagen 6">
            <a:extLst>
              <a:ext uri="{FF2B5EF4-FFF2-40B4-BE49-F238E27FC236}">
                <a16:creationId xmlns:a16="http://schemas.microsoft.com/office/drawing/2014/main" id="{3F912760-7005-4BE2-891A-4C6CEDFAEB28}"/>
              </a:ext>
            </a:extLst>
          </p:cNvPr>
          <p:cNvPicPr>
            <a:picLocks noChangeAspect="1"/>
          </p:cNvPicPr>
          <p:nvPr/>
        </p:nvPicPr>
        <p:blipFill>
          <a:blip r:embed="rId3"/>
          <a:stretch>
            <a:fillRect/>
          </a:stretch>
        </p:blipFill>
        <p:spPr>
          <a:xfrm>
            <a:off x="6652385" y="0"/>
            <a:ext cx="2200847" cy="1194920"/>
          </a:xfrm>
          <a:prstGeom prst="rect">
            <a:avLst/>
          </a:prstGeom>
        </p:spPr>
      </p:pic>
    </p:spTree>
    <p:extLst>
      <p:ext uri="{BB962C8B-B14F-4D97-AF65-F5344CB8AC3E}">
        <p14:creationId xmlns:p14="http://schemas.microsoft.com/office/powerpoint/2010/main" val="107747045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67402" y="3668236"/>
            <a:ext cx="9333627" cy="1477328"/>
          </a:xfrm>
        </p:spPr>
        <p:txBody>
          <a:bodyPr/>
          <a:lstStyle/>
          <a:p>
            <a:r>
              <a:rPr lang="de-CH" dirty="0"/>
              <a:t>Terapia asistida por robots</a:t>
            </a:r>
          </a:p>
        </p:txBody>
      </p:sp>
      <p:sp>
        <p:nvSpPr>
          <p:cNvPr id="6" name="Slide Number Placeholder 5"/>
          <p:cNvSpPr>
            <a:spLocks noGrp="1"/>
          </p:cNvSpPr>
          <p:nvPr>
            <p:ph type="sldNum" sz="quarter" idx="12"/>
          </p:nvPr>
        </p:nvSpPr>
        <p:spPr/>
        <p:txBody>
          <a:bodyPr/>
          <a:lstStyle/>
          <a:p>
            <a:fld id="{9F8E3E85-A5F1-45AC-BC8E-CB7307177C38}" type="slidenum">
              <a:rPr lang="de-CH" smtClean="0"/>
              <a:pPr/>
              <a:t>8</a:t>
            </a:fld>
            <a:endParaRPr lang="de-CH" dirty="0"/>
          </a:p>
        </p:txBody>
      </p:sp>
      <p:sp>
        <p:nvSpPr>
          <p:cNvPr id="12" name="Text Placeholder 11"/>
          <p:cNvSpPr>
            <a:spLocks noGrp="1"/>
          </p:cNvSpPr>
          <p:nvPr>
            <p:ph type="body" sz="quarter" idx="13"/>
          </p:nvPr>
        </p:nvSpPr>
        <p:spPr/>
        <p:txBody>
          <a:bodyPr/>
          <a:lstStyle/>
          <a:p>
            <a:r>
              <a:rPr lang="de-CH" dirty="0"/>
              <a:t>1</a:t>
            </a:r>
          </a:p>
        </p:txBody>
      </p:sp>
      <p:sp>
        <p:nvSpPr>
          <p:cNvPr id="7" name="Footer Placeholder 3"/>
          <p:cNvSpPr>
            <a:spLocks noGrp="1"/>
          </p:cNvSpPr>
          <p:nvPr>
            <p:ph type="ftr" sz="quarter" idx="11"/>
          </p:nvPr>
        </p:nvSpPr>
        <p:spPr>
          <a:xfrm>
            <a:off x="509866" y="6449776"/>
            <a:ext cx="4578800" cy="363600"/>
          </a:xfrm>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pic>
        <p:nvPicPr>
          <p:cNvPr id="8" name="Imagen 7">
            <a:extLst>
              <a:ext uri="{FF2B5EF4-FFF2-40B4-BE49-F238E27FC236}">
                <a16:creationId xmlns:a16="http://schemas.microsoft.com/office/drawing/2014/main" id="{7FBCCA1A-CEC7-44F5-B72E-9F26C7E086DF}"/>
              </a:ext>
            </a:extLst>
          </p:cNvPr>
          <p:cNvPicPr>
            <a:picLocks noChangeAspect="1"/>
          </p:cNvPicPr>
          <p:nvPr/>
        </p:nvPicPr>
        <p:blipFill>
          <a:blip r:embed="rId2"/>
          <a:stretch>
            <a:fillRect/>
          </a:stretch>
        </p:blipFill>
        <p:spPr>
          <a:xfrm>
            <a:off x="6886859" y="0"/>
            <a:ext cx="2200847" cy="1194920"/>
          </a:xfrm>
          <a:prstGeom prst="rect">
            <a:avLst/>
          </a:prstGeom>
        </p:spPr>
      </p:pic>
    </p:spTree>
    <p:extLst>
      <p:ext uri="{BB962C8B-B14F-4D97-AF65-F5344CB8AC3E}">
        <p14:creationId xmlns:p14="http://schemas.microsoft.com/office/powerpoint/2010/main" val="367264835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48527" y="119538"/>
            <a:ext cx="6019979" cy="1107996"/>
          </a:xfrm>
        </p:spPr>
        <p:txBody>
          <a:bodyPr/>
          <a:lstStyle/>
          <a:p>
            <a:r>
              <a:rPr lang="de-CH" dirty="0"/>
              <a:t>Terapia asistida por robots: </a:t>
            </a:r>
            <a:r>
              <a:rPr lang="de-CH" dirty="0">
                <a:solidFill>
                  <a:srgbClr val="595959"/>
                </a:solidFill>
              </a:rPr>
              <a:t>Extremidad inferior</a:t>
            </a:r>
            <a:endParaRPr lang="de-CH" dirty="0"/>
          </a:p>
        </p:txBody>
      </p:sp>
      <p:sp>
        <p:nvSpPr>
          <p:cNvPr id="4" name="Fußzeilenplatzhalter 3"/>
          <p:cNvSpPr>
            <a:spLocks noGrp="1"/>
          </p:cNvSpPr>
          <p:nvPr>
            <p:ph type="ftr" sz="quarter" idx="11"/>
          </p:nvPr>
        </p:nvSpPr>
        <p:spPr/>
        <p:txBody>
          <a:bodyPr/>
          <a:lstStyle/>
          <a:p>
            <a:r>
              <a:rPr lang="en-US" dirty="0" err="1"/>
              <a:t>Evidencia</a:t>
            </a:r>
            <a:r>
              <a:rPr lang="en-US" dirty="0"/>
              <a:t> </a:t>
            </a:r>
            <a:r>
              <a:rPr lang="en-US" dirty="0" err="1"/>
              <a:t>científica</a:t>
            </a:r>
            <a:r>
              <a:rPr lang="en-US" dirty="0"/>
              <a:t> de las </a:t>
            </a:r>
            <a:r>
              <a:rPr lang="en-US" dirty="0" err="1"/>
              <a:t>nuevas</a:t>
            </a:r>
            <a:r>
              <a:rPr lang="en-US" dirty="0"/>
              <a:t> </a:t>
            </a:r>
            <a:r>
              <a:rPr lang="en-US" dirty="0" err="1"/>
              <a:t>tecnologías</a:t>
            </a:r>
            <a:endParaRPr lang="de-CH" dirty="0"/>
          </a:p>
        </p:txBody>
      </p:sp>
      <p:sp>
        <p:nvSpPr>
          <p:cNvPr id="5" name="Foliennummernplatzhalter 4"/>
          <p:cNvSpPr>
            <a:spLocks noGrp="1"/>
          </p:cNvSpPr>
          <p:nvPr>
            <p:ph type="sldNum" sz="quarter" idx="12"/>
          </p:nvPr>
        </p:nvSpPr>
        <p:spPr/>
        <p:txBody>
          <a:bodyPr/>
          <a:lstStyle/>
          <a:p>
            <a:fld id="{9F8E3E85-A5F1-45AC-BC8E-CB7307177C38}" type="slidenum">
              <a:rPr lang="de-CH" smtClean="0"/>
              <a:pPr/>
              <a:t>9</a:t>
            </a:fld>
            <a:endParaRPr lang="de-CH" dirty="0"/>
          </a:p>
        </p:txBody>
      </p:sp>
      <p:sp>
        <p:nvSpPr>
          <p:cNvPr id="6" name="Rechteck 5"/>
          <p:cNvSpPr/>
          <p:nvPr/>
        </p:nvSpPr>
        <p:spPr bwMode="auto">
          <a:xfrm>
            <a:off x="665833" y="1704876"/>
            <a:ext cx="4464496" cy="221374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7" name="Textfeld 6"/>
          <p:cNvSpPr txBox="1"/>
          <p:nvPr/>
        </p:nvSpPr>
        <p:spPr>
          <a:xfrm>
            <a:off x="665833" y="1848892"/>
            <a:ext cx="4464496" cy="369332"/>
          </a:xfrm>
          <a:prstGeom prst="rect">
            <a:avLst/>
          </a:prstGeom>
          <a:solidFill>
            <a:srgbClr val="C1D450"/>
          </a:solidFill>
        </p:spPr>
        <p:txBody>
          <a:bodyPr wrap="square" rtlCol="0">
            <a:spAutoFit/>
          </a:bodyPr>
          <a:lstStyle/>
          <a:p>
            <a:pPr algn="ctr"/>
            <a:r>
              <a:rPr lang="de-CH" dirty="0"/>
              <a:t>Mejoras en la marcha</a:t>
            </a:r>
          </a:p>
        </p:txBody>
      </p:sp>
      <p:sp>
        <p:nvSpPr>
          <p:cNvPr id="8" name="Textfeld 7"/>
          <p:cNvSpPr txBox="1"/>
          <p:nvPr/>
        </p:nvSpPr>
        <p:spPr>
          <a:xfrm>
            <a:off x="1810345" y="2433340"/>
            <a:ext cx="3096344" cy="1477328"/>
          </a:xfrm>
          <a:prstGeom prst="rect">
            <a:avLst/>
          </a:prstGeom>
          <a:noFill/>
        </p:spPr>
        <p:txBody>
          <a:bodyPr wrap="square" rtlCol="0">
            <a:spAutoFit/>
          </a:bodyPr>
          <a:lstStyle/>
          <a:p>
            <a:r>
              <a:rPr lang="en-US" b="1" dirty="0" err="1"/>
              <a:t>Efecto</a:t>
            </a:r>
            <a:r>
              <a:rPr lang="en-US" b="1" dirty="0"/>
              <a:t> positive en la velocidad de la marcha, </a:t>
            </a:r>
            <a:r>
              <a:rPr lang="en-US" b="1" dirty="0" err="1"/>
              <a:t>distancia</a:t>
            </a:r>
            <a:r>
              <a:rPr lang="en-US" b="1" dirty="0"/>
              <a:t> </a:t>
            </a:r>
            <a:r>
              <a:rPr lang="en-US" b="1" dirty="0" err="1"/>
              <a:t>caminada</a:t>
            </a:r>
            <a:r>
              <a:rPr lang="en-US" b="1" dirty="0"/>
              <a:t> e </a:t>
            </a:r>
            <a:r>
              <a:rPr lang="en-US" b="1" dirty="0" err="1"/>
              <a:t>implicación</a:t>
            </a:r>
            <a:r>
              <a:rPr lang="en-US" b="1" dirty="0"/>
              <a:t> en </a:t>
            </a:r>
            <a:r>
              <a:rPr lang="en-US" b="1" dirty="0" err="1"/>
              <a:t>actividades</a:t>
            </a:r>
            <a:r>
              <a:rPr lang="en-US" b="1" dirty="0"/>
              <a:t> de la </a:t>
            </a:r>
            <a:r>
              <a:rPr lang="en-US" b="1" dirty="0" err="1"/>
              <a:t>vida</a:t>
            </a:r>
            <a:r>
              <a:rPr lang="en-US" b="1" dirty="0"/>
              <a:t> </a:t>
            </a:r>
            <a:r>
              <a:rPr lang="en-US" b="1" dirty="0" err="1"/>
              <a:t>diaria</a:t>
            </a:r>
            <a:r>
              <a:rPr lang="en-US" b="1" dirty="0"/>
              <a:t>. </a:t>
            </a:r>
            <a:endParaRPr lang="en-US" dirty="0"/>
          </a:p>
        </p:txBody>
      </p:sp>
      <p:pic>
        <p:nvPicPr>
          <p:cNvPr id="9" name="Picture 15"/>
          <p:cNvPicPr>
            <a:picLocks noChangeAspect="1"/>
          </p:cNvPicPr>
          <p:nvPr/>
        </p:nvPicPr>
        <p:blipFill rotWithShape="1">
          <a:blip r:embed="rId3"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30543" t="16580" r="26682" b="15693"/>
          <a:stretch/>
        </p:blipFill>
        <p:spPr>
          <a:xfrm flipH="1">
            <a:off x="858571" y="2180124"/>
            <a:ext cx="864096" cy="1368153"/>
          </a:xfrm>
          <a:prstGeom prst="rect">
            <a:avLst/>
          </a:prstGeom>
        </p:spPr>
      </p:pic>
      <p:sp>
        <p:nvSpPr>
          <p:cNvPr id="13" name="Rechteck 12"/>
          <p:cNvSpPr/>
          <p:nvPr/>
        </p:nvSpPr>
        <p:spPr bwMode="auto">
          <a:xfrm>
            <a:off x="5634385" y="1420744"/>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14" name="Textfeld 13"/>
          <p:cNvSpPr txBox="1"/>
          <p:nvPr/>
        </p:nvSpPr>
        <p:spPr>
          <a:xfrm>
            <a:off x="5634385" y="1564760"/>
            <a:ext cx="4464496" cy="369332"/>
          </a:xfrm>
          <a:prstGeom prst="rect">
            <a:avLst/>
          </a:prstGeom>
          <a:solidFill>
            <a:srgbClr val="C1D450"/>
          </a:solidFill>
        </p:spPr>
        <p:txBody>
          <a:bodyPr wrap="square" rtlCol="0">
            <a:spAutoFit/>
          </a:bodyPr>
          <a:lstStyle/>
          <a:p>
            <a:pPr algn="ctr"/>
            <a:r>
              <a:rPr lang="de-CH" dirty="0"/>
              <a:t>Tiempo de rehabilitación</a:t>
            </a:r>
          </a:p>
        </p:txBody>
      </p:sp>
      <p:sp>
        <p:nvSpPr>
          <p:cNvPr id="15" name="Textfeld 14"/>
          <p:cNvSpPr txBox="1"/>
          <p:nvPr/>
        </p:nvSpPr>
        <p:spPr>
          <a:xfrm>
            <a:off x="5968211" y="1962781"/>
            <a:ext cx="3312368" cy="1754326"/>
          </a:xfrm>
          <a:prstGeom prst="rect">
            <a:avLst/>
          </a:prstGeom>
          <a:noFill/>
        </p:spPr>
        <p:txBody>
          <a:bodyPr wrap="square" rtlCol="0">
            <a:spAutoFit/>
          </a:bodyPr>
          <a:lstStyle/>
          <a:p>
            <a:r>
              <a:rPr lang="en-US" dirty="0"/>
              <a:t>Los </a:t>
            </a:r>
            <a:r>
              <a:rPr lang="en-US" dirty="0" err="1"/>
              <a:t>pacientes</a:t>
            </a:r>
            <a:r>
              <a:rPr lang="en-US" dirty="0"/>
              <a:t> que no </a:t>
            </a:r>
            <a:r>
              <a:rPr lang="en-US" dirty="0" err="1"/>
              <a:t>deambulan</a:t>
            </a:r>
            <a:r>
              <a:rPr lang="en-US" dirty="0"/>
              <a:t> y </a:t>
            </a:r>
            <a:r>
              <a:rPr lang="en-US" dirty="0" err="1"/>
              <a:t>están</a:t>
            </a:r>
            <a:r>
              <a:rPr lang="en-US" dirty="0"/>
              <a:t> en una </a:t>
            </a:r>
            <a:r>
              <a:rPr lang="en-US" dirty="0" err="1"/>
              <a:t>fase</a:t>
            </a:r>
            <a:r>
              <a:rPr lang="en-US" dirty="0"/>
              <a:t> </a:t>
            </a:r>
            <a:r>
              <a:rPr lang="en-US" dirty="0" err="1"/>
              <a:t>temprana</a:t>
            </a:r>
            <a:r>
              <a:rPr lang="en-US" dirty="0"/>
              <a:t> de la </a:t>
            </a:r>
            <a:r>
              <a:rPr lang="en-US" dirty="0" err="1"/>
              <a:t>rehabilitación</a:t>
            </a:r>
            <a:r>
              <a:rPr lang="en-US" dirty="0"/>
              <a:t> son los que </a:t>
            </a:r>
            <a:r>
              <a:rPr lang="en-US" dirty="0" err="1"/>
              <a:t>más</a:t>
            </a:r>
            <a:r>
              <a:rPr lang="en-US" dirty="0"/>
              <a:t> se </a:t>
            </a:r>
            <a:r>
              <a:rPr lang="en-US" dirty="0" err="1"/>
              <a:t>benefician</a:t>
            </a:r>
            <a:r>
              <a:rPr lang="en-US" dirty="0"/>
              <a:t> de la terapia </a:t>
            </a:r>
            <a:r>
              <a:rPr lang="en-US" dirty="0" err="1"/>
              <a:t>robótica</a:t>
            </a:r>
            <a:r>
              <a:rPr lang="en-US" dirty="0"/>
              <a:t>.</a:t>
            </a:r>
          </a:p>
        </p:txBody>
      </p:sp>
      <p:sp>
        <p:nvSpPr>
          <p:cNvPr id="19" name="Rechteck 18"/>
          <p:cNvSpPr/>
          <p:nvPr/>
        </p:nvSpPr>
        <p:spPr bwMode="auto">
          <a:xfrm>
            <a:off x="665120" y="3848348"/>
            <a:ext cx="4464496" cy="2088232"/>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0" name="Textfeld 19"/>
          <p:cNvSpPr txBox="1"/>
          <p:nvPr/>
        </p:nvSpPr>
        <p:spPr>
          <a:xfrm>
            <a:off x="665120" y="3992364"/>
            <a:ext cx="4464496" cy="369332"/>
          </a:xfrm>
          <a:prstGeom prst="rect">
            <a:avLst/>
          </a:prstGeom>
          <a:solidFill>
            <a:srgbClr val="C1D450"/>
          </a:solidFill>
        </p:spPr>
        <p:txBody>
          <a:bodyPr wrap="square" rtlCol="0">
            <a:spAutoFit/>
          </a:bodyPr>
          <a:lstStyle/>
          <a:p>
            <a:pPr algn="ctr"/>
            <a:r>
              <a:rPr lang="de-CH" dirty="0"/>
              <a:t>Dependencia</a:t>
            </a:r>
          </a:p>
        </p:txBody>
      </p:sp>
      <p:sp>
        <p:nvSpPr>
          <p:cNvPr id="21" name="Textfeld 20"/>
          <p:cNvSpPr txBox="1"/>
          <p:nvPr/>
        </p:nvSpPr>
        <p:spPr>
          <a:xfrm>
            <a:off x="1745240" y="4526012"/>
            <a:ext cx="3248012" cy="1477328"/>
          </a:xfrm>
          <a:prstGeom prst="rect">
            <a:avLst/>
          </a:prstGeom>
          <a:noFill/>
        </p:spPr>
        <p:txBody>
          <a:bodyPr wrap="square" rtlCol="0">
            <a:spAutoFit/>
          </a:bodyPr>
          <a:lstStyle/>
          <a:p>
            <a:r>
              <a:rPr lang="en-US" dirty="0"/>
              <a:t>Se </a:t>
            </a:r>
            <a:r>
              <a:rPr lang="en-US" dirty="0" err="1"/>
              <a:t>podría</a:t>
            </a:r>
            <a:r>
              <a:rPr lang="en-US" dirty="0"/>
              <a:t> </a:t>
            </a:r>
            <a:r>
              <a:rPr lang="en-US" dirty="0" err="1"/>
              <a:t>evitar</a:t>
            </a:r>
            <a:r>
              <a:rPr lang="en-US" dirty="0"/>
              <a:t> la </a:t>
            </a:r>
            <a:r>
              <a:rPr lang="en-US" dirty="0" err="1"/>
              <a:t>dependencia</a:t>
            </a:r>
            <a:r>
              <a:rPr lang="en-US" dirty="0"/>
              <a:t> en 1 de </a:t>
            </a:r>
            <a:r>
              <a:rPr lang="en-US" dirty="0" err="1"/>
              <a:t>cada</a:t>
            </a:r>
            <a:r>
              <a:rPr lang="en-US" dirty="0"/>
              <a:t> 5 personas </a:t>
            </a:r>
            <a:r>
              <a:rPr lang="en-US" dirty="0" err="1"/>
              <a:t>si</a:t>
            </a:r>
            <a:r>
              <a:rPr lang="en-US" dirty="0"/>
              <a:t> se </a:t>
            </a:r>
            <a:r>
              <a:rPr lang="en-US" dirty="0" err="1"/>
              <a:t>utiliza</a:t>
            </a:r>
            <a:r>
              <a:rPr lang="en-US" dirty="0"/>
              <a:t> Entrenamiento </a:t>
            </a:r>
            <a:r>
              <a:rPr lang="en-US" dirty="0" err="1"/>
              <a:t>asistido</a:t>
            </a:r>
            <a:r>
              <a:rPr lang="en-US" dirty="0"/>
              <a:t> por robots.</a:t>
            </a:r>
          </a:p>
        </p:txBody>
      </p:sp>
      <p:sp>
        <p:nvSpPr>
          <p:cNvPr id="25" name="Rechteck 24"/>
          <p:cNvSpPr/>
          <p:nvPr/>
        </p:nvSpPr>
        <p:spPr bwMode="auto">
          <a:xfrm>
            <a:off x="5632959" y="3626516"/>
            <a:ext cx="4464496" cy="2310064"/>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a:ln>
                <a:noFill/>
              </a:ln>
              <a:solidFill>
                <a:srgbClr val="232333"/>
              </a:solidFill>
              <a:effectLst/>
              <a:latin typeface="Arial Narrow" pitchFamily="34" charset="0"/>
            </a:endParaRPr>
          </a:p>
        </p:txBody>
      </p:sp>
      <p:sp>
        <p:nvSpPr>
          <p:cNvPr id="26" name="Textfeld 25"/>
          <p:cNvSpPr txBox="1"/>
          <p:nvPr/>
        </p:nvSpPr>
        <p:spPr>
          <a:xfrm>
            <a:off x="5632959" y="3770532"/>
            <a:ext cx="4464496" cy="369332"/>
          </a:xfrm>
          <a:prstGeom prst="rect">
            <a:avLst/>
          </a:prstGeom>
          <a:solidFill>
            <a:srgbClr val="C1D450"/>
          </a:solidFill>
        </p:spPr>
        <p:txBody>
          <a:bodyPr wrap="square" rtlCol="0">
            <a:spAutoFit/>
          </a:bodyPr>
          <a:lstStyle/>
          <a:p>
            <a:pPr algn="ctr"/>
            <a:r>
              <a:rPr lang="de-CH" dirty="0"/>
              <a:t>Effectividad</a:t>
            </a:r>
          </a:p>
        </p:txBody>
      </p:sp>
      <p:sp>
        <p:nvSpPr>
          <p:cNvPr id="27" name="Textfeld 26"/>
          <p:cNvSpPr txBox="1"/>
          <p:nvPr/>
        </p:nvSpPr>
        <p:spPr>
          <a:xfrm>
            <a:off x="5938379" y="4393080"/>
            <a:ext cx="3508366" cy="1200329"/>
          </a:xfrm>
          <a:prstGeom prst="rect">
            <a:avLst/>
          </a:prstGeom>
          <a:noFill/>
        </p:spPr>
        <p:txBody>
          <a:bodyPr wrap="square" rtlCol="0">
            <a:spAutoFit/>
          </a:bodyPr>
          <a:lstStyle/>
          <a:p>
            <a:r>
              <a:rPr lang="en-US" dirty="0"/>
              <a:t>La terapia </a:t>
            </a:r>
            <a:r>
              <a:rPr lang="en-US" dirty="0" err="1"/>
              <a:t>robótica</a:t>
            </a:r>
            <a:r>
              <a:rPr lang="en-US" dirty="0"/>
              <a:t> en </a:t>
            </a:r>
            <a:r>
              <a:rPr lang="en-US" dirty="0" err="1"/>
              <a:t>combinación</a:t>
            </a:r>
            <a:r>
              <a:rPr lang="en-US" dirty="0"/>
              <a:t> con la “</a:t>
            </a:r>
            <a:r>
              <a:rPr lang="en-US" dirty="0" err="1"/>
              <a:t>convencional</a:t>
            </a:r>
            <a:r>
              <a:rPr lang="en-US" dirty="0"/>
              <a:t>” es </a:t>
            </a:r>
            <a:r>
              <a:rPr lang="en-US" dirty="0" err="1"/>
              <a:t>más</a:t>
            </a:r>
            <a:r>
              <a:rPr lang="en-US" dirty="0"/>
              <a:t> </a:t>
            </a:r>
            <a:r>
              <a:rPr lang="en-US" dirty="0" err="1"/>
              <a:t>efectiva</a:t>
            </a:r>
            <a:r>
              <a:rPr lang="en-US" dirty="0"/>
              <a:t> que la “</a:t>
            </a:r>
            <a:r>
              <a:rPr lang="en-US" dirty="0" err="1"/>
              <a:t>convencional</a:t>
            </a:r>
            <a:r>
              <a:rPr lang="en-US" dirty="0"/>
              <a:t>” sola. </a:t>
            </a:r>
          </a:p>
        </p:txBody>
      </p:sp>
      <p:sp>
        <p:nvSpPr>
          <p:cNvPr id="29" name="Textfeld 28"/>
          <p:cNvSpPr txBox="1"/>
          <p:nvPr/>
        </p:nvSpPr>
        <p:spPr>
          <a:xfrm>
            <a:off x="10145" y="6055196"/>
            <a:ext cx="1800200" cy="276999"/>
          </a:xfrm>
          <a:prstGeom prst="rect">
            <a:avLst/>
          </a:prstGeom>
          <a:noFill/>
        </p:spPr>
        <p:txBody>
          <a:bodyPr wrap="square" rtlCol="0">
            <a:spAutoFit/>
          </a:bodyPr>
          <a:lstStyle/>
          <a:p>
            <a:r>
              <a:rPr lang="de-CH" sz="1200" dirty="0"/>
              <a:t>(Mehrholz et al. 2017)</a:t>
            </a:r>
          </a:p>
        </p:txBody>
      </p:sp>
      <p:pic>
        <p:nvPicPr>
          <p:cNvPr id="30" name="Picture 2" descr="Mann, Silhouette, Menschliche, Stehen, Avat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4674" y="2137177"/>
            <a:ext cx="1673071" cy="334614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4"/>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9202945" y="2096996"/>
            <a:ext cx="658832" cy="1215018"/>
          </a:xfrm>
          <a:prstGeom prst="rect">
            <a:avLst/>
          </a:prstGeom>
        </p:spPr>
      </p:pic>
      <p:grpSp>
        <p:nvGrpSpPr>
          <p:cNvPr id="32" name="Group 69"/>
          <p:cNvGrpSpPr/>
          <p:nvPr/>
        </p:nvGrpSpPr>
        <p:grpSpPr>
          <a:xfrm>
            <a:off x="913501" y="4571882"/>
            <a:ext cx="732759" cy="973488"/>
            <a:chOff x="-1403729" y="4059323"/>
            <a:chExt cx="1017309" cy="1351520"/>
          </a:xfrm>
        </p:grpSpPr>
        <p:sp>
          <p:nvSpPr>
            <p:cNvPr id="33" name="Oval 53"/>
            <p:cNvSpPr/>
            <p:nvPr/>
          </p:nvSpPr>
          <p:spPr bwMode="auto">
            <a:xfrm rot="566869">
              <a:off x="-1403729" y="5240041"/>
              <a:ext cx="153017" cy="170802"/>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34" name="Group 68"/>
            <p:cNvGrpSpPr/>
            <p:nvPr/>
          </p:nvGrpSpPr>
          <p:grpSpPr>
            <a:xfrm>
              <a:off x="-1344567" y="4059323"/>
              <a:ext cx="958147" cy="1341988"/>
              <a:chOff x="-1344567" y="4059323"/>
              <a:chExt cx="958147" cy="1341988"/>
            </a:xfrm>
          </p:grpSpPr>
          <p:sp>
            <p:nvSpPr>
              <p:cNvPr id="35" name="Rounded Rectangle 48"/>
              <p:cNvSpPr/>
              <p:nvPr/>
            </p:nvSpPr>
            <p:spPr bwMode="auto">
              <a:xfrm rot="664317">
                <a:off x="-1344567" y="4676211"/>
                <a:ext cx="177804" cy="699316"/>
              </a:xfrm>
              <a:custGeom>
                <a:avLst/>
                <a:gdLst>
                  <a:gd name="connsiteX0" fmla="*/ 0 w 148574"/>
                  <a:gd name="connsiteY0" fmla="*/ 24763 h 824540"/>
                  <a:gd name="connsiteX1" fmla="*/ 24763 w 148574"/>
                  <a:gd name="connsiteY1" fmla="*/ 0 h 824540"/>
                  <a:gd name="connsiteX2" fmla="*/ 123811 w 148574"/>
                  <a:gd name="connsiteY2" fmla="*/ 0 h 824540"/>
                  <a:gd name="connsiteX3" fmla="*/ 148574 w 148574"/>
                  <a:gd name="connsiteY3" fmla="*/ 24763 h 824540"/>
                  <a:gd name="connsiteX4" fmla="*/ 148574 w 148574"/>
                  <a:gd name="connsiteY4" fmla="*/ 799777 h 824540"/>
                  <a:gd name="connsiteX5" fmla="*/ 123811 w 148574"/>
                  <a:gd name="connsiteY5" fmla="*/ 824540 h 824540"/>
                  <a:gd name="connsiteX6" fmla="*/ 24763 w 148574"/>
                  <a:gd name="connsiteY6" fmla="*/ 824540 h 824540"/>
                  <a:gd name="connsiteX7" fmla="*/ 0 w 148574"/>
                  <a:gd name="connsiteY7" fmla="*/ 799777 h 824540"/>
                  <a:gd name="connsiteX8" fmla="*/ 0 w 148574"/>
                  <a:gd name="connsiteY8" fmla="*/ 24763 h 824540"/>
                  <a:gd name="connsiteX0" fmla="*/ 0 w 148574"/>
                  <a:gd name="connsiteY0" fmla="*/ 24763 h 861677"/>
                  <a:gd name="connsiteX1" fmla="*/ 24763 w 148574"/>
                  <a:gd name="connsiteY1" fmla="*/ 0 h 861677"/>
                  <a:gd name="connsiteX2" fmla="*/ 123811 w 148574"/>
                  <a:gd name="connsiteY2" fmla="*/ 0 h 861677"/>
                  <a:gd name="connsiteX3" fmla="*/ 148574 w 148574"/>
                  <a:gd name="connsiteY3" fmla="*/ 24763 h 861677"/>
                  <a:gd name="connsiteX4" fmla="*/ 148574 w 148574"/>
                  <a:gd name="connsiteY4" fmla="*/ 799777 h 861677"/>
                  <a:gd name="connsiteX5" fmla="*/ 114058 w 148574"/>
                  <a:gd name="connsiteY5" fmla="*/ 861677 h 861677"/>
                  <a:gd name="connsiteX6" fmla="*/ 24763 w 148574"/>
                  <a:gd name="connsiteY6" fmla="*/ 824540 h 861677"/>
                  <a:gd name="connsiteX7" fmla="*/ 0 w 148574"/>
                  <a:gd name="connsiteY7" fmla="*/ 799777 h 861677"/>
                  <a:gd name="connsiteX8" fmla="*/ 0 w 148574"/>
                  <a:gd name="connsiteY8" fmla="*/ 24763 h 861677"/>
                  <a:gd name="connsiteX0" fmla="*/ 0 w 148574"/>
                  <a:gd name="connsiteY0" fmla="*/ 24763 h 864194"/>
                  <a:gd name="connsiteX1" fmla="*/ 24763 w 148574"/>
                  <a:gd name="connsiteY1" fmla="*/ 0 h 864194"/>
                  <a:gd name="connsiteX2" fmla="*/ 123811 w 148574"/>
                  <a:gd name="connsiteY2" fmla="*/ 0 h 864194"/>
                  <a:gd name="connsiteX3" fmla="*/ 148574 w 148574"/>
                  <a:gd name="connsiteY3" fmla="*/ 24763 h 864194"/>
                  <a:gd name="connsiteX4" fmla="*/ 148574 w 148574"/>
                  <a:gd name="connsiteY4" fmla="*/ 799777 h 864194"/>
                  <a:gd name="connsiteX5" fmla="*/ 114058 w 148574"/>
                  <a:gd name="connsiteY5" fmla="*/ 861677 h 864194"/>
                  <a:gd name="connsiteX6" fmla="*/ 33893 w 148574"/>
                  <a:gd name="connsiteY6" fmla="*/ 864194 h 864194"/>
                  <a:gd name="connsiteX7" fmla="*/ 0 w 148574"/>
                  <a:gd name="connsiteY7" fmla="*/ 799777 h 864194"/>
                  <a:gd name="connsiteX8" fmla="*/ 0 w 148574"/>
                  <a:gd name="connsiteY8" fmla="*/ 24763 h 864194"/>
                  <a:gd name="connsiteX0" fmla="*/ 0 w 162737"/>
                  <a:gd name="connsiteY0" fmla="*/ 24763 h 864194"/>
                  <a:gd name="connsiteX1" fmla="*/ 24763 w 162737"/>
                  <a:gd name="connsiteY1" fmla="*/ 0 h 864194"/>
                  <a:gd name="connsiteX2" fmla="*/ 123811 w 162737"/>
                  <a:gd name="connsiteY2" fmla="*/ 0 h 864194"/>
                  <a:gd name="connsiteX3" fmla="*/ 148574 w 162737"/>
                  <a:gd name="connsiteY3" fmla="*/ 24763 h 864194"/>
                  <a:gd name="connsiteX4" fmla="*/ 162737 w 162737"/>
                  <a:gd name="connsiteY4" fmla="*/ 801664 h 864194"/>
                  <a:gd name="connsiteX5" fmla="*/ 114058 w 162737"/>
                  <a:gd name="connsiteY5" fmla="*/ 861677 h 864194"/>
                  <a:gd name="connsiteX6" fmla="*/ 33893 w 162737"/>
                  <a:gd name="connsiteY6" fmla="*/ 864194 h 864194"/>
                  <a:gd name="connsiteX7" fmla="*/ 0 w 162737"/>
                  <a:gd name="connsiteY7" fmla="*/ 799777 h 864194"/>
                  <a:gd name="connsiteX8" fmla="*/ 0 w 162737"/>
                  <a:gd name="connsiteY8" fmla="*/ 24763 h 864194"/>
                  <a:gd name="connsiteX0" fmla="*/ 0 w 162737"/>
                  <a:gd name="connsiteY0" fmla="*/ 24763 h 864194"/>
                  <a:gd name="connsiteX1" fmla="*/ 24763 w 162737"/>
                  <a:gd name="connsiteY1" fmla="*/ 0 h 864194"/>
                  <a:gd name="connsiteX2" fmla="*/ 123811 w 162737"/>
                  <a:gd name="connsiteY2" fmla="*/ 0 h 864194"/>
                  <a:gd name="connsiteX3" fmla="*/ 147955 w 162737"/>
                  <a:gd name="connsiteY3" fmla="*/ 173622 h 864194"/>
                  <a:gd name="connsiteX4" fmla="*/ 162737 w 162737"/>
                  <a:gd name="connsiteY4" fmla="*/ 801664 h 864194"/>
                  <a:gd name="connsiteX5" fmla="*/ 114058 w 162737"/>
                  <a:gd name="connsiteY5" fmla="*/ 861677 h 864194"/>
                  <a:gd name="connsiteX6" fmla="*/ 33893 w 162737"/>
                  <a:gd name="connsiteY6" fmla="*/ 864194 h 864194"/>
                  <a:gd name="connsiteX7" fmla="*/ 0 w 162737"/>
                  <a:gd name="connsiteY7" fmla="*/ 799777 h 864194"/>
                  <a:gd name="connsiteX8" fmla="*/ 0 w 162737"/>
                  <a:gd name="connsiteY8" fmla="*/ 24763 h 864194"/>
                  <a:gd name="connsiteX0" fmla="*/ 0 w 196639"/>
                  <a:gd name="connsiteY0" fmla="*/ 24763 h 864194"/>
                  <a:gd name="connsiteX1" fmla="*/ 24763 w 196639"/>
                  <a:gd name="connsiteY1" fmla="*/ 0 h 864194"/>
                  <a:gd name="connsiteX2" fmla="*/ 194622 w 196639"/>
                  <a:gd name="connsiteY2" fmla="*/ 9437 h 864194"/>
                  <a:gd name="connsiteX3" fmla="*/ 147955 w 196639"/>
                  <a:gd name="connsiteY3" fmla="*/ 173622 h 864194"/>
                  <a:gd name="connsiteX4" fmla="*/ 162737 w 196639"/>
                  <a:gd name="connsiteY4" fmla="*/ 801664 h 864194"/>
                  <a:gd name="connsiteX5" fmla="*/ 114058 w 196639"/>
                  <a:gd name="connsiteY5" fmla="*/ 861677 h 864194"/>
                  <a:gd name="connsiteX6" fmla="*/ 33893 w 196639"/>
                  <a:gd name="connsiteY6" fmla="*/ 864194 h 864194"/>
                  <a:gd name="connsiteX7" fmla="*/ 0 w 196639"/>
                  <a:gd name="connsiteY7" fmla="*/ 799777 h 864194"/>
                  <a:gd name="connsiteX8" fmla="*/ 0 w 196639"/>
                  <a:gd name="connsiteY8" fmla="*/ 24763 h 864194"/>
                  <a:gd name="connsiteX0" fmla="*/ 0 w 197005"/>
                  <a:gd name="connsiteY0" fmla="*/ 24763 h 864194"/>
                  <a:gd name="connsiteX1" fmla="*/ 24763 w 197005"/>
                  <a:gd name="connsiteY1" fmla="*/ 0 h 864194"/>
                  <a:gd name="connsiteX2" fmla="*/ 194622 w 197005"/>
                  <a:gd name="connsiteY2" fmla="*/ 9437 h 864194"/>
                  <a:gd name="connsiteX3" fmla="*/ 158655 w 197005"/>
                  <a:gd name="connsiteY3" fmla="*/ 165439 h 864194"/>
                  <a:gd name="connsiteX4" fmla="*/ 162737 w 197005"/>
                  <a:gd name="connsiteY4" fmla="*/ 801664 h 864194"/>
                  <a:gd name="connsiteX5" fmla="*/ 114058 w 197005"/>
                  <a:gd name="connsiteY5" fmla="*/ 861677 h 864194"/>
                  <a:gd name="connsiteX6" fmla="*/ 33893 w 197005"/>
                  <a:gd name="connsiteY6" fmla="*/ 864194 h 864194"/>
                  <a:gd name="connsiteX7" fmla="*/ 0 w 197005"/>
                  <a:gd name="connsiteY7" fmla="*/ 799777 h 864194"/>
                  <a:gd name="connsiteX8" fmla="*/ 0 w 197005"/>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620"/>
                  <a:gd name="connsiteX1" fmla="*/ 24763 w 197258"/>
                  <a:gd name="connsiteY1" fmla="*/ 0 h 864620"/>
                  <a:gd name="connsiteX2" fmla="*/ 194622 w 197258"/>
                  <a:gd name="connsiteY2" fmla="*/ 9437 h 864620"/>
                  <a:gd name="connsiteX3" fmla="*/ 164317 w 197258"/>
                  <a:gd name="connsiteY3" fmla="*/ 122951 h 864620"/>
                  <a:gd name="connsiteX4" fmla="*/ 162737 w 197258"/>
                  <a:gd name="connsiteY4" fmla="*/ 801664 h 864620"/>
                  <a:gd name="connsiteX5" fmla="*/ 114058 w 197258"/>
                  <a:gd name="connsiteY5" fmla="*/ 861677 h 864620"/>
                  <a:gd name="connsiteX6" fmla="*/ 33893 w 197258"/>
                  <a:gd name="connsiteY6" fmla="*/ 864194 h 864620"/>
                  <a:gd name="connsiteX7" fmla="*/ 0 w 197258"/>
                  <a:gd name="connsiteY7" fmla="*/ 799777 h 864620"/>
                  <a:gd name="connsiteX8" fmla="*/ 0 w 197258"/>
                  <a:gd name="connsiteY8" fmla="*/ 24763 h 864620"/>
                  <a:gd name="connsiteX0" fmla="*/ 0 w 197258"/>
                  <a:gd name="connsiteY0" fmla="*/ 24763 h 861677"/>
                  <a:gd name="connsiteX1" fmla="*/ 24763 w 197258"/>
                  <a:gd name="connsiteY1" fmla="*/ 0 h 861677"/>
                  <a:gd name="connsiteX2" fmla="*/ 194622 w 197258"/>
                  <a:gd name="connsiteY2" fmla="*/ 9437 h 861677"/>
                  <a:gd name="connsiteX3" fmla="*/ 164317 w 197258"/>
                  <a:gd name="connsiteY3" fmla="*/ 122951 h 861677"/>
                  <a:gd name="connsiteX4" fmla="*/ 162737 w 197258"/>
                  <a:gd name="connsiteY4" fmla="*/ 801664 h 861677"/>
                  <a:gd name="connsiteX5" fmla="*/ 114058 w 197258"/>
                  <a:gd name="connsiteY5" fmla="*/ 861677 h 861677"/>
                  <a:gd name="connsiteX6" fmla="*/ 29802 w 197258"/>
                  <a:gd name="connsiteY6" fmla="*/ 858844 h 861677"/>
                  <a:gd name="connsiteX7" fmla="*/ 0 w 197258"/>
                  <a:gd name="connsiteY7" fmla="*/ 799777 h 861677"/>
                  <a:gd name="connsiteX8" fmla="*/ 0 w 197258"/>
                  <a:gd name="connsiteY8" fmla="*/ 24763 h 861677"/>
                  <a:gd name="connsiteX0" fmla="*/ 0 w 197258"/>
                  <a:gd name="connsiteY0" fmla="*/ 24763 h 861677"/>
                  <a:gd name="connsiteX1" fmla="*/ 24763 w 197258"/>
                  <a:gd name="connsiteY1" fmla="*/ 0 h 861677"/>
                  <a:gd name="connsiteX2" fmla="*/ 194622 w 197258"/>
                  <a:gd name="connsiteY2" fmla="*/ 9437 h 861677"/>
                  <a:gd name="connsiteX3" fmla="*/ 164317 w 197258"/>
                  <a:gd name="connsiteY3" fmla="*/ 122951 h 861677"/>
                  <a:gd name="connsiteX4" fmla="*/ 162737 w 197258"/>
                  <a:gd name="connsiteY4" fmla="*/ 801664 h 861677"/>
                  <a:gd name="connsiteX5" fmla="*/ 114058 w 197258"/>
                  <a:gd name="connsiteY5" fmla="*/ 861677 h 861677"/>
                  <a:gd name="connsiteX6" fmla="*/ 29802 w 197258"/>
                  <a:gd name="connsiteY6" fmla="*/ 858844 h 861677"/>
                  <a:gd name="connsiteX7" fmla="*/ 0 w 197258"/>
                  <a:gd name="connsiteY7" fmla="*/ 799777 h 861677"/>
                  <a:gd name="connsiteX8" fmla="*/ 0 w 197258"/>
                  <a:gd name="connsiteY8" fmla="*/ 24763 h 86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258" h="861677">
                    <a:moveTo>
                      <a:pt x="0" y="24763"/>
                    </a:moveTo>
                    <a:cubicBezTo>
                      <a:pt x="0" y="11087"/>
                      <a:pt x="11087" y="0"/>
                      <a:pt x="24763" y="0"/>
                    </a:cubicBezTo>
                    <a:lnTo>
                      <a:pt x="194622" y="9437"/>
                    </a:lnTo>
                    <a:cubicBezTo>
                      <a:pt x="208298" y="9437"/>
                      <a:pt x="164317" y="109275"/>
                      <a:pt x="164317" y="122951"/>
                    </a:cubicBezTo>
                    <a:cubicBezTo>
                      <a:pt x="151516" y="333139"/>
                      <a:pt x="161376" y="589589"/>
                      <a:pt x="162737" y="801664"/>
                    </a:cubicBezTo>
                    <a:cubicBezTo>
                      <a:pt x="162737" y="815340"/>
                      <a:pt x="127734" y="861677"/>
                      <a:pt x="114058" y="861677"/>
                    </a:cubicBezTo>
                    <a:cubicBezTo>
                      <a:pt x="76322" y="861048"/>
                      <a:pt x="76980" y="860732"/>
                      <a:pt x="29802" y="858844"/>
                    </a:cubicBezTo>
                    <a:cubicBezTo>
                      <a:pt x="16126" y="858844"/>
                      <a:pt x="1576" y="837686"/>
                      <a:pt x="0" y="799777"/>
                    </a:cubicBezTo>
                    <a:lnTo>
                      <a:pt x="0" y="2476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36" name="Group 67"/>
              <p:cNvGrpSpPr/>
              <p:nvPr/>
            </p:nvGrpSpPr>
            <p:grpSpPr>
              <a:xfrm>
                <a:off x="-1289449" y="4059323"/>
                <a:ext cx="903029" cy="1341988"/>
                <a:chOff x="-1289449" y="4059323"/>
                <a:chExt cx="903029" cy="1341988"/>
              </a:xfrm>
            </p:grpSpPr>
            <p:grpSp>
              <p:nvGrpSpPr>
                <p:cNvPr id="37" name="Group 66"/>
                <p:cNvGrpSpPr/>
                <p:nvPr/>
              </p:nvGrpSpPr>
              <p:grpSpPr>
                <a:xfrm>
                  <a:off x="-864764" y="4671948"/>
                  <a:ext cx="182956" cy="671781"/>
                  <a:chOff x="-490658" y="4690569"/>
                  <a:chExt cx="182956" cy="671781"/>
                </a:xfrm>
              </p:grpSpPr>
              <p:cxnSp>
                <p:nvCxnSpPr>
                  <p:cNvPr id="47" name="Straight Connector 62"/>
                  <p:cNvCxnSpPr/>
                  <p:nvPr/>
                </p:nvCxnSpPr>
                <p:spPr bwMode="auto">
                  <a:xfrm flipV="1">
                    <a:off x="-307702" y="4782640"/>
                    <a:ext cx="0" cy="579710"/>
                  </a:xfrm>
                  <a:prstGeom prst="line">
                    <a:avLst/>
                  </a:prstGeom>
                  <a:noFill/>
                  <a:ln w="47625"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Arc 63"/>
                  <p:cNvSpPr/>
                  <p:nvPr/>
                </p:nvSpPr>
                <p:spPr bwMode="auto">
                  <a:xfrm>
                    <a:off x="-490658" y="4690569"/>
                    <a:ext cx="182956" cy="150606"/>
                  </a:xfrm>
                  <a:prstGeom prst="arc">
                    <a:avLst>
                      <a:gd name="adj1" fmla="val 11007484"/>
                      <a:gd name="adj2" fmla="val 262889"/>
                    </a:avLst>
                  </a:prstGeom>
                  <a:noFill/>
                  <a:ln w="6985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nvGrpSpPr>
                <p:cNvPr id="38" name="Group 51"/>
                <p:cNvGrpSpPr/>
                <p:nvPr/>
              </p:nvGrpSpPr>
              <p:grpSpPr>
                <a:xfrm>
                  <a:off x="-1289449" y="4059323"/>
                  <a:ext cx="431819" cy="1341988"/>
                  <a:chOff x="-534753" y="4179296"/>
                  <a:chExt cx="431819" cy="1341988"/>
                </a:xfrm>
              </p:grpSpPr>
              <p:sp>
                <p:nvSpPr>
                  <p:cNvPr id="42" name="Oval 46"/>
                  <p:cNvSpPr/>
                  <p:nvPr/>
                </p:nvSpPr>
                <p:spPr bwMode="auto">
                  <a:xfrm>
                    <a:off x="-347962" y="4179296"/>
                    <a:ext cx="245028" cy="245029"/>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3" name="Oval 47"/>
                  <p:cNvSpPr/>
                  <p:nvPr/>
                </p:nvSpPr>
                <p:spPr bwMode="auto">
                  <a:xfrm rot="1039945">
                    <a:off x="-534753" y="4406432"/>
                    <a:ext cx="266911" cy="671810"/>
                  </a:xfrm>
                  <a:custGeom>
                    <a:avLst/>
                    <a:gdLst>
                      <a:gd name="connsiteX0" fmla="*/ 0 w 230358"/>
                      <a:gd name="connsiteY0" fmla="*/ 349787 h 699574"/>
                      <a:gd name="connsiteX1" fmla="*/ 115179 w 230358"/>
                      <a:gd name="connsiteY1" fmla="*/ 0 h 699574"/>
                      <a:gd name="connsiteX2" fmla="*/ 230358 w 230358"/>
                      <a:gd name="connsiteY2" fmla="*/ 349787 h 699574"/>
                      <a:gd name="connsiteX3" fmla="*/ 115179 w 230358"/>
                      <a:gd name="connsiteY3" fmla="*/ 699574 h 699574"/>
                      <a:gd name="connsiteX4" fmla="*/ 0 w 230358"/>
                      <a:gd name="connsiteY4" fmla="*/ 349787 h 699574"/>
                      <a:gd name="connsiteX0" fmla="*/ 402 w 230760"/>
                      <a:gd name="connsiteY0" fmla="*/ 350626 h 700413"/>
                      <a:gd name="connsiteX1" fmla="*/ 150243 w 230760"/>
                      <a:gd name="connsiteY1" fmla="*/ 0 h 700413"/>
                      <a:gd name="connsiteX2" fmla="*/ 230760 w 230760"/>
                      <a:gd name="connsiteY2" fmla="*/ 350626 h 700413"/>
                      <a:gd name="connsiteX3" fmla="*/ 115581 w 230760"/>
                      <a:gd name="connsiteY3" fmla="*/ 700413 h 700413"/>
                      <a:gd name="connsiteX4" fmla="*/ 402 w 230760"/>
                      <a:gd name="connsiteY4" fmla="*/ 350626 h 700413"/>
                      <a:gd name="connsiteX0" fmla="*/ 140 w 230833"/>
                      <a:gd name="connsiteY0" fmla="*/ 350626 h 651854"/>
                      <a:gd name="connsiteX1" fmla="*/ 149981 w 230833"/>
                      <a:gd name="connsiteY1" fmla="*/ 0 h 651854"/>
                      <a:gd name="connsiteX2" fmla="*/ 230498 w 230833"/>
                      <a:gd name="connsiteY2" fmla="*/ 350626 h 651854"/>
                      <a:gd name="connsiteX3" fmla="*/ 175000 w 230833"/>
                      <a:gd name="connsiteY3" fmla="*/ 651854 h 651854"/>
                      <a:gd name="connsiteX4" fmla="*/ 140 w 230833"/>
                      <a:gd name="connsiteY4" fmla="*/ 350626 h 651854"/>
                      <a:gd name="connsiteX0" fmla="*/ 113 w 244110"/>
                      <a:gd name="connsiteY0" fmla="*/ 350628 h 651857"/>
                      <a:gd name="connsiteX1" fmla="*/ 149954 w 244110"/>
                      <a:gd name="connsiteY1" fmla="*/ 2 h 651857"/>
                      <a:gd name="connsiteX2" fmla="*/ 244110 w 244110"/>
                      <a:gd name="connsiteY2" fmla="*/ 346371 h 651857"/>
                      <a:gd name="connsiteX3" fmla="*/ 174973 w 244110"/>
                      <a:gd name="connsiteY3" fmla="*/ 651856 h 651857"/>
                      <a:gd name="connsiteX4" fmla="*/ 113 w 244110"/>
                      <a:gd name="connsiteY4" fmla="*/ 350628 h 651857"/>
                      <a:gd name="connsiteX0" fmla="*/ 113 w 246302"/>
                      <a:gd name="connsiteY0" fmla="*/ 350628 h 651857"/>
                      <a:gd name="connsiteX1" fmla="*/ 149954 w 246302"/>
                      <a:gd name="connsiteY1" fmla="*/ 2 h 651857"/>
                      <a:gd name="connsiteX2" fmla="*/ 244110 w 246302"/>
                      <a:gd name="connsiteY2" fmla="*/ 346371 h 651857"/>
                      <a:gd name="connsiteX3" fmla="*/ 174973 w 246302"/>
                      <a:gd name="connsiteY3" fmla="*/ 651856 h 651857"/>
                      <a:gd name="connsiteX4" fmla="*/ 113 w 246302"/>
                      <a:gd name="connsiteY4" fmla="*/ 350628 h 651857"/>
                      <a:gd name="connsiteX0" fmla="*/ 237 w 250503"/>
                      <a:gd name="connsiteY0" fmla="*/ 354422 h 655651"/>
                      <a:gd name="connsiteX1" fmla="*/ 150078 w 250503"/>
                      <a:gd name="connsiteY1" fmla="*/ 3796 h 655651"/>
                      <a:gd name="connsiteX2" fmla="*/ 244234 w 250503"/>
                      <a:gd name="connsiteY2" fmla="*/ 350165 h 655651"/>
                      <a:gd name="connsiteX3" fmla="*/ 175097 w 250503"/>
                      <a:gd name="connsiteY3" fmla="*/ 655650 h 655651"/>
                      <a:gd name="connsiteX4" fmla="*/ 237 w 250503"/>
                      <a:gd name="connsiteY4" fmla="*/ 354422 h 655651"/>
                      <a:gd name="connsiteX0" fmla="*/ 1341 w 264553"/>
                      <a:gd name="connsiteY0" fmla="*/ 361325 h 662554"/>
                      <a:gd name="connsiteX1" fmla="*/ 151182 w 264553"/>
                      <a:gd name="connsiteY1" fmla="*/ 10699 h 662554"/>
                      <a:gd name="connsiteX2" fmla="*/ 245338 w 264553"/>
                      <a:gd name="connsiteY2" fmla="*/ 357068 h 662554"/>
                      <a:gd name="connsiteX3" fmla="*/ 176201 w 264553"/>
                      <a:gd name="connsiteY3" fmla="*/ 662553 h 662554"/>
                      <a:gd name="connsiteX4" fmla="*/ 1341 w 264553"/>
                      <a:gd name="connsiteY4" fmla="*/ 361325 h 662554"/>
                      <a:gd name="connsiteX0" fmla="*/ 1341 w 264553"/>
                      <a:gd name="connsiteY0" fmla="*/ 361325 h 662840"/>
                      <a:gd name="connsiteX1" fmla="*/ 151182 w 264553"/>
                      <a:gd name="connsiteY1" fmla="*/ 10699 h 662840"/>
                      <a:gd name="connsiteX2" fmla="*/ 245338 w 264553"/>
                      <a:gd name="connsiteY2" fmla="*/ 357068 h 662840"/>
                      <a:gd name="connsiteX3" fmla="*/ 176201 w 264553"/>
                      <a:gd name="connsiteY3" fmla="*/ 662553 h 662840"/>
                      <a:gd name="connsiteX4" fmla="*/ 1341 w 264553"/>
                      <a:gd name="connsiteY4" fmla="*/ 361325 h 662840"/>
                      <a:gd name="connsiteX0" fmla="*/ 1341 w 264553"/>
                      <a:gd name="connsiteY0" fmla="*/ 361325 h 671032"/>
                      <a:gd name="connsiteX1" fmla="*/ 151182 w 264553"/>
                      <a:gd name="connsiteY1" fmla="*/ 10699 h 671032"/>
                      <a:gd name="connsiteX2" fmla="*/ 245338 w 264553"/>
                      <a:gd name="connsiteY2" fmla="*/ 357068 h 671032"/>
                      <a:gd name="connsiteX3" fmla="*/ 176201 w 264553"/>
                      <a:gd name="connsiteY3" fmla="*/ 662553 h 671032"/>
                      <a:gd name="connsiteX4" fmla="*/ 1341 w 264553"/>
                      <a:gd name="connsiteY4" fmla="*/ 361325 h 671032"/>
                      <a:gd name="connsiteX0" fmla="*/ 1743 w 266673"/>
                      <a:gd name="connsiteY0" fmla="*/ 370352 h 680059"/>
                      <a:gd name="connsiteX1" fmla="*/ 151584 w 266673"/>
                      <a:gd name="connsiteY1" fmla="*/ 19726 h 680059"/>
                      <a:gd name="connsiteX2" fmla="*/ 245740 w 266673"/>
                      <a:gd name="connsiteY2" fmla="*/ 366095 h 680059"/>
                      <a:gd name="connsiteX3" fmla="*/ 176603 w 266673"/>
                      <a:gd name="connsiteY3" fmla="*/ 671580 h 680059"/>
                      <a:gd name="connsiteX4" fmla="*/ 1743 w 266673"/>
                      <a:gd name="connsiteY4" fmla="*/ 370352 h 680059"/>
                      <a:gd name="connsiteX0" fmla="*/ 1793 w 266911"/>
                      <a:gd name="connsiteY0" fmla="*/ 362103 h 671810"/>
                      <a:gd name="connsiteX1" fmla="*/ 151634 w 266911"/>
                      <a:gd name="connsiteY1" fmla="*/ 11477 h 671810"/>
                      <a:gd name="connsiteX2" fmla="*/ 245790 w 266911"/>
                      <a:gd name="connsiteY2" fmla="*/ 357846 h 671810"/>
                      <a:gd name="connsiteX3" fmla="*/ 176653 w 266911"/>
                      <a:gd name="connsiteY3" fmla="*/ 663331 h 671810"/>
                      <a:gd name="connsiteX4" fmla="*/ 1793 w 266911"/>
                      <a:gd name="connsiteY4" fmla="*/ 362103 h 671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11" h="671810">
                        <a:moveTo>
                          <a:pt x="1793" y="362103"/>
                        </a:moveTo>
                        <a:cubicBezTo>
                          <a:pt x="-2377" y="253461"/>
                          <a:pt x="-12590" y="-64001"/>
                          <a:pt x="151634" y="11477"/>
                        </a:cubicBezTo>
                        <a:cubicBezTo>
                          <a:pt x="315858" y="86955"/>
                          <a:pt x="261137" y="149896"/>
                          <a:pt x="245790" y="357846"/>
                        </a:cubicBezTo>
                        <a:cubicBezTo>
                          <a:pt x="245790" y="551028"/>
                          <a:pt x="302248" y="710953"/>
                          <a:pt x="176653" y="663331"/>
                        </a:cubicBezTo>
                        <a:cubicBezTo>
                          <a:pt x="51058" y="615709"/>
                          <a:pt x="5963" y="470745"/>
                          <a:pt x="1793" y="362103"/>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nvGrpSpPr>
                  <p:cNvPr id="44" name="Group 50"/>
                  <p:cNvGrpSpPr/>
                  <p:nvPr/>
                </p:nvGrpSpPr>
                <p:grpSpPr>
                  <a:xfrm>
                    <a:off x="-436204" y="4748485"/>
                    <a:ext cx="190863" cy="772799"/>
                    <a:chOff x="-1169428" y="4626181"/>
                    <a:chExt cx="190863" cy="772799"/>
                  </a:xfrm>
                </p:grpSpPr>
                <p:sp>
                  <p:nvSpPr>
                    <p:cNvPr id="45" name="Rounded Rectangle 48"/>
                    <p:cNvSpPr/>
                    <p:nvPr/>
                  </p:nvSpPr>
                  <p:spPr bwMode="auto">
                    <a:xfrm rot="21144544">
                      <a:off x="-1169428" y="4626181"/>
                      <a:ext cx="164983" cy="715219"/>
                    </a:xfrm>
                    <a:custGeom>
                      <a:avLst/>
                      <a:gdLst>
                        <a:gd name="connsiteX0" fmla="*/ 0 w 148574"/>
                        <a:gd name="connsiteY0" fmla="*/ 24763 h 824540"/>
                        <a:gd name="connsiteX1" fmla="*/ 24763 w 148574"/>
                        <a:gd name="connsiteY1" fmla="*/ 0 h 824540"/>
                        <a:gd name="connsiteX2" fmla="*/ 123811 w 148574"/>
                        <a:gd name="connsiteY2" fmla="*/ 0 h 824540"/>
                        <a:gd name="connsiteX3" fmla="*/ 148574 w 148574"/>
                        <a:gd name="connsiteY3" fmla="*/ 24763 h 824540"/>
                        <a:gd name="connsiteX4" fmla="*/ 148574 w 148574"/>
                        <a:gd name="connsiteY4" fmla="*/ 799777 h 824540"/>
                        <a:gd name="connsiteX5" fmla="*/ 123811 w 148574"/>
                        <a:gd name="connsiteY5" fmla="*/ 824540 h 824540"/>
                        <a:gd name="connsiteX6" fmla="*/ 24763 w 148574"/>
                        <a:gd name="connsiteY6" fmla="*/ 824540 h 824540"/>
                        <a:gd name="connsiteX7" fmla="*/ 0 w 148574"/>
                        <a:gd name="connsiteY7" fmla="*/ 799777 h 824540"/>
                        <a:gd name="connsiteX8" fmla="*/ 0 w 148574"/>
                        <a:gd name="connsiteY8" fmla="*/ 24763 h 824540"/>
                        <a:gd name="connsiteX0" fmla="*/ 0 w 148574"/>
                        <a:gd name="connsiteY0" fmla="*/ 24763 h 861677"/>
                        <a:gd name="connsiteX1" fmla="*/ 24763 w 148574"/>
                        <a:gd name="connsiteY1" fmla="*/ 0 h 861677"/>
                        <a:gd name="connsiteX2" fmla="*/ 123811 w 148574"/>
                        <a:gd name="connsiteY2" fmla="*/ 0 h 861677"/>
                        <a:gd name="connsiteX3" fmla="*/ 148574 w 148574"/>
                        <a:gd name="connsiteY3" fmla="*/ 24763 h 861677"/>
                        <a:gd name="connsiteX4" fmla="*/ 148574 w 148574"/>
                        <a:gd name="connsiteY4" fmla="*/ 799777 h 861677"/>
                        <a:gd name="connsiteX5" fmla="*/ 114058 w 148574"/>
                        <a:gd name="connsiteY5" fmla="*/ 861677 h 861677"/>
                        <a:gd name="connsiteX6" fmla="*/ 24763 w 148574"/>
                        <a:gd name="connsiteY6" fmla="*/ 824540 h 861677"/>
                        <a:gd name="connsiteX7" fmla="*/ 0 w 148574"/>
                        <a:gd name="connsiteY7" fmla="*/ 799777 h 861677"/>
                        <a:gd name="connsiteX8" fmla="*/ 0 w 148574"/>
                        <a:gd name="connsiteY8" fmla="*/ 24763 h 861677"/>
                        <a:gd name="connsiteX0" fmla="*/ 0 w 148574"/>
                        <a:gd name="connsiteY0" fmla="*/ 24763 h 864194"/>
                        <a:gd name="connsiteX1" fmla="*/ 24763 w 148574"/>
                        <a:gd name="connsiteY1" fmla="*/ 0 h 864194"/>
                        <a:gd name="connsiteX2" fmla="*/ 123811 w 148574"/>
                        <a:gd name="connsiteY2" fmla="*/ 0 h 864194"/>
                        <a:gd name="connsiteX3" fmla="*/ 148574 w 148574"/>
                        <a:gd name="connsiteY3" fmla="*/ 24763 h 864194"/>
                        <a:gd name="connsiteX4" fmla="*/ 148574 w 148574"/>
                        <a:gd name="connsiteY4" fmla="*/ 799777 h 864194"/>
                        <a:gd name="connsiteX5" fmla="*/ 114058 w 148574"/>
                        <a:gd name="connsiteY5" fmla="*/ 861677 h 864194"/>
                        <a:gd name="connsiteX6" fmla="*/ 33893 w 148574"/>
                        <a:gd name="connsiteY6" fmla="*/ 864194 h 864194"/>
                        <a:gd name="connsiteX7" fmla="*/ 0 w 148574"/>
                        <a:gd name="connsiteY7" fmla="*/ 799777 h 864194"/>
                        <a:gd name="connsiteX8" fmla="*/ 0 w 148574"/>
                        <a:gd name="connsiteY8" fmla="*/ 24763 h 864194"/>
                        <a:gd name="connsiteX0" fmla="*/ 0 w 162737"/>
                        <a:gd name="connsiteY0" fmla="*/ 24763 h 864194"/>
                        <a:gd name="connsiteX1" fmla="*/ 24763 w 162737"/>
                        <a:gd name="connsiteY1" fmla="*/ 0 h 864194"/>
                        <a:gd name="connsiteX2" fmla="*/ 123811 w 162737"/>
                        <a:gd name="connsiteY2" fmla="*/ 0 h 864194"/>
                        <a:gd name="connsiteX3" fmla="*/ 148574 w 162737"/>
                        <a:gd name="connsiteY3" fmla="*/ 24763 h 864194"/>
                        <a:gd name="connsiteX4" fmla="*/ 162737 w 162737"/>
                        <a:gd name="connsiteY4" fmla="*/ 801664 h 864194"/>
                        <a:gd name="connsiteX5" fmla="*/ 114058 w 162737"/>
                        <a:gd name="connsiteY5" fmla="*/ 861677 h 864194"/>
                        <a:gd name="connsiteX6" fmla="*/ 33893 w 162737"/>
                        <a:gd name="connsiteY6" fmla="*/ 864194 h 864194"/>
                        <a:gd name="connsiteX7" fmla="*/ 0 w 162737"/>
                        <a:gd name="connsiteY7" fmla="*/ 799777 h 864194"/>
                        <a:gd name="connsiteX8" fmla="*/ 0 w 162737"/>
                        <a:gd name="connsiteY8" fmla="*/ 24763 h 864194"/>
                        <a:gd name="connsiteX0" fmla="*/ 0 w 162737"/>
                        <a:gd name="connsiteY0" fmla="*/ 24763 h 864194"/>
                        <a:gd name="connsiteX1" fmla="*/ 24763 w 162737"/>
                        <a:gd name="connsiteY1" fmla="*/ 0 h 864194"/>
                        <a:gd name="connsiteX2" fmla="*/ 123811 w 162737"/>
                        <a:gd name="connsiteY2" fmla="*/ 0 h 864194"/>
                        <a:gd name="connsiteX3" fmla="*/ 147955 w 162737"/>
                        <a:gd name="connsiteY3" fmla="*/ 173622 h 864194"/>
                        <a:gd name="connsiteX4" fmla="*/ 162737 w 162737"/>
                        <a:gd name="connsiteY4" fmla="*/ 801664 h 864194"/>
                        <a:gd name="connsiteX5" fmla="*/ 114058 w 162737"/>
                        <a:gd name="connsiteY5" fmla="*/ 861677 h 864194"/>
                        <a:gd name="connsiteX6" fmla="*/ 33893 w 162737"/>
                        <a:gd name="connsiteY6" fmla="*/ 864194 h 864194"/>
                        <a:gd name="connsiteX7" fmla="*/ 0 w 162737"/>
                        <a:gd name="connsiteY7" fmla="*/ 799777 h 864194"/>
                        <a:gd name="connsiteX8" fmla="*/ 0 w 162737"/>
                        <a:gd name="connsiteY8" fmla="*/ 24763 h 864194"/>
                        <a:gd name="connsiteX0" fmla="*/ 0 w 196639"/>
                        <a:gd name="connsiteY0" fmla="*/ 24763 h 864194"/>
                        <a:gd name="connsiteX1" fmla="*/ 24763 w 196639"/>
                        <a:gd name="connsiteY1" fmla="*/ 0 h 864194"/>
                        <a:gd name="connsiteX2" fmla="*/ 194622 w 196639"/>
                        <a:gd name="connsiteY2" fmla="*/ 9437 h 864194"/>
                        <a:gd name="connsiteX3" fmla="*/ 147955 w 196639"/>
                        <a:gd name="connsiteY3" fmla="*/ 173622 h 864194"/>
                        <a:gd name="connsiteX4" fmla="*/ 162737 w 196639"/>
                        <a:gd name="connsiteY4" fmla="*/ 801664 h 864194"/>
                        <a:gd name="connsiteX5" fmla="*/ 114058 w 196639"/>
                        <a:gd name="connsiteY5" fmla="*/ 861677 h 864194"/>
                        <a:gd name="connsiteX6" fmla="*/ 33893 w 196639"/>
                        <a:gd name="connsiteY6" fmla="*/ 864194 h 864194"/>
                        <a:gd name="connsiteX7" fmla="*/ 0 w 196639"/>
                        <a:gd name="connsiteY7" fmla="*/ 799777 h 864194"/>
                        <a:gd name="connsiteX8" fmla="*/ 0 w 196639"/>
                        <a:gd name="connsiteY8" fmla="*/ 24763 h 864194"/>
                        <a:gd name="connsiteX0" fmla="*/ 0 w 197005"/>
                        <a:gd name="connsiteY0" fmla="*/ 24763 h 864194"/>
                        <a:gd name="connsiteX1" fmla="*/ 24763 w 197005"/>
                        <a:gd name="connsiteY1" fmla="*/ 0 h 864194"/>
                        <a:gd name="connsiteX2" fmla="*/ 194622 w 197005"/>
                        <a:gd name="connsiteY2" fmla="*/ 9437 h 864194"/>
                        <a:gd name="connsiteX3" fmla="*/ 158655 w 197005"/>
                        <a:gd name="connsiteY3" fmla="*/ 165439 h 864194"/>
                        <a:gd name="connsiteX4" fmla="*/ 162737 w 197005"/>
                        <a:gd name="connsiteY4" fmla="*/ 801664 h 864194"/>
                        <a:gd name="connsiteX5" fmla="*/ 114058 w 197005"/>
                        <a:gd name="connsiteY5" fmla="*/ 861677 h 864194"/>
                        <a:gd name="connsiteX6" fmla="*/ 33893 w 197005"/>
                        <a:gd name="connsiteY6" fmla="*/ 864194 h 864194"/>
                        <a:gd name="connsiteX7" fmla="*/ 0 w 197005"/>
                        <a:gd name="connsiteY7" fmla="*/ 799777 h 864194"/>
                        <a:gd name="connsiteX8" fmla="*/ 0 w 197005"/>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194"/>
                        <a:gd name="connsiteX1" fmla="*/ 24763 w 197258"/>
                        <a:gd name="connsiteY1" fmla="*/ 0 h 864194"/>
                        <a:gd name="connsiteX2" fmla="*/ 194622 w 197258"/>
                        <a:gd name="connsiteY2" fmla="*/ 9437 h 864194"/>
                        <a:gd name="connsiteX3" fmla="*/ 164317 w 197258"/>
                        <a:gd name="connsiteY3" fmla="*/ 122951 h 864194"/>
                        <a:gd name="connsiteX4" fmla="*/ 162737 w 197258"/>
                        <a:gd name="connsiteY4" fmla="*/ 801664 h 864194"/>
                        <a:gd name="connsiteX5" fmla="*/ 114058 w 197258"/>
                        <a:gd name="connsiteY5" fmla="*/ 861677 h 864194"/>
                        <a:gd name="connsiteX6" fmla="*/ 33893 w 197258"/>
                        <a:gd name="connsiteY6" fmla="*/ 864194 h 864194"/>
                        <a:gd name="connsiteX7" fmla="*/ 0 w 197258"/>
                        <a:gd name="connsiteY7" fmla="*/ 799777 h 864194"/>
                        <a:gd name="connsiteX8" fmla="*/ 0 w 197258"/>
                        <a:gd name="connsiteY8" fmla="*/ 24763 h 864194"/>
                        <a:gd name="connsiteX0" fmla="*/ 0 w 197258"/>
                        <a:gd name="connsiteY0" fmla="*/ 24763 h 864620"/>
                        <a:gd name="connsiteX1" fmla="*/ 24763 w 197258"/>
                        <a:gd name="connsiteY1" fmla="*/ 0 h 864620"/>
                        <a:gd name="connsiteX2" fmla="*/ 194622 w 197258"/>
                        <a:gd name="connsiteY2" fmla="*/ 9437 h 864620"/>
                        <a:gd name="connsiteX3" fmla="*/ 164317 w 197258"/>
                        <a:gd name="connsiteY3" fmla="*/ 122951 h 864620"/>
                        <a:gd name="connsiteX4" fmla="*/ 162737 w 197258"/>
                        <a:gd name="connsiteY4" fmla="*/ 801664 h 864620"/>
                        <a:gd name="connsiteX5" fmla="*/ 114058 w 197258"/>
                        <a:gd name="connsiteY5" fmla="*/ 861677 h 864620"/>
                        <a:gd name="connsiteX6" fmla="*/ 33893 w 197258"/>
                        <a:gd name="connsiteY6" fmla="*/ 864194 h 864620"/>
                        <a:gd name="connsiteX7" fmla="*/ 0 w 197258"/>
                        <a:gd name="connsiteY7" fmla="*/ 799777 h 864620"/>
                        <a:gd name="connsiteX8" fmla="*/ 0 w 197258"/>
                        <a:gd name="connsiteY8" fmla="*/ 24763 h 864620"/>
                        <a:gd name="connsiteX0" fmla="*/ 0 w 197258"/>
                        <a:gd name="connsiteY0" fmla="*/ 24763 h 861677"/>
                        <a:gd name="connsiteX1" fmla="*/ 24763 w 197258"/>
                        <a:gd name="connsiteY1" fmla="*/ 0 h 861677"/>
                        <a:gd name="connsiteX2" fmla="*/ 194622 w 197258"/>
                        <a:gd name="connsiteY2" fmla="*/ 9437 h 861677"/>
                        <a:gd name="connsiteX3" fmla="*/ 164317 w 197258"/>
                        <a:gd name="connsiteY3" fmla="*/ 122951 h 861677"/>
                        <a:gd name="connsiteX4" fmla="*/ 162737 w 197258"/>
                        <a:gd name="connsiteY4" fmla="*/ 801664 h 861677"/>
                        <a:gd name="connsiteX5" fmla="*/ 114058 w 197258"/>
                        <a:gd name="connsiteY5" fmla="*/ 861677 h 861677"/>
                        <a:gd name="connsiteX6" fmla="*/ 29802 w 197258"/>
                        <a:gd name="connsiteY6" fmla="*/ 858844 h 861677"/>
                        <a:gd name="connsiteX7" fmla="*/ 0 w 197258"/>
                        <a:gd name="connsiteY7" fmla="*/ 799777 h 861677"/>
                        <a:gd name="connsiteX8" fmla="*/ 0 w 197258"/>
                        <a:gd name="connsiteY8" fmla="*/ 24763 h 861677"/>
                        <a:gd name="connsiteX0" fmla="*/ 0 w 197258"/>
                        <a:gd name="connsiteY0" fmla="*/ 24763 h 861677"/>
                        <a:gd name="connsiteX1" fmla="*/ 24763 w 197258"/>
                        <a:gd name="connsiteY1" fmla="*/ 0 h 861677"/>
                        <a:gd name="connsiteX2" fmla="*/ 194622 w 197258"/>
                        <a:gd name="connsiteY2" fmla="*/ 9437 h 861677"/>
                        <a:gd name="connsiteX3" fmla="*/ 164317 w 197258"/>
                        <a:gd name="connsiteY3" fmla="*/ 122951 h 861677"/>
                        <a:gd name="connsiteX4" fmla="*/ 162737 w 197258"/>
                        <a:gd name="connsiteY4" fmla="*/ 801664 h 861677"/>
                        <a:gd name="connsiteX5" fmla="*/ 114058 w 197258"/>
                        <a:gd name="connsiteY5" fmla="*/ 861677 h 861677"/>
                        <a:gd name="connsiteX6" fmla="*/ 29802 w 197258"/>
                        <a:gd name="connsiteY6" fmla="*/ 858844 h 861677"/>
                        <a:gd name="connsiteX7" fmla="*/ 0 w 197258"/>
                        <a:gd name="connsiteY7" fmla="*/ 799777 h 861677"/>
                        <a:gd name="connsiteX8" fmla="*/ 0 w 197258"/>
                        <a:gd name="connsiteY8" fmla="*/ 24763 h 86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258" h="861677">
                          <a:moveTo>
                            <a:pt x="0" y="24763"/>
                          </a:moveTo>
                          <a:cubicBezTo>
                            <a:pt x="0" y="11087"/>
                            <a:pt x="11087" y="0"/>
                            <a:pt x="24763" y="0"/>
                          </a:cubicBezTo>
                          <a:lnTo>
                            <a:pt x="194622" y="9437"/>
                          </a:lnTo>
                          <a:cubicBezTo>
                            <a:pt x="208298" y="9437"/>
                            <a:pt x="164317" y="109275"/>
                            <a:pt x="164317" y="122951"/>
                          </a:cubicBezTo>
                          <a:cubicBezTo>
                            <a:pt x="151516" y="333139"/>
                            <a:pt x="161376" y="589589"/>
                            <a:pt x="162737" y="801664"/>
                          </a:cubicBezTo>
                          <a:cubicBezTo>
                            <a:pt x="162737" y="815340"/>
                            <a:pt x="127734" y="861677"/>
                            <a:pt x="114058" y="861677"/>
                          </a:cubicBezTo>
                          <a:cubicBezTo>
                            <a:pt x="76322" y="861048"/>
                            <a:pt x="76980" y="860732"/>
                            <a:pt x="29802" y="858844"/>
                          </a:cubicBezTo>
                          <a:cubicBezTo>
                            <a:pt x="16126" y="858844"/>
                            <a:pt x="1576" y="837686"/>
                            <a:pt x="0" y="799777"/>
                          </a:cubicBezTo>
                          <a:lnTo>
                            <a:pt x="0" y="2476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6" name="Oval 49"/>
                    <p:cNvSpPr/>
                    <p:nvPr/>
                  </p:nvSpPr>
                  <p:spPr bwMode="auto">
                    <a:xfrm rot="21047096">
                      <a:off x="-1127879" y="5232311"/>
                      <a:ext cx="149314" cy="166669"/>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grpSp>
              <p:nvGrpSpPr>
                <p:cNvPr id="39" name="Group 60"/>
                <p:cNvGrpSpPr/>
                <p:nvPr/>
              </p:nvGrpSpPr>
              <p:grpSpPr>
                <a:xfrm>
                  <a:off x="-1094343" y="4159331"/>
                  <a:ext cx="707923" cy="528550"/>
                  <a:chOff x="-1119366" y="4153835"/>
                  <a:chExt cx="707923" cy="528550"/>
                </a:xfrm>
              </p:grpSpPr>
              <p:sp>
                <p:nvSpPr>
                  <p:cNvPr id="40" name="Arc 59"/>
                  <p:cNvSpPr/>
                  <p:nvPr/>
                </p:nvSpPr>
                <p:spPr bwMode="auto">
                  <a:xfrm rot="5400000" flipV="1">
                    <a:off x="-1029679" y="4064148"/>
                    <a:ext cx="528550" cy="707923"/>
                  </a:xfrm>
                  <a:prstGeom prst="arc">
                    <a:avLst>
                      <a:gd name="adj1" fmla="val 16200027"/>
                      <a:gd name="adj2" fmla="val 0"/>
                    </a:avLst>
                  </a:prstGeom>
                  <a:noFill/>
                  <a:ln w="82550" cap="rnd">
                    <a:solidFill>
                      <a:srgbClr val="7CC4CA"/>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41" name="Arc 58"/>
                  <p:cNvSpPr/>
                  <p:nvPr/>
                </p:nvSpPr>
                <p:spPr bwMode="auto">
                  <a:xfrm rot="5400000" flipV="1">
                    <a:off x="-1029679" y="4064148"/>
                    <a:ext cx="528550" cy="707923"/>
                  </a:xfrm>
                  <a:prstGeom prst="arc">
                    <a:avLst>
                      <a:gd name="adj1" fmla="val 16200027"/>
                      <a:gd name="adj2" fmla="val 0"/>
                    </a:avLst>
                  </a:prstGeom>
                  <a:noFill/>
                  <a:ln w="69850" cap="rnd">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grpSp>
        </p:grpSp>
      </p:grpSp>
      <p:grpSp>
        <p:nvGrpSpPr>
          <p:cNvPr id="49" name="Group 44"/>
          <p:cNvGrpSpPr/>
          <p:nvPr/>
        </p:nvGrpSpPr>
        <p:grpSpPr>
          <a:xfrm>
            <a:off x="9363093" y="4662705"/>
            <a:ext cx="827348" cy="827732"/>
            <a:chOff x="9805365" y="3306374"/>
            <a:chExt cx="827348" cy="827732"/>
          </a:xfrm>
        </p:grpSpPr>
        <p:grpSp>
          <p:nvGrpSpPr>
            <p:cNvPr id="50" name="Group 43"/>
            <p:cNvGrpSpPr/>
            <p:nvPr/>
          </p:nvGrpSpPr>
          <p:grpSpPr>
            <a:xfrm>
              <a:off x="10042532" y="3466443"/>
              <a:ext cx="459654" cy="512996"/>
              <a:chOff x="10042532" y="3466443"/>
              <a:chExt cx="459654" cy="512996"/>
            </a:xfrm>
          </p:grpSpPr>
          <p:sp>
            <p:nvSpPr>
              <p:cNvPr id="53" name="Right Arrow 38"/>
              <p:cNvSpPr/>
              <p:nvPr/>
            </p:nvSpPr>
            <p:spPr bwMode="auto">
              <a:xfrm rot="18531631">
                <a:off x="10230975" y="3562556"/>
                <a:ext cx="367324" cy="175098"/>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4" name="Rectangle 39"/>
              <p:cNvSpPr/>
              <p:nvPr/>
            </p:nvSpPr>
            <p:spPr bwMode="auto">
              <a:xfrm rot="7591969">
                <a:off x="10211803" y="3583542"/>
                <a:ext cx="90091" cy="254769"/>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5" name="Rectangle 40"/>
              <p:cNvSpPr/>
              <p:nvPr/>
            </p:nvSpPr>
            <p:spPr bwMode="auto">
              <a:xfrm rot="2301329">
                <a:off x="10042532" y="3607185"/>
                <a:ext cx="95463" cy="372254"/>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sp>
          <p:nvSpPr>
            <p:cNvPr id="51" name="Rectangle 36"/>
            <p:cNvSpPr/>
            <p:nvPr/>
          </p:nvSpPr>
          <p:spPr bwMode="auto">
            <a:xfrm>
              <a:off x="9805366" y="3306374"/>
              <a:ext cx="77491" cy="827348"/>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sp>
          <p:nvSpPr>
            <p:cNvPr id="52" name="Rectangle 37"/>
            <p:cNvSpPr/>
            <p:nvPr/>
          </p:nvSpPr>
          <p:spPr bwMode="auto">
            <a:xfrm rot="5400000">
              <a:off x="10177776" y="3679169"/>
              <a:ext cx="82526" cy="827348"/>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a:ln>
                  <a:noFill/>
                </a:ln>
                <a:solidFill>
                  <a:srgbClr val="232333"/>
                </a:solidFill>
                <a:effectLst/>
                <a:latin typeface="Arial Narrow" pitchFamily="34" charset="0"/>
              </a:endParaRPr>
            </a:p>
          </p:txBody>
        </p:sp>
      </p:grpSp>
      <p:pic>
        <p:nvPicPr>
          <p:cNvPr id="56" name="Imagen 55">
            <a:extLst>
              <a:ext uri="{FF2B5EF4-FFF2-40B4-BE49-F238E27FC236}">
                <a16:creationId xmlns:a16="http://schemas.microsoft.com/office/drawing/2014/main" id="{3929A637-CDE6-41F9-BBDE-C795BF8B29DA}"/>
              </a:ext>
            </a:extLst>
          </p:cNvPr>
          <p:cNvPicPr>
            <a:picLocks noChangeAspect="1"/>
          </p:cNvPicPr>
          <p:nvPr/>
        </p:nvPicPr>
        <p:blipFill>
          <a:blip r:embed="rId6"/>
          <a:stretch>
            <a:fillRect/>
          </a:stretch>
        </p:blipFill>
        <p:spPr>
          <a:xfrm>
            <a:off x="6886859" y="0"/>
            <a:ext cx="2200847" cy="1194920"/>
          </a:xfrm>
          <a:prstGeom prst="rect">
            <a:avLst/>
          </a:prstGeom>
        </p:spPr>
      </p:pic>
    </p:spTree>
    <p:extLst>
      <p:ext uri="{BB962C8B-B14F-4D97-AF65-F5344CB8AC3E}">
        <p14:creationId xmlns:p14="http://schemas.microsoft.com/office/powerpoint/2010/main" val="2569620341"/>
      </p:ext>
    </p:extLst>
  </p:cSld>
  <p:clrMapOvr>
    <a:masterClrMapping/>
  </p:clrMapOvr>
  <p:transition/>
</p:sld>
</file>

<file path=ppt/theme/theme1.xml><?xml version="1.0" encoding="utf-8"?>
<a:theme xmlns:a="http://schemas.openxmlformats.org/drawingml/2006/main" name="PPT_Template_1011_en">
  <a:themeElements>
    <a:clrScheme name="IISART">
      <a:dk1>
        <a:srgbClr val="000000"/>
      </a:dk1>
      <a:lt1>
        <a:srgbClr val="FFFFFF"/>
      </a:lt1>
      <a:dk2>
        <a:srgbClr val="000000"/>
      </a:dk2>
      <a:lt2>
        <a:srgbClr val="7F7F7F"/>
      </a:lt2>
      <a:accent1>
        <a:srgbClr val="BBE0E3"/>
      </a:accent1>
      <a:accent2>
        <a:srgbClr val="D5FF5B"/>
      </a:accent2>
      <a:accent3>
        <a:srgbClr val="FFFFFF"/>
      </a:accent3>
      <a:accent4>
        <a:srgbClr val="000000"/>
      </a:accent4>
      <a:accent5>
        <a:srgbClr val="DAEDEF"/>
      </a:accent5>
      <a:accent6>
        <a:srgbClr val="00B0F0"/>
      </a:accent6>
      <a:hlink>
        <a:srgbClr val="4C6600"/>
      </a:hlink>
      <a:folHlink>
        <a:srgbClr val="99CC00"/>
      </a:folHlink>
    </a:clrScheme>
    <a:fontScheme name="IISART">
      <a:majorFont>
        <a:latin typeface="HelveticaNeue LT 77 BdCn"/>
        <a:ea typeface=""/>
        <a:cs typeface=""/>
      </a:majorFont>
      <a:minorFont>
        <a:latin typeface="HelveticaNeueLT W1G 45 Lt"/>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lnDef>
  </a:objectDefaults>
  <a:extraClrSchemeLst>
    <a:extraClrScheme>
      <a:clrScheme name="PPT_Template_1011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_Template_1011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_Template_1011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_Template_1011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_Template_1011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_Template_1011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_Template_1011_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_Template_1011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_Template_1011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_Template_1011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_Template_1011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_Template_1011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isart_template_final.potx" id="{A55C39BC-BEE3-495E-8459-9BAC8EA97B7C}" vid="{E61A282E-047E-483B-9D43-91095B2C8D4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ISART">
    <a:dk1>
      <a:srgbClr val="000000"/>
    </a:dk1>
    <a:lt1>
      <a:srgbClr val="FFFFFF"/>
    </a:lt1>
    <a:dk2>
      <a:srgbClr val="000000"/>
    </a:dk2>
    <a:lt2>
      <a:srgbClr val="7F7F7F"/>
    </a:lt2>
    <a:accent1>
      <a:srgbClr val="BBE0E3"/>
    </a:accent1>
    <a:accent2>
      <a:srgbClr val="D5FF5B"/>
    </a:accent2>
    <a:accent3>
      <a:srgbClr val="FFFFFF"/>
    </a:accent3>
    <a:accent4>
      <a:srgbClr val="000000"/>
    </a:accent4>
    <a:accent5>
      <a:srgbClr val="DAEDEF"/>
    </a:accent5>
    <a:accent6>
      <a:srgbClr val="00B0F0"/>
    </a:accent6>
    <a:hlink>
      <a:srgbClr val="4C6600"/>
    </a:hlink>
    <a:folHlink>
      <a:srgbClr val="99CC00"/>
    </a:folHlink>
  </a:clrScheme>
  <a:fontScheme name="IISART">
    <a:majorFont>
      <a:latin typeface="HelveticaNeue LT 77 BdCn"/>
      <a:ea typeface=""/>
      <a:cs typeface=""/>
    </a:majorFont>
    <a:minorFont>
      <a:latin typeface="HelveticaNeueLT W1G 45 Lt"/>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268</TotalTime>
  <Words>13222</Words>
  <Application>Microsoft Office PowerPoint</Application>
  <PresentationFormat>Custom</PresentationFormat>
  <Paragraphs>773</Paragraphs>
  <Slides>39</Slides>
  <Notes>18</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HelveticaNeue LT 77 BdCn</vt:lpstr>
      <vt:lpstr>HelveticaNeueLT W1G 45 Lt</vt:lpstr>
      <vt:lpstr>Arial</vt:lpstr>
      <vt:lpstr>Arial Narrow</vt:lpstr>
      <vt:lpstr>Calibri</vt:lpstr>
      <vt:lpstr>Georgia</vt:lpstr>
      <vt:lpstr>Times</vt:lpstr>
      <vt:lpstr>Times New Roman</vt:lpstr>
      <vt:lpstr>Wingdings</vt:lpstr>
      <vt:lpstr>PPT_Template_1011_en</vt:lpstr>
      <vt:lpstr>PowerPoint Presentation</vt:lpstr>
      <vt:lpstr>Evidencia científica de las tecnologías avanzadas en rehabilitación. </vt:lpstr>
      <vt:lpstr>Audiencia </vt:lpstr>
      <vt:lpstr>Razones para el uso de nuevas tecnologías</vt:lpstr>
      <vt:lpstr>Utilización de las nuevas tecnologías</vt:lpstr>
      <vt:lpstr>Potencial influencia de las nuevas tecnologías</vt:lpstr>
      <vt:lpstr>Contenidos</vt:lpstr>
      <vt:lpstr>Terapia asistida por robots</vt:lpstr>
      <vt:lpstr>Terapia asistida por robots: Extremidad inferior</vt:lpstr>
      <vt:lpstr>PowerPoint Presentation</vt:lpstr>
      <vt:lpstr>Terapia asistida por robots: Extremidad superior</vt:lpstr>
      <vt:lpstr>PowerPoint Presentation</vt:lpstr>
      <vt:lpstr>Coste efectividad</vt:lpstr>
      <vt:lpstr>PowerPoint Presentation</vt:lpstr>
      <vt:lpstr>Coste efectividad II</vt:lpstr>
      <vt:lpstr>Dispositivos no motorizados</vt:lpstr>
      <vt:lpstr>Evidencia clínica de los dispositivos no motorizados</vt:lpstr>
      <vt:lpstr>PowerPoint Presentation</vt:lpstr>
      <vt:lpstr>Estimulación eléctrica funcional (FES)</vt:lpstr>
      <vt:lpstr>Evidencia clínica de FES</vt:lpstr>
      <vt:lpstr>PowerPoint Presentation</vt:lpstr>
      <vt:lpstr>Tecnología de sensores</vt:lpstr>
      <vt:lpstr>Evidencia clínica de tecnología de sensores</vt:lpstr>
      <vt:lpstr>PowerPoint Presentation</vt:lpstr>
      <vt:lpstr>PowerPoint Presentation</vt:lpstr>
      <vt:lpstr>PowerPoint Presentation</vt:lpstr>
      <vt:lpstr>Realidad virtual</vt:lpstr>
      <vt:lpstr>Evidencia clínica de la realidad virtual</vt:lpstr>
      <vt:lpstr>PowerPoint Presentation</vt:lpstr>
      <vt:lpstr>PowerPoint Presentation</vt:lpstr>
      <vt:lpstr>PowerPoint Presentation</vt:lpstr>
      <vt:lpstr>Estimulación cerebral</vt:lpstr>
      <vt:lpstr>Evidencia clínica de la estimulacion cerebral</vt:lpstr>
      <vt:lpstr>PowerPoint Presentation</vt:lpstr>
      <vt:lpstr>PowerPoint Presentation</vt:lpstr>
      <vt:lpstr>Contacto</vt:lpstr>
      <vt:lpstr>PowerPoint Presentation</vt:lpstr>
      <vt:lpstr>Bibliografía</vt:lpstr>
      <vt:lpstr>Fuente de las imágenes</vt:lpstr>
    </vt:vector>
  </TitlesOfParts>
  <Company>Hocoma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Irin Maier</dc:creator>
  <cp:lastModifiedBy>Mathias Bannwart</cp:lastModifiedBy>
  <cp:revision>1470</cp:revision>
  <cp:lastPrinted>2014-09-01T06:40:12Z</cp:lastPrinted>
  <dcterms:created xsi:type="dcterms:W3CDTF">2013-02-05T11:56:33Z</dcterms:created>
  <dcterms:modified xsi:type="dcterms:W3CDTF">2024-02-10T15:41:53Z</dcterms:modified>
</cp:coreProperties>
</file>